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84" r:id="rId2"/>
  </p:sldMasterIdLst>
  <p:notesMasterIdLst>
    <p:notesMasterId r:id="rId19"/>
  </p:notesMasterIdLst>
  <p:handoutMasterIdLst>
    <p:handoutMasterId r:id="rId20"/>
  </p:handoutMasterIdLst>
  <p:sldIdLst>
    <p:sldId id="444" r:id="rId3"/>
    <p:sldId id="445" r:id="rId4"/>
    <p:sldId id="496" r:id="rId5"/>
    <p:sldId id="494" r:id="rId6"/>
    <p:sldId id="500" r:id="rId7"/>
    <p:sldId id="503" r:id="rId8"/>
    <p:sldId id="504" r:id="rId9"/>
    <p:sldId id="505" r:id="rId10"/>
    <p:sldId id="507" r:id="rId11"/>
    <p:sldId id="506" r:id="rId12"/>
    <p:sldId id="497" r:id="rId13"/>
    <p:sldId id="498" r:id="rId14"/>
    <p:sldId id="499" r:id="rId15"/>
    <p:sldId id="502" r:id="rId16"/>
    <p:sldId id="501" r:id="rId17"/>
    <p:sldId id="484" r:id="rId1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CC3AC08-9A30-477B-882B-9C484112DCC2}">
          <p14:sldIdLst>
            <p14:sldId id="444"/>
            <p14:sldId id="445"/>
            <p14:sldId id="496"/>
            <p14:sldId id="494"/>
            <p14:sldId id="500"/>
            <p14:sldId id="503"/>
            <p14:sldId id="504"/>
            <p14:sldId id="505"/>
            <p14:sldId id="507"/>
            <p14:sldId id="506"/>
            <p14:sldId id="497"/>
            <p14:sldId id="498"/>
            <p14:sldId id="499"/>
            <p14:sldId id="502"/>
            <p14:sldId id="501"/>
            <p14:sldId id="48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061">
          <p15:clr>
            <a:srgbClr val="A4A3A4"/>
          </p15:clr>
        </p15:guide>
        <p15:guide id="2" pos="5581">
          <p15:clr>
            <a:srgbClr val="A4A3A4"/>
          </p15:clr>
        </p15:guide>
        <p15:guide id="3" pos="180">
          <p15:clr>
            <a:srgbClr val="A4A3A4"/>
          </p15:clr>
        </p15:guide>
        <p15:guide id="4" pos="54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1523"/>
    <a:srgbClr val="D7001A"/>
    <a:srgbClr val="CCCCCC"/>
    <a:srgbClr val="333333"/>
    <a:srgbClr val="FD7505"/>
    <a:srgbClr val="16AEB0"/>
    <a:srgbClr val="609E0E"/>
    <a:srgbClr val="FEB91D"/>
    <a:srgbClr val="E1001F"/>
    <a:srgbClr val="129D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999" autoAdjust="0"/>
    <p:restoredTop sz="70595" autoAdjust="0"/>
  </p:normalViewPr>
  <p:slideViewPr>
    <p:cSldViewPr snapToGrid="0" snapToObjects="1" showGuides="1">
      <p:cViewPr varScale="1">
        <p:scale>
          <a:sx n="106" d="100"/>
          <a:sy n="106" d="100"/>
        </p:scale>
        <p:origin x="1386" y="108"/>
      </p:cViewPr>
      <p:guideLst>
        <p:guide orient="horz" pos="3061"/>
        <p:guide pos="5581"/>
        <p:guide pos="180"/>
        <p:guide pos="5433"/>
      </p:guideLst>
    </p:cSldViewPr>
  </p:slideViewPr>
  <p:outlineViewPr>
    <p:cViewPr>
      <p:scale>
        <a:sx n="33" d="100"/>
        <a:sy n="33" d="100"/>
      </p:scale>
      <p:origin x="0" y="255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4" d="100"/>
          <a:sy n="84" d="100"/>
        </p:scale>
        <p:origin x="-2448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389E1E-C654-E943-9883-792E99AD7287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50E822-5F4D-874B-B26E-8169124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4561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20D99B-2862-464A-984E-65BFC5FC0BBC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351FC-18D6-4741-8EEB-9FDB1F020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1705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850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no examples of using N1QL *directly* in</a:t>
            </a:r>
            <a:r>
              <a:rPr lang="en-US" baseline="0" dirty="0"/>
              <a:t> the Java example, but the spring-data-</a:t>
            </a:r>
            <a:r>
              <a:rPr lang="en-US" baseline="0" dirty="0" err="1"/>
              <a:t>couchbase</a:t>
            </a:r>
            <a:r>
              <a:rPr lang="en-US" baseline="0" dirty="0"/>
              <a:t> library uses N1QL under the hood</a:t>
            </a:r>
          </a:p>
          <a:p>
            <a:endParaRPr lang="en-US" baseline="0" dirty="0"/>
          </a:p>
          <a:p>
            <a:r>
              <a:rPr lang="en-US" baseline="0" dirty="0"/>
              <a:t>You can do similar things in .NET and Node with Linq2Couchbase and ottoman</a:t>
            </a:r>
          </a:p>
          <a:p>
            <a:endParaRPr lang="en-US" baseline="0" dirty="0"/>
          </a:p>
          <a:p>
            <a:r>
              <a:rPr lang="en-US" baseline="0" dirty="0"/>
              <a:t>Or you can (and will probably need to) define your own custom N1QL operations in Java using the N1qlQuery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5626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We’re not using CAS in this example, but for</a:t>
            </a:r>
            <a:r>
              <a:rPr lang="en-US" baseline="0" dirty="0"/>
              <a:t> concurrency, </a:t>
            </a:r>
            <a:r>
              <a:rPr lang="en-US" baseline="0" dirty="0" err="1"/>
              <a:t>Couchbase</a:t>
            </a:r>
            <a:r>
              <a:rPr lang="en-US" baseline="0" dirty="0"/>
              <a:t> documents provide a CAS number when you get them out of the database.</a:t>
            </a:r>
          </a:p>
          <a:p>
            <a:r>
              <a:rPr lang="en-US" baseline="0" dirty="0"/>
              <a:t>You can (optionally) use that CAS number to update the document.</a:t>
            </a:r>
          </a:p>
          <a:p>
            <a:r>
              <a:rPr lang="en-US" baseline="0" dirty="0"/>
              <a:t>If the document has changed since you last got it, there’ll be an exception.</a:t>
            </a:r>
          </a:p>
          <a:p>
            <a:r>
              <a:rPr lang="en-US" baseline="0" dirty="0"/>
              <a:t>If you don’t use CAS, it will be last-write-wins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566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048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(Dark)">
    <p:bg>
      <p:bgPr>
        <a:solidFill>
          <a:schemeClr val="bg2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21000" y="0"/>
            <a:ext cx="2451100" cy="90094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rcRect t="28396" b="42477"/>
          <a:stretch/>
        </p:blipFill>
        <p:spPr>
          <a:xfrm>
            <a:off x="0" y="3759200"/>
            <a:ext cx="9144000" cy="13843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2387"/>
            <a:ext cx="7772400" cy="1102519"/>
          </a:xfrm>
          <a:effectLst/>
        </p:spPr>
        <p:txBody>
          <a:bodyPr/>
          <a:lstStyle>
            <a:lvl1pPr algn="ctr">
              <a:defRPr sz="40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244906"/>
            <a:ext cx="6400800" cy="1088136"/>
          </a:xfrm>
        </p:spPr>
        <p:txBody>
          <a:bodyPr/>
          <a:lstStyle>
            <a:lvl1pPr marL="0" indent="0" algn="ctr">
              <a:buNone/>
              <a:defRPr sz="2000">
                <a:solidFill>
                  <a:srgbClr val="33333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129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4997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1000" y="1085850"/>
            <a:ext cx="8382000" cy="15004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483663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85850"/>
            <a:ext cx="8382000" cy="1500411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3" descr="MSconfidential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invGray">
          <a:xfrm>
            <a:off x="3550922" y="4857750"/>
            <a:ext cx="2042159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84545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085850"/>
            <a:ext cx="4114800" cy="1306512"/>
          </a:xfrm>
        </p:spPr>
        <p:txBody>
          <a:bodyPr/>
          <a:lstStyle>
            <a:lvl1pPr marL="254982" indent="-254982">
              <a:lnSpc>
                <a:spcPct val="90000"/>
              </a:lnSpc>
              <a:defRPr sz="2100"/>
            </a:lvl1pPr>
            <a:lvl2pPr marL="505004" indent="-244068">
              <a:lnSpc>
                <a:spcPct val="90000"/>
              </a:lnSpc>
              <a:defRPr sz="1800"/>
            </a:lvl2pPr>
            <a:lvl3pPr marL="715339" indent="-216288">
              <a:lnSpc>
                <a:spcPct val="90000"/>
              </a:lnSpc>
              <a:defRPr sz="1500"/>
            </a:lvl3pPr>
            <a:lvl4pPr marL="920714" indent="-205375">
              <a:lnSpc>
                <a:spcPct val="90000"/>
              </a:lnSpc>
              <a:defRPr sz="1350"/>
            </a:lvl4pPr>
            <a:lvl5pPr marL="1137002" indent="-210335">
              <a:lnSpc>
                <a:spcPct val="90000"/>
              </a:lnSpc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85850"/>
            <a:ext cx="4114800" cy="1306512"/>
          </a:xfrm>
        </p:spPr>
        <p:txBody>
          <a:bodyPr/>
          <a:lstStyle>
            <a:lvl1pPr marL="260936" indent="-260936">
              <a:lnSpc>
                <a:spcPct val="90000"/>
              </a:lnSpc>
              <a:defRPr sz="2100"/>
            </a:lvl1pPr>
            <a:lvl2pPr marL="505004" indent="-254982">
              <a:lnSpc>
                <a:spcPct val="90000"/>
              </a:lnSpc>
              <a:defRPr sz="1800"/>
            </a:lvl2pPr>
            <a:lvl3pPr marL="721292" indent="-227202">
              <a:lnSpc>
                <a:spcPct val="90000"/>
              </a:lnSpc>
              <a:defRPr sz="1500"/>
            </a:lvl3pPr>
            <a:lvl4pPr marL="920714" indent="-199422">
              <a:lnSpc>
                <a:spcPct val="90000"/>
              </a:lnSpc>
              <a:defRPr sz="1350"/>
            </a:lvl4pPr>
            <a:lvl5pPr marL="1137002" indent="-205375">
              <a:lnSpc>
                <a:spcPct val="90000"/>
              </a:lnSpc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87597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345538"/>
            <a:ext cx="4114800" cy="259686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75" b="1"/>
            </a:lvl1pPr>
            <a:lvl2pPr marL="342887" indent="0">
              <a:buNone/>
              <a:defRPr sz="1500" b="1"/>
            </a:lvl2pPr>
            <a:lvl3pPr marL="685772" indent="0">
              <a:buNone/>
              <a:defRPr sz="1350" b="1"/>
            </a:lvl3pPr>
            <a:lvl4pPr marL="1028659" indent="0">
              <a:buNone/>
              <a:defRPr sz="1200" b="1"/>
            </a:lvl4pPr>
            <a:lvl5pPr marL="1371545" indent="0">
              <a:buNone/>
              <a:defRPr sz="1200" b="1"/>
            </a:lvl5pPr>
            <a:lvl6pPr marL="1714432" indent="0">
              <a:buNone/>
              <a:defRPr sz="1200" b="1"/>
            </a:lvl6pPr>
            <a:lvl7pPr marL="2057318" indent="0">
              <a:buNone/>
              <a:defRPr sz="1200" b="1"/>
            </a:lvl7pPr>
            <a:lvl8pPr marL="2400204" indent="0">
              <a:buNone/>
              <a:defRPr sz="1200" b="1"/>
            </a:lvl8pPr>
            <a:lvl9pPr marL="2743091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0999" y="1704492"/>
            <a:ext cx="4114800" cy="1153008"/>
          </a:xfrm>
        </p:spPr>
        <p:txBody>
          <a:bodyPr/>
          <a:lstStyle>
            <a:lvl1pPr marL="211328" indent="-211328">
              <a:defRPr sz="1725"/>
            </a:lvl1pPr>
            <a:lvl2pPr marL="421664" indent="-199422">
              <a:defRPr sz="1500"/>
            </a:lvl2pPr>
            <a:lvl3pPr marL="610172" indent="-182555">
              <a:defRPr sz="1350"/>
            </a:lvl3pPr>
            <a:lvl4pPr marL="787766" indent="-171642">
              <a:defRPr sz="1275"/>
            </a:lvl4pPr>
            <a:lvl5pPr marL="959408" indent="-154775">
              <a:defRPr sz="1275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982" y="1345538"/>
            <a:ext cx="4117019" cy="259686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75" b="1"/>
            </a:lvl1pPr>
            <a:lvl2pPr marL="342887" indent="0">
              <a:buNone/>
              <a:defRPr sz="1500" b="1"/>
            </a:lvl2pPr>
            <a:lvl3pPr marL="685772" indent="0">
              <a:buNone/>
              <a:defRPr sz="1350" b="1"/>
            </a:lvl3pPr>
            <a:lvl4pPr marL="1028659" indent="0">
              <a:buNone/>
              <a:defRPr sz="1200" b="1"/>
            </a:lvl4pPr>
            <a:lvl5pPr marL="1371545" indent="0">
              <a:buNone/>
              <a:defRPr sz="1200" b="1"/>
            </a:lvl5pPr>
            <a:lvl6pPr marL="1714432" indent="0">
              <a:buNone/>
              <a:defRPr sz="1200" b="1"/>
            </a:lvl6pPr>
            <a:lvl7pPr marL="2057318" indent="0">
              <a:buNone/>
              <a:defRPr sz="1200" b="1"/>
            </a:lvl7pPr>
            <a:lvl8pPr marL="2400204" indent="0">
              <a:buNone/>
              <a:defRPr sz="1200" b="1"/>
            </a:lvl8pPr>
            <a:lvl9pPr marL="2743091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704492"/>
            <a:ext cx="4117974" cy="1153008"/>
          </a:xfrm>
        </p:spPr>
        <p:txBody>
          <a:bodyPr/>
          <a:lstStyle>
            <a:lvl1pPr marL="222241" indent="-222241">
              <a:defRPr sz="1725"/>
            </a:lvl1pPr>
            <a:lvl2pPr marL="427616" indent="-205375">
              <a:defRPr sz="1500"/>
            </a:lvl2pPr>
            <a:lvl3pPr marL="616124" indent="-183548">
              <a:defRPr sz="1350"/>
            </a:lvl3pPr>
            <a:lvl4pPr marL="787766" indent="-177595">
              <a:defRPr sz="1275"/>
            </a:lvl4pPr>
            <a:lvl5pPr marL="959408" indent="-165689">
              <a:defRPr sz="1275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23372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604394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945824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- Prints in GRAYSCALE">
    <p:bg bwMode="ltGray">
      <p:bgPr>
        <a:gradFill>
          <a:gsLst>
            <a:gs pos="0">
              <a:schemeClr val="tx1"/>
            </a:gs>
            <a:gs pos="50000">
              <a:srgbClr val="0070C0"/>
            </a:gs>
            <a:gs pos="100000">
              <a:srgbClr val="7030A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184080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amer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ctr">
              <a:defRPr baseline="0"/>
            </a:lvl1pPr>
          </a:lstStyle>
          <a:p>
            <a:r>
              <a:rPr lang="en-US" dirty="0"/>
              <a:t>Please Be Courteous!</a:t>
            </a:r>
          </a:p>
        </p:txBody>
      </p:sp>
      <p:pic>
        <p:nvPicPr>
          <p:cNvPr id="5" name="Picture 5" descr="C:\Users\monical\Desktop\ADMIN\DVD_ART34\Artwork_Imagery\Icons - Illustrations\_WINDOWS VISTA ICONS\Cell mobile smart phone smartphone.png"/>
          <p:cNvPicPr>
            <a:picLocks noChangeAspect="1" noChangeArrowheads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3505201" y="1456954"/>
            <a:ext cx="1791197" cy="13433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C:\Users\monical\Desktop\ADMIN\DVD_ART34\Artwork_Imagery\Icons - Illustrations\_WINDOWS SERVER ICONS\Symbols\X don't no not okay approved bad.png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3995749" y="1766041"/>
            <a:ext cx="945153" cy="638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Rectangle 1"/>
          <p:cNvSpPr>
            <a:spLocks noChangeArrowheads="1"/>
          </p:cNvSpPr>
          <p:nvPr userDrawn="1"/>
        </p:nvSpPr>
        <p:spPr bwMode="auto">
          <a:xfrm>
            <a:off x="732424" y="3714477"/>
            <a:ext cx="7679152" cy="1086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858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5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  <a:t>Please be courteous to your fellow attendees</a:t>
            </a:r>
          </a:p>
          <a:p>
            <a:pPr marL="0" marR="0" lvl="0" indent="0" algn="ctr" defTabSz="6858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5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  <a:t>and</a:t>
            </a:r>
          </a:p>
          <a:p>
            <a:pPr marL="0" marR="0" lvl="0" indent="0" algn="ctr" defTabSz="6858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5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  <a:t>set your phones to vibrate or silent mode!</a:t>
            </a:r>
            <a:r>
              <a:rPr kumimoji="0" lang="en-US" sz="135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2"/>
                    </a:gs>
                    <a:gs pos="50000">
                      <a:schemeClr val="tx2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  <a:t> </a:t>
            </a:r>
            <a:br>
              <a:rPr kumimoji="0" lang="en-US" sz="135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2"/>
                    </a:gs>
                    <a:gs pos="50000">
                      <a:schemeClr val="tx2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</a:br>
            <a:endParaRPr kumimoji="0" lang="en-US" sz="1350" b="0" i="1" u="sng" strike="noStrike" kern="1200" cap="none" normalizeH="0" baseline="0" dirty="0">
              <a:ln>
                <a:noFill/>
              </a:ln>
              <a:gradFill>
                <a:gsLst>
                  <a:gs pos="0">
                    <a:schemeClr val="tx2"/>
                  </a:gs>
                  <a:gs pos="50000">
                    <a:schemeClr val="tx2"/>
                  </a:gs>
                </a:gsLst>
                <a:lin ang="5400000" scaled="0"/>
              </a:gradFill>
              <a:effectLst/>
              <a:latin typeface="+mn-lt"/>
              <a:ea typeface="Calibri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66913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bg bwMode="black">
      <p:bgPr>
        <a:gradFill>
          <a:gsLst>
            <a:gs pos="0">
              <a:schemeClr val="tx1"/>
            </a:gs>
            <a:gs pos="50000">
              <a:srgbClr val="0070C0"/>
            </a:gs>
            <a:gs pos="100000">
              <a:srgbClr val="7030A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085850"/>
            <a:ext cx="8382000" cy="1500411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" y="4679158"/>
            <a:ext cx="9144001" cy="464344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>
                <a:solidFill>
                  <a:srgbClr val="000000"/>
                </a:solidFill>
                <a:effectLst/>
                <a:latin typeface="Segoe Semibold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738095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22313" y="1428750"/>
            <a:ext cx="8040688" cy="1500411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81946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Bullets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57" y="98134"/>
            <a:ext cx="7998595" cy="537337"/>
          </a:xfrm>
          <a:effectLst/>
        </p:spPr>
        <p:txBody>
          <a:bodyPr anchor="ctr"/>
          <a:lstStyle>
            <a:lvl1pPr>
              <a:lnSpc>
                <a:spcPct val="80000"/>
              </a:lnSpc>
              <a:defRPr sz="24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36600"/>
            <a:ext cx="8007739" cy="3394472"/>
          </a:xfrm>
        </p:spPr>
        <p:txBody>
          <a:bodyPr/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10000"/>
              <a:defRPr sz="2000"/>
            </a:lvl1pPr>
            <a:lvl2pPr marL="457200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Lucida Grande"/>
              <a:buChar char="–"/>
              <a:defRPr sz="1800" b="0"/>
            </a:lvl2pPr>
            <a:lvl3pPr marL="455613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Lucida Grande"/>
              <a:buChar char="–"/>
              <a:defRPr sz="1600" b="0"/>
            </a:lvl3pPr>
            <a:lvl4pPr marL="635000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ial"/>
              <a:buChar char="•"/>
              <a:defRPr sz="1600" b="0"/>
            </a:lvl4pPr>
            <a:lvl5pPr marL="863600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Wingdings" charset="2"/>
              <a:buChar char="§"/>
              <a:defRPr sz="14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23395"/>
            <a:ext cx="2895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204032" y="4731284"/>
            <a:ext cx="119135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solidFill>
                  <a:srgbClr val="CCCCCC"/>
                </a:solidFill>
              </a:rPr>
              <a:t>©2016 Couchbase</a:t>
            </a:r>
            <a:r>
              <a:rPr lang="en-US" sz="850" baseline="0" dirty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224640" y="473128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z="850" smtClean="0"/>
              <a:t>‹#›</a:t>
            </a:fld>
            <a:endParaRPr lang="en-US" sz="850" dirty="0"/>
          </a:p>
        </p:txBody>
      </p:sp>
      <p:pic>
        <p:nvPicPr>
          <p:cNvPr id="11" name="Picture 10" descr="bug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498" y="217322"/>
            <a:ext cx="237743" cy="237743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285750" y="627985"/>
            <a:ext cx="8574088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631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57" y="47334"/>
            <a:ext cx="7998595" cy="537337"/>
          </a:xfrm>
          <a:effectLst/>
        </p:spPr>
        <p:txBody>
          <a:bodyPr anchor="ctr"/>
          <a:lstStyle>
            <a:lvl1pPr>
              <a:lnSpc>
                <a:spcPct val="80000"/>
              </a:lnSpc>
              <a:defRPr sz="24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007739" cy="339447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10000"/>
              <a:buNone/>
              <a:defRPr sz="2000" b="0"/>
            </a:lvl1pPr>
            <a:lvl2pPr marL="230188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None/>
              <a:defRPr sz="1600" b="0"/>
            </a:lvl2pPr>
            <a:lvl3pPr marL="230188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None/>
              <a:defRPr sz="1600" b="0"/>
            </a:lvl3pPr>
            <a:lvl4pPr marL="230188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None/>
              <a:defRPr sz="1600" b="0"/>
            </a:lvl4pPr>
            <a:lvl5pPr marL="230188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None/>
              <a:defRPr sz="16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72595"/>
            <a:ext cx="2895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204032" y="4680484"/>
            <a:ext cx="119135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solidFill>
                  <a:srgbClr val="CCCCCC"/>
                </a:solidFill>
              </a:rPr>
              <a:t>©2016 Couchbase</a:t>
            </a:r>
            <a:r>
              <a:rPr lang="en-US" sz="850" baseline="0" dirty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224640" y="468048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z="850" smtClean="0"/>
              <a:t>‹#›</a:t>
            </a:fld>
            <a:endParaRPr lang="en-US" sz="850" dirty="0"/>
          </a:p>
        </p:txBody>
      </p:sp>
      <p:pic>
        <p:nvPicPr>
          <p:cNvPr id="11" name="Picture 10" descr="bug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498" y="166522"/>
            <a:ext cx="237743" cy="237743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285750" y="577185"/>
            <a:ext cx="8574088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4001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57" y="47334"/>
            <a:ext cx="7998595" cy="537337"/>
          </a:xfrm>
          <a:effectLst/>
        </p:spPr>
        <p:txBody>
          <a:bodyPr anchor="ctr"/>
          <a:lstStyle>
            <a:lvl1pPr>
              <a:lnSpc>
                <a:spcPct val="80000"/>
              </a:lnSpc>
              <a:defRPr sz="24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72595"/>
            <a:ext cx="2895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204032" y="4680484"/>
            <a:ext cx="119135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solidFill>
                  <a:srgbClr val="CCCCCC"/>
                </a:solidFill>
              </a:rPr>
              <a:t>©2016 Couchbase</a:t>
            </a:r>
            <a:r>
              <a:rPr lang="en-US" sz="850" baseline="0" dirty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224640" y="468048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z="850" smtClean="0"/>
              <a:t>‹#›</a:t>
            </a:fld>
            <a:endParaRPr lang="en-US" sz="850" dirty="0"/>
          </a:p>
        </p:txBody>
      </p:sp>
      <p:pic>
        <p:nvPicPr>
          <p:cNvPr id="11" name="Picture 10" descr="bug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498" y="166522"/>
            <a:ext cx="237743" cy="237743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285750" y="577185"/>
            <a:ext cx="8574088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753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66954"/>
            <a:ext cx="7772400" cy="1102519"/>
          </a:xfrm>
          <a:effectLst/>
        </p:spPr>
        <p:txBody>
          <a:bodyPr anchor="ctr"/>
          <a:lstStyle>
            <a:lvl1pPr algn="ctr">
              <a:defRPr sz="2900">
                <a:solidFill>
                  <a:srgbClr val="E1002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00182" y="387517"/>
            <a:ext cx="8543636" cy="364117"/>
            <a:chOff x="300182" y="387517"/>
            <a:chExt cx="8543636" cy="364117"/>
          </a:xfrm>
        </p:grpSpPr>
        <p:cxnSp>
          <p:nvCxnSpPr>
            <p:cNvPr id="6" name="Straight Connector 5"/>
            <p:cNvCxnSpPr/>
            <p:nvPr userDrawn="1"/>
          </p:nvCxnSpPr>
          <p:spPr>
            <a:xfrm flipH="1">
              <a:off x="300182" y="569575"/>
              <a:ext cx="4064000" cy="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 userDrawn="1"/>
          </p:nvCxnSpPr>
          <p:spPr>
            <a:xfrm flipH="1">
              <a:off x="4779818" y="569575"/>
              <a:ext cx="4064000" cy="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Picture 8" descr="bug-01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9941" y="387517"/>
              <a:ext cx="364117" cy="364117"/>
            </a:xfrm>
            <a:prstGeom prst="rect">
              <a:avLst/>
            </a:prstGeom>
          </p:spPr>
        </p:pic>
      </p:grp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72595"/>
            <a:ext cx="2895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204032" y="4680484"/>
            <a:ext cx="119135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solidFill>
                  <a:srgbClr val="CCCCCC"/>
                </a:solidFill>
              </a:rPr>
              <a:t>©2016 Couchbase</a:t>
            </a:r>
            <a:r>
              <a:rPr lang="en-US" sz="850" baseline="0" dirty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8224640" y="468048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z="850" smtClean="0"/>
              <a:t>‹#›</a:t>
            </a:fld>
            <a:endParaRPr lang="en-US" sz="850" dirty="0"/>
          </a:p>
        </p:txBody>
      </p:sp>
    </p:spTree>
    <p:extLst>
      <p:ext uri="{BB962C8B-B14F-4D97-AF65-F5344CB8AC3E}">
        <p14:creationId xmlns:p14="http://schemas.microsoft.com/office/powerpoint/2010/main" val="4269224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 (Red)">
    <p:bg>
      <p:bgPr>
        <a:solidFill>
          <a:srgbClr val="E100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83664"/>
            <a:ext cx="7772400" cy="1102519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 algn="ctr">
              <a:defRPr sz="29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63240"/>
            <a:ext cx="6400800" cy="1152144"/>
          </a:xfrm>
        </p:spPr>
        <p:txBody>
          <a:bodyPr/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Picture 6" descr="bug test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370" y="351896"/>
            <a:ext cx="495260" cy="49526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231053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72595"/>
            <a:ext cx="2895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204032" y="4680484"/>
            <a:ext cx="119135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solidFill>
                  <a:srgbClr val="CCCCCC"/>
                </a:solidFill>
              </a:rPr>
              <a:t>©2016 Couchbase</a:t>
            </a:r>
            <a:r>
              <a:rPr lang="en-US" sz="850" baseline="0" dirty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224640" y="468048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z="850" smtClean="0"/>
              <a:t>‹#›</a:t>
            </a:fld>
            <a:endParaRPr lang="en-US" sz="850" dirty="0"/>
          </a:p>
        </p:txBody>
      </p:sp>
    </p:spTree>
    <p:extLst>
      <p:ext uri="{BB962C8B-B14F-4D97-AF65-F5344CB8AC3E}">
        <p14:creationId xmlns:p14="http://schemas.microsoft.com/office/powerpoint/2010/main" val="4202175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gradFill>
          <a:gsLst>
            <a:gs pos="0">
              <a:schemeClr val="tx1"/>
            </a:gs>
            <a:gs pos="50000">
              <a:srgbClr val="0070C0"/>
            </a:gs>
            <a:gs pos="100000">
              <a:srgbClr val="7030A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258741"/>
            <a:ext cx="7681914" cy="346249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86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0"/>
                </a:gradFill>
              </a:defRPr>
            </a:lvl1pPr>
            <a:lvl2pPr marL="342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0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29107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mo, Video etc. &quot;special&quot; slides">
    <p:bg>
      <p:bgPr>
        <a:gradFill>
          <a:gsLst>
            <a:gs pos="0">
              <a:schemeClr val="tx1"/>
            </a:gs>
            <a:gs pos="50000">
              <a:srgbClr val="0070C0"/>
            </a:gs>
            <a:gs pos="100000">
              <a:srgbClr val="7030A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428750"/>
            <a:ext cx="7043208" cy="1142621"/>
          </a:xfrm>
        </p:spPr>
        <p:txBody>
          <a:bodyPr anchor="t" anchorCtr="0">
            <a:noAutofit/>
          </a:bodyPr>
          <a:lstStyle>
            <a:lvl1pPr algn="l" defTabSz="68577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50" b="0" kern="1200" cap="none" spc="-113" dirty="0">
                <a:ln w="3175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  <a:tileRect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257550"/>
            <a:ext cx="3429000" cy="346249"/>
          </a:xfrm>
        </p:spPr>
        <p:txBody>
          <a:bodyPr>
            <a:noAutofit/>
          </a:bodyPr>
          <a:lstStyle>
            <a:lvl1pPr marL="0" indent="0" algn="l" defTabSz="685772" rtl="0" eaLnBrk="1" latinLnBrk="0" hangingPunct="1">
              <a:lnSpc>
                <a:spcPct val="90000"/>
              </a:lnSpc>
              <a:spcBef>
                <a:spcPts val="0"/>
              </a:spcBef>
              <a:buSzPct val="85000"/>
              <a:buFontTx/>
              <a:buNone/>
              <a:defRPr lang="en-US" sz="2400" kern="1200" dirty="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86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342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0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072886" y="171450"/>
            <a:ext cx="7690114" cy="1038746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r">
              <a:buFont typeface="Arial" pitchFamily="34" charset="0"/>
              <a:buNone/>
              <a:defRPr kumimoji="0" lang="en-US" sz="8250" b="1" i="1" u="none" strike="noStrike" kern="1200" cap="none" spc="-482" normalizeH="0" baseline="0" noProof="0" dirty="0" smtClean="0">
                <a:ln w="11430"/>
                <a:gradFill>
                  <a:gsLst>
                    <a:gs pos="0">
                      <a:schemeClr val="tx1"/>
                    </a:gs>
                    <a:gs pos="88000">
                      <a:schemeClr val="tx1">
                        <a:alpha val="50000"/>
                      </a:schemeClr>
                    </a:gs>
                  </a:gsLst>
                  <a:lin ang="5400000"/>
                </a:gradFill>
                <a:effectLst/>
                <a:uLnTx/>
                <a:uFillTx/>
                <a:latin typeface="Segoe UI" pitchFamily="34" charset="0"/>
                <a:ea typeface="+mn-ea"/>
                <a:cs typeface="+mn-cs"/>
              </a:defRPr>
            </a:lvl1pPr>
          </a:lstStyle>
          <a:p>
            <a:pPr marL="0" lvl="0" indent="0" algn="r" defTabSz="685772" rtl="0" eaLnBrk="1" latinLnBrk="0" hangingPunct="1">
              <a:lnSpc>
                <a:spcPct val="90000"/>
              </a:lnSpc>
              <a:spcBef>
                <a:spcPct val="20000"/>
              </a:spcBef>
              <a:buSzPct val="85000"/>
              <a:buFont typeface="Arial" pitchFamily="34" charset="0"/>
              <a:buNone/>
            </a:pPr>
            <a:r>
              <a:rPr lang="en-US" dirty="0"/>
              <a:t>click to…</a:t>
            </a:r>
          </a:p>
        </p:txBody>
      </p:sp>
    </p:spTree>
    <p:extLst>
      <p:ext uri="{BB962C8B-B14F-4D97-AF65-F5344CB8AC3E}">
        <p14:creationId xmlns:p14="http://schemas.microsoft.com/office/powerpoint/2010/main" val="172889911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831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0">
                <a:solidFill>
                  <a:srgbClr val="CCCCCC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0" y="4767263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rgbClr val="CCCCCC"/>
                </a:solidFill>
              </a:defRPr>
            </a:lvl1pPr>
          </a:lstStyle>
          <a:p>
            <a:fld id="{E728A94C-44F1-DF43-8BD8-694E750DEF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23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5" r:id="rId2"/>
    <p:sldLayoutId id="2147483678" r:id="rId3"/>
    <p:sldLayoutId id="2147483679" r:id="rId4"/>
    <p:sldLayoutId id="2147483663" r:id="rId5"/>
    <p:sldLayoutId id="2147483666" r:id="rId6"/>
    <p:sldLayoutId id="2147483674" r:id="rId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457200" rtl="0" eaLnBrk="1" latinLnBrk="0" hangingPunct="1">
        <a:spcBef>
          <a:spcPts val="0"/>
        </a:spcBef>
        <a:buClr>
          <a:schemeClr val="accent1"/>
        </a:buClr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5613" indent="-227013" algn="l" defTabSz="457200" rtl="0" eaLnBrk="1" latinLnBrk="0" hangingPunct="1">
        <a:spcBef>
          <a:spcPts val="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55613" indent="-228600" algn="l" defTabSz="457200" rtl="0" eaLnBrk="1" latinLnBrk="0" hangingPunct="1">
        <a:spcBef>
          <a:spcPts val="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455613" indent="-228600" algn="l" defTabSz="457200" rtl="0" eaLnBrk="1" latinLnBrk="0" hangingPunct="1">
        <a:spcBef>
          <a:spcPts val="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455613" indent="-228600" algn="l" defTabSz="457200" rtl="0" eaLnBrk="1" latinLnBrk="0" hangingPunct="1">
        <a:spcBef>
          <a:spcPts val="20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tx1"/>
            </a:gs>
            <a:gs pos="50000">
              <a:srgbClr val="0070C0"/>
            </a:gs>
            <a:gs pos="100000">
              <a:srgbClr val="7030A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49978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085850"/>
            <a:ext cx="8382000" cy="15004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0" y="4959855"/>
            <a:ext cx="9144000" cy="207749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anchor="ctr" anchorCtr="1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750" b="1" dirty="0">
                <a:solidFill>
                  <a:schemeClr val="tx1"/>
                </a:solidFill>
                <a:latin typeface="+mj-lt"/>
              </a:rPr>
              <a:t>          Tulsa</a:t>
            </a:r>
            <a:r>
              <a:rPr lang="en-US" sz="750" b="1" baseline="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750" b="1" dirty="0">
                <a:solidFill>
                  <a:schemeClr val="tx1"/>
                </a:solidFill>
                <a:latin typeface="+mj-lt"/>
              </a:rPr>
              <a:t>TechFest 2016              |                Fri, Aug  5</a:t>
            </a:r>
            <a:r>
              <a:rPr lang="en-US" sz="750" b="1" baseline="30000" dirty="0">
                <a:solidFill>
                  <a:schemeClr val="tx1"/>
                </a:solidFill>
                <a:latin typeface="+mj-lt"/>
              </a:rPr>
              <a:t>th</a:t>
            </a:r>
            <a:r>
              <a:rPr lang="en-US" sz="750" b="1" dirty="0">
                <a:solidFill>
                  <a:schemeClr val="tx1"/>
                </a:solidFill>
                <a:latin typeface="+mj-lt"/>
              </a:rPr>
              <a:t>, 2016              |                OSU - Tulsa                |          70+ Speakers, 20+ Tracks &amp; 85+</a:t>
            </a:r>
            <a:r>
              <a:rPr lang="en-US" sz="750" b="1" baseline="0" dirty="0">
                <a:solidFill>
                  <a:schemeClr val="tx1"/>
                </a:solidFill>
                <a:latin typeface="+mj-lt"/>
              </a:rPr>
              <a:t> Sessions!</a:t>
            </a:r>
            <a:r>
              <a:rPr lang="en-US" sz="750" b="1" dirty="0">
                <a:solidFill>
                  <a:schemeClr val="tx1"/>
                </a:solidFill>
                <a:latin typeface="+mj-lt"/>
              </a:rPr>
              <a:t>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7655363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ransition>
    <p:fade/>
  </p:transition>
  <p:txStyles>
    <p:titleStyle>
      <a:lvl1pPr algn="l" defTabSz="685772" rtl="0" eaLnBrk="1" latinLnBrk="0" hangingPunct="1">
        <a:lnSpc>
          <a:spcPct val="90000"/>
        </a:lnSpc>
        <a:spcBef>
          <a:spcPct val="0"/>
        </a:spcBef>
        <a:buNone/>
        <a:defRPr lang="en-US" sz="3600" b="0" kern="1200" cap="none" spc="-113" dirty="0" smtClean="0">
          <a:ln w="3175">
            <a:noFill/>
          </a:ln>
          <a:gradFill flip="none" rotWithShape="1"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  <a:tileRect/>
          </a:gradFill>
          <a:effectLst/>
          <a:latin typeface="+mj-lt"/>
          <a:ea typeface="+mn-ea"/>
          <a:cs typeface="Arial" charset="0"/>
        </a:defRPr>
      </a:lvl1pPr>
    </p:titleStyle>
    <p:bodyStyle>
      <a:lvl1pPr marL="345281" indent="-345281" algn="l" defTabSz="685772" rtl="0" eaLnBrk="1" latinLnBrk="0" hangingPunct="1">
        <a:lnSpc>
          <a:spcPct val="90000"/>
        </a:lnSpc>
        <a:spcBef>
          <a:spcPct val="20000"/>
        </a:spcBef>
        <a:buSzPct val="85000"/>
        <a:buFontTx/>
        <a:buBlip>
          <a:blip r:embed="rId14"/>
        </a:buBlip>
        <a:defRPr sz="24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641747" indent="-296466" algn="l" defTabSz="685772" rtl="0" eaLnBrk="1" latinLnBrk="0" hangingPunct="1">
        <a:lnSpc>
          <a:spcPct val="90000"/>
        </a:lnSpc>
        <a:spcBef>
          <a:spcPct val="20000"/>
        </a:spcBef>
        <a:buSzPct val="85000"/>
        <a:buFontTx/>
        <a:buBlip>
          <a:blip r:embed="rId14"/>
        </a:buBlip>
        <a:defRPr sz="21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944166" indent="-302419" algn="l" defTabSz="685772" rtl="0" eaLnBrk="1" latinLnBrk="0" hangingPunct="1">
        <a:lnSpc>
          <a:spcPct val="90000"/>
        </a:lnSpc>
        <a:spcBef>
          <a:spcPct val="20000"/>
        </a:spcBef>
        <a:buSzPct val="85000"/>
        <a:buFontTx/>
        <a:buBlip>
          <a:blip r:embed="rId14"/>
        </a:buBlip>
        <a:defRPr sz="18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203722" indent="-259556" algn="l" defTabSz="685772" rtl="0" eaLnBrk="1" latinLnBrk="0" hangingPunct="1">
        <a:lnSpc>
          <a:spcPct val="90000"/>
        </a:lnSpc>
        <a:spcBef>
          <a:spcPct val="20000"/>
        </a:spcBef>
        <a:buSzPct val="85000"/>
        <a:buFontTx/>
        <a:buBlip>
          <a:blip r:embed="rId14"/>
        </a:buBlip>
        <a:defRPr sz="15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456135" indent="-252413" algn="l" defTabSz="685772" rtl="0" eaLnBrk="1" latinLnBrk="0" hangingPunct="1">
        <a:lnSpc>
          <a:spcPct val="90000"/>
        </a:lnSpc>
        <a:spcBef>
          <a:spcPct val="20000"/>
        </a:spcBef>
        <a:buSzPct val="85000"/>
        <a:buFontTx/>
        <a:buBlip>
          <a:blip r:embed="rId14"/>
        </a:buBlip>
        <a:defRPr sz="15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885874" indent="-171443" algn="l" defTabSz="68577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61" indent="-171443" algn="l" defTabSz="68577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47" indent="-171443" algn="l" defTabSz="68577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34" indent="-171443" algn="l" defTabSz="68577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7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2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59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45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32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18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04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91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ouchbaselabs/workshop/tree/master/connect2016/developer/03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couchbase.com/documentation/server/4.5/sdk/dotnet/async-programming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couchbase.com/documentation/server/4.5/sdk/dotnet/n1ql-queries-with-sdk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couchbase.com/documentation/server/4.5/architecture/querying-data-with-n1ql.html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couchbase.com/documentation/server/4.5/sdk/dotnet/document-operations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25974"/>
            <a:ext cx="7772400" cy="2338001"/>
          </a:xfrm>
        </p:spPr>
        <p:txBody>
          <a:bodyPr/>
          <a:lstStyle/>
          <a:p>
            <a:r>
              <a:rPr lang="en-US" sz="3600" dirty="0"/>
              <a:t>Workshop 3 – Building a Full-stack Application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903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.NET:</a:t>
            </a:r>
          </a:p>
          <a:p>
            <a:r>
              <a:rPr lang="en-US" dirty="0"/>
              <a:t>	Result objects include: Exception, Success, Message</a:t>
            </a:r>
          </a:p>
          <a:p>
            <a:endParaRPr lang="en-US" dirty="0"/>
          </a:p>
          <a:p>
            <a:r>
              <a:rPr lang="en-US" dirty="0"/>
              <a:t>Java:</a:t>
            </a:r>
          </a:p>
          <a:p>
            <a:r>
              <a:rPr lang="en-US" dirty="0"/>
              <a:t>	try/catch Exception</a:t>
            </a:r>
          </a:p>
          <a:p>
            <a:endParaRPr lang="en-US" dirty="0"/>
          </a:p>
          <a:p>
            <a:r>
              <a:rPr lang="en-US" dirty="0"/>
              <a:t>Node:</a:t>
            </a:r>
          </a:p>
          <a:p>
            <a:r>
              <a:rPr lang="en-US" dirty="0"/>
              <a:t>	Callbacks - </a:t>
            </a:r>
            <a:r>
              <a:rPr lang="en-US" i="1" dirty="0"/>
              <a:t>function(err, result) { 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428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Look for TODOs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Files included:</a:t>
            </a:r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application.properties</a:t>
            </a:r>
            <a:endParaRPr lang="en-US" sz="2000" dirty="0"/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PersonConfig.java</a:t>
            </a:r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PersonController.java</a:t>
            </a:r>
          </a:p>
          <a:p>
            <a:pPr marL="573088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316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Look for TODOs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Files included:</a:t>
            </a:r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CouchbaseConfig.cs</a:t>
            </a:r>
            <a:endParaRPr lang="en-US" sz="2000" dirty="0"/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Web.config</a:t>
            </a:r>
            <a:endParaRPr lang="en-US" sz="2000" dirty="0"/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Person.cs</a:t>
            </a:r>
            <a:endParaRPr lang="en-US" sz="2000" dirty="0"/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PersonController.cs</a:t>
            </a:r>
            <a:endParaRPr lang="en-US" sz="2000" dirty="0"/>
          </a:p>
          <a:p>
            <a:pPr marL="573088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029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Look for TODOs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Files includes:</a:t>
            </a:r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default.json</a:t>
            </a:r>
            <a:endParaRPr lang="en-US" sz="2000" dirty="0"/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api.js</a:t>
            </a:r>
          </a:p>
          <a:p>
            <a:pPr marL="573088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6637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007739" cy="339447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Look for TODOs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Files included:</a:t>
            </a:r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utility.ts</a:t>
            </a:r>
            <a:endParaRPr lang="en-US" sz="2000" dirty="0"/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item.component.ts</a:t>
            </a:r>
            <a:endParaRPr lang="en-US" sz="2000" dirty="0"/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item.component.html</a:t>
            </a:r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list.component.ts</a:t>
            </a:r>
            <a:endParaRPr lang="en-US" sz="2000" dirty="0"/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list.component.html</a:t>
            </a:r>
          </a:p>
          <a:p>
            <a:pPr marL="573088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0633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execute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Execute Angular 2: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ng serve</a:t>
            </a:r>
          </a:p>
          <a:p>
            <a:endParaRPr lang="en-US" dirty="0"/>
          </a:p>
          <a:p>
            <a:r>
              <a:rPr lang="en-US" dirty="0"/>
              <a:t>Execute RESTful API backend: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Java: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spring-boot:run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.NET: F5 (or ctrl+f5) from Visual Studio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Node: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node app.js</a:t>
            </a:r>
          </a:p>
        </p:txBody>
      </p:sp>
    </p:spTree>
    <p:extLst>
      <p:ext uri="{BB962C8B-B14F-4D97-AF65-F5344CB8AC3E}">
        <p14:creationId xmlns:p14="http://schemas.microsoft.com/office/powerpoint/2010/main" val="15048375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25974"/>
            <a:ext cx="7772400" cy="2338001"/>
          </a:xfrm>
        </p:spPr>
        <p:txBody>
          <a:bodyPr/>
          <a:lstStyle/>
          <a:p>
            <a:r>
              <a:rPr lang="en-US" sz="3600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620921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/>
              <a:t>Create a RESTful API backend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Create an Angular2 UI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1469" y="3150605"/>
            <a:ext cx="4713979" cy="141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745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/>
              <a:t>Java - Spring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.NET - ASP.NET </a:t>
            </a:r>
            <a:r>
              <a:rPr lang="en-US" dirty="0" err="1"/>
              <a:t>WebAPI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Node.js - Express.js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Angular 2 (UI)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err="1"/>
              <a:t>Couchbase</a:t>
            </a:r>
            <a:r>
              <a:rPr lang="en-US" dirty="0"/>
              <a:t> (document database)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1469" y="3150605"/>
            <a:ext cx="4713979" cy="141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041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Fill in the blanks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98157" y="838200"/>
            <a:ext cx="8802967" cy="3394472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5613" indent="-227013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55613" indent="-228600" algn="l" defTabSz="457200" rtl="0" eaLnBrk="1" latinLnBrk="0" hangingPunct="1">
              <a:spcBef>
                <a:spcPts val="20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charset="0"/>
              <a:buChar char="•"/>
            </a:pPr>
            <a:r>
              <a:rPr lang="en-US" dirty="0"/>
              <a:t>Fill in the blanks to make the application work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Checkout the code from </a:t>
            </a:r>
            <a:r>
              <a:rPr lang="en-US" dirty="0" err="1"/>
              <a:t>Github</a:t>
            </a:r>
            <a:endParaRPr lang="en-US" dirty="0"/>
          </a:p>
          <a:p>
            <a:pPr marL="569913" lvl="1" indent="-342900">
              <a:buFont typeface="Arial" charset="0"/>
              <a:buChar char="•"/>
            </a:pPr>
            <a:r>
              <a:rPr lang="en-US" sz="1800" dirty="0">
                <a:hlinkClick r:id="rId2"/>
              </a:rPr>
              <a:t>https://github.com/couchbaselabs/workshop/tree/master/connect2016/developer/03</a:t>
            </a:r>
            <a:endParaRPr lang="en-US" sz="1800" dirty="0"/>
          </a:p>
          <a:p>
            <a:pPr marL="569913" lvl="1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The source code is also available on USB sticks</a:t>
            </a:r>
          </a:p>
          <a:p>
            <a:pPr marL="342900" indent="-342900">
              <a:buFont typeface="Arial" charset="0"/>
              <a:buChar char="•"/>
            </a:pP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121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Getting Started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We’re going to fill in one of the blanks together, one for each language/platform.</a:t>
            </a:r>
          </a:p>
          <a:p>
            <a:endParaRPr lang="en-US" dirty="0"/>
          </a:p>
          <a:p>
            <a:r>
              <a:rPr lang="en-US" dirty="0"/>
              <a:t>The rest of the them are up to you.</a:t>
            </a:r>
          </a:p>
          <a:p>
            <a:endParaRPr lang="en-US" dirty="0"/>
          </a:p>
          <a:p>
            <a:r>
              <a:rPr lang="en-US" b="1" dirty="0"/>
              <a:t>At the end of the lab, your app should be able to </a:t>
            </a:r>
            <a:r>
              <a:rPr lang="en-US" b="1" u="sng" dirty="0"/>
              <a:t>list, add, edit, and delete.</a:t>
            </a:r>
          </a:p>
          <a:p>
            <a:endParaRPr lang="en-US" dirty="0"/>
          </a:p>
          <a:p>
            <a:r>
              <a:rPr lang="en-US" dirty="0"/>
              <a:t>If you have questions or are running into a problem, we’ll be walking around helping you individually.</a:t>
            </a:r>
          </a:p>
        </p:txBody>
      </p:sp>
    </p:spTree>
    <p:extLst>
      <p:ext uri="{BB962C8B-B14F-4D97-AF65-F5344CB8AC3E}">
        <p14:creationId xmlns:p14="http://schemas.microsoft.com/office/powerpoint/2010/main" val="3024447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433303" cy="3394472"/>
          </a:xfrm>
        </p:spPr>
        <p:txBody>
          <a:bodyPr/>
          <a:lstStyle/>
          <a:p>
            <a:r>
              <a:rPr lang="en-US" sz="1600" dirty="0">
                <a:hlinkClick r:id="rId3"/>
              </a:rPr>
              <a:t>http://developer.couchbase.com/documentation/server/4.5/sdk/</a:t>
            </a:r>
            <a:r>
              <a:rPr lang="en-US" sz="1600" b="1" dirty="0">
                <a:hlinkClick r:id="rId3"/>
              </a:rPr>
              <a:t>dotnet</a:t>
            </a:r>
            <a:r>
              <a:rPr lang="en-US" sz="1600" dirty="0">
                <a:hlinkClick r:id="rId3"/>
              </a:rPr>
              <a:t>/async-programming.html</a:t>
            </a:r>
            <a:endParaRPr lang="en-US" sz="1600" dirty="0"/>
          </a:p>
          <a:p>
            <a:endParaRPr lang="en-US" dirty="0"/>
          </a:p>
          <a:p>
            <a:r>
              <a:rPr lang="en-US" dirty="0"/>
              <a:t>.NET:</a:t>
            </a:r>
          </a:p>
          <a:p>
            <a:r>
              <a:rPr lang="en-US" dirty="0"/>
              <a:t>	</a:t>
            </a:r>
            <a:r>
              <a:rPr lang="en-US" dirty="0" err="1"/>
              <a:t>async</a:t>
            </a:r>
            <a:r>
              <a:rPr lang="en-US" dirty="0"/>
              <a:t>/await/Task</a:t>
            </a:r>
          </a:p>
          <a:p>
            <a:endParaRPr lang="en-US" dirty="0"/>
          </a:p>
          <a:p>
            <a:r>
              <a:rPr lang="en-US" dirty="0"/>
              <a:t>Node:</a:t>
            </a:r>
          </a:p>
          <a:p>
            <a:r>
              <a:rPr lang="en-US" dirty="0"/>
              <a:t>	callbacks</a:t>
            </a:r>
          </a:p>
          <a:p>
            <a:endParaRPr lang="en-US" dirty="0"/>
          </a:p>
          <a:p>
            <a:r>
              <a:rPr lang="en-US" dirty="0"/>
              <a:t>Java:</a:t>
            </a:r>
          </a:p>
          <a:p>
            <a:r>
              <a:rPr lang="en-US" dirty="0"/>
              <a:t>	spring-data-</a:t>
            </a:r>
            <a:r>
              <a:rPr lang="en-US" dirty="0" err="1"/>
              <a:t>couchbase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987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N1QL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>
                <a:hlinkClick r:id="rId3"/>
              </a:rPr>
              <a:t>http://developer.couchbase.com/documentation/server/4.5/sdk/</a:t>
            </a:r>
            <a:r>
              <a:rPr lang="en-US" sz="1400" b="1" dirty="0">
                <a:hlinkClick r:id="rId3"/>
              </a:rPr>
              <a:t>dotnet</a:t>
            </a:r>
            <a:r>
              <a:rPr lang="en-US" sz="1400" dirty="0">
                <a:hlinkClick r:id="rId3"/>
              </a:rPr>
              <a:t>/n1ql-queries-with-sdk.html</a:t>
            </a:r>
            <a:endParaRPr lang="en-US" sz="1400" dirty="0"/>
          </a:p>
          <a:p>
            <a:endParaRPr lang="en-US" dirty="0"/>
          </a:p>
          <a:p>
            <a:r>
              <a:rPr lang="en-US" dirty="0"/>
              <a:t>.NET:</a:t>
            </a:r>
          </a:p>
          <a:p>
            <a:r>
              <a:rPr lang="en-US" dirty="0"/>
              <a:t>	</a:t>
            </a:r>
            <a:r>
              <a:rPr lang="en-US" dirty="0" err="1"/>
              <a:t>QueryRequest</a:t>
            </a:r>
            <a:endParaRPr lang="en-US" dirty="0"/>
          </a:p>
          <a:p>
            <a:endParaRPr lang="en-US" dirty="0"/>
          </a:p>
          <a:p>
            <a:r>
              <a:rPr lang="en-US" dirty="0"/>
              <a:t>Node:</a:t>
            </a:r>
          </a:p>
          <a:p>
            <a:r>
              <a:rPr lang="en-US" dirty="0"/>
              <a:t>	N1qlQuery</a:t>
            </a:r>
          </a:p>
          <a:p>
            <a:endParaRPr lang="en-US" dirty="0"/>
          </a:p>
          <a:p>
            <a:r>
              <a:rPr lang="en-US" dirty="0"/>
              <a:t>Java:</a:t>
            </a:r>
          </a:p>
          <a:p>
            <a:r>
              <a:rPr lang="en-US" dirty="0"/>
              <a:t>	N1qlQuery</a:t>
            </a:r>
          </a:p>
        </p:txBody>
      </p:sp>
    </p:spTree>
    <p:extLst>
      <p:ext uri="{BB962C8B-B14F-4D97-AF65-F5344CB8AC3E}">
        <p14:creationId xmlns:p14="http://schemas.microsoft.com/office/powerpoint/2010/main" val="4172646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 Consistency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451410" cy="3394472"/>
          </a:xfrm>
        </p:spPr>
        <p:txBody>
          <a:bodyPr/>
          <a:lstStyle/>
          <a:p>
            <a:r>
              <a:rPr lang="en-US" sz="1400" dirty="0">
                <a:hlinkClick r:id="rId2"/>
              </a:rPr>
              <a:t>http://developer.couchbase.com/documentation/server/4.5/architecture/querying-data-with-n1ql.html</a:t>
            </a:r>
            <a:endParaRPr lang="en-US" sz="1400" dirty="0"/>
          </a:p>
          <a:p>
            <a:endParaRPr lang="en-US" dirty="0"/>
          </a:p>
          <a:p>
            <a:r>
              <a:rPr lang="en-US" dirty="0" err="1"/>
              <a:t>NotBounded</a:t>
            </a:r>
            <a:endParaRPr lang="en-US" dirty="0"/>
          </a:p>
          <a:p>
            <a:r>
              <a:rPr lang="en-US" dirty="0"/>
              <a:t>	Default (speed)</a:t>
            </a:r>
          </a:p>
          <a:p>
            <a:endParaRPr lang="en-US" dirty="0"/>
          </a:p>
          <a:p>
            <a:r>
              <a:rPr lang="en-US" dirty="0" err="1"/>
              <a:t>RequestPlus</a:t>
            </a:r>
            <a:endParaRPr lang="en-US" dirty="0"/>
          </a:p>
          <a:p>
            <a:r>
              <a:rPr lang="en-US" dirty="0"/>
              <a:t>	Accuracy (slower)</a:t>
            </a:r>
          </a:p>
          <a:p>
            <a:endParaRPr lang="en-US" dirty="0"/>
          </a:p>
          <a:p>
            <a:r>
              <a:rPr lang="en-US" dirty="0" err="1"/>
              <a:t>AtPlus</a:t>
            </a:r>
            <a:endParaRPr lang="en-US" dirty="0"/>
          </a:p>
          <a:p>
            <a:r>
              <a:rPr lang="en-US" dirty="0"/>
              <a:t>	Speed and accuracy (more work)</a:t>
            </a:r>
          </a:p>
        </p:txBody>
      </p:sp>
    </p:spTree>
    <p:extLst>
      <p:ext uri="{BB962C8B-B14F-4D97-AF65-F5344CB8AC3E}">
        <p14:creationId xmlns:p14="http://schemas.microsoft.com/office/powerpoint/2010/main" val="75123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And Set (CAS)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478570" cy="3394472"/>
          </a:xfrm>
        </p:spPr>
        <p:txBody>
          <a:bodyPr/>
          <a:lstStyle/>
          <a:p>
            <a:r>
              <a:rPr lang="en-US" sz="1600" dirty="0">
                <a:hlinkClick r:id="rId3"/>
              </a:rPr>
              <a:t>http://developer.couchbase.com/documentation/server/4.5/sdk/</a:t>
            </a:r>
            <a:r>
              <a:rPr lang="en-US" sz="1600" b="1" dirty="0">
                <a:hlinkClick r:id="rId3"/>
              </a:rPr>
              <a:t>dotnet</a:t>
            </a:r>
            <a:r>
              <a:rPr lang="en-US" sz="1600" dirty="0">
                <a:hlinkClick r:id="rId3"/>
              </a:rPr>
              <a:t>/document-operations.html</a:t>
            </a:r>
            <a:endParaRPr lang="en-US" sz="1600" dirty="0"/>
          </a:p>
          <a:p>
            <a:endParaRPr lang="en-US" dirty="0"/>
          </a:p>
          <a:p>
            <a:r>
              <a:rPr lang="en-US" dirty="0"/>
              <a:t>.NET:</a:t>
            </a:r>
          </a:p>
          <a:p>
            <a:r>
              <a:rPr lang="en-US" dirty="0"/>
              <a:t>	</a:t>
            </a:r>
            <a:r>
              <a:rPr lang="en-US" dirty="0">
                <a:latin typeface="Consolas" panose="020B0609020204030204" pitchFamily="49" charset="0"/>
              </a:rPr>
              <a:t>new Document&lt;T&gt; { Cas = … }</a:t>
            </a:r>
          </a:p>
          <a:p>
            <a:endParaRPr lang="en-US" dirty="0"/>
          </a:p>
          <a:p>
            <a:r>
              <a:rPr lang="en-US" dirty="0"/>
              <a:t>Node:</a:t>
            </a:r>
          </a:p>
          <a:p>
            <a:r>
              <a:rPr lang="en-US" dirty="0"/>
              <a:t>	</a:t>
            </a:r>
            <a:r>
              <a:rPr lang="en-US" dirty="0" err="1">
                <a:latin typeface="Consolas" panose="020B0609020204030204" pitchFamily="49" charset="0"/>
              </a:rPr>
              <a:t>bucket.replace</a:t>
            </a:r>
            <a:r>
              <a:rPr lang="en-US" dirty="0">
                <a:latin typeface="Consolas" panose="020B0609020204030204" pitchFamily="49" charset="0"/>
              </a:rPr>
              <a:t>(‘key’, { document}, {</a:t>
            </a:r>
            <a:r>
              <a:rPr lang="en-US" dirty="0" err="1">
                <a:latin typeface="Consolas" panose="020B0609020204030204" pitchFamily="49" charset="0"/>
              </a:rPr>
              <a:t>cas</a:t>
            </a:r>
            <a:r>
              <a:rPr lang="en-US" dirty="0">
                <a:latin typeface="Consolas" panose="020B0609020204030204" pitchFamily="49" charset="0"/>
              </a:rPr>
              <a:t>: … }, … )</a:t>
            </a:r>
          </a:p>
          <a:p>
            <a:endParaRPr lang="en-US" dirty="0"/>
          </a:p>
          <a:p>
            <a:r>
              <a:rPr lang="en-US" dirty="0"/>
              <a:t>Java:</a:t>
            </a:r>
          </a:p>
          <a:p>
            <a:r>
              <a:rPr lang="en-US" dirty="0"/>
              <a:t>	@Version attribute (spring-data-</a:t>
            </a:r>
            <a:r>
              <a:rPr lang="en-US" dirty="0" err="1"/>
              <a:t>couchbase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15104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1E1C1C"/>
      </a:dk1>
      <a:lt1>
        <a:sysClr val="window" lastClr="FFFFFF"/>
      </a:lt1>
      <a:dk2>
        <a:srgbClr val="1E1C1C"/>
      </a:dk2>
      <a:lt2>
        <a:srgbClr val="FFFFFF"/>
      </a:lt2>
      <a:accent1>
        <a:srgbClr val="178ADB"/>
      </a:accent1>
      <a:accent2>
        <a:srgbClr val="BE1523"/>
      </a:accent2>
      <a:accent3>
        <a:srgbClr val="FD7500"/>
      </a:accent3>
      <a:accent4>
        <a:srgbClr val="FEB900"/>
      </a:accent4>
      <a:accent5>
        <a:srgbClr val="609E0E"/>
      </a:accent5>
      <a:accent6>
        <a:srgbClr val="16AEB0"/>
      </a:accent6>
      <a:hlink>
        <a:srgbClr val="129DD8"/>
      </a:hlink>
      <a:folHlink>
        <a:srgbClr val="292929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NWA TechFest 2010 Presentation Template">
  <a:themeElements>
    <a:clrScheme name="Custom 5">
      <a:dk1>
        <a:srgbClr val="000000"/>
      </a:dk1>
      <a:lt1>
        <a:srgbClr val="FFFFFF"/>
      </a:lt1>
      <a:dk2>
        <a:srgbClr val="2570A3"/>
      </a:dk2>
      <a:lt2>
        <a:srgbClr val="FFE784"/>
      </a:lt2>
      <a:accent1>
        <a:srgbClr val="3A94D2"/>
      </a:accent1>
      <a:accent2>
        <a:srgbClr val="F38C37"/>
      </a:accent2>
      <a:accent3>
        <a:srgbClr val="8CA923"/>
      </a:accent3>
      <a:accent4>
        <a:srgbClr val="FED45C"/>
      </a:accent4>
      <a:accent5>
        <a:srgbClr val="8557C9"/>
      </a:accent5>
      <a:accent6>
        <a:srgbClr val="274085"/>
      </a:accent6>
      <a:hlink>
        <a:srgbClr val="FED45C"/>
      </a:hlink>
      <a:folHlink>
        <a:srgbClr val="3A94D2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0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sz="2400" dirty="0" err="1" smtClean="0">
            <a:gradFill>
              <a:gsLst>
                <a:gs pos="0">
                  <a:schemeClr val="tx1"/>
                </a:gs>
                <a:gs pos="86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15145</TotalTime>
  <Words>387</Words>
  <Application>Microsoft Office PowerPoint</Application>
  <PresentationFormat>On-screen Show (16:9)</PresentationFormat>
  <Paragraphs>132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Arial</vt:lpstr>
      <vt:lpstr>Calibri</vt:lpstr>
      <vt:lpstr>Consolas</vt:lpstr>
      <vt:lpstr>Corbel</vt:lpstr>
      <vt:lpstr>Courier New</vt:lpstr>
      <vt:lpstr>Lucida Grande</vt:lpstr>
      <vt:lpstr>Segoe Semibold</vt:lpstr>
      <vt:lpstr>Segoe UI</vt:lpstr>
      <vt:lpstr>Wingdings</vt:lpstr>
      <vt:lpstr>Office Theme</vt:lpstr>
      <vt:lpstr>NWA TechFest 2010 Presentation Template</vt:lpstr>
      <vt:lpstr>Workshop 3 – Building a Full-stack Application</vt:lpstr>
      <vt:lpstr>Agenda</vt:lpstr>
      <vt:lpstr>Platforms</vt:lpstr>
      <vt:lpstr>Exercise: Fill in the blanks</vt:lpstr>
      <vt:lpstr>Exercise: Getting Started</vt:lpstr>
      <vt:lpstr>Asynchronous</vt:lpstr>
      <vt:lpstr>N1QL</vt:lpstr>
      <vt:lpstr>Scan Consistency</vt:lpstr>
      <vt:lpstr>Check And Set (CAS)</vt:lpstr>
      <vt:lpstr>Error handling</vt:lpstr>
      <vt:lpstr>Java</vt:lpstr>
      <vt:lpstr>.NET</vt:lpstr>
      <vt:lpstr>Node</vt:lpstr>
      <vt:lpstr>Angular</vt:lpstr>
      <vt:lpstr>How to execute</vt:lpstr>
      <vt:lpstr>Questions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Matthew Groves</cp:lastModifiedBy>
  <cp:revision>466</cp:revision>
  <dcterms:created xsi:type="dcterms:W3CDTF">2014-10-22T15:36:28Z</dcterms:created>
  <dcterms:modified xsi:type="dcterms:W3CDTF">2016-10-28T19:34:47Z</dcterms:modified>
  <cp:category/>
</cp:coreProperties>
</file>