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xlsx" ContentType="application/vnd.openxmlformats-officedocument.spreadsheetml.shee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theme/themeOverride3.xml" ContentType="application/vnd.openxmlformats-officedocument.themeOverride+xml"/>
  <Override PartName="/ppt/charts/chart5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82" r:id="rId2"/>
    <p:sldId id="256" r:id="rId3"/>
    <p:sldId id="279" r:id="rId4"/>
    <p:sldId id="280" r:id="rId5"/>
    <p:sldId id="281" r:id="rId6"/>
    <p:sldId id="264" r:id="rId7"/>
    <p:sldId id="270" r:id="rId8"/>
    <p:sldId id="276" r:id="rId9"/>
    <p:sldId id="277" r:id="rId10"/>
    <p:sldId id="272" r:id="rId11"/>
    <p:sldId id="275" r:id="rId12"/>
    <p:sldId id="273" r:id="rId13"/>
    <p:sldId id="274" r:id="rId14"/>
    <p:sldId id="267" r:id="rId15"/>
    <p:sldId id="269" r:id="rId1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7505"/>
    <a:srgbClr val="16AEB0"/>
    <a:srgbClr val="609E0E"/>
    <a:srgbClr val="FEB91D"/>
    <a:srgbClr val="E1001F"/>
    <a:srgbClr val="129DD8"/>
    <a:srgbClr val="262626"/>
    <a:srgbClr val="E40121"/>
    <a:srgbClr val="EFEFEF"/>
    <a:srgbClr val="1BB2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33" autoAdjust="0"/>
    <p:restoredTop sz="94660"/>
  </p:normalViewPr>
  <p:slideViewPr>
    <p:cSldViewPr snapToGrid="0" snapToObjects="1" showGuides="1">
      <p:cViewPr>
        <p:scale>
          <a:sx n="165" d="100"/>
          <a:sy n="165" d="100"/>
        </p:scale>
        <p:origin x="-384" y="-80"/>
      </p:cViewPr>
      <p:guideLst>
        <p:guide orient="horz"/>
        <p:guide pos="15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package" Target="../embeddings/Microsoft_Excel_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.xml"/><Relationship Id="rId2" Type="http://schemas.openxmlformats.org/officeDocument/2006/relationships/package" Target="../embeddings/Microsoft_Excel_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3.xml"/><Relationship Id="rId2" Type="http://schemas.openxmlformats.org/officeDocument/2006/relationships/package" Target="../embeddings/Microsoft_Excel_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12700" cmpd="sng">
              <a:solidFill>
                <a:schemeClr val="bg1"/>
              </a:solidFill>
            </a:ln>
          </c:spPr>
          <c:cat>
            <c:strRef>
              <c:f>Sheet1!$A$2:$A$7</c:f>
              <c:strCache>
                <c:ptCount val="6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8.2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  <c:pt idx="4">
                  <c:v>5.5</c:v>
                </c:pt>
                <c:pt idx="5">
                  <c:v>4.2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12700" cmpd="sng">
              <a:solidFill>
                <a:schemeClr val="bg1"/>
              </a:solidFill>
            </a:ln>
          </c:spPr>
          <c:cat>
            <c:strRef>
              <c:f>Sheet1!$A$2:$A$7</c:f>
              <c:strCache>
                <c:ptCount val="6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8.2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  <c:pt idx="4">
                  <c:v>5.5</c:v>
                </c:pt>
                <c:pt idx="5">
                  <c:v>4.2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69031096"/>
        <c:axId val="-2048152728"/>
      </c:barChart>
      <c:catAx>
        <c:axId val="-2069031096"/>
        <c:scaling>
          <c:orientation val="minMax"/>
        </c:scaling>
        <c:delete val="0"/>
        <c:axPos val="b"/>
        <c:majorTickMark val="none"/>
        <c:minorTickMark val="none"/>
        <c:tickLblPos val="none"/>
        <c:spPr>
          <a:ln w="12700">
            <a:solidFill>
              <a:schemeClr val="tx1"/>
            </a:solidFill>
          </a:ln>
        </c:spPr>
        <c:txPr>
          <a:bodyPr/>
          <a:lstStyle/>
          <a:p>
            <a:pPr>
              <a:defRPr sz="1200"/>
            </a:pPr>
            <a:endParaRPr lang="en-US"/>
          </a:p>
        </c:txPr>
        <c:crossAx val="-2048152728"/>
        <c:crosses val="autoZero"/>
        <c:auto val="1"/>
        <c:lblAlgn val="ctr"/>
        <c:lblOffset val="100"/>
        <c:noMultiLvlLbl val="0"/>
      </c:catAx>
      <c:valAx>
        <c:axId val="-2048152728"/>
        <c:scaling>
          <c:orientation val="minMax"/>
        </c:scaling>
        <c:delete val="0"/>
        <c:axPos val="l"/>
        <c:majorGridlines>
          <c:spPr>
            <a:ln>
              <a:solidFill>
                <a:schemeClr val="bg1">
                  <a:lumMod val="75000"/>
                </a:schemeClr>
              </a:solidFill>
            </a:ln>
          </c:spPr>
        </c:majorGridlines>
        <c:numFmt formatCode="General" sourceLinked="1"/>
        <c:majorTickMark val="none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200">
                <a:solidFill>
                  <a:schemeClr val="bg1">
                    <a:lumMod val="75000"/>
                  </a:schemeClr>
                </a:solidFill>
              </a:defRPr>
            </a:pPr>
            <a:endParaRPr lang="en-US"/>
          </a:p>
        </c:txPr>
        <c:crossAx val="-2069031096"/>
        <c:crosses val="autoZero"/>
        <c:crossBetween val="between"/>
      </c:valAx>
    </c:plotArea>
    <c:legend>
      <c:legendPos val="b"/>
      <c:layout/>
      <c:overlay val="0"/>
      <c:txPr>
        <a:bodyPr/>
        <a:lstStyle/>
        <a:p>
          <a:pPr>
            <a:defRPr sz="12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48540184"/>
        <c:axId val="-2048536984"/>
      </c:barChart>
      <c:catAx>
        <c:axId val="-2048540184"/>
        <c:scaling>
          <c:orientation val="minMax"/>
        </c:scaling>
        <c:delete val="0"/>
        <c:axPos val="l"/>
        <c:majorTickMark val="none"/>
        <c:minorTickMark val="none"/>
        <c:tickLblPos val="none"/>
        <c:spPr>
          <a:ln w="12700">
            <a:solidFill>
              <a:schemeClr val="tx1"/>
            </a:solidFill>
          </a:ln>
        </c:spPr>
        <c:txPr>
          <a:bodyPr/>
          <a:lstStyle/>
          <a:p>
            <a:pPr>
              <a:defRPr sz="1200"/>
            </a:pPr>
            <a:endParaRPr lang="en-US"/>
          </a:p>
        </c:txPr>
        <c:crossAx val="-2048536984"/>
        <c:crosses val="autoZero"/>
        <c:auto val="1"/>
        <c:lblAlgn val="ctr"/>
        <c:lblOffset val="100"/>
        <c:noMultiLvlLbl val="0"/>
      </c:catAx>
      <c:valAx>
        <c:axId val="-2048536984"/>
        <c:scaling>
          <c:orientation val="minMax"/>
        </c:scaling>
        <c:delete val="0"/>
        <c:axPos val="b"/>
        <c:majorGridlines>
          <c:spPr>
            <a:ln>
              <a:solidFill>
                <a:schemeClr val="bg1">
                  <a:lumMod val="75000"/>
                </a:schemeClr>
              </a:solidFill>
            </a:ln>
          </c:spPr>
        </c:majorGridlines>
        <c:numFmt formatCode="General" sourceLinked="1"/>
        <c:majorTickMark val="none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200">
                <a:solidFill>
                  <a:schemeClr val="bg1">
                    <a:lumMod val="75000"/>
                  </a:schemeClr>
                </a:solidFill>
              </a:defRPr>
            </a:pPr>
            <a:endParaRPr lang="en-US"/>
          </a:p>
        </c:txPr>
        <c:crossAx val="-2048540184"/>
        <c:crosses val="autoZero"/>
        <c:crossBetween val="between"/>
      </c:valAx>
    </c:plotArea>
    <c:legend>
      <c:legendPos val="b"/>
      <c:layout/>
      <c:overlay val="0"/>
      <c:txPr>
        <a:bodyPr/>
        <a:lstStyle/>
        <a:p>
          <a:pPr>
            <a:defRPr sz="12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48502136"/>
        <c:axId val="-2048543896"/>
      </c:lineChart>
      <c:catAx>
        <c:axId val="-2048502136"/>
        <c:scaling>
          <c:orientation val="minMax"/>
        </c:scaling>
        <c:delete val="0"/>
        <c:axPos val="b"/>
        <c:majorTickMark val="none"/>
        <c:minorTickMark val="none"/>
        <c:tickLblPos val="none"/>
        <c:spPr>
          <a:ln w="12700">
            <a:solidFill>
              <a:schemeClr val="tx1"/>
            </a:solidFill>
          </a:ln>
        </c:spPr>
        <c:txPr>
          <a:bodyPr/>
          <a:lstStyle/>
          <a:p>
            <a:pPr>
              <a:defRPr sz="1200"/>
            </a:pPr>
            <a:endParaRPr lang="en-US"/>
          </a:p>
        </c:txPr>
        <c:crossAx val="-2048543896"/>
        <c:crosses val="autoZero"/>
        <c:auto val="1"/>
        <c:lblAlgn val="ctr"/>
        <c:lblOffset val="100"/>
        <c:noMultiLvlLbl val="0"/>
      </c:catAx>
      <c:valAx>
        <c:axId val="-2048543896"/>
        <c:scaling>
          <c:orientation val="minMax"/>
        </c:scaling>
        <c:delete val="0"/>
        <c:axPos val="l"/>
        <c:majorGridlines>
          <c:spPr>
            <a:ln>
              <a:solidFill>
                <a:schemeClr val="bg1">
                  <a:lumMod val="75000"/>
                </a:schemeClr>
              </a:solidFill>
            </a:ln>
          </c:spPr>
        </c:majorGridlines>
        <c:numFmt formatCode="General" sourceLinked="1"/>
        <c:majorTickMark val="none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200">
                <a:solidFill>
                  <a:srgbClr val="BFBFBF"/>
                </a:solidFill>
              </a:defRPr>
            </a:pPr>
            <a:endParaRPr lang="en-US"/>
          </a:p>
        </c:txPr>
        <c:crossAx val="-2048502136"/>
        <c:crosses val="autoZero"/>
        <c:crossBetween val="between"/>
      </c:valAx>
    </c:plotArea>
    <c:legend>
      <c:legendPos val="b"/>
      <c:layout/>
      <c:overlay val="0"/>
      <c:txPr>
        <a:bodyPr/>
        <a:lstStyle/>
        <a:p>
          <a:pPr>
            <a:defRPr sz="12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389E1E-C654-E943-9883-792E99AD7287}" type="datetimeFigureOut">
              <a:rPr lang="en-US" smtClean="0"/>
              <a:t>5/19/15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50E822-5F4D-874B-B26E-8169124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4561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20D99B-2862-464A-984E-65BFC5FC0BBC}" type="datetimeFigureOut">
              <a:rPr lang="en-US" smtClean="0"/>
              <a:t>5/19/15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9351FC-18D6-4741-8EEB-9FDB1F020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1705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(Dark)">
    <p:bg>
      <p:bgPr>
        <a:solidFill>
          <a:srgbClr val="E100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29384"/>
            <a:ext cx="7772400" cy="1102519"/>
          </a:xfrm>
          <a:effectLst>
            <a:outerShdw blurRad="127000" dir="2700000" algn="tl" rotWithShape="0">
              <a:srgbClr val="000000">
                <a:alpha val="20000"/>
              </a:srgbClr>
            </a:outerShdw>
          </a:effectLst>
        </p:spPr>
        <p:txBody>
          <a:bodyPr/>
          <a:lstStyle>
            <a:lvl1pPr algn="ctr"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127248"/>
            <a:ext cx="6400800" cy="1088136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4" name="Picture 3" descr="couchbase_logo_red_reversed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7066" y="351896"/>
            <a:ext cx="2057168" cy="474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1293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Bullets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583057"/>
          </a:xfrm>
          <a:prstGeom prst="rect">
            <a:avLst/>
          </a:prstGeom>
          <a:solidFill>
            <a:srgbClr val="E1001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solidFill>
                <a:schemeClr val="accent2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0" y="149664"/>
            <a:ext cx="278504" cy="278506"/>
          </a:xfrm>
          <a:prstGeom prst="rect">
            <a:avLst/>
          </a:prstGeom>
          <a:effectLst>
            <a:outerShdw blurRad="127000" dir="5400000" algn="ctr" rotWithShape="0">
              <a:schemeClr val="tx1">
                <a:alpha val="20000"/>
              </a:scheme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344" y="18288"/>
            <a:ext cx="7998595" cy="537337"/>
          </a:xfrm>
          <a:effectLst>
            <a:outerShdw blurRad="127000" dir="2700000" algn="tl" rotWithShape="0">
              <a:srgbClr val="000000">
                <a:alpha val="20000"/>
              </a:srgbClr>
            </a:outerShdw>
          </a:effectLst>
        </p:spPr>
        <p:txBody>
          <a:bodyPr/>
          <a:lstStyle>
            <a:lvl1pPr>
              <a:lnSpc>
                <a:spcPct val="80000"/>
              </a:lnSpc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007739" cy="3394472"/>
          </a:xfrm>
        </p:spPr>
        <p:txBody>
          <a:bodyPr/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10000"/>
              <a:defRPr/>
            </a:lvl1pPr>
            <a:lvl2pPr marL="455613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lvl2pPr>
            <a:lvl3pPr marL="631825" indent="-1778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lvl3pPr>
            <a:lvl4pPr marL="800100" indent="-16827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lvl4pPr>
            <a:lvl5pPr marL="969963" indent="-1698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64592" y="4767263"/>
            <a:ext cx="1180021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 smtClean="0">
                <a:solidFill>
                  <a:srgbClr val="CCCCCC"/>
                </a:solidFill>
              </a:rPr>
              <a:t>©2015 Couchbase</a:t>
            </a:r>
            <a:r>
              <a:rPr lang="en-US" sz="850" baseline="0" dirty="0" smtClean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224640" y="4767263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6312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Text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9144000" cy="583057"/>
          </a:xfrm>
          <a:prstGeom prst="rect">
            <a:avLst/>
          </a:prstGeom>
          <a:solidFill>
            <a:srgbClr val="E1001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solidFill>
                <a:schemeClr val="accent2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0" y="149664"/>
            <a:ext cx="278504" cy="278506"/>
          </a:xfrm>
          <a:prstGeom prst="rect">
            <a:avLst/>
          </a:prstGeom>
          <a:effectLst>
            <a:outerShdw blurRad="127000" dir="5400000" algn="ctr" rotWithShape="0">
              <a:schemeClr val="tx1">
                <a:alpha val="20000"/>
              </a:scheme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344" y="12996"/>
            <a:ext cx="7998595" cy="539496"/>
          </a:xfrm>
          <a:effectLst>
            <a:outerShdw blurRad="127000" dir="2700000" algn="tl" rotWithShape="0">
              <a:srgbClr val="000000">
                <a:alpha val="2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</a:lstStyle>
          <a:p>
            <a:pPr lvl="0">
              <a:lnSpc>
                <a:spcPct val="80000"/>
              </a:lnSpc>
            </a:pP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007739" cy="3394472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/>
            </a:lvl1pPr>
            <a:lvl2pPr marL="22860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/>
            </a:lvl2pPr>
            <a:lvl3pPr marL="455613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/>
            </a:lvl3pPr>
            <a:lvl4pPr marL="627063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/>
            </a:lvl4pPr>
            <a:lvl5pPr marL="798513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64592" y="4767263"/>
            <a:ext cx="1180021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 smtClean="0">
                <a:solidFill>
                  <a:srgbClr val="CCCCCC"/>
                </a:solidFill>
              </a:rPr>
              <a:t>©2015 Couchbase</a:t>
            </a:r>
            <a:r>
              <a:rPr lang="en-US" sz="850" baseline="0" dirty="0" smtClean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224640" y="4767263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2944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583057"/>
          </a:xfrm>
          <a:prstGeom prst="rect">
            <a:avLst/>
          </a:prstGeom>
          <a:solidFill>
            <a:srgbClr val="E1001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solidFill>
                <a:schemeClr val="accent2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0" y="149664"/>
            <a:ext cx="278504" cy="278506"/>
          </a:xfrm>
          <a:prstGeom prst="rect">
            <a:avLst/>
          </a:prstGeom>
          <a:effectLst>
            <a:outerShdw blurRad="127000" dir="5400000" algn="ctr" rotWithShape="0">
              <a:schemeClr val="tx1">
                <a:alpha val="20000"/>
              </a:scheme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344" y="12996"/>
            <a:ext cx="7998595" cy="539496"/>
          </a:xfrm>
          <a:effectLst>
            <a:outerShdw blurRad="127000" dir="2700000" algn="tl" rotWithShape="0">
              <a:srgbClr val="000000">
                <a:alpha val="20000"/>
              </a:srgbClr>
            </a:outerShdw>
          </a:effectLst>
        </p:spPr>
        <p:txBody>
          <a:bodyPr/>
          <a:lstStyle>
            <a:lvl1pPr>
              <a:lnSpc>
                <a:spcPct val="80000"/>
              </a:lnSpc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64592" y="4767263"/>
            <a:ext cx="1180021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 smtClean="0">
                <a:solidFill>
                  <a:srgbClr val="CCCCCC"/>
                </a:solidFill>
              </a:rPr>
              <a:t>©2015 Couchbase</a:t>
            </a:r>
            <a:r>
              <a:rPr lang="en-US" sz="850" baseline="0" dirty="0" smtClean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8224640" y="4767263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039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 (Blue)">
    <p:bg>
      <p:bgPr>
        <a:solidFill>
          <a:srgbClr val="129D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83664"/>
            <a:ext cx="7772400" cy="1102519"/>
          </a:xfrm>
          <a:effectLst>
            <a:outerShdw blurRad="127000" dir="2700000" algn="tl" rotWithShape="0">
              <a:srgbClr val="000000">
                <a:alpha val="20000"/>
              </a:srgbClr>
            </a:outerShdw>
          </a:effectLst>
        </p:spPr>
        <p:txBody>
          <a:bodyPr/>
          <a:lstStyle>
            <a:lvl1pPr algn="ctr">
              <a:defRPr sz="29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63240"/>
            <a:ext cx="6400800" cy="1152144"/>
          </a:xfrm>
        </p:spPr>
        <p:txBody>
          <a:bodyPr/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7" name="Picture 6" descr="bug test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370" y="351896"/>
            <a:ext cx="495260" cy="49526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2692240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 (Red)">
    <p:bg>
      <p:bgPr>
        <a:solidFill>
          <a:srgbClr val="E100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83664"/>
            <a:ext cx="7772400" cy="1102519"/>
          </a:xfrm>
          <a:effectLst>
            <a:outerShdw blurRad="127000" dir="2700000" algn="tl" rotWithShape="0">
              <a:srgbClr val="000000">
                <a:alpha val="20000"/>
              </a:srgbClr>
            </a:outerShdw>
          </a:effectLst>
        </p:spPr>
        <p:txBody>
          <a:bodyPr/>
          <a:lstStyle>
            <a:lvl1pPr algn="ctr">
              <a:defRPr sz="29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63240"/>
            <a:ext cx="6400800" cy="1152144"/>
          </a:xfrm>
        </p:spPr>
        <p:txBody>
          <a:bodyPr/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7" name="Picture 6" descr="bug test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370" y="351896"/>
            <a:ext cx="495260" cy="49526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2310530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164592" y="4767263"/>
            <a:ext cx="1180021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 smtClean="0">
                <a:solidFill>
                  <a:srgbClr val="CCCCCC"/>
                </a:solidFill>
              </a:rPr>
              <a:t>©2015 Couchbase</a:t>
            </a:r>
            <a:r>
              <a:rPr lang="en-US" sz="850" baseline="0" dirty="0" smtClean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8224640" y="4767263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1751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831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50">
                <a:solidFill>
                  <a:srgbClr val="CCCCCC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0" y="4767263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rgbClr val="CCCCCC"/>
                </a:solidFill>
              </a:defRPr>
            </a:lvl1pPr>
          </a:lstStyle>
          <a:p>
            <a:fld id="{E728A94C-44F1-DF43-8BD8-694E750DEF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23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5" r:id="rId2"/>
    <p:sldLayoutId id="2147483676" r:id="rId3"/>
    <p:sldLayoutId id="2147483677" r:id="rId4"/>
    <p:sldLayoutId id="2147483663" r:id="rId5"/>
    <p:sldLayoutId id="2147483666" r:id="rId6"/>
    <p:sldLayoutId id="2147483674" r:id="rId7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457200" rtl="0" eaLnBrk="1" latinLnBrk="0" hangingPunct="1">
        <a:spcBef>
          <a:spcPts val="0"/>
        </a:spcBef>
        <a:buClr>
          <a:schemeClr val="accent1"/>
        </a:buClr>
        <a:buFont typeface="Wingdings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5613" indent="-227013" algn="l" defTabSz="457200" rtl="0" eaLnBrk="1" latinLnBrk="0" hangingPunct="1">
        <a:spcBef>
          <a:spcPts val="0"/>
        </a:spcBef>
        <a:buClr>
          <a:srgbClr val="26262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31775" algn="l" defTabSz="457200" rtl="0" eaLnBrk="1" latinLnBrk="0" hangingPunct="1">
        <a:spcBef>
          <a:spcPts val="0"/>
        </a:spcBef>
        <a:buClr>
          <a:srgbClr val="262626"/>
        </a:buClr>
        <a:buFont typeface="Lucida Grande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54075" indent="-168275" algn="l" defTabSz="457200" rtl="0" eaLnBrk="1" latinLnBrk="0" hangingPunct="1">
        <a:spcBef>
          <a:spcPts val="0"/>
        </a:spcBef>
        <a:buClr>
          <a:srgbClr val="262626"/>
        </a:buClr>
        <a:buFont typeface="Lucida Grande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4075" indent="-168275" algn="l" defTabSz="457200" rtl="0" eaLnBrk="1" latinLnBrk="0" hangingPunct="1">
        <a:spcBef>
          <a:spcPts val="200"/>
        </a:spcBef>
        <a:buClr>
          <a:srgbClr val="262626"/>
        </a:buClr>
        <a:buFont typeface="Lucida Grande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chart" Target="../charts/char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chart" Target="../charts/char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chart" Target="../charts/char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chart" Target="../charts/char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Lecture: How this comes together in a sample application [30 min]</a:t>
            </a:r>
          </a:p>
          <a:p>
            <a:r>
              <a:rPr lang="en-US"/>
              <a:t>Survey the big pieces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1370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Column Charts</a:t>
            </a:r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074742002"/>
              </p:ext>
            </p:extLst>
          </p:nvPr>
        </p:nvGraphicFramePr>
        <p:xfrm>
          <a:off x="1148405" y="1415916"/>
          <a:ext cx="6847191" cy="31878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Rectangle 4"/>
          <p:cNvSpPr/>
          <p:nvPr/>
        </p:nvSpPr>
        <p:spPr>
          <a:xfrm>
            <a:off x="9708121" y="1805102"/>
            <a:ext cx="2886198" cy="166938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Instructions</a:t>
            </a:r>
          </a:p>
          <a:p>
            <a:pPr>
              <a:spcBef>
                <a:spcPts val="600"/>
              </a:spcBef>
            </a:pPr>
            <a:r>
              <a:rPr lang="en-US" dirty="0" smtClean="0">
                <a:solidFill>
                  <a:srgbClr val="1E1C1C"/>
                </a:solidFill>
              </a:rPr>
              <a:t>When building a column chart, copy and paste this chart adjust the chart data to suit your needs. </a:t>
            </a:r>
            <a:endParaRPr lang="en-US" dirty="0">
              <a:solidFill>
                <a:srgbClr val="1E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72596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Bar Charts</a:t>
            </a:r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097364847"/>
              </p:ext>
            </p:extLst>
          </p:nvPr>
        </p:nvGraphicFramePr>
        <p:xfrm>
          <a:off x="1148405" y="1415916"/>
          <a:ext cx="6847191" cy="31878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Rectangle 4"/>
          <p:cNvSpPr/>
          <p:nvPr/>
        </p:nvSpPr>
        <p:spPr>
          <a:xfrm>
            <a:off x="9708121" y="1805102"/>
            <a:ext cx="2886198" cy="166938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Instructions</a:t>
            </a:r>
          </a:p>
          <a:p>
            <a:pPr>
              <a:spcBef>
                <a:spcPts val="600"/>
              </a:spcBef>
            </a:pPr>
            <a:r>
              <a:rPr lang="en-US" dirty="0" smtClean="0">
                <a:solidFill>
                  <a:srgbClr val="1E1C1C"/>
                </a:solidFill>
              </a:rPr>
              <a:t>When building a bar chart, copy and paste this chart adjust the chart data to suit your needs. </a:t>
            </a:r>
            <a:endParaRPr lang="en-US" dirty="0">
              <a:solidFill>
                <a:srgbClr val="1E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92316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 Charts</a:t>
            </a:r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528674879"/>
              </p:ext>
            </p:extLst>
          </p:nvPr>
        </p:nvGraphicFramePr>
        <p:xfrm>
          <a:off x="1018702" y="1426722"/>
          <a:ext cx="7106596" cy="30094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Rectangle 4"/>
          <p:cNvSpPr/>
          <p:nvPr/>
        </p:nvSpPr>
        <p:spPr>
          <a:xfrm>
            <a:off x="9708121" y="1805102"/>
            <a:ext cx="2886198" cy="166938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Instructions</a:t>
            </a:r>
          </a:p>
          <a:p>
            <a:pPr>
              <a:spcBef>
                <a:spcPts val="600"/>
              </a:spcBef>
            </a:pPr>
            <a:r>
              <a:rPr lang="en-US" dirty="0" smtClean="0">
                <a:solidFill>
                  <a:srgbClr val="1E1C1C"/>
                </a:solidFill>
              </a:rPr>
              <a:t>When building a line chart, copy and paste this chart adjust the chart data to suit your needs. </a:t>
            </a:r>
            <a:endParaRPr lang="en-US" dirty="0">
              <a:solidFill>
                <a:srgbClr val="1E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68085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Couchbase Colors for Office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749051" y="1688204"/>
            <a:ext cx="7645898" cy="1759543"/>
            <a:chOff x="583702" y="1688204"/>
            <a:chExt cx="7645898" cy="1759543"/>
          </a:xfrm>
        </p:grpSpPr>
        <p:grpSp>
          <p:nvGrpSpPr>
            <p:cNvPr id="19" name="Group 18"/>
            <p:cNvGrpSpPr/>
            <p:nvPr/>
          </p:nvGrpSpPr>
          <p:grpSpPr>
            <a:xfrm>
              <a:off x="583702" y="1688204"/>
              <a:ext cx="758140" cy="1759543"/>
              <a:chOff x="583702" y="1688204"/>
              <a:chExt cx="758140" cy="1759543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583702" y="1688204"/>
                <a:ext cx="733570" cy="733570"/>
              </a:xfrm>
              <a:prstGeom prst="ellipse">
                <a:avLst/>
              </a:prstGeom>
              <a:solidFill>
                <a:srgbClr val="E1001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583702" y="2524417"/>
                <a:ext cx="758140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R: 225</a:t>
                </a:r>
              </a:p>
              <a:p>
                <a:r>
                  <a:rPr lang="en-US" dirty="0"/>
                  <a:t>G: 0</a:t>
                </a:r>
              </a:p>
              <a:p>
                <a:r>
                  <a:rPr lang="en-US" dirty="0"/>
                  <a:t>B: 31</a:t>
                </a:r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7456356" y="1688204"/>
              <a:ext cx="773244" cy="1759543"/>
              <a:chOff x="7980358" y="1688204"/>
              <a:chExt cx="773244" cy="1759543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7980358" y="1688204"/>
                <a:ext cx="733570" cy="733570"/>
              </a:xfrm>
              <a:prstGeom prst="ellipse">
                <a:avLst/>
              </a:prstGeom>
              <a:solidFill>
                <a:srgbClr val="129DD8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7980358" y="2524417"/>
                <a:ext cx="773244" cy="923330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R: 18</a:t>
                </a:r>
              </a:p>
              <a:p>
                <a:r>
                  <a:rPr lang="en-US" dirty="0" smtClean="0"/>
                  <a:t>G: 157</a:t>
                </a:r>
              </a:p>
              <a:p>
                <a:r>
                  <a:rPr lang="en-US" dirty="0" smtClean="0"/>
                  <a:t>B: 216</a:t>
                </a:r>
                <a:endParaRPr lang="en-US" dirty="0"/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1944302" y="1688204"/>
              <a:ext cx="754984" cy="1759543"/>
              <a:chOff x="1897818" y="1688204"/>
              <a:chExt cx="754984" cy="1759543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1897818" y="1688204"/>
                <a:ext cx="733570" cy="733570"/>
              </a:xfrm>
              <a:prstGeom prst="ellipse">
                <a:avLst/>
              </a:prstGeom>
              <a:solidFill>
                <a:srgbClr val="FD750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897818" y="2524417"/>
                <a:ext cx="75498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R: 253</a:t>
                </a:r>
              </a:p>
              <a:p>
                <a:r>
                  <a:rPr lang="en-US" dirty="0" smtClean="0"/>
                  <a:t>G: 117</a:t>
                </a:r>
              </a:p>
              <a:p>
                <a:r>
                  <a:rPr lang="en-US" dirty="0" smtClean="0"/>
                  <a:t>B: </a:t>
                </a:r>
                <a:r>
                  <a:rPr lang="en-US" dirty="0"/>
                  <a:t>5</a:t>
                </a: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3301746" y="1688204"/>
              <a:ext cx="785304" cy="1759543"/>
              <a:chOff x="3211935" y="1688204"/>
              <a:chExt cx="785304" cy="1759543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3211935" y="1688204"/>
                <a:ext cx="733570" cy="733570"/>
              </a:xfrm>
              <a:prstGeom prst="ellipse">
                <a:avLst/>
              </a:prstGeom>
              <a:solidFill>
                <a:srgbClr val="FEB91D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3211935" y="2524417"/>
                <a:ext cx="78530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R: 254</a:t>
                </a:r>
              </a:p>
              <a:p>
                <a:r>
                  <a:rPr lang="en-US" dirty="0" smtClean="0"/>
                  <a:t>G: 185</a:t>
                </a:r>
              </a:p>
              <a:p>
                <a:r>
                  <a:rPr lang="en-US" dirty="0" smtClean="0"/>
                  <a:t>B: 29</a:t>
                </a:r>
                <a:endParaRPr lang="en-US" dirty="0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4689510" y="1688204"/>
              <a:ext cx="779104" cy="1759543"/>
              <a:chOff x="4526052" y="1688204"/>
              <a:chExt cx="779104" cy="1759543"/>
            </a:xfrm>
          </p:grpSpPr>
          <p:sp>
            <p:nvSpPr>
              <p:cNvPr id="10" name="Oval 9"/>
              <p:cNvSpPr/>
              <p:nvPr/>
            </p:nvSpPr>
            <p:spPr>
              <a:xfrm>
                <a:off x="4526052" y="1688204"/>
                <a:ext cx="733570" cy="733570"/>
              </a:xfrm>
              <a:prstGeom prst="ellipse">
                <a:avLst/>
              </a:prstGeom>
              <a:solidFill>
                <a:srgbClr val="609E0E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526052" y="2524417"/>
                <a:ext cx="77910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R: 96</a:t>
                </a:r>
              </a:p>
              <a:p>
                <a:r>
                  <a:rPr lang="en-US" dirty="0" smtClean="0"/>
                  <a:t>G: 158</a:t>
                </a:r>
              </a:p>
              <a:p>
                <a:r>
                  <a:rPr lang="en-US" dirty="0" smtClean="0"/>
                  <a:t>B: 14</a:t>
                </a:r>
                <a:endParaRPr lang="en-US" dirty="0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6071074" y="1688204"/>
              <a:ext cx="782824" cy="1759543"/>
              <a:chOff x="5840170" y="1688204"/>
              <a:chExt cx="782824" cy="1759543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5840170" y="1688204"/>
                <a:ext cx="733570" cy="733570"/>
              </a:xfrm>
              <a:prstGeom prst="ellipse">
                <a:avLst/>
              </a:prstGeom>
              <a:solidFill>
                <a:srgbClr val="16AEB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5840170" y="2524417"/>
                <a:ext cx="78282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R: 22</a:t>
                </a:r>
              </a:p>
              <a:p>
                <a:r>
                  <a:rPr lang="en-US" dirty="0" smtClean="0"/>
                  <a:t>G: 174</a:t>
                </a:r>
              </a:p>
              <a:p>
                <a:r>
                  <a:rPr lang="en-US" dirty="0" smtClean="0"/>
                  <a:t>B: 176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977953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6033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35093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Title Slide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823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 and Bullets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Level Bullet</a:t>
            </a:r>
          </a:p>
          <a:p>
            <a:pPr lvl="1"/>
            <a:r>
              <a:rPr lang="en-US" dirty="0" smtClean="0"/>
              <a:t>Second Level Bullet</a:t>
            </a:r>
          </a:p>
          <a:p>
            <a:pPr lvl="2"/>
            <a:r>
              <a:rPr lang="en-US" dirty="0" smtClean="0"/>
              <a:t>Third Level Bullet</a:t>
            </a:r>
          </a:p>
          <a:p>
            <a:pPr lvl="3"/>
            <a:r>
              <a:rPr lang="en-US" dirty="0" smtClean="0"/>
              <a:t>Fourth Level Bullet</a:t>
            </a:r>
          </a:p>
          <a:p>
            <a:pPr lvl="4"/>
            <a:r>
              <a:rPr lang="en-US" dirty="0" smtClean="0"/>
              <a:t>Fifth Level Bullet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2731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 and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, tempus in </a:t>
            </a:r>
            <a:r>
              <a:rPr lang="en-US" dirty="0" err="1"/>
              <a:t>quis</a:t>
            </a:r>
            <a:r>
              <a:rPr lang="en-US" dirty="0"/>
              <a:t>, </a:t>
            </a:r>
            <a:r>
              <a:rPr lang="en-US" dirty="0" err="1"/>
              <a:t>ultricies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diam.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convallis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in mi </a:t>
            </a:r>
            <a:r>
              <a:rPr lang="en-US" dirty="0" err="1"/>
              <a:t>lacinia</a:t>
            </a:r>
            <a:r>
              <a:rPr lang="en-US" dirty="0"/>
              <a:t>, id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. </a:t>
            </a:r>
            <a:r>
              <a:rPr lang="en-US" dirty="0" err="1"/>
              <a:t>Phasellus</a:t>
            </a:r>
            <a:r>
              <a:rPr lang="en-US" dirty="0"/>
              <a:t> et.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4279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 Only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852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Section Break (Blue)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1519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6414790"/>
              </p:ext>
            </p:extLst>
          </p:nvPr>
        </p:nvGraphicFramePr>
        <p:xfrm>
          <a:off x="1666814" y="1805102"/>
          <a:ext cx="5810372" cy="2225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52593"/>
                <a:gridCol w="1452593"/>
                <a:gridCol w="1452593"/>
                <a:gridCol w="145259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HEADING 1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012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HEADING</a:t>
                      </a:r>
                      <a:r>
                        <a:rPr lang="en-US" sz="1400" b="1" baseline="0" dirty="0" smtClean="0">
                          <a:solidFill>
                            <a:schemeClr val="bg1"/>
                          </a:solidFill>
                        </a:rPr>
                        <a:t> 2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012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HEADING 3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012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HEADING</a:t>
                      </a:r>
                      <a:r>
                        <a:rPr lang="en-US" sz="1400" b="1" baseline="0" dirty="0" smtClean="0">
                          <a:solidFill>
                            <a:schemeClr val="bg1"/>
                          </a:solidFill>
                        </a:rPr>
                        <a:t> 4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012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9708121" y="1805102"/>
            <a:ext cx="2886198" cy="15111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Instructions</a:t>
            </a:r>
          </a:p>
          <a:p>
            <a:pPr>
              <a:spcBef>
                <a:spcPts val="600"/>
              </a:spcBef>
            </a:pPr>
            <a:r>
              <a:rPr lang="en-US" dirty="0" smtClean="0">
                <a:solidFill>
                  <a:srgbClr val="1E1C1C"/>
                </a:solidFill>
              </a:rPr>
              <a:t>When building tables, copy and paste this table and adjust it to fit your content.</a:t>
            </a:r>
            <a:endParaRPr lang="en-US" dirty="0">
              <a:solidFill>
                <a:srgbClr val="1E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72958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Pie Charts</a:t>
            </a:r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3609615416"/>
              </p:ext>
            </p:extLst>
          </p:nvPr>
        </p:nvGraphicFramePr>
        <p:xfrm>
          <a:off x="2004738" y="1448285"/>
          <a:ext cx="3526982" cy="32363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23" name="Group 22"/>
          <p:cNvGrpSpPr/>
          <p:nvPr/>
        </p:nvGrpSpPr>
        <p:grpSpPr>
          <a:xfrm>
            <a:off x="5877959" y="2060272"/>
            <a:ext cx="1605242" cy="318916"/>
            <a:chOff x="5504142" y="1896696"/>
            <a:chExt cx="1934604" cy="384351"/>
          </a:xfrm>
        </p:grpSpPr>
        <p:sp>
          <p:nvSpPr>
            <p:cNvPr id="5" name="TextBox 4"/>
            <p:cNvSpPr txBox="1"/>
            <p:nvPr/>
          </p:nvSpPr>
          <p:spPr>
            <a:xfrm>
              <a:off x="6512328" y="1969110"/>
              <a:ext cx="926418" cy="28965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>
                <a:lnSpc>
                  <a:spcPct val="60000"/>
                </a:lnSpc>
              </a:pPr>
              <a:r>
                <a:rPr lang="en-US" sz="1600" dirty="0" smtClean="0"/>
                <a:t>January</a:t>
              </a:r>
              <a:endParaRPr lang="en-US" sz="16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504142" y="1896696"/>
              <a:ext cx="926418" cy="384351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lIns="0" tIns="0" rIns="91440" bIns="0" rtlCol="0" anchor="ctr">
              <a:noAutofit/>
            </a:bodyPr>
            <a:lstStyle/>
            <a:p>
              <a:pPr algn="r">
                <a:lnSpc>
                  <a:spcPct val="60000"/>
                </a:lnSpc>
              </a:pPr>
              <a:r>
                <a:rPr lang="en-US" sz="1600" b="1" dirty="0" smtClean="0">
                  <a:solidFill>
                    <a:schemeClr val="bg2"/>
                  </a:solidFill>
                </a:rPr>
                <a:t>35%</a:t>
              </a:r>
              <a:endParaRPr lang="en-US" sz="1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877959" y="2425253"/>
            <a:ext cx="1605242" cy="318916"/>
            <a:chOff x="5504142" y="2331181"/>
            <a:chExt cx="1934604" cy="384351"/>
          </a:xfrm>
        </p:grpSpPr>
        <p:sp>
          <p:nvSpPr>
            <p:cNvPr id="13" name="TextBox 12"/>
            <p:cNvSpPr txBox="1"/>
            <p:nvPr/>
          </p:nvSpPr>
          <p:spPr>
            <a:xfrm>
              <a:off x="6512328" y="2403595"/>
              <a:ext cx="926418" cy="28965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>
                <a:lnSpc>
                  <a:spcPct val="60000"/>
                </a:lnSpc>
              </a:pPr>
              <a:r>
                <a:rPr lang="en-US" sz="1600" dirty="0" smtClean="0"/>
                <a:t>February</a:t>
              </a:r>
              <a:endParaRPr lang="en-US" sz="16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504142" y="2331181"/>
              <a:ext cx="926418" cy="384351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lIns="0" tIns="0" rIns="91440" bIns="0" rtlCol="0" anchor="ctr">
              <a:noAutofit/>
            </a:bodyPr>
            <a:lstStyle/>
            <a:p>
              <a:pPr algn="r">
                <a:lnSpc>
                  <a:spcPct val="60000"/>
                </a:lnSpc>
              </a:pPr>
              <a:r>
                <a:rPr lang="en-US" sz="1600" b="1" dirty="0" smtClean="0">
                  <a:solidFill>
                    <a:schemeClr val="bg2"/>
                  </a:solidFill>
                </a:rPr>
                <a:t>14%</a:t>
              </a:r>
              <a:endParaRPr lang="en-US" sz="1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877959" y="2790235"/>
            <a:ext cx="1605242" cy="318916"/>
            <a:chOff x="5504142" y="2765667"/>
            <a:chExt cx="1934604" cy="384351"/>
          </a:xfrm>
        </p:grpSpPr>
        <p:sp>
          <p:nvSpPr>
            <p:cNvPr id="15" name="TextBox 14"/>
            <p:cNvSpPr txBox="1"/>
            <p:nvPr/>
          </p:nvSpPr>
          <p:spPr>
            <a:xfrm>
              <a:off x="6512328" y="2838081"/>
              <a:ext cx="926418" cy="28965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>
                <a:lnSpc>
                  <a:spcPct val="60000"/>
                </a:lnSpc>
              </a:pPr>
              <a:r>
                <a:rPr lang="en-US" sz="1600" dirty="0" smtClean="0"/>
                <a:t>March</a:t>
              </a:r>
              <a:endParaRPr lang="en-US" sz="16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504142" y="2765667"/>
              <a:ext cx="926418" cy="384351"/>
            </a:xfrm>
            <a:prstGeom prst="rect">
              <a:avLst/>
            </a:prstGeom>
            <a:solidFill>
              <a:srgbClr val="FD7505"/>
            </a:solidFill>
          </p:spPr>
          <p:txBody>
            <a:bodyPr wrap="none" lIns="0" tIns="0" rIns="91440" bIns="0" rtlCol="0" anchor="ctr">
              <a:noAutofit/>
            </a:bodyPr>
            <a:lstStyle/>
            <a:p>
              <a:pPr algn="r">
                <a:lnSpc>
                  <a:spcPct val="60000"/>
                </a:lnSpc>
              </a:pPr>
              <a:r>
                <a:rPr lang="en-US" sz="1600" b="1" dirty="0" smtClean="0">
                  <a:solidFill>
                    <a:schemeClr val="bg2"/>
                  </a:solidFill>
                </a:rPr>
                <a:t>6%</a:t>
              </a:r>
              <a:endParaRPr lang="en-US" sz="1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877959" y="3155216"/>
            <a:ext cx="1605242" cy="318916"/>
            <a:chOff x="5504142" y="3200152"/>
            <a:chExt cx="1934604" cy="384351"/>
          </a:xfrm>
        </p:grpSpPr>
        <p:sp>
          <p:nvSpPr>
            <p:cNvPr id="17" name="TextBox 16"/>
            <p:cNvSpPr txBox="1"/>
            <p:nvPr/>
          </p:nvSpPr>
          <p:spPr>
            <a:xfrm>
              <a:off x="6512328" y="3272566"/>
              <a:ext cx="926418" cy="28965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>
                <a:lnSpc>
                  <a:spcPct val="60000"/>
                </a:lnSpc>
              </a:pPr>
              <a:r>
                <a:rPr lang="en-US" sz="1600" dirty="0" smtClean="0"/>
                <a:t>April</a:t>
              </a:r>
              <a:endParaRPr lang="en-US" sz="16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504142" y="3200152"/>
              <a:ext cx="926418" cy="384351"/>
            </a:xfrm>
            <a:prstGeom prst="rect">
              <a:avLst/>
            </a:prstGeom>
            <a:solidFill>
              <a:srgbClr val="FEB91D"/>
            </a:solidFill>
          </p:spPr>
          <p:txBody>
            <a:bodyPr wrap="none" lIns="0" tIns="0" rIns="91440" bIns="0" rtlCol="0" anchor="ctr">
              <a:noAutofit/>
            </a:bodyPr>
            <a:lstStyle/>
            <a:p>
              <a:pPr algn="r">
                <a:lnSpc>
                  <a:spcPct val="60000"/>
                </a:lnSpc>
              </a:pPr>
              <a:r>
                <a:rPr lang="en-US" sz="1600" b="1" dirty="0" smtClean="0">
                  <a:solidFill>
                    <a:schemeClr val="bg2"/>
                  </a:solidFill>
                </a:rPr>
                <a:t>5%</a:t>
              </a:r>
              <a:endParaRPr lang="en-US" sz="1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877959" y="3520197"/>
            <a:ext cx="1605242" cy="318916"/>
            <a:chOff x="5504142" y="3661550"/>
            <a:chExt cx="1934604" cy="384351"/>
          </a:xfrm>
        </p:grpSpPr>
        <p:sp>
          <p:nvSpPr>
            <p:cNvPr id="19" name="TextBox 18"/>
            <p:cNvSpPr txBox="1"/>
            <p:nvPr/>
          </p:nvSpPr>
          <p:spPr>
            <a:xfrm>
              <a:off x="6512328" y="3733964"/>
              <a:ext cx="926418" cy="28965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>
                <a:lnSpc>
                  <a:spcPct val="60000"/>
                </a:lnSpc>
              </a:pPr>
              <a:r>
                <a:rPr lang="en-US" sz="1600" dirty="0" smtClean="0"/>
                <a:t>May</a:t>
              </a:r>
              <a:endParaRPr lang="en-US" sz="16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504142" y="3661550"/>
              <a:ext cx="926418" cy="384351"/>
            </a:xfrm>
            <a:prstGeom prst="rect">
              <a:avLst/>
            </a:prstGeom>
            <a:solidFill>
              <a:schemeClr val="accent5"/>
            </a:solidFill>
          </p:spPr>
          <p:txBody>
            <a:bodyPr wrap="none" lIns="0" tIns="0" rIns="91440" bIns="0" rtlCol="0" anchor="ctr">
              <a:noAutofit/>
            </a:bodyPr>
            <a:lstStyle/>
            <a:p>
              <a:pPr algn="r">
                <a:lnSpc>
                  <a:spcPct val="60000"/>
                </a:lnSpc>
              </a:pPr>
              <a:r>
                <a:rPr lang="en-US" sz="1600" b="1" dirty="0" smtClean="0">
                  <a:solidFill>
                    <a:schemeClr val="bg2"/>
                  </a:solidFill>
                </a:rPr>
                <a:t>23%</a:t>
              </a:r>
              <a:endParaRPr lang="en-US" sz="1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877959" y="3885178"/>
            <a:ext cx="1605242" cy="318916"/>
            <a:chOff x="5504142" y="4096035"/>
            <a:chExt cx="1934604" cy="384351"/>
          </a:xfrm>
        </p:grpSpPr>
        <p:sp>
          <p:nvSpPr>
            <p:cNvPr id="21" name="TextBox 20"/>
            <p:cNvSpPr txBox="1"/>
            <p:nvPr/>
          </p:nvSpPr>
          <p:spPr>
            <a:xfrm>
              <a:off x="6512328" y="4168449"/>
              <a:ext cx="926418" cy="28965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>
                <a:lnSpc>
                  <a:spcPct val="60000"/>
                </a:lnSpc>
              </a:pPr>
              <a:r>
                <a:rPr lang="en-US" sz="1600" dirty="0" smtClean="0"/>
                <a:t>June</a:t>
              </a:r>
              <a:endParaRPr lang="en-US" sz="16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504142" y="4096035"/>
              <a:ext cx="926418" cy="384351"/>
            </a:xfrm>
            <a:prstGeom prst="rect">
              <a:avLst/>
            </a:prstGeom>
            <a:solidFill>
              <a:schemeClr val="accent6"/>
            </a:solidFill>
          </p:spPr>
          <p:txBody>
            <a:bodyPr wrap="none" lIns="0" tIns="0" rIns="91440" bIns="0" rtlCol="0" anchor="ctr">
              <a:noAutofit/>
            </a:bodyPr>
            <a:lstStyle/>
            <a:p>
              <a:pPr algn="r">
                <a:lnSpc>
                  <a:spcPct val="60000"/>
                </a:lnSpc>
              </a:pPr>
              <a:r>
                <a:rPr lang="en-US" sz="1600" b="1" dirty="0" smtClean="0">
                  <a:solidFill>
                    <a:schemeClr val="bg2"/>
                  </a:solidFill>
                </a:rPr>
                <a:t>18%</a:t>
              </a:r>
              <a:endParaRPr lang="en-US" sz="16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29" name="Rectangle 28"/>
          <p:cNvSpPr/>
          <p:nvPr/>
        </p:nvSpPr>
        <p:spPr>
          <a:xfrm>
            <a:off x="9708121" y="1805102"/>
            <a:ext cx="2886198" cy="287954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Instructions</a:t>
            </a:r>
          </a:p>
          <a:p>
            <a:pPr>
              <a:spcBef>
                <a:spcPts val="600"/>
              </a:spcBef>
            </a:pPr>
            <a:r>
              <a:rPr lang="en-US" dirty="0" smtClean="0">
                <a:solidFill>
                  <a:srgbClr val="1E1C1C"/>
                </a:solidFill>
              </a:rPr>
              <a:t>When building a pie chart, copy and paste this chart and the </a:t>
            </a:r>
            <a:r>
              <a:rPr lang="en-US" i="1" dirty="0" smtClean="0">
                <a:solidFill>
                  <a:srgbClr val="1E1C1C"/>
                </a:solidFill>
              </a:rPr>
              <a:t>separate legend</a:t>
            </a:r>
            <a:r>
              <a:rPr lang="en-US" dirty="0" smtClean="0">
                <a:solidFill>
                  <a:srgbClr val="1E1C1C"/>
                </a:solidFill>
              </a:rPr>
              <a:t> and adjust the chart data to suit your needs. Remember to manually adjust the legend as it is not directly tied to the chart or its data.</a:t>
            </a:r>
            <a:endParaRPr lang="en-US" dirty="0">
              <a:solidFill>
                <a:srgbClr val="1E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20828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Doughnut Charts</a:t>
            </a:r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4045973701"/>
              </p:ext>
            </p:extLst>
          </p:nvPr>
        </p:nvGraphicFramePr>
        <p:xfrm>
          <a:off x="2004738" y="1448285"/>
          <a:ext cx="3526982" cy="32363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23" name="Group 22"/>
          <p:cNvGrpSpPr/>
          <p:nvPr/>
        </p:nvGrpSpPr>
        <p:grpSpPr>
          <a:xfrm>
            <a:off x="5877959" y="2060272"/>
            <a:ext cx="1605242" cy="318916"/>
            <a:chOff x="5504142" y="1896696"/>
            <a:chExt cx="1934604" cy="384351"/>
          </a:xfrm>
        </p:grpSpPr>
        <p:sp>
          <p:nvSpPr>
            <p:cNvPr id="5" name="TextBox 4"/>
            <p:cNvSpPr txBox="1"/>
            <p:nvPr/>
          </p:nvSpPr>
          <p:spPr>
            <a:xfrm>
              <a:off x="6512328" y="1969110"/>
              <a:ext cx="926418" cy="28965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>
                <a:lnSpc>
                  <a:spcPct val="60000"/>
                </a:lnSpc>
              </a:pPr>
              <a:r>
                <a:rPr lang="en-US" sz="1600" dirty="0" smtClean="0"/>
                <a:t>January</a:t>
              </a:r>
              <a:endParaRPr lang="en-US" sz="16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504142" y="1896696"/>
              <a:ext cx="926418" cy="384351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lIns="0" tIns="0" rIns="91440" bIns="0" rtlCol="0" anchor="ctr">
              <a:noAutofit/>
            </a:bodyPr>
            <a:lstStyle/>
            <a:p>
              <a:pPr algn="r">
                <a:lnSpc>
                  <a:spcPct val="60000"/>
                </a:lnSpc>
              </a:pPr>
              <a:r>
                <a:rPr lang="en-US" sz="1600" b="1" dirty="0" smtClean="0">
                  <a:solidFill>
                    <a:schemeClr val="bg2"/>
                  </a:solidFill>
                </a:rPr>
                <a:t>35%</a:t>
              </a:r>
              <a:endParaRPr lang="en-US" sz="1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877959" y="2425253"/>
            <a:ext cx="1605242" cy="318916"/>
            <a:chOff x="5504142" y="2331181"/>
            <a:chExt cx="1934604" cy="384351"/>
          </a:xfrm>
        </p:grpSpPr>
        <p:sp>
          <p:nvSpPr>
            <p:cNvPr id="13" name="TextBox 12"/>
            <p:cNvSpPr txBox="1"/>
            <p:nvPr/>
          </p:nvSpPr>
          <p:spPr>
            <a:xfrm>
              <a:off x="6512328" y="2403595"/>
              <a:ext cx="926418" cy="28965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>
                <a:lnSpc>
                  <a:spcPct val="60000"/>
                </a:lnSpc>
              </a:pPr>
              <a:r>
                <a:rPr lang="en-US" sz="1600" dirty="0" smtClean="0"/>
                <a:t>February</a:t>
              </a:r>
              <a:endParaRPr lang="en-US" sz="16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504142" y="2331181"/>
              <a:ext cx="926418" cy="384351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lIns="0" tIns="0" rIns="91440" bIns="0" rtlCol="0" anchor="ctr">
              <a:noAutofit/>
            </a:bodyPr>
            <a:lstStyle/>
            <a:p>
              <a:pPr algn="r">
                <a:lnSpc>
                  <a:spcPct val="60000"/>
                </a:lnSpc>
              </a:pPr>
              <a:r>
                <a:rPr lang="en-US" sz="1600" b="1" dirty="0" smtClean="0">
                  <a:solidFill>
                    <a:schemeClr val="bg2"/>
                  </a:solidFill>
                </a:rPr>
                <a:t>14%</a:t>
              </a:r>
              <a:endParaRPr lang="en-US" sz="1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877959" y="2790235"/>
            <a:ext cx="1605242" cy="318916"/>
            <a:chOff x="5504142" y="2765667"/>
            <a:chExt cx="1934604" cy="384351"/>
          </a:xfrm>
        </p:grpSpPr>
        <p:sp>
          <p:nvSpPr>
            <p:cNvPr id="15" name="TextBox 14"/>
            <p:cNvSpPr txBox="1"/>
            <p:nvPr/>
          </p:nvSpPr>
          <p:spPr>
            <a:xfrm>
              <a:off x="6512328" y="2838081"/>
              <a:ext cx="926418" cy="28965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>
                <a:lnSpc>
                  <a:spcPct val="60000"/>
                </a:lnSpc>
              </a:pPr>
              <a:r>
                <a:rPr lang="en-US" sz="1600" dirty="0" smtClean="0"/>
                <a:t>March</a:t>
              </a:r>
              <a:endParaRPr lang="en-US" sz="16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504142" y="2765667"/>
              <a:ext cx="926418" cy="384351"/>
            </a:xfrm>
            <a:prstGeom prst="rect">
              <a:avLst/>
            </a:prstGeom>
            <a:solidFill>
              <a:srgbClr val="FD7505"/>
            </a:solidFill>
          </p:spPr>
          <p:txBody>
            <a:bodyPr wrap="none" lIns="0" tIns="0" rIns="91440" bIns="0" rtlCol="0" anchor="ctr">
              <a:noAutofit/>
            </a:bodyPr>
            <a:lstStyle/>
            <a:p>
              <a:pPr algn="r">
                <a:lnSpc>
                  <a:spcPct val="60000"/>
                </a:lnSpc>
              </a:pPr>
              <a:r>
                <a:rPr lang="en-US" sz="1600" b="1" dirty="0" smtClean="0">
                  <a:solidFill>
                    <a:schemeClr val="bg2"/>
                  </a:solidFill>
                </a:rPr>
                <a:t>6%</a:t>
              </a:r>
              <a:endParaRPr lang="en-US" sz="1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877959" y="3155216"/>
            <a:ext cx="1605242" cy="318916"/>
            <a:chOff x="5504142" y="3200152"/>
            <a:chExt cx="1934604" cy="384351"/>
          </a:xfrm>
        </p:grpSpPr>
        <p:sp>
          <p:nvSpPr>
            <p:cNvPr id="17" name="TextBox 16"/>
            <p:cNvSpPr txBox="1"/>
            <p:nvPr/>
          </p:nvSpPr>
          <p:spPr>
            <a:xfrm>
              <a:off x="6512328" y="3272566"/>
              <a:ext cx="926418" cy="28965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>
                <a:lnSpc>
                  <a:spcPct val="60000"/>
                </a:lnSpc>
              </a:pPr>
              <a:r>
                <a:rPr lang="en-US" sz="1600" dirty="0" smtClean="0"/>
                <a:t>April</a:t>
              </a:r>
              <a:endParaRPr lang="en-US" sz="16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504142" y="3200152"/>
              <a:ext cx="926418" cy="384351"/>
            </a:xfrm>
            <a:prstGeom prst="rect">
              <a:avLst/>
            </a:prstGeom>
            <a:solidFill>
              <a:srgbClr val="FEB91D"/>
            </a:solidFill>
          </p:spPr>
          <p:txBody>
            <a:bodyPr wrap="none" lIns="0" tIns="0" rIns="91440" bIns="0" rtlCol="0" anchor="ctr">
              <a:noAutofit/>
            </a:bodyPr>
            <a:lstStyle/>
            <a:p>
              <a:pPr algn="r">
                <a:lnSpc>
                  <a:spcPct val="60000"/>
                </a:lnSpc>
              </a:pPr>
              <a:r>
                <a:rPr lang="en-US" sz="1600" b="1" dirty="0" smtClean="0">
                  <a:solidFill>
                    <a:schemeClr val="bg2"/>
                  </a:solidFill>
                </a:rPr>
                <a:t>5%</a:t>
              </a:r>
              <a:endParaRPr lang="en-US" sz="1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877959" y="3520197"/>
            <a:ext cx="1605242" cy="318916"/>
            <a:chOff x="5504142" y="3661550"/>
            <a:chExt cx="1934604" cy="384351"/>
          </a:xfrm>
        </p:grpSpPr>
        <p:sp>
          <p:nvSpPr>
            <p:cNvPr id="19" name="TextBox 18"/>
            <p:cNvSpPr txBox="1"/>
            <p:nvPr/>
          </p:nvSpPr>
          <p:spPr>
            <a:xfrm>
              <a:off x="6512328" y="3733964"/>
              <a:ext cx="926418" cy="28965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>
                <a:lnSpc>
                  <a:spcPct val="60000"/>
                </a:lnSpc>
              </a:pPr>
              <a:r>
                <a:rPr lang="en-US" sz="1600" dirty="0" smtClean="0"/>
                <a:t>May</a:t>
              </a:r>
              <a:endParaRPr lang="en-US" sz="16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504142" y="3661550"/>
              <a:ext cx="926418" cy="384351"/>
            </a:xfrm>
            <a:prstGeom prst="rect">
              <a:avLst/>
            </a:prstGeom>
            <a:solidFill>
              <a:schemeClr val="accent5"/>
            </a:solidFill>
          </p:spPr>
          <p:txBody>
            <a:bodyPr wrap="none" lIns="0" tIns="0" rIns="91440" bIns="0" rtlCol="0" anchor="ctr">
              <a:noAutofit/>
            </a:bodyPr>
            <a:lstStyle/>
            <a:p>
              <a:pPr algn="r">
                <a:lnSpc>
                  <a:spcPct val="60000"/>
                </a:lnSpc>
              </a:pPr>
              <a:r>
                <a:rPr lang="en-US" sz="1600" b="1" dirty="0" smtClean="0">
                  <a:solidFill>
                    <a:schemeClr val="bg2"/>
                  </a:solidFill>
                </a:rPr>
                <a:t>23%</a:t>
              </a:r>
              <a:endParaRPr lang="en-US" sz="1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877959" y="3885178"/>
            <a:ext cx="1605242" cy="318916"/>
            <a:chOff x="5504142" y="4096035"/>
            <a:chExt cx="1934604" cy="384351"/>
          </a:xfrm>
        </p:grpSpPr>
        <p:sp>
          <p:nvSpPr>
            <p:cNvPr id="21" name="TextBox 20"/>
            <p:cNvSpPr txBox="1"/>
            <p:nvPr/>
          </p:nvSpPr>
          <p:spPr>
            <a:xfrm>
              <a:off x="6512328" y="4168449"/>
              <a:ext cx="926418" cy="28965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>
                <a:lnSpc>
                  <a:spcPct val="60000"/>
                </a:lnSpc>
              </a:pPr>
              <a:r>
                <a:rPr lang="en-US" sz="1600" dirty="0" smtClean="0"/>
                <a:t>June</a:t>
              </a:r>
              <a:endParaRPr lang="en-US" sz="16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504142" y="4096035"/>
              <a:ext cx="926418" cy="384351"/>
            </a:xfrm>
            <a:prstGeom prst="rect">
              <a:avLst/>
            </a:prstGeom>
            <a:solidFill>
              <a:schemeClr val="accent6"/>
            </a:solidFill>
          </p:spPr>
          <p:txBody>
            <a:bodyPr wrap="none" lIns="0" tIns="0" rIns="91440" bIns="0" rtlCol="0" anchor="ctr">
              <a:noAutofit/>
            </a:bodyPr>
            <a:lstStyle/>
            <a:p>
              <a:pPr algn="r">
                <a:lnSpc>
                  <a:spcPct val="60000"/>
                </a:lnSpc>
              </a:pPr>
              <a:r>
                <a:rPr lang="en-US" sz="1600" b="1" dirty="0" smtClean="0">
                  <a:solidFill>
                    <a:schemeClr val="bg2"/>
                  </a:solidFill>
                </a:rPr>
                <a:t>18%</a:t>
              </a:r>
              <a:endParaRPr lang="en-US" sz="16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29" name="Rectangle 28"/>
          <p:cNvSpPr/>
          <p:nvPr/>
        </p:nvSpPr>
        <p:spPr>
          <a:xfrm>
            <a:off x="9708121" y="1805102"/>
            <a:ext cx="2886198" cy="287954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Instructions</a:t>
            </a:r>
          </a:p>
          <a:p>
            <a:pPr>
              <a:spcBef>
                <a:spcPts val="600"/>
              </a:spcBef>
            </a:pPr>
            <a:r>
              <a:rPr lang="en-US" dirty="0" smtClean="0">
                <a:solidFill>
                  <a:srgbClr val="1E1C1C"/>
                </a:solidFill>
              </a:rPr>
              <a:t>When building a doughnut chart, copy and paste this chart and the </a:t>
            </a:r>
            <a:r>
              <a:rPr lang="en-US" i="1" dirty="0" smtClean="0">
                <a:solidFill>
                  <a:srgbClr val="1E1C1C"/>
                </a:solidFill>
              </a:rPr>
              <a:t>separate legend</a:t>
            </a:r>
            <a:r>
              <a:rPr lang="en-US" dirty="0" smtClean="0">
                <a:solidFill>
                  <a:srgbClr val="1E1C1C"/>
                </a:solidFill>
              </a:rPr>
              <a:t> and adjust the chart data to suit your needs. Remember to manually adjust the legend as it is not directly tied to the chart or its data.</a:t>
            </a:r>
            <a:endParaRPr lang="en-US" dirty="0">
              <a:solidFill>
                <a:srgbClr val="1E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6571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ouchbase 2014">
      <a:dk1>
        <a:srgbClr val="1E1C1C"/>
      </a:dk1>
      <a:lt1>
        <a:sysClr val="window" lastClr="FFFFFF"/>
      </a:lt1>
      <a:dk2>
        <a:srgbClr val="1E1C1C"/>
      </a:dk2>
      <a:lt2>
        <a:srgbClr val="FFFFFF"/>
      </a:lt2>
      <a:accent1>
        <a:srgbClr val="178ADB"/>
      </a:accent1>
      <a:accent2>
        <a:srgbClr val="E10021"/>
      </a:accent2>
      <a:accent3>
        <a:srgbClr val="FD7500"/>
      </a:accent3>
      <a:accent4>
        <a:srgbClr val="FEB900"/>
      </a:accent4>
      <a:accent5>
        <a:srgbClr val="609E0E"/>
      </a:accent5>
      <a:accent6>
        <a:srgbClr val="16AEB0"/>
      </a:accent6>
      <a:hlink>
        <a:srgbClr val="129DD8"/>
      </a:hlink>
      <a:folHlink>
        <a:srgbClr val="292929"/>
      </a:folHlink>
    </a:clrScheme>
    <a:fontScheme name="Module">
      <a:maj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Couchbase 2014">
    <a:dk1>
      <a:srgbClr val="1E1C1C"/>
    </a:dk1>
    <a:lt1>
      <a:sysClr val="window" lastClr="FFFFFF"/>
    </a:lt1>
    <a:dk2>
      <a:srgbClr val="1E1C1C"/>
    </a:dk2>
    <a:lt2>
      <a:srgbClr val="FFFFFF"/>
    </a:lt2>
    <a:accent1>
      <a:srgbClr val="178ADB"/>
    </a:accent1>
    <a:accent2>
      <a:srgbClr val="E10021"/>
    </a:accent2>
    <a:accent3>
      <a:srgbClr val="FD7500"/>
    </a:accent3>
    <a:accent4>
      <a:srgbClr val="FEB900"/>
    </a:accent4>
    <a:accent5>
      <a:srgbClr val="609E0E"/>
    </a:accent5>
    <a:accent6>
      <a:srgbClr val="16AEB0"/>
    </a:accent6>
    <a:hlink>
      <a:srgbClr val="129DD8"/>
    </a:hlink>
    <a:folHlink>
      <a:srgbClr val="292929"/>
    </a:folHlink>
  </a:clrScheme>
  <a:fontScheme name="Module">
    <a:majorFont>
      <a:latin typeface="Corbel"/>
      <a:ea typeface=""/>
      <a:cs typeface=""/>
      <a:font script="Jpan" typeface="ＭＳ ゴシック"/>
      <a:font script="Hang" typeface="HY엽서L"/>
      <a:font script="Hans" typeface="华文楷体"/>
      <a:font script="Hant" typeface="新細明體"/>
      <a:font script="Arab" typeface="Tahoma"/>
      <a:font script="Hebr" typeface="Miriam"/>
      <a:font script="Thai" typeface="Dillen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ajorFont>
    <a:minorFont>
      <a:latin typeface="Corbel"/>
      <a:ea typeface=""/>
      <a:cs typeface=""/>
      <a:font script="Jpan" typeface="ＭＳ ゴシック"/>
      <a:font script="Hang" typeface="HY엽서L"/>
      <a:font script="Hans" typeface="华文楷体"/>
      <a:font script="Hant" typeface="新細明體"/>
      <a:font script="Arab" typeface="Tahoma"/>
      <a:font script="Hebr" typeface="Miriam"/>
      <a:font script="Thai" typeface="Dillen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Couchbase 2014">
    <a:dk1>
      <a:srgbClr val="1E1C1C"/>
    </a:dk1>
    <a:lt1>
      <a:sysClr val="window" lastClr="FFFFFF"/>
    </a:lt1>
    <a:dk2>
      <a:srgbClr val="1E1C1C"/>
    </a:dk2>
    <a:lt2>
      <a:srgbClr val="FFFFFF"/>
    </a:lt2>
    <a:accent1>
      <a:srgbClr val="178ADB"/>
    </a:accent1>
    <a:accent2>
      <a:srgbClr val="E10021"/>
    </a:accent2>
    <a:accent3>
      <a:srgbClr val="FD7500"/>
    </a:accent3>
    <a:accent4>
      <a:srgbClr val="FEB900"/>
    </a:accent4>
    <a:accent5>
      <a:srgbClr val="609E0E"/>
    </a:accent5>
    <a:accent6>
      <a:srgbClr val="16AEB0"/>
    </a:accent6>
    <a:hlink>
      <a:srgbClr val="129DD8"/>
    </a:hlink>
    <a:folHlink>
      <a:srgbClr val="292929"/>
    </a:folHlink>
  </a:clrScheme>
  <a:fontScheme name="Module">
    <a:majorFont>
      <a:latin typeface="Corbel"/>
      <a:ea typeface=""/>
      <a:cs typeface=""/>
      <a:font script="Jpan" typeface="ＭＳ ゴシック"/>
      <a:font script="Hang" typeface="HY엽서L"/>
      <a:font script="Hans" typeface="华文楷体"/>
      <a:font script="Hant" typeface="新細明體"/>
      <a:font script="Arab" typeface="Tahoma"/>
      <a:font script="Hebr" typeface="Miriam"/>
      <a:font script="Thai" typeface="Dillen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ajorFont>
    <a:minorFont>
      <a:latin typeface="Corbel"/>
      <a:ea typeface=""/>
      <a:cs typeface=""/>
      <a:font script="Jpan" typeface="ＭＳ ゴシック"/>
      <a:font script="Hang" typeface="HY엽서L"/>
      <a:font script="Hans" typeface="华文楷体"/>
      <a:font script="Hant" typeface="新細明體"/>
      <a:font script="Arab" typeface="Tahoma"/>
      <a:font script="Hebr" typeface="Miriam"/>
      <a:font script="Thai" typeface="Dillen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Couchbase 2014">
    <a:dk1>
      <a:srgbClr val="1E1C1C"/>
    </a:dk1>
    <a:lt1>
      <a:sysClr val="window" lastClr="FFFFFF"/>
    </a:lt1>
    <a:dk2>
      <a:srgbClr val="1E1C1C"/>
    </a:dk2>
    <a:lt2>
      <a:srgbClr val="FFFFFF"/>
    </a:lt2>
    <a:accent1>
      <a:srgbClr val="178ADB"/>
    </a:accent1>
    <a:accent2>
      <a:srgbClr val="E10021"/>
    </a:accent2>
    <a:accent3>
      <a:srgbClr val="FD7500"/>
    </a:accent3>
    <a:accent4>
      <a:srgbClr val="FEB900"/>
    </a:accent4>
    <a:accent5>
      <a:srgbClr val="609E0E"/>
    </a:accent5>
    <a:accent6>
      <a:srgbClr val="16AEB0"/>
    </a:accent6>
    <a:hlink>
      <a:srgbClr val="129DD8"/>
    </a:hlink>
    <a:folHlink>
      <a:srgbClr val="292929"/>
    </a:folHlink>
  </a:clrScheme>
  <a:fontScheme name="Module">
    <a:majorFont>
      <a:latin typeface="Corbel"/>
      <a:ea typeface=""/>
      <a:cs typeface=""/>
      <a:font script="Jpan" typeface="ＭＳ ゴシック"/>
      <a:font script="Hang" typeface="HY엽서L"/>
      <a:font script="Hans" typeface="华文楷体"/>
      <a:font script="Hant" typeface="新細明體"/>
      <a:font script="Arab" typeface="Tahoma"/>
      <a:font script="Hebr" typeface="Miriam"/>
      <a:font script="Thai" typeface="Dillen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ajorFont>
    <a:minorFont>
      <a:latin typeface="Corbel"/>
      <a:ea typeface=""/>
      <a:cs typeface=""/>
      <a:font script="Jpan" typeface="ＭＳ ゴシック"/>
      <a:font script="Hang" typeface="HY엽서L"/>
      <a:font script="Hans" typeface="华文楷体"/>
      <a:font script="Hant" typeface="新細明體"/>
      <a:font script="Arab" typeface="Tahoma"/>
      <a:font script="Hebr" typeface="Miriam"/>
      <a:font script="Thai" typeface="Dillen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555</TotalTime>
  <Words>394</Words>
  <Application>Microsoft Macintosh PowerPoint</Application>
  <PresentationFormat>On-screen Show (16:9)</PresentationFormat>
  <Paragraphs>101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Title Slide</vt:lpstr>
      <vt:lpstr>Title and Bullets</vt:lpstr>
      <vt:lpstr>Title and Text</vt:lpstr>
      <vt:lpstr>Title Only</vt:lpstr>
      <vt:lpstr>Section Break (Blue)</vt:lpstr>
      <vt:lpstr>Tables</vt:lpstr>
      <vt:lpstr>Pie Charts</vt:lpstr>
      <vt:lpstr>Doughnut Charts</vt:lpstr>
      <vt:lpstr>Column Charts</vt:lpstr>
      <vt:lpstr>Bar Charts</vt:lpstr>
      <vt:lpstr>Line Charts</vt:lpstr>
      <vt:lpstr>Couchbase Colors for Office</vt:lpstr>
      <vt:lpstr>Thank you.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Sparky Rose</dc:creator>
  <cp:lastModifiedBy>Matt Ingenthron</cp:lastModifiedBy>
  <cp:revision>48</cp:revision>
  <dcterms:created xsi:type="dcterms:W3CDTF">2014-10-22T15:36:28Z</dcterms:created>
  <dcterms:modified xsi:type="dcterms:W3CDTF">2015-05-20T04:50:57Z</dcterms:modified>
</cp:coreProperties>
</file>