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83" r:id="rId3"/>
    <p:sldId id="293" r:id="rId4"/>
    <p:sldId id="295" r:id="rId5"/>
    <p:sldId id="298" r:id="rId6"/>
    <p:sldId id="296" r:id="rId7"/>
    <p:sldId id="297" r:id="rId8"/>
    <p:sldId id="299" r:id="rId9"/>
    <p:sldId id="300" r:id="rId10"/>
    <p:sldId id="301" r:id="rId11"/>
    <p:sldId id="302" r:id="rId12"/>
    <p:sldId id="304" r:id="rId13"/>
    <p:sldId id="303" r:id="rId14"/>
    <p:sldId id="290" r:id="rId15"/>
    <p:sldId id="291" r:id="rId16"/>
    <p:sldId id="292" r:id="rId17"/>
    <p:sldId id="285" r:id="rId18"/>
    <p:sldId id="284" r:id="rId19"/>
    <p:sldId id="288" r:id="rId20"/>
    <p:sldId id="287" r:id="rId21"/>
    <p:sldId id="286" r:id="rId22"/>
    <p:sldId id="289" r:id="rId23"/>
    <p:sldId id="294" r:id="rId24"/>
    <p:sldId id="279" r:id="rId25"/>
    <p:sldId id="280" r:id="rId26"/>
    <p:sldId id="281" r:id="rId27"/>
    <p:sldId id="264" r:id="rId28"/>
    <p:sldId id="270" r:id="rId29"/>
    <p:sldId id="276" r:id="rId30"/>
    <p:sldId id="277" r:id="rId31"/>
    <p:sldId id="272" r:id="rId32"/>
    <p:sldId id="275" r:id="rId33"/>
    <p:sldId id="273" r:id="rId34"/>
    <p:sldId id="274" r:id="rId35"/>
    <p:sldId id="267" r:id="rId36"/>
    <p:sldId id="269" r:id="rId3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7505"/>
    <a:srgbClr val="16AEB0"/>
    <a:srgbClr val="609E0E"/>
    <a:srgbClr val="FEB91D"/>
    <a:srgbClr val="E1001F"/>
    <a:srgbClr val="129DD8"/>
    <a:srgbClr val="262626"/>
    <a:srgbClr val="E40121"/>
    <a:srgbClr val="EFEFEF"/>
    <a:srgbClr val="1BB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4" autoAdjust="0"/>
    <p:restoredTop sz="94660"/>
  </p:normalViewPr>
  <p:slideViewPr>
    <p:cSldViewPr snapToGrid="0" snapToObjects="1" showGuides="1">
      <p:cViewPr>
        <p:scale>
          <a:sx n="116" d="100"/>
          <a:sy n="116" d="100"/>
        </p:scale>
        <p:origin x="-944" y="-16"/>
      </p:cViewPr>
      <p:guideLst>
        <p:guide orient="horz"/>
        <p:guide pos="1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-Tabelle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package" Target="../embeddings/Microsoft_Excel-Tabelle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Tabelle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package" Target="../embeddings/Microsoft_Excel-Tabelle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Tabelle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 cmpd="sng">
              <a:solidFill>
                <a:schemeClr val="bg1"/>
              </a:solidFill>
            </a:ln>
          </c:spPr>
          <c:cat>
            <c:strRef>
              <c:f>Sheet1!$A$2:$A$7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5.5</c:v>
                </c:pt>
                <c:pt idx="5">
                  <c:v>4.2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 cmpd="sng">
              <a:solidFill>
                <a:schemeClr val="bg1"/>
              </a:solidFill>
            </a:ln>
          </c:spPr>
          <c:cat>
            <c:strRef>
              <c:f>Sheet1!$A$2:$A$7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5.5</c:v>
                </c:pt>
                <c:pt idx="5">
                  <c:v>4.2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81564648"/>
        <c:axId val="-2081561320"/>
      </c:barChart>
      <c:catAx>
        <c:axId val="-2081564648"/>
        <c:scaling>
          <c:orientation val="minMax"/>
        </c:scaling>
        <c:delete val="0"/>
        <c:axPos val="b"/>
        <c:majorTickMark val="none"/>
        <c:minorTickMark val="none"/>
        <c:tickLblPos val="none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de-DE"/>
          </a:p>
        </c:txPr>
        <c:crossAx val="-2081561320"/>
        <c:crosses val="autoZero"/>
        <c:auto val="1"/>
        <c:lblAlgn val="ctr"/>
        <c:lblOffset val="100"/>
        <c:noMultiLvlLbl val="0"/>
      </c:catAx>
      <c:valAx>
        <c:axId val="-2081561320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>
                <a:solidFill>
                  <a:schemeClr val="bg1">
                    <a:lumMod val="75000"/>
                  </a:schemeClr>
                </a:solidFill>
              </a:defRPr>
            </a:pPr>
            <a:endParaRPr lang="de-DE"/>
          </a:p>
        </c:txPr>
        <c:crossAx val="-2081564648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de-DE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9488232"/>
        <c:axId val="-2069484904"/>
      </c:barChart>
      <c:catAx>
        <c:axId val="-2069488232"/>
        <c:scaling>
          <c:orientation val="minMax"/>
        </c:scaling>
        <c:delete val="0"/>
        <c:axPos val="l"/>
        <c:majorTickMark val="none"/>
        <c:minorTickMark val="none"/>
        <c:tickLblPos val="none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de-DE"/>
          </a:p>
        </c:txPr>
        <c:crossAx val="-2069484904"/>
        <c:crosses val="autoZero"/>
        <c:auto val="1"/>
        <c:lblAlgn val="ctr"/>
        <c:lblOffset val="100"/>
        <c:noMultiLvlLbl val="0"/>
      </c:catAx>
      <c:valAx>
        <c:axId val="-2069484904"/>
        <c:scaling>
          <c:orientation val="minMax"/>
        </c:scaling>
        <c:delete val="0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>
                <a:solidFill>
                  <a:schemeClr val="bg1">
                    <a:lumMod val="75000"/>
                  </a:schemeClr>
                </a:solidFill>
              </a:defRPr>
            </a:pPr>
            <a:endParaRPr lang="de-DE"/>
          </a:p>
        </c:txPr>
        <c:crossAx val="-2069488232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de-DE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69466872"/>
        <c:axId val="-2069463544"/>
      </c:lineChart>
      <c:catAx>
        <c:axId val="-2069466872"/>
        <c:scaling>
          <c:orientation val="minMax"/>
        </c:scaling>
        <c:delete val="0"/>
        <c:axPos val="b"/>
        <c:majorTickMark val="none"/>
        <c:minorTickMark val="none"/>
        <c:tickLblPos val="none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de-DE"/>
          </a:p>
        </c:txPr>
        <c:crossAx val="-2069463544"/>
        <c:crosses val="autoZero"/>
        <c:auto val="1"/>
        <c:lblAlgn val="ctr"/>
        <c:lblOffset val="100"/>
        <c:noMultiLvlLbl val="0"/>
      </c:catAx>
      <c:valAx>
        <c:axId val="-2069463544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>
                <a:solidFill>
                  <a:srgbClr val="BFBFBF"/>
                </a:solidFill>
              </a:defRPr>
            </a:pPr>
            <a:endParaRPr lang="de-DE"/>
          </a:p>
        </c:txPr>
        <c:crossAx val="-2069466872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de-DE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9E1E-C654-E943-9883-792E99AD7287}" type="datetimeFigureOut">
              <a:rPr lang="en-US" smtClean="0"/>
              <a:t>25/05/15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E822-5F4D-874B-B26E-8169124367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6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0D99B-2862-464A-984E-65BFC5FC0BBC}" type="datetimeFigureOut">
              <a:rPr lang="en-US" smtClean="0"/>
              <a:t>25/05/15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51FC-18D6-4741-8EEB-9FDB1F020A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0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7388"/>
            <a:ext cx="6094412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slide has an click-by-click animation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1.  (click) A set request comes in from the application .</a:t>
            </a:r>
          </a:p>
          <a:p>
            <a:r>
              <a:rPr lang="en-US" dirty="0" smtClean="0"/>
              <a:t>2.  Couchbase Server responses back that they key is written</a:t>
            </a:r>
          </a:p>
          <a:p>
            <a:r>
              <a:rPr lang="en-US" dirty="0" smtClean="0"/>
              <a:t>3.  (click)Couchbase Server then Replicates the data out to memory in the other nodes</a:t>
            </a:r>
          </a:p>
          <a:p>
            <a:pPr marL="228600" indent="-228600">
              <a:buAutoNum type="arabicPeriod" startAt="4"/>
            </a:pPr>
            <a:r>
              <a:rPr lang="en-US" dirty="0" smtClean="0"/>
              <a:t>At the same time it is put the data into a write queue to be persisted to disk</a:t>
            </a:r>
          </a:p>
          <a:p>
            <a:pPr marL="228600" indent="-228600">
              <a:buAutoNum type="arabicPeriod" startAt="4"/>
            </a:pPr>
            <a:r>
              <a:rPr lang="en-US" dirty="0" smtClean="0"/>
              <a:t>(click)Once</a:t>
            </a:r>
            <a:r>
              <a:rPr lang="en-US" baseline="0" dirty="0" smtClean="0"/>
              <a:t> it is on disk, the item is processed by the view engine and sent out any configured XDCR link to one or more clusters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53A81-551D-4C23-82F6-D56461A6A4F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0363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C908D-C35B-B346-A739-79C621D2BD3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38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2938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27248"/>
            <a:ext cx="6400800" cy="1088136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4" name="Picture 3" descr="couchbase_logo_red_reversed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066" y="351896"/>
            <a:ext cx="2057168" cy="4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29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5" cy="537337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defRPr/>
            </a:lvl1pPr>
            <a:lvl2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2pPr>
            <a:lvl3pPr marL="631825" indent="-177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3pPr>
            <a:lvl4pPr marL="800100" indent="-1682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4pPr>
            <a:lvl5pPr marL="969963" indent="-1698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Tex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80000"/>
              </a:lnSpc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2pPr>
            <a:lvl3pPr marL="4556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3pPr>
            <a:lvl4pPr marL="62706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7985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94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039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Blue)">
    <p:bg>
      <p:bgPr>
        <a:solidFill>
          <a:srgbClr val="129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6" r:id="rId3"/>
    <p:sldLayoutId id="2147483677" r:id="rId4"/>
    <p:sldLayoutId id="2147483663" r:id="rId5"/>
    <p:sldLayoutId id="2147483666" r:id="rId6"/>
    <p:sldLayoutId id="2147483674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31775" algn="l" defTabSz="457200" rtl="0" eaLnBrk="1" latinLnBrk="0" hangingPunct="1">
        <a:spcBef>
          <a:spcPts val="0"/>
        </a:spcBef>
        <a:buClr>
          <a:srgbClr val="262626"/>
        </a:buClr>
        <a:buFont typeface="Lucida Grande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54075" indent="-168275" algn="l" defTabSz="457200" rtl="0" eaLnBrk="1" latinLnBrk="0" hangingPunct="1">
        <a:spcBef>
          <a:spcPts val="0"/>
        </a:spcBef>
        <a:buClr>
          <a:srgbClr val="262626"/>
        </a:buClr>
        <a:buFont typeface="Lucida Grande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4075" indent="-168275" algn="l" defTabSz="457200" rtl="0" eaLnBrk="1" latinLnBrk="0" hangingPunct="1">
        <a:spcBef>
          <a:spcPts val="200"/>
        </a:spcBef>
        <a:buClr>
          <a:srgbClr val="262626"/>
        </a:buClr>
        <a:buFont typeface="Lucida Grande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In-Depth N1QL Topics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823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485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Your Writes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193"/>
            <a:ext cx="8007739" cy="349365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 smtClean="0"/>
              <a:t>Non-Stale queries used for “immediate query consistency”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Query performance is likely to be slower (since indexing is not </a:t>
            </a:r>
            <a:r>
              <a:rPr lang="en-US" dirty="0" err="1" smtClean="0"/>
              <a:t>async</a:t>
            </a:r>
            <a:r>
              <a:rPr lang="en-US" dirty="0" smtClean="0"/>
              <a:t> from query anymore)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How?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Perform document mutation (insert, </a:t>
            </a:r>
            <a:r>
              <a:rPr lang="en-US" dirty="0" err="1" smtClean="0"/>
              <a:t>upsert</a:t>
            </a:r>
            <a:r>
              <a:rPr lang="en-US" dirty="0" smtClean="0"/>
              <a:t>, replace,…)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Query with REQUEST_PLUS consistency</a:t>
            </a:r>
          </a:p>
          <a:p>
            <a:pPr marL="0" indent="0">
              <a:lnSpc>
                <a:spcPct val="14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268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Parameterized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193"/>
            <a:ext cx="8007739" cy="349365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 smtClean="0"/>
              <a:t>Decouple parameters from the actual Query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Two variants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Positional Parameters ($1, $2,…)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Named Parameters ($</a:t>
            </a:r>
            <a:r>
              <a:rPr lang="en-US" dirty="0" err="1" smtClean="0"/>
              <a:t>fname</a:t>
            </a:r>
            <a:r>
              <a:rPr lang="en-US" dirty="0" smtClean="0"/>
              <a:t>, $</a:t>
            </a:r>
            <a:r>
              <a:rPr lang="en-US" dirty="0" err="1" smtClean="0"/>
              <a:t>lname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4" name="Rechteck 3"/>
          <p:cNvSpPr/>
          <p:nvPr/>
        </p:nvSpPr>
        <p:spPr>
          <a:xfrm>
            <a:off x="457200" y="3244984"/>
            <a:ext cx="83968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Courier New"/>
                <a:cs typeface="Courier New"/>
              </a:rPr>
              <a:t> SELECT </a:t>
            </a:r>
            <a:r>
              <a:rPr lang="de-DE" dirty="0" err="1">
                <a:latin typeface="Courier New"/>
                <a:cs typeface="Courier New"/>
              </a:rPr>
              <a:t>detail</a:t>
            </a:r>
            <a:r>
              <a:rPr lang="de-DE" dirty="0">
                <a:latin typeface="Courier New"/>
                <a:cs typeface="Courier New"/>
              </a:rPr>
              <a:t> FROM </a:t>
            </a:r>
            <a:r>
              <a:rPr lang="de-DE" dirty="0" err="1">
                <a:latin typeface="Courier New"/>
                <a:cs typeface="Courier New"/>
              </a:rPr>
              <a:t>emp</a:t>
            </a:r>
            <a:r>
              <a:rPr lang="de-DE" dirty="0">
                <a:latin typeface="Courier New"/>
                <a:cs typeface="Courier New"/>
              </a:rPr>
              <a:t> </a:t>
            </a:r>
            <a:r>
              <a:rPr lang="de-DE" b="1" dirty="0">
                <a:latin typeface="Courier New"/>
                <a:cs typeface="Courier New"/>
              </a:rPr>
              <a:t>WHERE </a:t>
            </a:r>
            <a:r>
              <a:rPr lang="de-DE" b="1" dirty="0" err="1">
                <a:latin typeface="Courier New"/>
                <a:cs typeface="Courier New"/>
              </a:rPr>
              <a:t>name</a:t>
            </a:r>
            <a:r>
              <a:rPr lang="de-DE" b="1" dirty="0">
                <a:latin typeface="Courier New"/>
                <a:cs typeface="Courier New"/>
              </a:rPr>
              <a:t> = $1 AND </a:t>
            </a:r>
            <a:r>
              <a:rPr lang="de-DE" b="1" dirty="0" err="1">
                <a:latin typeface="Courier New"/>
                <a:cs typeface="Courier New"/>
              </a:rPr>
              <a:t>hiredate</a:t>
            </a:r>
            <a:r>
              <a:rPr lang="de-DE" b="1" dirty="0">
                <a:latin typeface="Courier New"/>
                <a:cs typeface="Courier New"/>
              </a:rPr>
              <a:t> &gt; $2 </a:t>
            </a:r>
          </a:p>
        </p:txBody>
      </p:sp>
      <p:sp>
        <p:nvSpPr>
          <p:cNvPr id="5" name="Rechteck 4"/>
          <p:cNvSpPr/>
          <p:nvPr/>
        </p:nvSpPr>
        <p:spPr>
          <a:xfrm>
            <a:off x="422552" y="3691073"/>
            <a:ext cx="8554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Courier New"/>
                <a:cs typeface="Courier New"/>
              </a:rPr>
              <a:t> SELECT </a:t>
            </a:r>
            <a:r>
              <a:rPr lang="de-DE" dirty="0" err="1">
                <a:latin typeface="Courier New"/>
                <a:cs typeface="Courier New"/>
              </a:rPr>
              <a:t>detail</a:t>
            </a:r>
            <a:r>
              <a:rPr lang="de-DE" dirty="0">
                <a:latin typeface="Courier New"/>
                <a:cs typeface="Courier New"/>
              </a:rPr>
              <a:t> FROM </a:t>
            </a:r>
            <a:r>
              <a:rPr lang="de-DE" dirty="0" err="1">
                <a:latin typeface="Courier New"/>
                <a:cs typeface="Courier New"/>
              </a:rPr>
              <a:t>emp</a:t>
            </a:r>
            <a:r>
              <a:rPr lang="de-DE" dirty="0">
                <a:latin typeface="Courier New"/>
                <a:cs typeface="Courier New"/>
              </a:rPr>
              <a:t> </a:t>
            </a:r>
            <a:r>
              <a:rPr lang="de-DE" b="1" dirty="0">
                <a:latin typeface="Courier New"/>
                <a:cs typeface="Courier New"/>
              </a:rPr>
              <a:t>WHERE </a:t>
            </a:r>
            <a:r>
              <a:rPr lang="de-DE" b="1" dirty="0" err="1">
                <a:latin typeface="Courier New"/>
                <a:cs typeface="Courier New"/>
              </a:rPr>
              <a:t>name</a:t>
            </a:r>
            <a:r>
              <a:rPr lang="de-DE" b="1" dirty="0">
                <a:latin typeface="Courier New"/>
                <a:cs typeface="Courier New"/>
              </a:rPr>
              <a:t> = $</a:t>
            </a:r>
            <a:r>
              <a:rPr lang="de-DE" b="1" dirty="0" err="1">
                <a:latin typeface="Courier New"/>
                <a:cs typeface="Courier New"/>
              </a:rPr>
              <a:t>nval</a:t>
            </a:r>
            <a:r>
              <a:rPr lang="de-DE" b="1" dirty="0">
                <a:latin typeface="Courier New"/>
                <a:cs typeface="Courier New"/>
              </a:rPr>
              <a:t> AND </a:t>
            </a:r>
            <a:r>
              <a:rPr lang="de-DE" b="1" dirty="0" err="1">
                <a:latin typeface="Courier New"/>
                <a:cs typeface="Courier New"/>
              </a:rPr>
              <a:t>age</a:t>
            </a:r>
            <a:r>
              <a:rPr lang="de-DE" b="1" dirty="0">
                <a:latin typeface="Courier New"/>
                <a:cs typeface="Courier New"/>
              </a:rPr>
              <a:t> &gt; $</a:t>
            </a:r>
            <a:r>
              <a:rPr lang="de-DE" b="1" dirty="0" err="1">
                <a:latin typeface="Courier New"/>
                <a:cs typeface="Courier New"/>
              </a:rPr>
              <a:t>aval</a:t>
            </a:r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90567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Prepared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193"/>
            <a:ext cx="8007739" cy="349365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 smtClean="0"/>
              <a:t>Prepare a Query to avoid repeated AST-building overhead on the server side.</a:t>
            </a:r>
          </a:p>
          <a:p>
            <a:pPr>
              <a:lnSpc>
                <a:spcPct val="140000"/>
              </a:lnSpc>
            </a:pPr>
            <a:endParaRPr lang="en-US" dirty="0"/>
          </a:p>
          <a:p>
            <a:pPr>
              <a:lnSpc>
                <a:spcPct val="140000"/>
              </a:lnSpc>
            </a:pPr>
            <a:r>
              <a:rPr lang="en-US" dirty="0" smtClean="0"/>
              <a:t>Returns a “blob” which can be subsequently used instead of the original query.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SDK support for easier handling</a:t>
            </a:r>
            <a:endParaRPr lang="en-US" dirty="0" smtClean="0"/>
          </a:p>
        </p:txBody>
      </p:sp>
      <p:sp>
        <p:nvSpPr>
          <p:cNvPr id="4" name="Rechteck 3"/>
          <p:cNvSpPr/>
          <p:nvPr/>
        </p:nvSpPr>
        <p:spPr>
          <a:xfrm>
            <a:off x="752322" y="2202418"/>
            <a:ext cx="5309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</a:rPr>
              <a:t>PREPARE</a:t>
            </a:r>
            <a:r>
              <a:rPr lang="de-DE" dirty="0" smtClean="0">
                <a:latin typeface="Courier New"/>
                <a:cs typeface="Courier New"/>
              </a:rPr>
              <a:t> SELECT </a:t>
            </a:r>
            <a:r>
              <a:rPr lang="de-DE" dirty="0">
                <a:latin typeface="Courier New"/>
                <a:cs typeface="Courier New"/>
              </a:rPr>
              <a:t>* FROM `</a:t>
            </a:r>
            <a:r>
              <a:rPr lang="de-DE" dirty="0" err="1">
                <a:latin typeface="Courier New"/>
                <a:cs typeface="Courier New"/>
              </a:rPr>
              <a:t>travel</a:t>
            </a:r>
            <a:r>
              <a:rPr lang="de-DE" dirty="0">
                <a:latin typeface="Courier New"/>
                <a:cs typeface="Courier New"/>
              </a:rPr>
              <a:t>-sample`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6168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Queries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186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Queries - </a:t>
            </a:r>
            <a:r>
              <a:rPr lang="en-US" dirty="0" smtClean="0"/>
              <a:t>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545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Queries - </a:t>
            </a:r>
            <a:r>
              <a:rPr lang="en-US" dirty="0" err="1" smtClean="0"/>
              <a:t>NodeJS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23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View vs. Indexes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701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vs. Indexes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Global Secondary Indexes vs. Views</a:t>
            </a:r>
          </a:p>
          <a:p>
            <a:pPr lvl="1"/>
            <a:r>
              <a:rPr lang="en-US" b="1" dirty="0" smtClean="0"/>
              <a:t>GSI – Index Service</a:t>
            </a:r>
          </a:p>
          <a:p>
            <a:pPr marL="230188" lvl="1" indent="0">
              <a:buNone/>
            </a:pPr>
            <a:r>
              <a:rPr lang="en-US" dirty="0" smtClean="0"/>
              <a:t>Global Secondary Indexes is a new indexing technology that allows independently partitioned and independently scalable indexes. 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Views – Data Service</a:t>
            </a:r>
          </a:p>
          <a:p>
            <a:pPr marL="230188" lvl="1" indent="0">
              <a:buNone/>
            </a:pPr>
            <a:r>
              <a:rPr lang="en-US" dirty="0" smtClean="0"/>
              <a:t>Incremental Map/Reduce Views that provide full partition alignment and paired scalability with Data Service.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30590" y="4054833"/>
            <a:ext cx="118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Index Scan</a:t>
            </a:r>
            <a:endParaRPr lang="en-US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313" y="3431945"/>
            <a:ext cx="3318322" cy="171155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 flipH="1" flipV="1">
            <a:off x="6802863" y="3812639"/>
            <a:ext cx="1027580" cy="1213152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5726313" y="3812639"/>
            <a:ext cx="1076550" cy="1208547"/>
          </a:xfrm>
          <a:prstGeom prst="rect">
            <a:avLst/>
          </a:prstGeom>
          <a:solidFill>
            <a:schemeClr val="accent5"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</p:txBody>
      </p:sp>
      <p:cxnSp>
        <p:nvCxnSpPr>
          <p:cNvPr id="22" name="Elbow Connector 21"/>
          <p:cNvCxnSpPr>
            <a:endCxn id="12" idx="0"/>
          </p:cNvCxnSpPr>
          <p:nvPr/>
        </p:nvCxnSpPr>
        <p:spPr>
          <a:xfrm>
            <a:off x="4662883" y="3251962"/>
            <a:ext cx="1601705" cy="560677"/>
          </a:xfrm>
          <a:prstGeom prst="bentConnector2">
            <a:avLst/>
          </a:prstGeom>
          <a:ln w="12700" cmpd="sng">
            <a:solidFill>
              <a:srgbClr val="609E0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7280301" y="1939114"/>
            <a:ext cx="1289321" cy="1880941"/>
          </a:xfrm>
          <a:custGeom>
            <a:avLst/>
            <a:gdLst>
              <a:gd name="connsiteX0" fmla="*/ 145412 w 1289321"/>
              <a:gd name="connsiteY0" fmla="*/ 9696 h 1880941"/>
              <a:gd name="connsiteX1" fmla="*/ 1289321 w 1289321"/>
              <a:gd name="connsiteY1" fmla="*/ 9696 h 1880941"/>
              <a:gd name="connsiteX2" fmla="*/ 1260239 w 1289321"/>
              <a:gd name="connsiteY2" fmla="*/ 1299206 h 1880941"/>
              <a:gd name="connsiteX3" fmla="*/ 0 w 1289321"/>
              <a:gd name="connsiteY3" fmla="*/ 1299206 h 1880941"/>
              <a:gd name="connsiteX4" fmla="*/ 0 w 1289321"/>
              <a:gd name="connsiteY4" fmla="*/ 1880941 h 1880941"/>
              <a:gd name="connsiteX5" fmla="*/ 9694 w 1289321"/>
              <a:gd name="connsiteY5" fmla="*/ 1289511 h 1880941"/>
              <a:gd name="connsiteX6" fmla="*/ 1250544 w 1289321"/>
              <a:gd name="connsiteY6" fmla="*/ 1289511 h 1880941"/>
              <a:gd name="connsiteX7" fmla="*/ 1269933 w 1289321"/>
              <a:gd name="connsiteY7" fmla="*/ 0 h 1880941"/>
              <a:gd name="connsiteX8" fmla="*/ 145412 w 1289321"/>
              <a:gd name="connsiteY8" fmla="*/ 9696 h 188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9321" h="1880941">
                <a:moveTo>
                  <a:pt x="145412" y="9696"/>
                </a:moveTo>
                <a:lnTo>
                  <a:pt x="1289321" y="9696"/>
                </a:lnTo>
                <a:lnTo>
                  <a:pt x="1260239" y="1299206"/>
                </a:lnTo>
                <a:lnTo>
                  <a:pt x="0" y="1299206"/>
                </a:lnTo>
                <a:lnTo>
                  <a:pt x="0" y="1880941"/>
                </a:lnTo>
                <a:lnTo>
                  <a:pt x="9694" y="1289511"/>
                </a:lnTo>
                <a:lnTo>
                  <a:pt x="1250544" y="1289511"/>
                </a:lnTo>
                <a:lnTo>
                  <a:pt x="1269933" y="0"/>
                </a:lnTo>
                <a:lnTo>
                  <a:pt x="145412" y="9696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26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8" name="Oval 20"/>
          <p:cNvSpPr>
            <a:spLocks/>
          </p:cNvSpPr>
          <p:nvPr/>
        </p:nvSpPr>
        <p:spPr bwMode="auto">
          <a:xfrm>
            <a:off x="5791184" y="2371548"/>
            <a:ext cx="331788" cy="245269"/>
          </a:xfrm>
          <a:prstGeom prst="ellipse">
            <a:avLst/>
          </a:prstGeom>
          <a:solidFill>
            <a:srgbClr val="00A7F2"/>
          </a:solidFill>
          <a:ln w="28575" cap="flat">
            <a:solidFill>
              <a:srgbClr val="0070A2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27666" name="Oval 18"/>
          <p:cNvSpPr>
            <a:spLocks/>
          </p:cNvSpPr>
          <p:nvPr/>
        </p:nvSpPr>
        <p:spPr bwMode="auto">
          <a:xfrm>
            <a:off x="3886188" y="2367976"/>
            <a:ext cx="327025" cy="245269"/>
          </a:xfrm>
          <a:prstGeom prst="ellipse">
            <a:avLst/>
          </a:prstGeom>
          <a:solidFill>
            <a:srgbClr val="00A7F2"/>
          </a:solidFill>
          <a:ln w="28575" cap="flat">
            <a:solidFill>
              <a:srgbClr val="0070A2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27676" name="Oval 28"/>
          <p:cNvSpPr>
            <a:spLocks/>
          </p:cNvSpPr>
          <p:nvPr/>
        </p:nvSpPr>
        <p:spPr bwMode="auto">
          <a:xfrm>
            <a:off x="5105387" y="2402504"/>
            <a:ext cx="327025" cy="244079"/>
          </a:xfrm>
          <a:prstGeom prst="ellipse">
            <a:avLst/>
          </a:prstGeom>
          <a:solidFill>
            <a:srgbClr val="00A7F2"/>
          </a:solidFill>
          <a:ln w="28575" cap="flat">
            <a:solidFill>
              <a:srgbClr val="0070A2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>
                <a:ea typeface="Lucida Grande" charset="0"/>
                <a:cs typeface="Lucida Grande" charset="0"/>
                <a:sym typeface="Lucida Grande" charset="0"/>
              </a:rPr>
              <a:t>View processing after write</a:t>
            </a:r>
            <a:endParaRPr lang="en-US" dirty="0">
              <a:sym typeface="Lucida Grande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4" t="28528" r="74524" b="54262"/>
          <a:stretch>
            <a:fillRect/>
          </a:stretch>
        </p:blipFill>
        <p:spPr bwMode="auto">
          <a:xfrm>
            <a:off x="3312692" y="881851"/>
            <a:ext cx="2197269" cy="917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7" name="Rectangle 9"/>
          <p:cNvSpPr>
            <a:spLocks/>
          </p:cNvSpPr>
          <p:nvPr/>
        </p:nvSpPr>
        <p:spPr bwMode="auto">
          <a:xfrm>
            <a:off x="1899610" y="2147695"/>
            <a:ext cx="5139018" cy="26655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t"/>
          <a:lstStyle/>
          <a:p>
            <a:pPr algn="ctr"/>
            <a:endParaRPr lang="en-US" sz="1000" b="1" cap="all">
              <a:solidFill>
                <a:srgbClr val="FFFFFF"/>
              </a:solidFill>
            </a:endParaRPr>
          </a:p>
        </p:txBody>
      </p:sp>
      <p:sp>
        <p:nvSpPr>
          <p:cNvPr id="27670" name="Line 22"/>
          <p:cNvSpPr>
            <a:spLocks noChangeShapeType="1"/>
          </p:cNvSpPr>
          <p:nvPr/>
        </p:nvSpPr>
        <p:spPr bwMode="auto">
          <a:xfrm rot="10800000">
            <a:off x="4770050" y="1602813"/>
            <a:ext cx="0" cy="750903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none" w="med" len="med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671" name="Line 23"/>
          <p:cNvSpPr>
            <a:spLocks noChangeShapeType="1"/>
          </p:cNvSpPr>
          <p:nvPr/>
        </p:nvSpPr>
        <p:spPr bwMode="auto">
          <a:xfrm flipH="1">
            <a:off x="4540493" y="1608935"/>
            <a:ext cx="0" cy="762613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none" w="med" len="med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693" name="Rectangle 45"/>
          <p:cNvSpPr>
            <a:spLocks/>
          </p:cNvSpPr>
          <p:nvPr/>
        </p:nvSpPr>
        <p:spPr bwMode="auto">
          <a:xfrm>
            <a:off x="3515053" y="2479106"/>
            <a:ext cx="1994906" cy="740769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694" name="Rectangle 46"/>
          <p:cNvSpPr>
            <a:spLocks/>
          </p:cNvSpPr>
          <p:nvPr/>
        </p:nvSpPr>
        <p:spPr bwMode="auto">
          <a:xfrm>
            <a:off x="3786951" y="2480008"/>
            <a:ext cx="1413945" cy="323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098" tIns="38098" rIns="38098" bIns="38098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alibri" charset="0"/>
                <a:cs typeface="Calibri" charset="0"/>
                <a:sym typeface="Calibri" charset="0"/>
              </a:rPr>
              <a:t>Managed Cache</a:t>
            </a:r>
            <a:endParaRPr lang="en-US" sz="1600" dirty="0">
              <a:solidFill>
                <a:schemeClr val="bg1"/>
              </a:solidFill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27696" name="Rectangle 48"/>
          <p:cNvSpPr>
            <a:spLocks/>
          </p:cNvSpPr>
          <p:nvPr/>
        </p:nvSpPr>
        <p:spPr bwMode="auto">
          <a:xfrm rot="-5400000">
            <a:off x="5616778" y="3384800"/>
            <a:ext cx="1244406" cy="292384"/>
          </a:xfrm>
          <a:prstGeom prst="rect">
            <a:avLst/>
          </a:prstGeom>
          <a:solidFill>
            <a:srgbClr val="7F7F7F"/>
          </a:solidFill>
          <a:ln>
            <a:noFill/>
          </a:ln>
          <a:effectLst/>
          <a:extLst/>
        </p:spPr>
        <p:txBody>
          <a:bodyPr wrap="square" lIns="38098" tIns="38098" rIns="38098" bIns="38098">
            <a:spAutoFit/>
          </a:bodyPr>
          <a:lstStyle/>
          <a:p>
            <a:pPr algn="ctr"/>
            <a:r>
              <a:rPr lang="en-US" sz="1400" dirty="0">
                <a:solidFill>
                  <a:srgbClr val="1E1C1C"/>
                </a:solidFill>
                <a:latin typeface="Calibri" charset="0"/>
                <a:cs typeface="Calibri" charset="0"/>
                <a:sym typeface="Calibri" charset="0"/>
              </a:rPr>
              <a:t>Disk Queue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926551" y="3328809"/>
            <a:ext cx="2469365" cy="1124309"/>
            <a:chOff x="2926549" y="4438410"/>
            <a:chExt cx="2469365" cy="1499079"/>
          </a:xfrm>
          <a:solidFill>
            <a:schemeClr val="accent1"/>
          </a:solidFill>
        </p:grpSpPr>
        <p:sp>
          <p:nvSpPr>
            <p:cNvPr id="27704" name="AutoShape 56"/>
            <p:cNvSpPr>
              <a:spLocks/>
            </p:cNvSpPr>
            <p:nvPr/>
          </p:nvSpPr>
          <p:spPr bwMode="auto">
            <a:xfrm>
              <a:off x="2926549" y="4446348"/>
              <a:ext cx="2469365" cy="149114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"/>
                  </a:moveTo>
                  <a:cubicBezTo>
                    <a:pt x="0" y="967"/>
                    <a:pt x="4835" y="0"/>
                    <a:pt x="10800" y="0"/>
                  </a:cubicBezTo>
                  <a:cubicBezTo>
                    <a:pt x="16765" y="0"/>
                    <a:pt x="21600" y="967"/>
                    <a:pt x="21600" y="2160"/>
                  </a:cubicBezTo>
                  <a:lnTo>
                    <a:pt x="21600" y="19440"/>
                  </a:lnTo>
                  <a:cubicBezTo>
                    <a:pt x="21600" y="20633"/>
                    <a:pt x="16765" y="21600"/>
                    <a:pt x="10800" y="21600"/>
                  </a:cubicBezTo>
                  <a:cubicBezTo>
                    <a:pt x="4835" y="21600"/>
                    <a:pt x="0" y="20633"/>
                    <a:pt x="0" y="19440"/>
                  </a:cubicBezTo>
                  <a:close/>
                  <a:moveTo>
                    <a:pt x="0" y="2160"/>
                  </a:moveTo>
                </a:path>
              </a:pathLst>
            </a:custGeom>
            <a:grpFill/>
            <a:ln>
              <a:noFill/>
            </a:ln>
            <a:effectLst>
              <a:outerShdw blurRad="50800" dist="38100" dir="2700000" algn="tl" rotWithShape="0">
                <a:schemeClr val="bg2">
                  <a:alpha val="40000"/>
                </a:schemeClr>
              </a:outerShdw>
            </a:effectLst>
            <a:extLst/>
          </p:spPr>
          <p:txBody>
            <a:bodyPr lIns="0" tIns="0" rIns="0" bIns="0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706" name="AutoShape 58"/>
            <p:cNvSpPr>
              <a:spLocks/>
            </p:cNvSpPr>
            <p:nvPr/>
          </p:nvSpPr>
          <p:spPr bwMode="auto">
            <a:xfrm>
              <a:off x="2926549" y="4438410"/>
              <a:ext cx="2469365" cy="149114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"/>
                  </a:moveTo>
                  <a:cubicBezTo>
                    <a:pt x="21600" y="3353"/>
                    <a:pt x="16765" y="4320"/>
                    <a:pt x="10800" y="4320"/>
                  </a:cubicBezTo>
                  <a:cubicBezTo>
                    <a:pt x="4835" y="4320"/>
                    <a:pt x="0" y="3353"/>
                    <a:pt x="0" y="2160"/>
                  </a:cubicBezTo>
                  <a:cubicBezTo>
                    <a:pt x="0" y="967"/>
                    <a:pt x="4835" y="0"/>
                    <a:pt x="10800" y="0"/>
                  </a:cubicBezTo>
                  <a:cubicBezTo>
                    <a:pt x="16765" y="0"/>
                    <a:pt x="21600" y="967"/>
                    <a:pt x="21600" y="2160"/>
                  </a:cubicBezTo>
                  <a:lnTo>
                    <a:pt x="21600" y="19440"/>
                  </a:lnTo>
                  <a:cubicBezTo>
                    <a:pt x="21600" y="20633"/>
                    <a:pt x="16765" y="21600"/>
                    <a:pt x="10800" y="21600"/>
                  </a:cubicBezTo>
                  <a:cubicBezTo>
                    <a:pt x="4835" y="21600"/>
                    <a:pt x="0" y="20633"/>
                    <a:pt x="0" y="19440"/>
                  </a:cubicBezTo>
                  <a:lnTo>
                    <a:pt x="0" y="2160"/>
                  </a:lnTo>
                </a:path>
              </a:pathLst>
            </a:custGeom>
            <a:grpFill/>
            <a:ln w="19050">
              <a:solidFill>
                <a:schemeClr val="accent1"/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tIns="0" rIns="0" bIns="0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707" name="Rectangle 59"/>
            <p:cNvSpPr>
              <a:spLocks/>
            </p:cNvSpPr>
            <p:nvPr/>
          </p:nvSpPr>
          <p:spPr bwMode="auto">
            <a:xfrm>
              <a:off x="3004804" y="4677133"/>
              <a:ext cx="1199903" cy="369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  <a:ea typeface="Lucida Grande" charset="0"/>
                  <a:cs typeface="Lucida Grande" charset="0"/>
                  <a:sym typeface="Lucida Grande" charset="0"/>
                </a:rPr>
                <a:t>Disk</a:t>
              </a:r>
            </a:p>
          </p:txBody>
        </p:sp>
      </p:grpSp>
      <p:sp>
        <p:nvSpPr>
          <p:cNvPr id="27713" name="Line 65"/>
          <p:cNvSpPr>
            <a:spLocks noChangeShapeType="1"/>
          </p:cNvSpPr>
          <p:nvPr/>
        </p:nvSpPr>
        <p:spPr bwMode="auto">
          <a:xfrm rot="10800000">
            <a:off x="5421298" y="4164271"/>
            <a:ext cx="668276" cy="0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714" name="Line 66"/>
          <p:cNvSpPr>
            <a:spLocks noChangeShapeType="1"/>
          </p:cNvSpPr>
          <p:nvPr/>
        </p:nvSpPr>
        <p:spPr bwMode="auto">
          <a:xfrm rot="10800000" flipV="1">
            <a:off x="5432410" y="2927219"/>
            <a:ext cx="696420" cy="5627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Rectangle 48"/>
          <p:cNvSpPr>
            <a:spLocks/>
          </p:cNvSpPr>
          <p:nvPr/>
        </p:nvSpPr>
        <p:spPr bwMode="auto">
          <a:xfrm>
            <a:off x="2151478" y="2315714"/>
            <a:ext cx="1049337" cy="507827"/>
          </a:xfrm>
          <a:prstGeom prst="rect">
            <a:avLst/>
          </a:prstGeom>
          <a:solidFill>
            <a:srgbClr val="7F7F7F"/>
          </a:solidFill>
          <a:ln>
            <a:noFill/>
          </a:ln>
          <a:effectLst/>
          <a:extLst/>
        </p:spPr>
        <p:txBody>
          <a:bodyPr wrap="square" lIns="38098" tIns="38098" rIns="38098" bIns="38098">
            <a:spAutoFit/>
          </a:bodyPr>
          <a:lstStyle/>
          <a:p>
            <a:pPr algn="ctr"/>
            <a:r>
              <a:rPr lang="en-US" sz="1400" dirty="0">
                <a:solidFill>
                  <a:srgbClr val="1E1C1C"/>
                </a:solidFill>
                <a:latin typeface="Calibri" charset="0"/>
                <a:cs typeface="Calibri" charset="0"/>
                <a:sym typeface="Calibri" charset="0"/>
              </a:rPr>
              <a:t>Replication Queue</a:t>
            </a:r>
          </a:p>
        </p:txBody>
      </p:sp>
      <p:sp>
        <p:nvSpPr>
          <p:cNvPr id="68" name="Line 14"/>
          <p:cNvSpPr>
            <a:spLocks noChangeShapeType="1"/>
          </p:cNvSpPr>
          <p:nvPr/>
        </p:nvSpPr>
        <p:spPr bwMode="auto">
          <a:xfrm rot="10800000">
            <a:off x="738725" y="2556544"/>
            <a:ext cx="1458566" cy="10215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oval" w="med" len="med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 rot="10800000">
            <a:off x="3143922" y="2527510"/>
            <a:ext cx="478509" cy="1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oval" w="med" len="med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Rectangle 46"/>
          <p:cNvSpPr>
            <a:spLocks/>
          </p:cNvSpPr>
          <p:nvPr/>
        </p:nvSpPr>
        <p:spPr bwMode="auto">
          <a:xfrm>
            <a:off x="2372401" y="1282572"/>
            <a:ext cx="1103363" cy="323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098" tIns="38098" rIns="38098" bIns="38098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  <a:sym typeface="Calibri" charset="0"/>
              </a:rPr>
              <a:t>App Server</a:t>
            </a:r>
            <a:endParaRPr lang="en-US" sz="1600" dirty="0">
              <a:solidFill>
                <a:schemeClr val="tx1">
                  <a:lumMod val="50000"/>
                </a:schemeClr>
              </a:solidFill>
              <a:latin typeface="Arial"/>
              <a:cs typeface="Arial"/>
              <a:sym typeface="Calibri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905000" y="1822080"/>
            <a:ext cx="2431565" cy="338550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1600" dirty="0" smtClean="0"/>
              <a:t>Couchbase Server Node</a:t>
            </a:r>
            <a:endParaRPr lang="en-US" sz="16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4298042" y="2793512"/>
            <a:ext cx="445679" cy="312785"/>
            <a:chOff x="1390347" y="3931216"/>
            <a:chExt cx="445679" cy="417047"/>
          </a:xfrm>
        </p:grpSpPr>
        <p:grpSp>
          <p:nvGrpSpPr>
            <p:cNvPr id="49" name="Group 48"/>
            <p:cNvGrpSpPr/>
            <p:nvPr/>
          </p:nvGrpSpPr>
          <p:grpSpPr>
            <a:xfrm rot="16200000">
              <a:off x="1436276" y="3885289"/>
              <a:ext cx="353823" cy="445677"/>
              <a:chOff x="6103934" y="2111384"/>
              <a:chExt cx="1363662" cy="1717674"/>
            </a:xfrm>
          </p:grpSpPr>
          <p:sp>
            <p:nvSpPr>
              <p:cNvPr id="51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14"/>
              <p:cNvSpPr>
                <a:spLocks noEditPoints="1"/>
              </p:cNvSpPr>
              <p:nvPr/>
            </p:nvSpPr>
            <p:spPr bwMode="auto">
              <a:xfrm>
                <a:off x="6103934" y="2111384"/>
                <a:ext cx="1363662" cy="1717674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3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1390347" y="3999449"/>
              <a:ext cx="432084" cy="3488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6B9B20"/>
                  </a:solidFill>
                </a:rPr>
                <a:t>Doc 1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309049" y="1139693"/>
            <a:ext cx="445677" cy="312787"/>
            <a:chOff x="1390346" y="3931213"/>
            <a:chExt cx="445677" cy="417050"/>
          </a:xfrm>
        </p:grpSpPr>
        <p:grpSp>
          <p:nvGrpSpPr>
            <p:cNvPr id="34" name="Group 33"/>
            <p:cNvGrpSpPr/>
            <p:nvPr/>
          </p:nvGrpSpPr>
          <p:grpSpPr>
            <a:xfrm rot="16200000">
              <a:off x="1436273" y="3885286"/>
              <a:ext cx="353823" cy="445677"/>
              <a:chOff x="6103938" y="2111375"/>
              <a:chExt cx="1363662" cy="1717675"/>
            </a:xfrm>
          </p:grpSpPr>
          <p:sp>
            <p:nvSpPr>
              <p:cNvPr id="36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rgbClr val="6B9B20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1390347" y="3999449"/>
              <a:ext cx="432084" cy="3488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6B9B20"/>
                  </a:solidFill>
                </a:rPr>
                <a:t>Doc 1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838202" y="2269045"/>
            <a:ext cx="1125794" cy="276995"/>
          </a:xfrm>
          <a:prstGeom prst="rect">
            <a:avLst/>
          </a:prstGeom>
          <a:noFill/>
          <a:ln>
            <a:noFill/>
          </a:ln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1200" dirty="0"/>
              <a:t>To other node</a:t>
            </a:r>
          </a:p>
        </p:txBody>
      </p:sp>
      <p:sp>
        <p:nvSpPr>
          <p:cNvPr id="60" name="Rectangle 48"/>
          <p:cNvSpPr>
            <a:spLocks/>
          </p:cNvSpPr>
          <p:nvPr/>
        </p:nvSpPr>
        <p:spPr bwMode="auto">
          <a:xfrm>
            <a:off x="1971253" y="2864504"/>
            <a:ext cx="1295400" cy="292376"/>
          </a:xfrm>
          <a:prstGeom prst="rect">
            <a:avLst/>
          </a:prstGeom>
          <a:solidFill>
            <a:srgbClr val="7F7F7F"/>
          </a:solidFill>
          <a:ln>
            <a:noFill/>
          </a:ln>
          <a:effectLst/>
          <a:extLst/>
        </p:spPr>
        <p:txBody>
          <a:bodyPr lIns="38094" tIns="38094" rIns="38094" bIns="38094">
            <a:spAutoFit/>
          </a:bodyPr>
          <a:lstStyle/>
          <a:p>
            <a:pPr defTabSz="914259">
              <a:defRPr/>
            </a:pPr>
            <a:r>
              <a:rPr lang="en-US" sz="1400" dirty="0">
                <a:solidFill>
                  <a:srgbClr val="1E1C1C"/>
                </a:solidFill>
                <a:latin typeface="Calibri" charset="0"/>
                <a:cs typeface="Calibri" charset="0"/>
                <a:sym typeface="Calibri" charset="0"/>
              </a:rPr>
              <a:t>View engine </a:t>
            </a:r>
          </a:p>
        </p:txBody>
      </p:sp>
      <p:cxnSp>
        <p:nvCxnSpPr>
          <p:cNvPr id="61" name="Elbow Connector 60"/>
          <p:cNvCxnSpPr>
            <a:endCxn id="63" idx="3"/>
          </p:cNvCxnSpPr>
          <p:nvPr/>
        </p:nvCxnSpPr>
        <p:spPr>
          <a:xfrm rot="16200000" flipH="1">
            <a:off x="2439548" y="3357629"/>
            <a:ext cx="1101340" cy="571728"/>
          </a:xfrm>
          <a:prstGeom prst="bentConnector3">
            <a:avLst>
              <a:gd name="adj1" fmla="val 115567"/>
            </a:avLst>
          </a:prstGeom>
          <a:ln w="28575" cmpd="sng">
            <a:solidFill>
              <a:srgbClr val="FF0000"/>
            </a:solidFill>
            <a:prstDash val="solid"/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>
            <a:grpSpLocks/>
          </p:cNvGrpSpPr>
          <p:nvPr/>
        </p:nvGrpSpPr>
        <p:grpSpPr bwMode="auto">
          <a:xfrm>
            <a:off x="3008191" y="3857626"/>
            <a:ext cx="535781" cy="336538"/>
            <a:chOff x="1371600" y="3429000"/>
            <a:chExt cx="762000" cy="609600"/>
          </a:xfrm>
        </p:grpSpPr>
        <p:sp>
          <p:nvSpPr>
            <p:cNvPr id="63" name="Isosceles Triangle 62"/>
            <p:cNvSpPr/>
            <p:nvPr/>
          </p:nvSpPr>
          <p:spPr>
            <a:xfrm>
              <a:off x="1371600" y="3429000"/>
              <a:ext cx="762000" cy="60960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defTabSz="914259">
                <a:defRPr/>
              </a:pP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64" name="Group 268"/>
            <p:cNvGrpSpPr>
              <a:grpSpLocks/>
            </p:cNvGrpSpPr>
            <p:nvPr/>
          </p:nvGrpSpPr>
          <p:grpSpPr bwMode="auto">
            <a:xfrm>
              <a:off x="1552625" y="3601013"/>
              <a:ext cx="413317" cy="373063"/>
              <a:chOff x="1524000" y="1600200"/>
              <a:chExt cx="1676400" cy="1219200"/>
            </a:xfrm>
          </p:grpSpPr>
          <p:sp>
            <p:nvSpPr>
              <p:cNvPr id="65" name="Rounded Rectangle 64"/>
              <p:cNvSpPr/>
              <p:nvPr/>
            </p:nvSpPr>
            <p:spPr>
              <a:xfrm>
                <a:off x="2135486" y="1598052"/>
                <a:ext cx="379894" cy="307258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defTabSz="914259">
                  <a:defRPr/>
                </a:pPr>
                <a:endParaRPr lang="en-US" sz="16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1678330" y="2053984"/>
                <a:ext cx="379890" cy="307258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defTabSz="914259">
                  <a:defRPr/>
                </a:pPr>
                <a:endParaRPr lang="en-US" sz="16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2515380" y="2053984"/>
                <a:ext cx="379890" cy="307258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defTabSz="914259">
                  <a:defRPr/>
                </a:pPr>
                <a:endParaRPr lang="en-US" sz="16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2206315" y="2514870"/>
                <a:ext cx="379890" cy="302304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defTabSz="914259">
                  <a:defRPr/>
                </a:pPr>
                <a:endParaRPr lang="en-US" sz="16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2818003" y="2514870"/>
                <a:ext cx="379894" cy="302304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defTabSz="914259">
                  <a:defRPr/>
                </a:pPr>
                <a:endParaRPr lang="en-US" sz="16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1523797" y="2514870"/>
                <a:ext cx="379890" cy="302304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defTabSz="914259">
                  <a:defRPr/>
                </a:pPr>
                <a:endParaRPr lang="en-US" sz="16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75" name="Straight Connector 74"/>
              <p:cNvCxnSpPr>
                <a:stCxn id="65" idx="2"/>
                <a:endCxn id="66" idx="0"/>
              </p:cNvCxnSpPr>
              <p:nvPr/>
            </p:nvCxnSpPr>
            <p:spPr>
              <a:xfrm flipH="1">
                <a:off x="1865054" y="1905311"/>
                <a:ext cx="457160" cy="148673"/>
              </a:xfrm>
              <a:prstGeom prst="line">
                <a:avLst/>
              </a:prstGeom>
              <a:ln w="38100">
                <a:solidFill>
                  <a:srgbClr val="7F7F7F"/>
                </a:solidFill>
                <a:prstDash val="solid"/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>
                <a:stCxn id="65" idx="2"/>
                <a:endCxn id="70" idx="0"/>
              </p:cNvCxnSpPr>
              <p:nvPr/>
            </p:nvCxnSpPr>
            <p:spPr>
              <a:xfrm>
                <a:off x="2322214" y="1905311"/>
                <a:ext cx="379890" cy="148673"/>
              </a:xfrm>
              <a:prstGeom prst="line">
                <a:avLst/>
              </a:prstGeom>
              <a:ln w="38100">
                <a:solidFill>
                  <a:srgbClr val="7F7F7F"/>
                </a:solidFill>
                <a:prstDash val="solid"/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>
                <a:stCxn id="66" idx="2"/>
                <a:endCxn id="74" idx="0"/>
              </p:cNvCxnSpPr>
              <p:nvPr/>
            </p:nvCxnSpPr>
            <p:spPr>
              <a:xfrm flipH="1">
                <a:off x="1716963" y="2361242"/>
                <a:ext cx="148091" cy="153628"/>
              </a:xfrm>
              <a:prstGeom prst="line">
                <a:avLst/>
              </a:prstGeom>
              <a:ln w="38100">
                <a:solidFill>
                  <a:srgbClr val="7F7F7F"/>
                </a:solidFill>
                <a:prstDash val="solid"/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>
                <a:stCxn id="70" idx="2"/>
                <a:endCxn id="71" idx="0"/>
              </p:cNvCxnSpPr>
              <p:nvPr/>
            </p:nvCxnSpPr>
            <p:spPr>
              <a:xfrm flipH="1">
                <a:off x="2399480" y="2361242"/>
                <a:ext cx="302624" cy="153628"/>
              </a:xfrm>
              <a:prstGeom prst="line">
                <a:avLst/>
              </a:prstGeom>
              <a:ln w="38100">
                <a:solidFill>
                  <a:srgbClr val="7F7F7F"/>
                </a:solidFill>
                <a:prstDash val="solid"/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>
                <a:stCxn id="70" idx="2"/>
                <a:endCxn id="73" idx="0"/>
              </p:cNvCxnSpPr>
              <p:nvPr/>
            </p:nvCxnSpPr>
            <p:spPr>
              <a:xfrm>
                <a:off x="2702104" y="2361242"/>
                <a:ext cx="309065" cy="153628"/>
              </a:xfrm>
              <a:prstGeom prst="line">
                <a:avLst/>
              </a:prstGeom>
              <a:ln w="38100">
                <a:solidFill>
                  <a:srgbClr val="7F7F7F"/>
                </a:solidFill>
                <a:prstDash val="solid"/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Line 14"/>
          <p:cNvSpPr>
            <a:spLocks noChangeShapeType="1"/>
          </p:cNvSpPr>
          <p:nvPr/>
        </p:nvSpPr>
        <p:spPr bwMode="auto">
          <a:xfrm rot="10800000">
            <a:off x="3143922" y="2990144"/>
            <a:ext cx="478509" cy="1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oval" w="med" len="med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4320497" y="2792469"/>
            <a:ext cx="445679" cy="304046"/>
            <a:chOff x="1390347" y="3931216"/>
            <a:chExt cx="445679" cy="405395"/>
          </a:xfrm>
        </p:grpSpPr>
        <p:grpSp>
          <p:nvGrpSpPr>
            <p:cNvPr id="102" name="Group 101"/>
            <p:cNvGrpSpPr/>
            <p:nvPr/>
          </p:nvGrpSpPr>
          <p:grpSpPr>
            <a:xfrm rot="16200000">
              <a:off x="1436276" y="3885289"/>
              <a:ext cx="353823" cy="445677"/>
              <a:chOff x="6103934" y="2111384"/>
              <a:chExt cx="1363662" cy="1717674"/>
            </a:xfrm>
          </p:grpSpPr>
          <p:sp>
            <p:nvSpPr>
              <p:cNvPr id="104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14"/>
              <p:cNvSpPr>
                <a:spLocks noEditPoints="1"/>
              </p:cNvSpPr>
              <p:nvPr/>
            </p:nvSpPr>
            <p:spPr bwMode="auto">
              <a:xfrm>
                <a:off x="6103934" y="2111384"/>
                <a:ext cx="1363662" cy="1717674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3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1390347" y="3987797"/>
              <a:ext cx="432084" cy="3488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rgbClr val="6B9B20"/>
                  </a:solidFill>
                </a:rPr>
                <a:t>Doc </a:t>
              </a:r>
              <a:r>
                <a:rPr lang="en-US" sz="1100" b="1" dirty="0">
                  <a:solidFill>
                    <a:srgbClr val="6B9B20"/>
                  </a:solidFill>
                </a:rPr>
                <a:t>1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314954" y="2786852"/>
            <a:ext cx="445677" cy="271230"/>
            <a:chOff x="1390346" y="3931213"/>
            <a:chExt cx="445677" cy="361641"/>
          </a:xfrm>
        </p:grpSpPr>
        <p:grpSp>
          <p:nvGrpSpPr>
            <p:cNvPr id="44" name="Group 43"/>
            <p:cNvGrpSpPr/>
            <p:nvPr/>
          </p:nvGrpSpPr>
          <p:grpSpPr>
            <a:xfrm rot="16200000">
              <a:off x="1436273" y="3885286"/>
              <a:ext cx="353823" cy="445677"/>
              <a:chOff x="6103938" y="2111375"/>
              <a:chExt cx="1363662" cy="1717675"/>
            </a:xfrm>
          </p:grpSpPr>
          <p:sp>
            <p:nvSpPr>
              <p:cNvPr id="46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3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1390347" y="3944040"/>
              <a:ext cx="432084" cy="3488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6B9B20"/>
                  </a:solidFill>
                </a:rPr>
                <a:t>Doc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62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44444E-6 L 4.44444E-6 0.3180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14794E-6 1.34059E-6 L -0.21809 0.0157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05" y="78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023 L 0.18785 -0.00023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75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14794E-6 1.34059E-6 L -0.14707 -0.07641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62" y="-38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705 -0.07639 L -0.52222 -0.07777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67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806 0.01574 L -0.21806 0.25509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968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785 -0.00023 L 0.18576 0.2388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1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087 0.26465 L -0.14065 0.2632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1" y="-6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802 0.24051 L 0.00434 0.24028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8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100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Index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871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ectangle 207"/>
          <p:cNvSpPr/>
          <p:nvPr/>
        </p:nvSpPr>
        <p:spPr>
          <a:xfrm>
            <a:off x="6902077" y="720465"/>
            <a:ext cx="2055159" cy="2511152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</p:txBody>
      </p:sp>
      <p:sp>
        <p:nvSpPr>
          <p:cNvPr id="201" name="Rectangle 200"/>
          <p:cNvSpPr/>
          <p:nvPr/>
        </p:nvSpPr>
        <p:spPr>
          <a:xfrm>
            <a:off x="3590043" y="720465"/>
            <a:ext cx="2055159" cy="2511152"/>
          </a:xfrm>
          <a:prstGeom prst="rect">
            <a:avLst/>
          </a:prstGeom>
          <a:solidFill>
            <a:schemeClr val="accent1">
              <a:alpha val="26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200" name="Rectangle 199"/>
          <p:cNvSpPr/>
          <p:nvPr/>
        </p:nvSpPr>
        <p:spPr>
          <a:xfrm>
            <a:off x="296943" y="720465"/>
            <a:ext cx="2055159" cy="2511152"/>
          </a:xfrm>
          <a:prstGeom prst="rect">
            <a:avLst/>
          </a:prstGeom>
          <a:solidFill>
            <a:schemeClr val="accent5">
              <a:alpha val="26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41" name="Rectangle 140"/>
          <p:cNvSpPr/>
          <p:nvPr/>
        </p:nvSpPr>
        <p:spPr>
          <a:xfrm>
            <a:off x="208140" y="822800"/>
            <a:ext cx="2055159" cy="2511152"/>
          </a:xfrm>
          <a:prstGeom prst="rect">
            <a:avLst/>
          </a:prstGeom>
          <a:solidFill>
            <a:schemeClr val="accent5">
              <a:alpha val="26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 Service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Round Diagonal Corner Rectangle 3"/>
          <p:cNvSpPr/>
          <p:nvPr/>
        </p:nvSpPr>
        <p:spPr>
          <a:xfrm>
            <a:off x="413275" y="2510035"/>
            <a:ext cx="1668379" cy="591554"/>
          </a:xfrm>
          <a:prstGeom prst="round2Diag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Projector &amp; Router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Secondary Indexing – new in Couchbase Server 4.0</a:t>
            </a:r>
            <a:endParaRPr lang="en-US" dirty="0"/>
          </a:p>
        </p:txBody>
      </p:sp>
      <p:cxnSp>
        <p:nvCxnSpPr>
          <p:cNvPr id="25" name="Elbow Connector 24"/>
          <p:cNvCxnSpPr>
            <a:stCxn id="219" idx="4"/>
          </p:cNvCxnSpPr>
          <p:nvPr/>
        </p:nvCxnSpPr>
        <p:spPr>
          <a:xfrm rot="16200000" flipH="1">
            <a:off x="654787" y="2059751"/>
            <a:ext cx="524370" cy="259989"/>
          </a:xfrm>
          <a:prstGeom prst="bentConnector3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" idx="0"/>
          </p:cNvCxnSpPr>
          <p:nvPr/>
        </p:nvCxnSpPr>
        <p:spPr>
          <a:xfrm>
            <a:off x="2081654" y="2805812"/>
            <a:ext cx="1233743" cy="141641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7130590" y="4054833"/>
            <a:ext cx="118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Index Scan</a:t>
            </a:r>
            <a:endParaRPr lang="en-US" sz="1800" dirty="0"/>
          </a:p>
        </p:txBody>
      </p:sp>
      <p:pic>
        <p:nvPicPr>
          <p:cNvPr id="160" name="Picture 1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313" y="3431945"/>
            <a:ext cx="3318322" cy="1711555"/>
          </a:xfrm>
          <a:prstGeom prst="rect">
            <a:avLst/>
          </a:prstGeom>
        </p:spPr>
      </p:pic>
      <p:sp>
        <p:nvSpPr>
          <p:cNvPr id="161" name="Rectangle 160"/>
          <p:cNvSpPr/>
          <p:nvPr/>
        </p:nvSpPr>
        <p:spPr>
          <a:xfrm>
            <a:off x="7859526" y="3812640"/>
            <a:ext cx="1055874" cy="1213153"/>
          </a:xfrm>
          <a:prstGeom prst="rect">
            <a:avLst/>
          </a:prstGeom>
          <a:solidFill>
            <a:schemeClr val="accent2"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6802864" y="822800"/>
            <a:ext cx="2055159" cy="2511152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Query </a:t>
            </a:r>
            <a:r>
              <a:rPr lang="en-US" sz="2400" dirty="0" smtClean="0"/>
              <a:t>Service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1200" dirty="0"/>
          </a:p>
          <a:p>
            <a:endParaRPr lang="en-US" sz="2400" dirty="0"/>
          </a:p>
        </p:txBody>
      </p:sp>
      <p:sp>
        <p:nvSpPr>
          <p:cNvPr id="165" name="Rectangle 164"/>
          <p:cNvSpPr/>
          <p:nvPr/>
        </p:nvSpPr>
        <p:spPr>
          <a:xfrm>
            <a:off x="3505502" y="822800"/>
            <a:ext cx="2055159" cy="2511152"/>
          </a:xfrm>
          <a:prstGeom prst="rect">
            <a:avLst/>
          </a:prstGeom>
          <a:solidFill>
            <a:schemeClr val="accent1">
              <a:alpha val="26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Index Service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cxnSp>
        <p:nvCxnSpPr>
          <p:cNvPr id="175" name="Elbow Connector 174"/>
          <p:cNvCxnSpPr>
            <a:stCxn id="162" idx="1"/>
          </p:cNvCxnSpPr>
          <p:nvPr/>
        </p:nvCxnSpPr>
        <p:spPr>
          <a:xfrm rot="10800000" flipV="1">
            <a:off x="5726314" y="2078376"/>
            <a:ext cx="1076551" cy="502356"/>
          </a:xfrm>
          <a:prstGeom prst="bentConnector3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/>
          <p:cNvCxnSpPr>
            <a:stCxn id="162" idx="1"/>
          </p:cNvCxnSpPr>
          <p:nvPr/>
        </p:nvCxnSpPr>
        <p:spPr>
          <a:xfrm rot="10800000" flipV="1">
            <a:off x="5726314" y="2078375"/>
            <a:ext cx="1076551" cy="1023213"/>
          </a:xfrm>
          <a:prstGeom prst="bentConnector3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Rectangle 181"/>
          <p:cNvSpPr/>
          <p:nvPr/>
        </p:nvSpPr>
        <p:spPr>
          <a:xfrm flipH="1" flipV="1">
            <a:off x="6802863" y="3812639"/>
            <a:ext cx="1027580" cy="1213152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</p:txBody>
      </p:sp>
      <p:sp>
        <p:nvSpPr>
          <p:cNvPr id="183" name="Rectangle 182"/>
          <p:cNvSpPr/>
          <p:nvPr/>
        </p:nvSpPr>
        <p:spPr>
          <a:xfrm>
            <a:off x="5726313" y="3812639"/>
            <a:ext cx="1076550" cy="1208547"/>
          </a:xfrm>
          <a:prstGeom prst="rect">
            <a:avLst/>
          </a:prstGeom>
          <a:solidFill>
            <a:schemeClr val="accent5"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</p:txBody>
      </p:sp>
      <p:sp>
        <p:nvSpPr>
          <p:cNvPr id="202" name="Round Diagonal Corner Rectangle 201"/>
          <p:cNvSpPr/>
          <p:nvPr/>
        </p:nvSpPr>
        <p:spPr>
          <a:xfrm>
            <a:off x="3729617" y="2510035"/>
            <a:ext cx="1668379" cy="591554"/>
          </a:xfrm>
          <a:prstGeom prst="round2Diag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Supervisor</a:t>
            </a:r>
          </a:p>
          <a:p>
            <a:pPr algn="ctr"/>
            <a:r>
              <a:rPr lang="en-US" sz="800" b="1" dirty="0" smtClean="0">
                <a:solidFill>
                  <a:srgbClr val="000000"/>
                </a:solidFill>
              </a:rPr>
              <a:t>Index maintenance &amp; </a:t>
            </a:r>
          </a:p>
          <a:p>
            <a:pPr algn="ctr"/>
            <a:r>
              <a:rPr lang="en-US" sz="800" b="1" dirty="0" smtClean="0">
                <a:solidFill>
                  <a:srgbClr val="000000"/>
                </a:solidFill>
              </a:rPr>
              <a:t>Scan coordinator</a:t>
            </a:r>
            <a:endParaRPr lang="en-US" sz="800" b="1" dirty="0">
              <a:solidFill>
                <a:srgbClr val="000000"/>
              </a:solidFill>
            </a:endParaRPr>
          </a:p>
        </p:txBody>
      </p:sp>
      <p:sp>
        <p:nvSpPr>
          <p:cNvPr id="203" name="Rounded Rectangle 202"/>
          <p:cNvSpPr/>
          <p:nvPr/>
        </p:nvSpPr>
        <p:spPr>
          <a:xfrm>
            <a:off x="4586209" y="1231974"/>
            <a:ext cx="799646" cy="3881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Index#2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3729617" y="1231974"/>
            <a:ext cx="799646" cy="38816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Index#1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7" name="Round Diagonal Corner Rectangle 206"/>
          <p:cNvSpPr/>
          <p:nvPr/>
        </p:nvSpPr>
        <p:spPr>
          <a:xfrm>
            <a:off x="7130590" y="1497633"/>
            <a:ext cx="1534042" cy="1547697"/>
          </a:xfrm>
          <a:prstGeom prst="round2Diag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Query Processor</a:t>
            </a:r>
          </a:p>
          <a:p>
            <a:pPr algn="ctr"/>
            <a:r>
              <a:rPr lang="en-US" sz="900" b="1" dirty="0" err="1">
                <a:solidFill>
                  <a:srgbClr val="000000"/>
                </a:solidFill>
              </a:rPr>
              <a:t>c</a:t>
            </a:r>
            <a:r>
              <a:rPr lang="en-US" sz="900" b="1" dirty="0" err="1" smtClean="0">
                <a:solidFill>
                  <a:srgbClr val="000000"/>
                </a:solidFill>
              </a:rPr>
              <a:t>bq</a:t>
            </a:r>
            <a:r>
              <a:rPr lang="en-US" sz="900" b="1" dirty="0" smtClean="0">
                <a:solidFill>
                  <a:srgbClr val="000000"/>
                </a:solidFill>
              </a:rPr>
              <a:t>-engine</a:t>
            </a:r>
            <a:endParaRPr lang="en-US" sz="900" b="1" dirty="0">
              <a:solidFill>
                <a:srgbClr val="000000"/>
              </a:solidFill>
            </a:endParaRPr>
          </a:p>
        </p:txBody>
      </p:sp>
      <p:cxnSp>
        <p:nvCxnSpPr>
          <p:cNvPr id="216" name="Elbow Connector 215"/>
          <p:cNvCxnSpPr/>
          <p:nvPr/>
        </p:nvCxnSpPr>
        <p:spPr>
          <a:xfrm flipV="1">
            <a:off x="2081654" y="2695369"/>
            <a:ext cx="1233743" cy="121202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9" name="Oval 218"/>
          <p:cNvSpPr/>
          <p:nvPr/>
        </p:nvSpPr>
        <p:spPr>
          <a:xfrm>
            <a:off x="416813" y="1222162"/>
            <a:ext cx="740330" cy="70539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Bucket#1</a:t>
            </a:r>
            <a:endParaRPr lang="en-US" sz="600" dirty="0"/>
          </a:p>
        </p:txBody>
      </p:sp>
      <p:sp>
        <p:nvSpPr>
          <p:cNvPr id="221" name="Oval 220"/>
          <p:cNvSpPr/>
          <p:nvPr/>
        </p:nvSpPr>
        <p:spPr>
          <a:xfrm>
            <a:off x="1393817" y="1222162"/>
            <a:ext cx="740330" cy="705399"/>
          </a:xfrm>
          <a:prstGeom prst="ellipse">
            <a:avLst/>
          </a:prstGeom>
          <a:solidFill>
            <a:srgbClr val="9ED1F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Bucket#2</a:t>
            </a:r>
            <a:endParaRPr lang="en-US" sz="600" dirty="0"/>
          </a:p>
        </p:txBody>
      </p:sp>
      <p:sp>
        <p:nvSpPr>
          <p:cNvPr id="64" name="TextBox 63"/>
          <p:cNvSpPr txBox="1"/>
          <p:nvPr/>
        </p:nvSpPr>
        <p:spPr>
          <a:xfrm>
            <a:off x="439272" y="1905698"/>
            <a:ext cx="16683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0000"/>
                </a:solidFill>
              </a:rPr>
              <a:t>DCP Stream</a:t>
            </a:r>
            <a:endParaRPr lang="en-US" sz="1100" b="1" dirty="0">
              <a:solidFill>
                <a:srgbClr val="000000"/>
              </a:solidFill>
            </a:endParaRPr>
          </a:p>
        </p:txBody>
      </p:sp>
      <p:cxnSp>
        <p:nvCxnSpPr>
          <p:cNvPr id="223" name="Elbow Connector 222"/>
          <p:cNvCxnSpPr>
            <a:stCxn id="221" idx="4"/>
          </p:cNvCxnSpPr>
          <p:nvPr/>
        </p:nvCxnSpPr>
        <p:spPr>
          <a:xfrm rot="5400000">
            <a:off x="1363838" y="2051789"/>
            <a:ext cx="524372" cy="275917"/>
          </a:xfrm>
          <a:prstGeom prst="bentConnector3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stCxn id="202" idx="3"/>
            <a:endCxn id="206" idx="2"/>
          </p:cNvCxnSpPr>
          <p:nvPr/>
        </p:nvCxnSpPr>
        <p:spPr>
          <a:xfrm flipH="1" flipV="1">
            <a:off x="4135511" y="2122443"/>
            <a:ext cx="428296" cy="387592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>
            <a:endCxn id="204" idx="2"/>
          </p:cNvCxnSpPr>
          <p:nvPr/>
        </p:nvCxnSpPr>
        <p:spPr>
          <a:xfrm flipV="1">
            <a:off x="4586209" y="2122443"/>
            <a:ext cx="405894" cy="387592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>
            <a:endCxn id="203" idx="2"/>
          </p:cNvCxnSpPr>
          <p:nvPr/>
        </p:nvCxnSpPr>
        <p:spPr>
          <a:xfrm flipV="1">
            <a:off x="4586209" y="1620134"/>
            <a:ext cx="399823" cy="889901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>
            <a:stCxn id="202" idx="3"/>
            <a:endCxn id="205" idx="2"/>
          </p:cNvCxnSpPr>
          <p:nvPr/>
        </p:nvCxnSpPr>
        <p:spPr>
          <a:xfrm flipH="1" flipV="1">
            <a:off x="4129440" y="1620134"/>
            <a:ext cx="434367" cy="889901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Rounded Rectangle 203"/>
          <p:cNvSpPr/>
          <p:nvPr/>
        </p:nvSpPr>
        <p:spPr>
          <a:xfrm>
            <a:off x="4586209" y="1734283"/>
            <a:ext cx="811787" cy="388160"/>
          </a:xfrm>
          <a:prstGeom prst="roundRect">
            <a:avLst/>
          </a:prstGeom>
          <a:solidFill>
            <a:srgbClr val="178A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Index#4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6" name="Rounded Rectangle 205"/>
          <p:cNvSpPr/>
          <p:nvPr/>
        </p:nvSpPr>
        <p:spPr>
          <a:xfrm>
            <a:off x="3729617" y="1734283"/>
            <a:ext cx="811787" cy="3881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Index#3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39" name="TextBox 238"/>
          <p:cNvSpPr txBox="1"/>
          <p:nvPr/>
        </p:nvSpPr>
        <p:spPr>
          <a:xfrm rot="5400000">
            <a:off x="5885231" y="2573303"/>
            <a:ext cx="420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...</a:t>
            </a:r>
          </a:p>
        </p:txBody>
      </p:sp>
      <p:sp>
        <p:nvSpPr>
          <p:cNvPr id="240" name="Oval 239"/>
          <p:cNvSpPr/>
          <p:nvPr/>
        </p:nvSpPr>
        <p:spPr>
          <a:xfrm>
            <a:off x="2842159" y="2580732"/>
            <a:ext cx="179062" cy="179358"/>
          </a:xfrm>
          <a:prstGeom prst="ellipse">
            <a:avLst/>
          </a:prstGeom>
          <a:solidFill>
            <a:srgbClr val="9ED1F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Bucket#2</a:t>
            </a:r>
            <a:endParaRPr lang="en-US" sz="600" dirty="0"/>
          </a:p>
        </p:txBody>
      </p:sp>
      <p:sp>
        <p:nvSpPr>
          <p:cNvPr id="241" name="Oval 240"/>
          <p:cNvSpPr/>
          <p:nvPr/>
        </p:nvSpPr>
        <p:spPr>
          <a:xfrm>
            <a:off x="2842159" y="2834913"/>
            <a:ext cx="179062" cy="17935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Bucket#1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2331527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2" grpId="0" animBg="1"/>
      <p:bldP spid="207" grpId="0" animBg="1"/>
      <p:bldP spid="6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</a:t>
            </a:r>
            <a:r>
              <a:rPr lang="en-US" dirty="0" err="1" smtClean="0"/>
              <a:t>vs</a:t>
            </a:r>
            <a:r>
              <a:rPr lang="en-US" dirty="0" smtClean="0"/>
              <a:t> new Indexes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798845"/>
              </p:ext>
            </p:extLst>
          </p:nvPr>
        </p:nvGraphicFramePr>
        <p:xfrm>
          <a:off x="242307" y="820628"/>
          <a:ext cx="858940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3136"/>
                <a:gridCol w="2863136"/>
                <a:gridCol w="2863136"/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Map/Reduce Views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New Indexes in v4.0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Partitioning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Aligned to Data – Data Service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Independent – Indexing Service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Scale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Scale with</a:t>
                      </a:r>
                      <a:r>
                        <a:rPr lang="en-US" sz="1200" baseline="0" dirty="0" smtClean="0"/>
                        <a:t> Data Service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Independently Scale Index Service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Fetch with Doc Key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Single</a:t>
                      </a:r>
                      <a:r>
                        <a:rPr lang="en-US" sz="1200" baseline="0" dirty="0" smtClean="0"/>
                        <a:t> Node*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Single Node*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Fetch with Index Key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Scatter-Gather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Single Node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Range Scan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Scatter-Gather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Single Node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Grouping, Aggregates &amp; Reduce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Built-in</a:t>
                      </a:r>
                      <a:r>
                        <a:rPr lang="en-US" sz="1200" baseline="0" dirty="0" smtClean="0"/>
                        <a:t> with Views API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With N1QL 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Caching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Filesystem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ForestDB</a:t>
                      </a:r>
                      <a:r>
                        <a:rPr lang="en-US" sz="1200" dirty="0" smtClean="0"/>
                        <a:t> Caching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Storage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Couchstore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ForestDB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Availability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Replica Based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Multiple Identical Indexes load balanced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427214" y="4897279"/>
            <a:ext cx="1716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*If </a:t>
            </a:r>
            <a:r>
              <a:rPr lang="en-US" sz="1000" dirty="0"/>
              <a:t>defined as a Primary </a:t>
            </a:r>
            <a:r>
              <a:rPr lang="en-US" sz="1000" dirty="0" smtClean="0"/>
              <a:t>Index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24555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379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212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and Bullets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Level Bullet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</a:p>
          <a:p>
            <a:pPr lvl="3"/>
            <a:r>
              <a:rPr lang="en-US" dirty="0" smtClean="0"/>
              <a:t>Fourth Level Bullet</a:t>
            </a:r>
          </a:p>
          <a:p>
            <a:pPr lvl="4"/>
            <a:r>
              <a:rPr lang="en-US" dirty="0" smtClean="0"/>
              <a:t>Fifth Level Bullet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273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and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tempus in </a:t>
            </a:r>
            <a:r>
              <a:rPr lang="en-US" dirty="0" err="1"/>
              <a:t>quis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diam.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in mi </a:t>
            </a:r>
            <a:r>
              <a:rPr lang="en-US" dirty="0" err="1"/>
              <a:t>lacinia</a:t>
            </a:r>
            <a:r>
              <a:rPr lang="en-US" dirty="0"/>
              <a:t>, id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427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852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Break (Blue)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51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414790"/>
              </p:ext>
            </p:extLst>
          </p:nvPr>
        </p:nvGraphicFramePr>
        <p:xfrm>
          <a:off x="1666814" y="1805102"/>
          <a:ext cx="5810372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2593"/>
                <a:gridCol w="1452593"/>
                <a:gridCol w="1452593"/>
                <a:gridCol w="14525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HEADING 1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HEADING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</a:rPr>
                        <a:t> 2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HEADING 3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HEADING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</a:rPr>
                        <a:t> 4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12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708121" y="1805102"/>
            <a:ext cx="2886198" cy="1511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tables, copy and paste this table and adjust it to fit your content.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295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609615416"/>
              </p:ext>
            </p:extLst>
          </p:nvPr>
        </p:nvGraphicFramePr>
        <p:xfrm>
          <a:off x="2004738" y="1448285"/>
          <a:ext cx="3526982" cy="3236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5877959" y="2060272"/>
            <a:ext cx="1605242" cy="318916"/>
            <a:chOff x="5504142" y="1896696"/>
            <a:chExt cx="1934604" cy="384351"/>
          </a:xfrm>
        </p:grpSpPr>
        <p:sp>
          <p:nvSpPr>
            <p:cNvPr id="5" name="TextBox 4"/>
            <p:cNvSpPr txBox="1"/>
            <p:nvPr/>
          </p:nvSpPr>
          <p:spPr>
            <a:xfrm>
              <a:off x="6512328" y="1969110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January</a:t>
              </a:r>
              <a:endParaRPr 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04142" y="1896696"/>
              <a:ext cx="926418" cy="38435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35%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877959" y="2425253"/>
            <a:ext cx="1605242" cy="318916"/>
            <a:chOff x="5504142" y="2331181"/>
            <a:chExt cx="1934604" cy="384351"/>
          </a:xfrm>
        </p:grpSpPr>
        <p:sp>
          <p:nvSpPr>
            <p:cNvPr id="13" name="TextBox 12"/>
            <p:cNvSpPr txBox="1"/>
            <p:nvPr/>
          </p:nvSpPr>
          <p:spPr>
            <a:xfrm>
              <a:off x="6512328" y="2403595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February</a:t>
              </a:r>
              <a:endParaRPr 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4142" y="2331181"/>
              <a:ext cx="926418" cy="384351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14%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877959" y="2790235"/>
            <a:ext cx="1605242" cy="318916"/>
            <a:chOff x="5504142" y="2765667"/>
            <a:chExt cx="1934604" cy="384351"/>
          </a:xfrm>
        </p:grpSpPr>
        <p:sp>
          <p:nvSpPr>
            <p:cNvPr id="15" name="TextBox 14"/>
            <p:cNvSpPr txBox="1"/>
            <p:nvPr/>
          </p:nvSpPr>
          <p:spPr>
            <a:xfrm>
              <a:off x="6512328" y="2838081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March</a:t>
              </a:r>
              <a:endParaRPr lang="en-US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04142" y="2765667"/>
              <a:ext cx="926418" cy="384351"/>
            </a:xfrm>
            <a:prstGeom prst="rect">
              <a:avLst/>
            </a:prstGeom>
            <a:solidFill>
              <a:srgbClr val="FD7505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6%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77959" y="3155216"/>
            <a:ext cx="1605242" cy="318916"/>
            <a:chOff x="5504142" y="3200152"/>
            <a:chExt cx="1934604" cy="384351"/>
          </a:xfrm>
        </p:grpSpPr>
        <p:sp>
          <p:nvSpPr>
            <p:cNvPr id="17" name="TextBox 16"/>
            <p:cNvSpPr txBox="1"/>
            <p:nvPr/>
          </p:nvSpPr>
          <p:spPr>
            <a:xfrm>
              <a:off x="6512328" y="3272566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April</a:t>
              </a:r>
              <a:endParaRPr lang="en-US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04142" y="3200152"/>
              <a:ext cx="926418" cy="384351"/>
            </a:xfrm>
            <a:prstGeom prst="rect">
              <a:avLst/>
            </a:prstGeom>
            <a:solidFill>
              <a:srgbClr val="FEB91D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5%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77959" y="3520197"/>
            <a:ext cx="1605242" cy="318916"/>
            <a:chOff x="5504142" y="3661550"/>
            <a:chExt cx="1934604" cy="384351"/>
          </a:xfrm>
        </p:grpSpPr>
        <p:sp>
          <p:nvSpPr>
            <p:cNvPr id="19" name="TextBox 18"/>
            <p:cNvSpPr txBox="1"/>
            <p:nvPr/>
          </p:nvSpPr>
          <p:spPr>
            <a:xfrm>
              <a:off x="6512328" y="3733964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May</a:t>
              </a:r>
              <a:endParaRPr 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04142" y="3661550"/>
              <a:ext cx="926418" cy="384351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23%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877959" y="3885178"/>
            <a:ext cx="1605242" cy="318916"/>
            <a:chOff x="5504142" y="4096035"/>
            <a:chExt cx="1934604" cy="384351"/>
          </a:xfrm>
        </p:grpSpPr>
        <p:sp>
          <p:nvSpPr>
            <p:cNvPr id="21" name="TextBox 20"/>
            <p:cNvSpPr txBox="1"/>
            <p:nvPr/>
          </p:nvSpPr>
          <p:spPr>
            <a:xfrm>
              <a:off x="6512328" y="4168449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June</a:t>
              </a:r>
              <a:endParaRPr 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04142" y="4096035"/>
              <a:ext cx="926418" cy="384351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18%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9708121" y="1805102"/>
            <a:ext cx="2886198" cy="28795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pie chart, copy and paste this chart and the </a:t>
            </a:r>
            <a:r>
              <a:rPr lang="en-US" i="1" dirty="0" smtClean="0">
                <a:solidFill>
                  <a:srgbClr val="1E1C1C"/>
                </a:solidFill>
              </a:rPr>
              <a:t>separate legend</a:t>
            </a:r>
            <a:r>
              <a:rPr lang="en-US" dirty="0" smtClean="0">
                <a:solidFill>
                  <a:srgbClr val="1E1C1C"/>
                </a:solidFill>
              </a:rPr>
              <a:t> and adjust the chart data to suit your needs. Remember to manually adjust the legend as it is not directly tied to the chart or its data.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082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Secondary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193"/>
            <a:ext cx="8007739" cy="349365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 smtClean="0"/>
              <a:t>Are the backing data structure for N1QL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Optimize the data lookup path for the query engine (“avoiding the full table scan”)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Two types of indexes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View indexes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GSI indexes (new global secondary indexes)</a:t>
            </a:r>
          </a:p>
        </p:txBody>
      </p:sp>
    </p:spTree>
    <p:extLst>
      <p:ext uri="{BB962C8B-B14F-4D97-AF65-F5344CB8AC3E}">
        <p14:creationId xmlns:p14="http://schemas.microsoft.com/office/powerpoint/2010/main" val="230402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Doughnut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045973701"/>
              </p:ext>
            </p:extLst>
          </p:nvPr>
        </p:nvGraphicFramePr>
        <p:xfrm>
          <a:off x="2004738" y="1448285"/>
          <a:ext cx="3526982" cy="3236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5877959" y="2060272"/>
            <a:ext cx="1605242" cy="318916"/>
            <a:chOff x="5504142" y="1896696"/>
            <a:chExt cx="1934604" cy="384351"/>
          </a:xfrm>
        </p:grpSpPr>
        <p:sp>
          <p:nvSpPr>
            <p:cNvPr id="5" name="TextBox 4"/>
            <p:cNvSpPr txBox="1"/>
            <p:nvPr/>
          </p:nvSpPr>
          <p:spPr>
            <a:xfrm>
              <a:off x="6512328" y="1969110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January</a:t>
              </a:r>
              <a:endParaRPr 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04142" y="1896696"/>
              <a:ext cx="926418" cy="38435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35%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877959" y="2425253"/>
            <a:ext cx="1605242" cy="318916"/>
            <a:chOff x="5504142" y="2331181"/>
            <a:chExt cx="1934604" cy="384351"/>
          </a:xfrm>
        </p:grpSpPr>
        <p:sp>
          <p:nvSpPr>
            <p:cNvPr id="13" name="TextBox 12"/>
            <p:cNvSpPr txBox="1"/>
            <p:nvPr/>
          </p:nvSpPr>
          <p:spPr>
            <a:xfrm>
              <a:off x="6512328" y="2403595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February</a:t>
              </a:r>
              <a:endParaRPr 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4142" y="2331181"/>
              <a:ext cx="926418" cy="384351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14%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877959" y="2790235"/>
            <a:ext cx="1605242" cy="318916"/>
            <a:chOff x="5504142" y="2765667"/>
            <a:chExt cx="1934604" cy="384351"/>
          </a:xfrm>
        </p:grpSpPr>
        <p:sp>
          <p:nvSpPr>
            <p:cNvPr id="15" name="TextBox 14"/>
            <p:cNvSpPr txBox="1"/>
            <p:nvPr/>
          </p:nvSpPr>
          <p:spPr>
            <a:xfrm>
              <a:off x="6512328" y="2838081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March</a:t>
              </a:r>
              <a:endParaRPr lang="en-US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04142" y="2765667"/>
              <a:ext cx="926418" cy="384351"/>
            </a:xfrm>
            <a:prstGeom prst="rect">
              <a:avLst/>
            </a:prstGeom>
            <a:solidFill>
              <a:srgbClr val="FD7505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6%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77959" y="3155216"/>
            <a:ext cx="1605242" cy="318916"/>
            <a:chOff x="5504142" y="3200152"/>
            <a:chExt cx="1934604" cy="384351"/>
          </a:xfrm>
        </p:grpSpPr>
        <p:sp>
          <p:nvSpPr>
            <p:cNvPr id="17" name="TextBox 16"/>
            <p:cNvSpPr txBox="1"/>
            <p:nvPr/>
          </p:nvSpPr>
          <p:spPr>
            <a:xfrm>
              <a:off x="6512328" y="3272566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April</a:t>
              </a:r>
              <a:endParaRPr lang="en-US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04142" y="3200152"/>
              <a:ext cx="926418" cy="384351"/>
            </a:xfrm>
            <a:prstGeom prst="rect">
              <a:avLst/>
            </a:prstGeom>
            <a:solidFill>
              <a:srgbClr val="FEB91D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5%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77959" y="3520197"/>
            <a:ext cx="1605242" cy="318916"/>
            <a:chOff x="5504142" y="3661550"/>
            <a:chExt cx="1934604" cy="384351"/>
          </a:xfrm>
        </p:grpSpPr>
        <p:sp>
          <p:nvSpPr>
            <p:cNvPr id="19" name="TextBox 18"/>
            <p:cNvSpPr txBox="1"/>
            <p:nvPr/>
          </p:nvSpPr>
          <p:spPr>
            <a:xfrm>
              <a:off x="6512328" y="3733964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May</a:t>
              </a:r>
              <a:endParaRPr 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04142" y="3661550"/>
              <a:ext cx="926418" cy="384351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23%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877959" y="3885178"/>
            <a:ext cx="1605242" cy="318916"/>
            <a:chOff x="5504142" y="4096035"/>
            <a:chExt cx="1934604" cy="384351"/>
          </a:xfrm>
        </p:grpSpPr>
        <p:sp>
          <p:nvSpPr>
            <p:cNvPr id="21" name="TextBox 20"/>
            <p:cNvSpPr txBox="1"/>
            <p:nvPr/>
          </p:nvSpPr>
          <p:spPr>
            <a:xfrm>
              <a:off x="6512328" y="4168449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June</a:t>
              </a:r>
              <a:endParaRPr 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04142" y="4096035"/>
              <a:ext cx="926418" cy="384351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18%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9708121" y="1805102"/>
            <a:ext cx="2886198" cy="28795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doughnut chart, copy and paste this chart and the </a:t>
            </a:r>
            <a:r>
              <a:rPr lang="en-US" i="1" dirty="0" smtClean="0">
                <a:solidFill>
                  <a:srgbClr val="1E1C1C"/>
                </a:solidFill>
              </a:rPr>
              <a:t>separate legend</a:t>
            </a:r>
            <a:r>
              <a:rPr lang="en-US" dirty="0" smtClean="0">
                <a:solidFill>
                  <a:srgbClr val="1E1C1C"/>
                </a:solidFill>
              </a:rPr>
              <a:t> and adjust the chart data to suit your needs. Remember to manually adjust the legend as it is not directly tied to the chart or its data.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657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074742002"/>
              </p:ext>
            </p:extLst>
          </p:nvPr>
        </p:nvGraphicFramePr>
        <p:xfrm>
          <a:off x="1148405" y="1415916"/>
          <a:ext cx="6847191" cy="3187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9708121" y="1805102"/>
            <a:ext cx="2886198" cy="16693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column chart, copy and paste this chart adjust the chart data to suit your needs. 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259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097364847"/>
              </p:ext>
            </p:extLst>
          </p:nvPr>
        </p:nvGraphicFramePr>
        <p:xfrm>
          <a:off x="1148405" y="1415916"/>
          <a:ext cx="6847191" cy="3187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9708121" y="1805102"/>
            <a:ext cx="2886198" cy="16693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bar chart, copy and paste this chart adjust the chart data to suit your needs. 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231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528674879"/>
              </p:ext>
            </p:extLst>
          </p:nvPr>
        </p:nvGraphicFramePr>
        <p:xfrm>
          <a:off x="1018702" y="1426722"/>
          <a:ext cx="7106596" cy="3009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9708121" y="1805102"/>
            <a:ext cx="2886198" cy="16693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line chart, copy and paste this chart adjust the chart data to suit your needs. 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808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Couchbase Colors for Office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749051" y="1688204"/>
            <a:ext cx="7645898" cy="1759543"/>
            <a:chOff x="583702" y="1688204"/>
            <a:chExt cx="7645898" cy="1759543"/>
          </a:xfrm>
        </p:grpSpPr>
        <p:grpSp>
          <p:nvGrpSpPr>
            <p:cNvPr id="19" name="Group 18"/>
            <p:cNvGrpSpPr/>
            <p:nvPr/>
          </p:nvGrpSpPr>
          <p:grpSpPr>
            <a:xfrm>
              <a:off x="583702" y="1688204"/>
              <a:ext cx="758140" cy="1759543"/>
              <a:chOff x="583702" y="1688204"/>
              <a:chExt cx="758140" cy="1759543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583702" y="1688204"/>
                <a:ext cx="733570" cy="733570"/>
              </a:xfrm>
              <a:prstGeom prst="ellipse">
                <a:avLst/>
              </a:prstGeom>
              <a:solidFill>
                <a:srgbClr val="E1001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83702" y="2524417"/>
                <a:ext cx="75814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R: 225</a:t>
                </a:r>
              </a:p>
              <a:p>
                <a:r>
                  <a:rPr lang="en-US" dirty="0"/>
                  <a:t>G: 0</a:t>
                </a:r>
              </a:p>
              <a:p>
                <a:r>
                  <a:rPr lang="en-US" dirty="0"/>
                  <a:t>B: 31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7456356" y="1688204"/>
              <a:ext cx="773244" cy="1759543"/>
              <a:chOff x="7980358" y="1688204"/>
              <a:chExt cx="773244" cy="1759543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7980358" y="1688204"/>
                <a:ext cx="733570" cy="733570"/>
              </a:xfrm>
              <a:prstGeom prst="ellipse">
                <a:avLst/>
              </a:prstGeom>
              <a:solidFill>
                <a:srgbClr val="129DD8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980358" y="2524417"/>
                <a:ext cx="773244" cy="923330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18</a:t>
                </a:r>
              </a:p>
              <a:p>
                <a:r>
                  <a:rPr lang="en-US" dirty="0" smtClean="0"/>
                  <a:t>G: 157</a:t>
                </a:r>
              </a:p>
              <a:p>
                <a:r>
                  <a:rPr lang="en-US" dirty="0" smtClean="0"/>
                  <a:t>B: 216</a:t>
                </a:r>
                <a:endParaRPr lang="en-US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944302" y="1688204"/>
              <a:ext cx="754984" cy="1759543"/>
              <a:chOff x="1897818" y="1688204"/>
              <a:chExt cx="754984" cy="175954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897818" y="1688204"/>
                <a:ext cx="733570" cy="733570"/>
              </a:xfrm>
              <a:prstGeom prst="ellipse">
                <a:avLst/>
              </a:prstGeom>
              <a:solidFill>
                <a:srgbClr val="FD750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97818" y="2524417"/>
                <a:ext cx="75498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253</a:t>
                </a:r>
              </a:p>
              <a:p>
                <a:r>
                  <a:rPr lang="en-US" dirty="0" smtClean="0"/>
                  <a:t>G: 117</a:t>
                </a:r>
              </a:p>
              <a:p>
                <a:r>
                  <a:rPr lang="en-US" dirty="0" smtClean="0"/>
                  <a:t>B: </a:t>
                </a:r>
                <a:r>
                  <a:rPr lang="en-US" dirty="0"/>
                  <a:t>5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301746" y="1688204"/>
              <a:ext cx="785304" cy="1759543"/>
              <a:chOff x="3211935" y="1688204"/>
              <a:chExt cx="785304" cy="175954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3211935" y="1688204"/>
                <a:ext cx="733570" cy="733570"/>
              </a:xfrm>
              <a:prstGeom prst="ellipse">
                <a:avLst/>
              </a:prstGeom>
              <a:solidFill>
                <a:srgbClr val="FEB9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211935" y="2524417"/>
                <a:ext cx="78530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254</a:t>
                </a:r>
              </a:p>
              <a:p>
                <a:r>
                  <a:rPr lang="en-US" dirty="0" smtClean="0"/>
                  <a:t>G: 185</a:t>
                </a:r>
              </a:p>
              <a:p>
                <a:r>
                  <a:rPr lang="en-US" dirty="0" smtClean="0"/>
                  <a:t>B: 29</a:t>
                </a:r>
                <a:endParaRPr lang="en-US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4689510" y="1688204"/>
              <a:ext cx="779104" cy="1759543"/>
              <a:chOff x="4526052" y="1688204"/>
              <a:chExt cx="779104" cy="1759543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4526052" y="1688204"/>
                <a:ext cx="733570" cy="733570"/>
              </a:xfrm>
              <a:prstGeom prst="ellipse">
                <a:avLst/>
              </a:prstGeom>
              <a:solidFill>
                <a:srgbClr val="609E0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526052" y="2524417"/>
                <a:ext cx="77910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96</a:t>
                </a:r>
              </a:p>
              <a:p>
                <a:r>
                  <a:rPr lang="en-US" dirty="0" smtClean="0"/>
                  <a:t>G: 158</a:t>
                </a:r>
              </a:p>
              <a:p>
                <a:r>
                  <a:rPr lang="en-US" dirty="0" smtClean="0"/>
                  <a:t>B: 14</a:t>
                </a:r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071074" y="1688204"/>
              <a:ext cx="782824" cy="1759543"/>
              <a:chOff x="5840170" y="1688204"/>
              <a:chExt cx="782824" cy="1759543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5840170" y="1688204"/>
                <a:ext cx="733570" cy="733570"/>
              </a:xfrm>
              <a:prstGeom prst="ellipse">
                <a:avLst/>
              </a:prstGeom>
              <a:solidFill>
                <a:srgbClr val="16AEB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840170" y="2524417"/>
                <a:ext cx="78282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22</a:t>
                </a:r>
              </a:p>
              <a:p>
                <a:r>
                  <a:rPr lang="en-US" dirty="0" smtClean="0"/>
                  <a:t>G: 174</a:t>
                </a:r>
              </a:p>
              <a:p>
                <a:r>
                  <a:rPr lang="en-US" dirty="0" smtClean="0"/>
                  <a:t>B: 176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77953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603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3509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193"/>
            <a:ext cx="8007739" cy="349365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 smtClean="0"/>
              <a:t>Indexes </a:t>
            </a:r>
            <a:r>
              <a:rPr lang="en-US" dirty="0" smtClean="0"/>
              <a:t>can be created and dropped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Special case: primary index</a:t>
            </a:r>
            <a:endParaRPr lang="en-US" dirty="0"/>
          </a:p>
          <a:p>
            <a:pPr>
              <a:lnSpc>
                <a:spcPct val="140000"/>
              </a:lnSpc>
            </a:pPr>
            <a:r>
              <a:rPr lang="en-US" dirty="0" smtClean="0"/>
              <a:t>Management done through N1QL DDL Statements</a:t>
            </a:r>
          </a:p>
        </p:txBody>
      </p:sp>
    </p:spTree>
    <p:extLst>
      <p:ext uri="{BB962C8B-B14F-4D97-AF65-F5344CB8AC3E}">
        <p14:creationId xmlns:p14="http://schemas.microsoft.com/office/powerpoint/2010/main" val="376546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193"/>
            <a:ext cx="8007739" cy="349365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 smtClean="0"/>
              <a:t>Query Information through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For each Index:</a:t>
            </a:r>
            <a:endParaRPr lang="en-US" dirty="0" smtClean="0"/>
          </a:p>
          <a:p>
            <a:pPr>
              <a:lnSpc>
                <a:spcPct val="140000"/>
              </a:lnSpc>
            </a:pPr>
            <a:endParaRPr lang="en-US" dirty="0"/>
          </a:p>
          <a:p>
            <a:pPr>
              <a:lnSpc>
                <a:spcPct val="140000"/>
              </a:lnSpc>
            </a:pPr>
            <a:endParaRPr lang="en-US" dirty="0" smtClean="0"/>
          </a:p>
          <a:p>
            <a:pPr>
              <a:lnSpc>
                <a:spcPct val="140000"/>
              </a:lnSpc>
            </a:pPr>
            <a:endParaRPr lang="en-US" dirty="0" smtClean="0"/>
          </a:p>
        </p:txBody>
      </p:sp>
      <p:sp>
        <p:nvSpPr>
          <p:cNvPr id="4" name="Rechteck 3"/>
          <p:cNvSpPr/>
          <p:nvPr/>
        </p:nvSpPr>
        <p:spPr>
          <a:xfrm>
            <a:off x="4340194" y="1149902"/>
            <a:ext cx="4201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latin typeface="Courier New"/>
                <a:cs typeface="Courier New"/>
              </a:rPr>
              <a:t>SELECT * FROM </a:t>
            </a:r>
            <a:r>
              <a:rPr lang="de-DE" b="1" dirty="0" err="1" smtClean="0">
                <a:latin typeface="Courier New"/>
                <a:cs typeface="Courier New"/>
              </a:rPr>
              <a:t>system:indexes</a:t>
            </a:r>
            <a:r>
              <a:rPr lang="de-DE" dirty="0">
                <a:latin typeface="Courier New"/>
                <a:cs typeface="Courier New"/>
              </a:rPr>
              <a:t>;</a:t>
            </a:r>
            <a:endParaRPr lang="de-DE" dirty="0">
              <a:latin typeface="Courier New"/>
              <a:cs typeface="Courier New"/>
            </a:endParaRPr>
          </a:p>
        </p:txBody>
      </p:sp>
      <p:pic>
        <p:nvPicPr>
          <p:cNvPr id="5" name="Bild 4" descr="Screen Shot 2015-05-25 at 19.53.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386" y="1712851"/>
            <a:ext cx="4437276" cy="319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778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193"/>
            <a:ext cx="8007739" cy="349365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 smtClean="0"/>
              <a:t>Creates an Index on the specified document fields</a:t>
            </a:r>
          </a:p>
          <a:p>
            <a:pPr>
              <a:lnSpc>
                <a:spcPct val="140000"/>
              </a:lnSpc>
            </a:pPr>
            <a:r>
              <a:rPr lang="en-US" dirty="0"/>
              <a:t>Names are unique on a per-bucket </a:t>
            </a:r>
            <a:r>
              <a:rPr lang="en-US" dirty="0" smtClean="0"/>
              <a:t>basis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597716" y="2316653"/>
            <a:ext cx="742454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Courier New"/>
                <a:cs typeface="Courier New"/>
              </a:rPr>
              <a:t>CREATE INDEX index-name ON </a:t>
            </a:r>
            <a:r>
              <a:rPr lang="de-DE" dirty="0" err="1" smtClean="0">
                <a:latin typeface="Courier New"/>
                <a:cs typeface="Courier New"/>
              </a:rPr>
              <a:t>bucket</a:t>
            </a:r>
            <a:r>
              <a:rPr lang="de-DE" dirty="0" smtClean="0">
                <a:latin typeface="Courier New"/>
                <a:cs typeface="Courier New"/>
              </a:rPr>
              <a:t> ( </a:t>
            </a:r>
            <a:r>
              <a:rPr lang="de-DE" dirty="0" err="1" smtClean="0">
                <a:latin typeface="Courier New"/>
                <a:cs typeface="Courier New"/>
              </a:rPr>
              <a:t>fields</a:t>
            </a:r>
            <a:r>
              <a:rPr lang="de-DE" dirty="0" smtClean="0">
                <a:latin typeface="Courier New"/>
                <a:cs typeface="Courier New"/>
              </a:rPr>
              <a:t>+ ) [</a:t>
            </a:r>
            <a:r>
              <a:rPr lang="de-DE" dirty="0" err="1">
                <a:latin typeface="Courier New"/>
                <a:cs typeface="Courier New"/>
              </a:rPr>
              <a:t>where-clause</a:t>
            </a:r>
            <a:r>
              <a:rPr lang="de-DE" dirty="0">
                <a:latin typeface="Courier New"/>
                <a:cs typeface="Courier New"/>
              </a:rPr>
              <a:t>] [</a:t>
            </a:r>
            <a:r>
              <a:rPr lang="de-DE" dirty="0" err="1">
                <a:latin typeface="Courier New"/>
                <a:cs typeface="Courier New"/>
              </a:rPr>
              <a:t>using</a:t>
            </a:r>
            <a:r>
              <a:rPr lang="de-DE" dirty="0" smtClean="0">
                <a:latin typeface="Courier New"/>
                <a:cs typeface="Courier New"/>
              </a:rPr>
              <a:t>]</a:t>
            </a:r>
          </a:p>
          <a:p>
            <a:endParaRPr lang="de-DE" dirty="0" smtClean="0">
              <a:latin typeface="Courier New"/>
              <a:cs typeface="Courier New"/>
            </a:endParaRPr>
          </a:p>
          <a:p>
            <a:endParaRPr lang="de-DE" dirty="0">
              <a:latin typeface="Courier New"/>
              <a:cs typeface="Courier New"/>
            </a:endParaRPr>
          </a:p>
          <a:p>
            <a:r>
              <a:rPr lang="de-DE" dirty="0" smtClean="0">
                <a:latin typeface="Courier New"/>
                <a:cs typeface="Courier New"/>
              </a:rPr>
              <a:t>CREATE INDEX </a:t>
            </a:r>
            <a:r>
              <a:rPr lang="de-DE" dirty="0" err="1" smtClean="0">
                <a:latin typeface="Courier New"/>
                <a:cs typeface="Courier New"/>
              </a:rPr>
              <a:t>airline_idx</a:t>
            </a:r>
            <a:r>
              <a:rPr lang="de-DE" dirty="0" smtClean="0">
                <a:latin typeface="Courier New"/>
                <a:cs typeface="Courier New"/>
              </a:rPr>
              <a:t> ON </a:t>
            </a:r>
            <a:r>
              <a:rPr lang="de-DE" dirty="0" smtClean="0">
                <a:latin typeface="Courier New"/>
                <a:cs typeface="Courier New"/>
              </a:rPr>
              <a:t>`</a:t>
            </a:r>
            <a:r>
              <a:rPr lang="de-DE" dirty="0" err="1" smtClean="0">
                <a:latin typeface="Courier New"/>
                <a:cs typeface="Courier New"/>
              </a:rPr>
              <a:t>travel</a:t>
            </a:r>
            <a:r>
              <a:rPr lang="de-DE" dirty="0" smtClean="0">
                <a:latin typeface="Courier New"/>
                <a:cs typeface="Courier New"/>
              </a:rPr>
              <a:t>-sample` (type)</a:t>
            </a:r>
          </a:p>
          <a:p>
            <a:endParaRPr lang="de-DE" dirty="0" smtClean="0">
              <a:latin typeface="Courier New"/>
              <a:cs typeface="Courier New"/>
            </a:endParaRPr>
          </a:p>
          <a:p>
            <a:r>
              <a:rPr lang="de-DE" dirty="0" smtClean="0">
                <a:latin typeface="Courier New"/>
                <a:cs typeface="Courier New"/>
              </a:rPr>
              <a:t>CREATE </a:t>
            </a:r>
            <a:r>
              <a:rPr lang="de-DE" dirty="0">
                <a:latin typeface="Courier New"/>
                <a:cs typeface="Courier New"/>
              </a:rPr>
              <a:t>INDEX </a:t>
            </a:r>
            <a:r>
              <a:rPr lang="de-DE" dirty="0" err="1">
                <a:latin typeface="Courier New"/>
                <a:cs typeface="Courier New"/>
              </a:rPr>
              <a:t>airline_idx</a:t>
            </a:r>
            <a:r>
              <a:rPr lang="de-DE" dirty="0">
                <a:latin typeface="Courier New"/>
                <a:cs typeface="Courier New"/>
              </a:rPr>
              <a:t> ON `</a:t>
            </a:r>
            <a:r>
              <a:rPr lang="de-DE" dirty="0" err="1">
                <a:latin typeface="Courier New"/>
                <a:cs typeface="Courier New"/>
              </a:rPr>
              <a:t>travel</a:t>
            </a:r>
            <a:r>
              <a:rPr lang="de-DE" dirty="0">
                <a:latin typeface="Courier New"/>
                <a:cs typeface="Courier New"/>
              </a:rPr>
              <a:t>-sample` (type</a:t>
            </a:r>
            <a:r>
              <a:rPr lang="de-DE" dirty="0" smtClean="0">
                <a:latin typeface="Courier New"/>
                <a:cs typeface="Courier New"/>
              </a:rPr>
              <a:t>) USING GSI</a:t>
            </a:r>
          </a:p>
          <a:p>
            <a:endParaRPr lang="de-DE" dirty="0">
              <a:latin typeface="Courier New"/>
              <a:cs typeface="Courier New"/>
            </a:endParaRPr>
          </a:p>
          <a:p>
            <a:endParaRPr lang="de-DE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32303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Removal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193"/>
            <a:ext cx="8007739" cy="349365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 smtClean="0"/>
              <a:t>Indexes can be dropped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Make sure to drop the proper index (using)</a:t>
            </a:r>
            <a:endParaRPr lang="en-US" dirty="0" smtClean="0"/>
          </a:p>
        </p:txBody>
      </p:sp>
      <p:sp>
        <p:nvSpPr>
          <p:cNvPr id="4" name="Rechteck 3"/>
          <p:cNvSpPr/>
          <p:nvPr/>
        </p:nvSpPr>
        <p:spPr>
          <a:xfrm>
            <a:off x="709542" y="2336181"/>
            <a:ext cx="72931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Courier New"/>
                <a:cs typeface="Courier New"/>
              </a:rPr>
              <a:t>DROP </a:t>
            </a:r>
            <a:r>
              <a:rPr lang="de-DE" dirty="0" smtClean="0">
                <a:latin typeface="Courier New"/>
                <a:cs typeface="Courier New"/>
              </a:rPr>
              <a:t>INDEX </a:t>
            </a:r>
            <a:r>
              <a:rPr lang="de-DE" dirty="0" err="1" smtClean="0">
                <a:latin typeface="Courier New"/>
                <a:cs typeface="Courier New"/>
              </a:rPr>
              <a:t>bucket.index</a:t>
            </a:r>
            <a:r>
              <a:rPr lang="de-DE" dirty="0">
                <a:latin typeface="Courier New"/>
                <a:cs typeface="Courier New"/>
              </a:rPr>
              <a:t>-</a:t>
            </a:r>
            <a:r>
              <a:rPr lang="de-DE" dirty="0" smtClean="0">
                <a:latin typeface="Courier New"/>
                <a:cs typeface="Courier New"/>
              </a:rPr>
              <a:t>name</a:t>
            </a:r>
          </a:p>
          <a:p>
            <a:endParaRPr lang="de-DE" dirty="0">
              <a:latin typeface="Courier New"/>
              <a:cs typeface="Courier New"/>
            </a:endParaRPr>
          </a:p>
          <a:p>
            <a:r>
              <a:rPr lang="de-DE" dirty="0" smtClean="0">
                <a:latin typeface="Courier New"/>
                <a:cs typeface="Courier New"/>
              </a:rPr>
              <a:t>DROP INDEX </a:t>
            </a:r>
            <a:r>
              <a:rPr lang="de-DE" dirty="0" smtClean="0">
                <a:latin typeface="Courier New"/>
                <a:cs typeface="Courier New"/>
              </a:rPr>
              <a:t>`</a:t>
            </a:r>
            <a:r>
              <a:rPr lang="de-DE" dirty="0" err="1" smtClean="0">
                <a:latin typeface="Courier New"/>
                <a:cs typeface="Courier New"/>
              </a:rPr>
              <a:t>travel</a:t>
            </a:r>
            <a:r>
              <a:rPr lang="de-DE" dirty="0" smtClean="0">
                <a:latin typeface="Courier New"/>
                <a:cs typeface="Courier New"/>
              </a:rPr>
              <a:t>-sample`.</a:t>
            </a:r>
            <a:r>
              <a:rPr lang="de-DE" dirty="0" err="1" smtClean="0">
                <a:latin typeface="Courier New"/>
                <a:cs typeface="Courier New"/>
              </a:rPr>
              <a:t>airline_idx</a:t>
            </a:r>
            <a:endParaRPr lang="de-DE" dirty="0" smtClean="0">
              <a:latin typeface="Courier New"/>
              <a:cs typeface="Courier New"/>
            </a:endParaRPr>
          </a:p>
          <a:p>
            <a:r>
              <a:rPr lang="de-DE" dirty="0">
                <a:latin typeface="Courier New"/>
                <a:cs typeface="Courier New"/>
              </a:rPr>
              <a:t>DROP INDEX `</a:t>
            </a:r>
            <a:r>
              <a:rPr lang="de-DE" dirty="0" err="1">
                <a:latin typeface="Courier New"/>
                <a:cs typeface="Courier New"/>
              </a:rPr>
              <a:t>travel</a:t>
            </a:r>
            <a:r>
              <a:rPr lang="de-DE" dirty="0">
                <a:latin typeface="Courier New"/>
                <a:cs typeface="Courier New"/>
              </a:rPr>
              <a:t>-sample`.</a:t>
            </a:r>
            <a:r>
              <a:rPr lang="de-DE" dirty="0" err="1" smtClean="0">
                <a:latin typeface="Courier New"/>
                <a:cs typeface="Courier New"/>
              </a:rPr>
              <a:t>airline_idx</a:t>
            </a:r>
            <a:r>
              <a:rPr lang="de-DE" dirty="0" smtClean="0">
                <a:latin typeface="Courier New"/>
                <a:cs typeface="Courier New"/>
              </a:rPr>
              <a:t> USING GSI</a:t>
            </a:r>
            <a:endParaRPr lang="de-DE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30284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193"/>
            <a:ext cx="8007739" cy="349365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 smtClean="0"/>
              <a:t>Shows the planned execution </a:t>
            </a:r>
            <a:br>
              <a:rPr lang="en-US" dirty="0" smtClean="0"/>
            </a:br>
            <a:r>
              <a:rPr lang="en-US" dirty="0" smtClean="0"/>
              <a:t>(including selected index)</a:t>
            </a:r>
            <a:endParaRPr lang="en-US" dirty="0" smtClean="0"/>
          </a:p>
        </p:txBody>
      </p:sp>
      <p:sp>
        <p:nvSpPr>
          <p:cNvPr id="4" name="Rechteck 3"/>
          <p:cNvSpPr/>
          <p:nvPr/>
        </p:nvSpPr>
        <p:spPr>
          <a:xfrm>
            <a:off x="807525" y="2633710"/>
            <a:ext cx="33635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</a:rPr>
              <a:t>EXPLAIN </a:t>
            </a:r>
          </a:p>
          <a:p>
            <a:r>
              <a:rPr lang="de-DE" dirty="0" smtClean="0">
                <a:latin typeface="Courier New"/>
                <a:cs typeface="Courier New"/>
              </a:rPr>
              <a:t>SELECT * </a:t>
            </a:r>
          </a:p>
          <a:p>
            <a:r>
              <a:rPr lang="de-DE" dirty="0" err="1" smtClean="0">
                <a:latin typeface="Courier New"/>
                <a:cs typeface="Courier New"/>
              </a:rPr>
              <a:t>FROM`</a:t>
            </a:r>
            <a:r>
              <a:rPr lang="de-DE" dirty="0" err="1">
                <a:latin typeface="Courier New"/>
                <a:cs typeface="Courier New"/>
              </a:rPr>
              <a:t>travel</a:t>
            </a:r>
            <a:r>
              <a:rPr lang="de-DE" dirty="0">
                <a:latin typeface="Courier New"/>
                <a:cs typeface="Courier New"/>
              </a:rPr>
              <a:t>-sample` </a:t>
            </a:r>
            <a:endParaRPr lang="de-DE" dirty="0" smtClean="0">
              <a:latin typeface="Courier New"/>
              <a:cs typeface="Courier New"/>
            </a:endParaRPr>
          </a:p>
          <a:p>
            <a:r>
              <a:rPr lang="de-DE" dirty="0" smtClean="0">
                <a:latin typeface="Courier New"/>
                <a:cs typeface="Courier New"/>
              </a:rPr>
              <a:t>WHERE type </a:t>
            </a:r>
            <a:r>
              <a:rPr lang="de-DE" dirty="0">
                <a:latin typeface="Courier New"/>
                <a:cs typeface="Courier New"/>
              </a:rPr>
              <a:t>= "</a:t>
            </a:r>
            <a:r>
              <a:rPr lang="de-DE" dirty="0" err="1">
                <a:latin typeface="Courier New"/>
                <a:cs typeface="Courier New"/>
              </a:rPr>
              <a:t>airline</a:t>
            </a:r>
            <a:r>
              <a:rPr lang="de-DE" dirty="0">
                <a:latin typeface="Courier New"/>
                <a:cs typeface="Courier New"/>
              </a:rPr>
              <a:t>";</a:t>
            </a:r>
            <a:endParaRPr lang="de-DE" dirty="0">
              <a:latin typeface="Courier New"/>
              <a:cs typeface="Courier New"/>
            </a:endParaRPr>
          </a:p>
        </p:txBody>
      </p:sp>
      <p:pic>
        <p:nvPicPr>
          <p:cNvPr id="5" name="Bild 4" descr="Screen Shot 2015-05-25 at 20.09.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011" y="850439"/>
            <a:ext cx="3070389" cy="410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008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193"/>
            <a:ext cx="8007739" cy="349365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 smtClean="0"/>
              <a:t>Manually specify the Index to use.</a:t>
            </a:r>
          </a:p>
          <a:p>
            <a:pPr marL="0" indent="0">
              <a:lnSpc>
                <a:spcPct val="140000"/>
              </a:lnSpc>
              <a:buNone/>
            </a:pPr>
            <a:endParaRPr lang="en-US" dirty="0" smtClean="0"/>
          </a:p>
          <a:p>
            <a:pPr>
              <a:lnSpc>
                <a:spcPct val="140000"/>
              </a:lnSpc>
            </a:pPr>
            <a:endParaRPr lang="en-US" dirty="0" smtClean="0"/>
          </a:p>
          <a:p>
            <a:pPr>
              <a:lnSpc>
                <a:spcPct val="140000"/>
              </a:lnSpc>
            </a:pPr>
            <a:r>
              <a:rPr lang="en-US" dirty="0" smtClean="0"/>
              <a:t>Index type can also be selected</a:t>
            </a:r>
            <a:endParaRPr lang="en-US" dirty="0" smtClean="0"/>
          </a:p>
        </p:txBody>
      </p:sp>
      <p:sp>
        <p:nvSpPr>
          <p:cNvPr id="4" name="Rechteck 3"/>
          <p:cNvSpPr/>
          <p:nvPr/>
        </p:nvSpPr>
        <p:spPr>
          <a:xfrm>
            <a:off x="466344" y="1682583"/>
            <a:ext cx="76574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latin typeface="Courier New"/>
                <a:cs typeface="Courier New"/>
              </a:rPr>
              <a:t>SELECT * FROM </a:t>
            </a:r>
            <a:r>
              <a:rPr lang="de-DE" dirty="0" smtClean="0">
                <a:latin typeface="Courier New"/>
                <a:cs typeface="Courier New"/>
              </a:rPr>
              <a:t>`</a:t>
            </a:r>
            <a:r>
              <a:rPr lang="de-DE" dirty="0" err="1" smtClean="0">
                <a:latin typeface="Courier New"/>
                <a:cs typeface="Courier New"/>
              </a:rPr>
              <a:t>travel</a:t>
            </a:r>
            <a:r>
              <a:rPr lang="de-DE" dirty="0" smtClean="0">
                <a:latin typeface="Courier New"/>
                <a:cs typeface="Courier New"/>
              </a:rPr>
              <a:t>-sample` </a:t>
            </a:r>
            <a:r>
              <a:rPr lang="de-DE" b="1" dirty="0" smtClean="0">
                <a:latin typeface="Courier New"/>
                <a:cs typeface="Courier New"/>
              </a:rPr>
              <a:t>USE INDEX(</a:t>
            </a:r>
            <a:r>
              <a:rPr lang="de-DE" b="1" dirty="0" err="1" smtClean="0">
                <a:latin typeface="Courier New"/>
                <a:cs typeface="Courier New"/>
              </a:rPr>
              <a:t>airlines</a:t>
            </a:r>
            <a:r>
              <a:rPr lang="de-DE" b="1" dirty="0" smtClean="0">
                <a:latin typeface="Courier New"/>
                <a:cs typeface="Courier New"/>
              </a:rPr>
              <a:t>)</a:t>
            </a:r>
            <a:endParaRPr lang="de-DE" b="1" dirty="0">
              <a:latin typeface="Courier New"/>
              <a:cs typeface="Courier New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57200" y="3277361"/>
            <a:ext cx="76574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latin typeface="Courier New"/>
                <a:cs typeface="Courier New"/>
              </a:rPr>
              <a:t>... USE INDEX(</a:t>
            </a:r>
            <a:r>
              <a:rPr lang="de-DE" dirty="0" err="1" smtClean="0">
                <a:latin typeface="Courier New"/>
                <a:cs typeface="Courier New"/>
              </a:rPr>
              <a:t>airlines</a:t>
            </a:r>
            <a:r>
              <a:rPr lang="de-DE" dirty="0" smtClean="0">
                <a:latin typeface="Courier New"/>
                <a:cs typeface="Courier New"/>
              </a:rPr>
              <a:t> </a:t>
            </a:r>
            <a:r>
              <a:rPr lang="de-DE" b="1" dirty="0" smtClean="0">
                <a:latin typeface="Courier New"/>
                <a:cs typeface="Courier New"/>
              </a:rPr>
              <a:t>USING GSI</a:t>
            </a:r>
            <a:r>
              <a:rPr lang="de-DE" dirty="0" smtClean="0">
                <a:latin typeface="Courier New"/>
                <a:cs typeface="Courier New"/>
              </a:rPr>
              <a:t>)</a:t>
            </a:r>
            <a:endParaRPr lang="de-DE" dirty="0">
              <a:latin typeface="Courier New"/>
              <a:cs typeface="Courier New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57200" y="3734875"/>
            <a:ext cx="76574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latin typeface="Courier New"/>
                <a:cs typeface="Courier New"/>
              </a:rPr>
              <a:t>... USE INDEX(</a:t>
            </a:r>
            <a:r>
              <a:rPr lang="de-DE" dirty="0" err="1" smtClean="0">
                <a:latin typeface="Courier New"/>
                <a:cs typeface="Courier New"/>
              </a:rPr>
              <a:t>airlines</a:t>
            </a:r>
            <a:r>
              <a:rPr lang="de-DE" dirty="0" smtClean="0">
                <a:latin typeface="Courier New"/>
                <a:cs typeface="Courier New"/>
              </a:rPr>
              <a:t> </a:t>
            </a:r>
            <a:r>
              <a:rPr lang="de-DE" b="1" dirty="0" smtClean="0">
                <a:latin typeface="Courier New"/>
                <a:cs typeface="Courier New"/>
              </a:rPr>
              <a:t>USING VIEW</a:t>
            </a:r>
            <a:r>
              <a:rPr lang="de-DE" dirty="0" smtClean="0">
                <a:latin typeface="Courier New"/>
                <a:cs typeface="Courier New"/>
              </a:rPr>
              <a:t>)</a:t>
            </a:r>
            <a:endParaRPr lang="de-DE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95002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ouchbase 2014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E10021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ouchbase 2014">
    <a:dk1>
      <a:srgbClr val="1E1C1C"/>
    </a:dk1>
    <a:lt1>
      <a:sysClr val="window" lastClr="FFFFFF"/>
    </a:lt1>
    <a:dk2>
      <a:srgbClr val="1E1C1C"/>
    </a:dk2>
    <a:lt2>
      <a:srgbClr val="FFFFFF"/>
    </a:lt2>
    <a:accent1>
      <a:srgbClr val="178ADB"/>
    </a:accent1>
    <a:accent2>
      <a:srgbClr val="E10021"/>
    </a:accent2>
    <a:accent3>
      <a:srgbClr val="FD7500"/>
    </a:accent3>
    <a:accent4>
      <a:srgbClr val="FEB900"/>
    </a:accent4>
    <a:accent5>
      <a:srgbClr val="609E0E"/>
    </a:accent5>
    <a:accent6>
      <a:srgbClr val="16AEB0"/>
    </a:accent6>
    <a:hlink>
      <a:srgbClr val="129DD8"/>
    </a:hlink>
    <a:folHlink>
      <a:srgbClr val="292929"/>
    </a:folHlink>
  </a:clrScheme>
  <a:fontScheme name="Module">
    <a:maj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Couchbase 2014">
    <a:dk1>
      <a:srgbClr val="1E1C1C"/>
    </a:dk1>
    <a:lt1>
      <a:sysClr val="window" lastClr="FFFFFF"/>
    </a:lt1>
    <a:dk2>
      <a:srgbClr val="1E1C1C"/>
    </a:dk2>
    <a:lt2>
      <a:srgbClr val="FFFFFF"/>
    </a:lt2>
    <a:accent1>
      <a:srgbClr val="178ADB"/>
    </a:accent1>
    <a:accent2>
      <a:srgbClr val="E10021"/>
    </a:accent2>
    <a:accent3>
      <a:srgbClr val="FD7500"/>
    </a:accent3>
    <a:accent4>
      <a:srgbClr val="FEB900"/>
    </a:accent4>
    <a:accent5>
      <a:srgbClr val="609E0E"/>
    </a:accent5>
    <a:accent6>
      <a:srgbClr val="16AEB0"/>
    </a:accent6>
    <a:hlink>
      <a:srgbClr val="129DD8"/>
    </a:hlink>
    <a:folHlink>
      <a:srgbClr val="292929"/>
    </a:folHlink>
  </a:clrScheme>
  <a:fontScheme name="Module">
    <a:maj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Couchbase 2014">
    <a:dk1>
      <a:srgbClr val="1E1C1C"/>
    </a:dk1>
    <a:lt1>
      <a:sysClr val="window" lastClr="FFFFFF"/>
    </a:lt1>
    <a:dk2>
      <a:srgbClr val="1E1C1C"/>
    </a:dk2>
    <a:lt2>
      <a:srgbClr val="FFFFFF"/>
    </a:lt2>
    <a:accent1>
      <a:srgbClr val="178ADB"/>
    </a:accent1>
    <a:accent2>
      <a:srgbClr val="E10021"/>
    </a:accent2>
    <a:accent3>
      <a:srgbClr val="FD7500"/>
    </a:accent3>
    <a:accent4>
      <a:srgbClr val="FEB900"/>
    </a:accent4>
    <a:accent5>
      <a:srgbClr val="609E0E"/>
    </a:accent5>
    <a:accent6>
      <a:srgbClr val="16AEB0"/>
    </a:accent6>
    <a:hlink>
      <a:srgbClr val="129DD8"/>
    </a:hlink>
    <a:folHlink>
      <a:srgbClr val="292929"/>
    </a:folHlink>
  </a:clrScheme>
  <a:fontScheme name="Module">
    <a:maj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1060</Words>
  <Application>Microsoft Macintosh PowerPoint</Application>
  <PresentationFormat>Bildschirmpräsentation (16:9)</PresentationFormat>
  <Paragraphs>277</Paragraphs>
  <Slides>36</Slides>
  <Notes>2</Notes>
  <HiddenSlides>13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37" baseType="lpstr">
      <vt:lpstr>Office Theme</vt:lpstr>
      <vt:lpstr>In-Depth N1QL Topics</vt:lpstr>
      <vt:lpstr>Index Management</vt:lpstr>
      <vt:lpstr>Secondary Indexes</vt:lpstr>
      <vt:lpstr>Index Management</vt:lpstr>
      <vt:lpstr>Index Information</vt:lpstr>
      <vt:lpstr>Index Creation</vt:lpstr>
      <vt:lpstr>Index Removal</vt:lpstr>
      <vt:lpstr>Explain</vt:lpstr>
      <vt:lpstr>Hints</vt:lpstr>
      <vt:lpstr>Advanced Queries</vt:lpstr>
      <vt:lpstr>Read Your Writes</vt:lpstr>
      <vt:lpstr>Parameterized Queries</vt:lpstr>
      <vt:lpstr>Prepared Queries</vt:lpstr>
      <vt:lpstr>Advanced Queries - Java</vt:lpstr>
      <vt:lpstr>Advanced Queries - .NET</vt:lpstr>
      <vt:lpstr>Advanced Queries - NodeJS</vt:lpstr>
      <vt:lpstr>View vs. Indexes</vt:lpstr>
      <vt:lpstr>Views vs. Indexes</vt:lpstr>
      <vt:lpstr>View processing after write</vt:lpstr>
      <vt:lpstr>Secondary Indexing – new in Couchbase Server 4.0</vt:lpstr>
      <vt:lpstr>Views vs new Indexes</vt:lpstr>
      <vt:lpstr>Questions?</vt:lpstr>
      <vt:lpstr>Thank you.</vt:lpstr>
      <vt:lpstr>Title and Bullets</vt:lpstr>
      <vt:lpstr>Title and Text</vt:lpstr>
      <vt:lpstr>Title Only</vt:lpstr>
      <vt:lpstr>Section Break (Blue)</vt:lpstr>
      <vt:lpstr>Tables</vt:lpstr>
      <vt:lpstr>Pie Charts</vt:lpstr>
      <vt:lpstr>Doughnut Charts</vt:lpstr>
      <vt:lpstr>Column Charts</vt:lpstr>
      <vt:lpstr>Bar Charts</vt:lpstr>
      <vt:lpstr>Line Charts</vt:lpstr>
      <vt:lpstr>Couchbase Colors for Office</vt:lpstr>
      <vt:lpstr>Thank you.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Sparky Rose</dc:creator>
  <cp:lastModifiedBy>Michael Nitschinger</cp:lastModifiedBy>
  <cp:revision>68</cp:revision>
  <dcterms:created xsi:type="dcterms:W3CDTF">2014-10-22T15:36:28Z</dcterms:created>
  <dcterms:modified xsi:type="dcterms:W3CDTF">2015-05-26T07:00:22Z</dcterms:modified>
</cp:coreProperties>
</file>