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5143500"/>
  <p:notesSz cx="6858000" cy="9144000"/>
  <p:defaultTextStyle>
    <a:lvl1pPr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1pPr>
    <a:lvl2pPr indent="457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2pPr>
    <a:lvl3pPr indent="914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3pPr>
    <a:lvl4pPr indent="1371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4pPr>
    <a:lvl5pPr indent="18288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5pPr>
    <a:lvl6pPr indent="22860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6pPr>
    <a:lvl7pPr indent="2743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7pPr>
    <a:lvl8pPr indent="3200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8pPr>
    <a:lvl9pPr indent="3657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 b="def" i="def"/>
      <a:tcStyle>
        <a:tcBdr/>
        <a:fill>
          <a:solidFill>
            <a:srgbClr val="E7F2FA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1" i="0" strike="noStrike" sz="2160" u="none">
                <a:solidFill>
                  <a:srgbClr val="1E1C1C"/>
                </a:solidFill>
                <a:effectLst/>
                <a:latin typeface="Corbel"/>
              </a:defRPr>
            </a:pPr>
            <a:r>
              <a:rPr b="1" i="0" strike="noStrike" sz="2160" u="none">
                <a:solidFill>
                  <a:srgbClr val="1E1C1C"/>
                </a:solidFill>
                <a:effectLst/>
                <a:latin typeface="Corbel"/>
              </a:rPr>
              <a:t>Sales</a:t>
            </a:r>
          </a:p>
        </c:rich>
      </c:tx>
      <c:layout>
        <c:manualLayout>
          <c:xMode val="edge"/>
          <c:yMode val="edge"/>
          <c:x val="0.239852"/>
          <c:y val="0.005"/>
          <c:w val="0.145526"/>
          <c:h val="0.18798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87986"/>
          <c:w val="0.625229"/>
          <c:h val="0.81201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Sales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BB2E2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E4012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FFD400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F65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EFEFEF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393937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  <c:pt idx="4">
                  <c:v>5.500000</c:v>
                </c:pt>
                <c:pt idx="5">
                  <c:v>4.200000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75498"/>
          <c:y val="0.473447"/>
          <c:w val="0.224502"/>
          <c:h val="0.34150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81421"/>
          <c:y val="0.0588282"/>
          <c:w val="0.738364"/>
          <c:h val="0.834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Series 1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Series 2</c:v>
                </c:pt>
              </c:strCache>
            </c:strRef>
          </c:tx>
          <c:spPr>
            <a:solidFill>
              <a:srgbClr val="E4012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Series 3</c:v>
                </c:pt>
              </c:strCache>
            </c:strRef>
          </c:tx>
          <c:spPr>
            <a:solidFill>
              <a:srgbClr val="FFD4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4157"/>
          <c:y val="0.405919"/>
          <c:w val="0.165843"/>
          <c:h val="0.19193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6139"/>
          <c:y val="0.0617557"/>
          <c:w val="0.739934"/>
          <c:h val="0.82726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 idx="0">
                  <c:v>Series 1</c:v>
                </c:pt>
              </c:strCache>
            </c:strRef>
          </c:tx>
          <c:spPr>
            <a:noFill/>
            <a:ln w="47625" cap="flat">
              <a:solidFill>
                <a:srgbClr val="16B0E2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16B0E2"/>
                </a:solidFill>
                <a:prstDash val="solid"/>
                <a:bevel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 idx="0">
                  <c:v>Series 2</c:v>
                </c:pt>
              </c:strCache>
            </c:strRef>
          </c:tx>
          <c:spPr>
            <a:noFill/>
            <a:ln w="47625" cap="flat">
              <a:solidFill>
                <a:srgbClr val="E00020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E00020"/>
                </a:solidFill>
                <a:prstDash val="solid"/>
                <a:bevel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 idx="0">
                  <c:v>Series 3</c:v>
                </c:pt>
              </c:strCache>
            </c:strRef>
          </c:tx>
          <c:spPr>
            <a:noFill/>
            <a:ln w="47625" cap="flat">
              <a:solidFill>
                <a:srgbClr val="F9CF00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F9CF00"/>
                </a:solidFill>
                <a:prstDash val="solid"/>
                <a:bevel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3804"/>
          <c:y val="0.405735"/>
          <c:w val="0.166196"/>
          <c:h val="0.20086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1" name="Shape 7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Capabilities:</a:t>
            </a:r>
          </a:p>
          <a:p>
            <a:pPr lvl="0">
              <a:defRPr sz="1800"/>
            </a:pPr>
            <a:r>
              <a:rPr sz="2400"/>
              <a:t>Enforce document validity (schema)</a:t>
            </a:r>
          </a:p>
          <a:p>
            <a:pPr lvl="0">
              <a:defRPr sz="1800"/>
            </a:pPr>
            <a:r>
              <a:rPr sz="2400"/>
              <a:t>Enforce specific user ID or role membership</a:t>
            </a:r>
          </a:p>
          <a:p>
            <a:pPr lvl="0">
              <a:defRPr sz="1800"/>
            </a:pPr>
            <a:r>
              <a:rPr sz="2400"/>
              <a:t>Tag document with channels</a:t>
            </a:r>
          </a:p>
          <a:p>
            <a:pPr lvl="0">
              <a:defRPr sz="1800"/>
            </a:pPr>
            <a:r>
              <a:rPr sz="2400"/>
              <a:t>Grant users access to channels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(Dark)">
    <p:bg>
      <p:bgPr>
        <a:solidFill>
          <a:srgbClr val="E40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685800" y="643508"/>
            <a:ext cx="7772400" cy="2388396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b="1" spc="0" sz="3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127248"/>
            <a:ext cx="6400800" cy="201625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11" name="image1.pdf" descr="couchbase_logo_red_reversed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7065" y="351896"/>
            <a:ext cx="2057169" cy="474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69057"/>
            <a:ext cx="8229600" cy="11310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200150"/>
            <a:ext cx="8229600" cy="394335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457200" y="1096470"/>
            <a:ext cx="8007740" cy="4047030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>
              <a:spcBef>
                <a:spcPts val="0"/>
              </a:spcBef>
              <a:buClr>
                <a:srgbClr val="1BB2E2"/>
              </a:buClr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Click to edit Master text styles</a:t>
            </a:r>
            <a:endParaRPr sz="2400">
              <a:solidFill>
                <a:srgbClr val="1E1C1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Second level</a:t>
            </a:r>
            <a:endParaRPr sz="2400">
              <a:solidFill>
                <a:srgbClr val="1E1C1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Third level</a:t>
            </a:r>
            <a:endParaRPr sz="2400">
              <a:solidFill>
                <a:srgbClr val="1E1C1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Fourth level</a:t>
            </a:r>
            <a:endParaRPr sz="2400">
              <a:solidFill>
                <a:srgbClr val="1E1C1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Fifth level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8" name="Shape 18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96470"/>
            <a:ext cx="8007740" cy="404703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0"/>
              </a:spcBef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indent="455612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indent="627062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indent="798512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Click to edit Master text styles</a:t>
            </a:r>
            <a:endParaRPr sz="2400">
              <a:solidFill>
                <a:srgbClr val="1E1C1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Second level</a:t>
            </a:r>
            <a:endParaRPr sz="2400">
              <a:solidFill>
                <a:srgbClr val="1E1C1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Third level</a:t>
            </a:r>
            <a:endParaRPr sz="2400">
              <a:solidFill>
                <a:srgbClr val="1E1C1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Fourth level</a:t>
            </a:r>
            <a:endParaRPr sz="2400">
              <a:solidFill>
                <a:srgbClr val="1E1C1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Fifth level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" name="Shape 25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29" name="Shape 29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Blue)">
    <p:bg>
      <p:bgPr>
        <a:solidFill>
          <a:srgbClr val="1B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b="1" spc="0" sz="29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35" name="image3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b="1" spc="0" sz="29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E40121"/>
                </a:solidFill>
              </a:rPr>
              <a:t>Click to edit Master title style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Click to edit Master subtitle style</a:t>
            </a:r>
          </a:p>
        </p:txBody>
      </p:sp>
      <p:pic>
        <p:nvPicPr>
          <p:cNvPr id="3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1" y="347472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Grey)">
    <p:bg>
      <p:bgPr>
        <a:solidFill>
          <a:srgbClr val="3939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b="1" spc="0" sz="29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1" y="347472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Red)">
    <p:bg>
      <p:bgPr>
        <a:solidFill>
          <a:srgbClr val="E40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b="1" spc="0" sz="29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47" name="image3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4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5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67604" y="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229534" y="4840682"/>
            <a:ext cx="743957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 spd="med" advClick="1"/>
  <p:txStyles>
    <p:titleStyle>
      <a:lvl1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lnSpc>
          <a:spcPct val="90000"/>
        </a:lnSpc>
        <a:spcBef>
          <a:spcPts val="400"/>
        </a:spcBef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4917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29489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406140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3863340" indent="-205740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1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685800" y="1929383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Couchbase Mobile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1371600" y="3127248"/>
            <a:ext cx="6400800" cy="108813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Building a Syncing Mobile App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All this time spent on something else than your business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Help Developers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Need for identified, tested, proven solutions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Spraed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About Spraed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65097" y="3392310"/>
            <a:ext cx="8975932" cy="77139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 defTabSz="278892">
              <a:lnSpc>
                <a:spcPct val="100000"/>
              </a:lnSpc>
              <a:buClrTx/>
              <a:buSzTx/>
              <a:buFontTx/>
              <a:buNone/>
              <a:defRPr b="1" sz="244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2440"/>
              <a:t>A mobile app for content-sharing based on Couchbase and Sync Gateway </a:t>
            </a:r>
          </a:p>
        </p:txBody>
      </p:sp>
      <p:pic>
        <p:nvPicPr>
          <p:cNvPr id="118" name="image16.png" descr="spraed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7662" y="1144109"/>
            <a:ext cx="5191432" cy="2076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What is Spraed?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168068" y="923745"/>
            <a:ext cx="6126750" cy="3843516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0" indent="0" algn="ctr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5400"/>
              <a:t>Spraed is for </a:t>
            </a:r>
            <a:r>
              <a:rPr b="1" sz="5400"/>
              <a:t>sharing </a:t>
            </a:r>
            <a:r>
              <a:rPr sz="5400"/>
              <a:t>digital content. </a:t>
            </a:r>
            <a:r>
              <a:rPr b="1" sz="5400"/>
              <a:t>In real life</a:t>
            </a:r>
            <a:r>
              <a:rPr sz="5400"/>
              <a:t>. </a:t>
            </a:r>
          </a:p>
        </p:txBody>
      </p:sp>
      <p:pic>
        <p:nvPicPr>
          <p:cNvPr id="125" name="image17.png" descr="spraedScree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6130" y="1037978"/>
            <a:ext cx="2109803" cy="3856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Why Couchbase Reason 1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0" indent="0" algn="ctr" defTabSz="402336">
              <a:spcBef>
                <a:spcPts val="10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4752">
                <a:solidFill>
                  <a:srgbClr val="333333"/>
                </a:solidFill>
              </a:rPr>
              <a:t>“We chose </a:t>
            </a:r>
            <a:r>
              <a:rPr b="1" sz="4752">
                <a:solidFill>
                  <a:srgbClr val="333333"/>
                </a:solidFill>
              </a:rPr>
              <a:t>Couchbase Lite</a:t>
            </a:r>
            <a:r>
              <a:rPr sz="4752">
                <a:solidFill>
                  <a:srgbClr val="333333"/>
                </a:solidFill>
              </a:rPr>
              <a:t> because we wanted an app with an </a:t>
            </a:r>
            <a:r>
              <a:rPr b="1" sz="4752">
                <a:solidFill>
                  <a:srgbClr val="333333"/>
                </a:solidFill>
              </a:rPr>
              <a:t>integrated Database</a:t>
            </a:r>
            <a:r>
              <a:rPr sz="4752">
                <a:solidFill>
                  <a:srgbClr val="333333"/>
                </a:solidFill>
              </a:rPr>
              <a:t> to make data </a:t>
            </a:r>
            <a:r>
              <a:rPr b="1" sz="4752">
                <a:solidFill>
                  <a:srgbClr val="333333"/>
                </a:solidFill>
              </a:rPr>
              <a:t>available offline</a:t>
            </a:r>
            <a:r>
              <a:rPr sz="4752">
                <a:solidFill>
                  <a:srgbClr val="333333"/>
                </a:solidFill>
              </a:rPr>
              <a:t>.”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Why Couchbase Reason 2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0" indent="0" algn="ctr" defTabSz="416052">
              <a:spcBef>
                <a:spcPts val="10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4914">
                <a:solidFill>
                  <a:srgbClr val="333333"/>
                </a:solidFill>
              </a:rPr>
              <a:t>“It was important for us to have </a:t>
            </a:r>
            <a:r>
              <a:rPr b="1" sz="4914">
                <a:solidFill>
                  <a:srgbClr val="333333"/>
                </a:solidFill>
              </a:rPr>
              <a:t>real time synchronization</a:t>
            </a:r>
            <a:r>
              <a:rPr sz="4914">
                <a:solidFill>
                  <a:srgbClr val="333333"/>
                </a:solidFill>
              </a:rPr>
              <a:t> on all devices whenever changes occur.”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Why Couchbase Reason 2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0" indent="0" algn="ctr" defTabSz="416052">
              <a:spcBef>
                <a:spcPts val="10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4914">
                <a:solidFill>
                  <a:srgbClr val="333333"/>
                </a:solidFill>
              </a:rPr>
              <a:t>“It was important for us to have </a:t>
            </a:r>
            <a:r>
              <a:rPr b="1" sz="4914">
                <a:solidFill>
                  <a:srgbClr val="333333"/>
                </a:solidFill>
              </a:rPr>
              <a:t>real time synchronization</a:t>
            </a:r>
            <a:r>
              <a:rPr sz="4914">
                <a:solidFill>
                  <a:srgbClr val="333333"/>
                </a:solidFill>
              </a:rPr>
              <a:t> on all devices whenever changes occur.”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Spraed Architecture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Apps developed with Titanium</a:t>
            </a:r>
            <a:endParaRPr sz="3600">
              <a:solidFill>
                <a:srgbClr val="1E1C1C"/>
              </a:solidFill>
            </a:endParaRPr>
          </a:p>
          <a:p>
            <a:pPr lvl="1" marL="468966" indent="-240366">
              <a:buFont typeface="Arial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 </a:t>
            </a:r>
            <a:r>
              <a:rPr sz="3400">
                <a:solidFill>
                  <a:srgbClr val="1E1C1C"/>
                </a:solidFill>
              </a:rPr>
              <a:t>iOS</a:t>
            </a:r>
            <a:endParaRPr sz="3400">
              <a:solidFill>
                <a:srgbClr val="1E1C1C"/>
              </a:solidFill>
            </a:endParaRPr>
          </a:p>
          <a:p>
            <a:pPr lvl="1" marL="455612" indent="-227013">
              <a:buFont typeface="Arial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1E1C1C"/>
                </a:solidFill>
              </a:rPr>
              <a:t> Android</a:t>
            </a:r>
            <a:endParaRPr sz="2200">
              <a:solidFill>
                <a:srgbClr val="1E1C1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spraed.net based on Angular.js</a:t>
            </a:r>
          </a:p>
        </p:txBody>
      </p:sp>
      <p:pic>
        <p:nvPicPr>
          <p:cNvPr id="144" name="image18.png" descr="titaniu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4110" y="1415985"/>
            <a:ext cx="1040969" cy="1042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Happy?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“It brought us a lot of speed and simplicity for development.”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Why Mobile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Where we help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The Question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So why don’t today’s mobile app always work?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68069" y="4840682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5834047" y="1810553"/>
            <a:ext cx="2288018" cy="2298229"/>
            <a:chOff x="-1" y="-1"/>
            <a:chExt cx="2288017" cy="2298228"/>
          </a:xfrm>
        </p:grpSpPr>
        <p:sp>
          <p:nvSpPr>
            <p:cNvPr id="159" name="Shape 159"/>
            <p:cNvSpPr/>
            <p:nvPr/>
          </p:nvSpPr>
          <p:spPr>
            <a:xfrm>
              <a:off x="449176" y="1397900"/>
              <a:ext cx="448219" cy="900328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2" y="1563775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-2" y="2014080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49151" y="1397876"/>
              <a:ext cx="900331" cy="90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 flipH="1" rot="10800000">
              <a:off x="1337288" y="-2"/>
              <a:ext cx="950729" cy="186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0A7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2939950" y="1959473"/>
            <a:ext cx="3246690" cy="7014279"/>
            <a:chOff x="0" y="0"/>
            <a:chExt cx="3246689" cy="7014278"/>
          </a:xfrm>
        </p:grpSpPr>
        <p:sp>
          <p:nvSpPr>
            <p:cNvPr id="165" name="Shape 165"/>
            <p:cNvSpPr/>
            <p:nvPr/>
          </p:nvSpPr>
          <p:spPr>
            <a:xfrm>
              <a:off x="27043" y="32386"/>
              <a:ext cx="3219646" cy="6981892"/>
            </a:xfrm>
            <a:prstGeom prst="roundRect">
              <a:avLst>
                <a:gd name="adj" fmla="val 1491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95048" y="896433"/>
              <a:ext cx="2873873" cy="519942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365572" y="6293410"/>
              <a:ext cx="545079" cy="54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165144" y="-1"/>
              <a:ext cx="525697" cy="4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0" y="0"/>
                  </a:lnTo>
                  <a:lnTo>
                    <a:pt x="2118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 rot="16200000">
              <a:off x="-158451" y="1230833"/>
              <a:ext cx="357816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17" y="0"/>
                  </a:lnTo>
                  <a:lnTo>
                    <a:pt x="2098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 rot="16200000">
              <a:off x="-114413" y="1808975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 rot="16200000">
              <a:off x="-114413" y="2306621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77" name="Group 177"/>
            <p:cNvGrpSpPr/>
            <p:nvPr/>
          </p:nvGrpSpPr>
          <p:grpSpPr>
            <a:xfrm>
              <a:off x="326764" y="1024565"/>
              <a:ext cx="548570" cy="390294"/>
              <a:chOff x="0" y="0"/>
              <a:chExt cx="548568" cy="390293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468674" y="-1"/>
                <a:ext cx="79894" cy="39029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51506" y="76848"/>
                <a:ext cx="79894" cy="31344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234337" y="146699"/>
                <a:ext cx="79894" cy="24359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117168" y="225564"/>
                <a:ext cx="79894" cy="16194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-1" y="303933"/>
                <a:ext cx="79894" cy="8357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79" name="Shape 179"/>
          <p:cNvSpPr/>
          <p:nvPr>
            <p:ph type="sldNum" sz="quarter" idx="2"/>
          </p:nvPr>
        </p:nvSpPr>
        <p:spPr>
          <a:xfrm>
            <a:off x="8229534" y="4576760"/>
            <a:ext cx="74395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183" name="Group 183"/>
          <p:cNvGrpSpPr/>
          <p:nvPr/>
        </p:nvGrpSpPr>
        <p:grpSpPr>
          <a:xfrm>
            <a:off x="6458481" y="318272"/>
            <a:ext cx="2378544" cy="1492286"/>
            <a:chOff x="-1" y="-15"/>
            <a:chExt cx="2378543" cy="1492285"/>
          </a:xfrm>
        </p:grpSpPr>
        <p:sp>
          <p:nvSpPr>
            <p:cNvPr id="180" name="Shape 180"/>
            <p:cNvSpPr/>
            <p:nvPr/>
          </p:nvSpPr>
          <p:spPr>
            <a:xfrm>
              <a:off x="810519" y="-16"/>
              <a:ext cx="1182696" cy="118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-2" y="593004"/>
              <a:ext cx="2378545" cy="899266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81269" y="302227"/>
              <a:ext cx="880480" cy="88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</p:grpSp>
      <p:sp>
        <p:nvSpPr>
          <p:cNvPr id="184" name="Shape 184"/>
          <p:cNvSpPr/>
          <p:nvPr/>
        </p:nvSpPr>
        <p:spPr>
          <a:xfrm>
            <a:off x="464429" y="99379"/>
            <a:ext cx="822960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Today’s Mobile Apps</a:t>
            </a:r>
          </a:p>
        </p:txBody>
      </p:sp>
      <p:grpSp>
        <p:nvGrpSpPr>
          <p:cNvPr id="190" name="Group 190"/>
          <p:cNvGrpSpPr/>
          <p:nvPr/>
        </p:nvGrpSpPr>
        <p:grpSpPr>
          <a:xfrm>
            <a:off x="3266717" y="2984037"/>
            <a:ext cx="549298" cy="390813"/>
            <a:chOff x="0" y="-1"/>
            <a:chExt cx="549297" cy="390811"/>
          </a:xfrm>
        </p:grpSpPr>
        <p:sp>
          <p:nvSpPr>
            <p:cNvPr id="185" name="Shape 185"/>
            <p:cNvSpPr/>
            <p:nvPr/>
          </p:nvSpPr>
          <p:spPr>
            <a:xfrm>
              <a:off x="469297" y="-2"/>
              <a:ext cx="80000" cy="3908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51973" y="76950"/>
              <a:ext cx="80000" cy="313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234648" y="146894"/>
              <a:ext cx="80000" cy="2439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7324" y="225863"/>
              <a:ext cx="80000" cy="1621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304336"/>
              <a:ext cx="80000" cy="83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3262235" y="2978066"/>
            <a:ext cx="553049" cy="393483"/>
            <a:chOff x="-1" y="-1"/>
            <a:chExt cx="553047" cy="393482"/>
          </a:xfrm>
        </p:grpSpPr>
        <p:sp>
          <p:nvSpPr>
            <p:cNvPr id="191" name="Shape 191"/>
            <p:cNvSpPr/>
            <p:nvPr/>
          </p:nvSpPr>
          <p:spPr>
            <a:xfrm>
              <a:off x="472501" y="-2"/>
              <a:ext cx="80546" cy="393484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54376" y="77477"/>
              <a:ext cx="80546" cy="31600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36250" y="147898"/>
              <a:ext cx="80546" cy="24558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18125" y="227407"/>
              <a:ext cx="80546" cy="1632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-2" y="306416"/>
              <a:ext cx="80546" cy="84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3512584" y="3151445"/>
            <a:ext cx="2136798" cy="1581897"/>
            <a:chOff x="0" y="0"/>
            <a:chExt cx="2136796" cy="1581896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2136795" cy="158189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58051" y="660700"/>
              <a:ext cx="1017246" cy="5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Try again later.</a:t>
              </a:r>
            </a:p>
          </p:txBody>
        </p:sp>
        <p:grpSp>
          <p:nvGrpSpPr>
            <p:cNvPr id="201" name="Group 201"/>
            <p:cNvGrpSpPr/>
            <p:nvPr/>
          </p:nvGrpSpPr>
          <p:grpSpPr>
            <a:xfrm>
              <a:off x="0" y="-1"/>
              <a:ext cx="2136797" cy="320867"/>
              <a:chOff x="0" y="0"/>
              <a:chExt cx="2136796" cy="320866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0" y="0"/>
                <a:ext cx="2136797" cy="320867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30820"/>
                <a:ext cx="2136797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t>No Internet</a:t>
                </a:r>
              </a:p>
            </p:txBody>
          </p:sp>
        </p:grpSp>
        <p:sp>
          <p:nvSpPr>
            <p:cNvPr id="202" name="Shape 202"/>
            <p:cNvSpPr/>
            <p:nvPr/>
          </p:nvSpPr>
          <p:spPr>
            <a:xfrm>
              <a:off x="140601" y="608343"/>
              <a:ext cx="725608" cy="725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372494" y="853135"/>
              <a:ext cx="263254" cy="263256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372492" y="853135"/>
              <a:ext cx="263256" cy="263254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4121071" y="3624820"/>
            <a:ext cx="899080" cy="899080"/>
            <a:chOff x="-12" y="-12"/>
            <a:chExt cx="899078" cy="899078"/>
          </a:xfrm>
        </p:grpSpPr>
        <p:sp>
          <p:nvSpPr>
            <p:cNvPr id="206" name="Shape 206"/>
            <p:cNvSpPr/>
            <p:nvPr/>
          </p:nvSpPr>
          <p:spPr>
            <a:xfrm>
              <a:off x="-13" y="-13"/>
              <a:ext cx="899080" cy="89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69378" y="482210"/>
              <a:ext cx="137270" cy="137270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 flipV="1">
              <a:off x="406645" y="356228"/>
              <a:ext cx="263254" cy="263255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3954386" y="3464933"/>
            <a:ext cx="1232496" cy="1145429"/>
            <a:chOff x="0" y="0"/>
            <a:chExt cx="1232495" cy="1145428"/>
          </a:xfrm>
        </p:grpSpPr>
        <p:pic>
          <p:nvPicPr>
            <p:cNvPr id="210" name="image21.gif" descr="ActivitySpinner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5692" y="0"/>
              <a:ext cx="899080" cy="899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Shape 211"/>
            <p:cNvSpPr/>
            <p:nvPr/>
          </p:nvSpPr>
          <p:spPr>
            <a:xfrm>
              <a:off x="0" y="923475"/>
              <a:ext cx="1232496" cy="22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please wait…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nodeType="afterEffect" presetClass="entr" presetSubtype="2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nodeType="afterEffect" presetClass="entr" presetSubtype="2" presetID="22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xi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" dur="500" fill="hold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nodeType="afterEffect" presetClass="exit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" dur="500" fill="hold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xi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" dur="500" fill="hold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nodeType="afterEffect" presetClass="entr" presetSubtype="9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nodeType="afterEffect" presetClass="exi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nodeType="afterEffect" presetClass="exit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0" dur="5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1"/>
      <p:bldP build="whole" bldLvl="1" animBg="1" rev="0" advAuto="0" spid="190" grpId="4"/>
      <p:bldP build="whole" bldLvl="1" animBg="1" rev="0" advAuto="0" spid="209" grpId="6"/>
      <p:bldP build="whole" bldLvl="1" animBg="1" rev="0" advAuto="0" spid="190" grpId="7"/>
      <p:bldP build="whole" bldLvl="1" animBg="1" rev="0" advAuto="0" spid="212" grpId="12"/>
      <p:bldP build="whole" bldLvl="1" animBg="1" rev="0" advAuto="0" spid="183" grpId="2"/>
      <p:bldP build="whole" bldLvl="1" animBg="1" rev="0" advAuto="0" spid="178" grpId="1"/>
      <p:bldP build="whole" bldLvl="1" animBg="1" rev="0" advAuto="0" spid="209" grpId="9"/>
      <p:bldP build="whole" bldLvl="1" animBg="1" rev="0" advAuto="0" spid="164" grpId="3"/>
      <p:bldP build="whole" bldLvl="1" animBg="1" rev="0" advAuto="0" spid="196" grpId="5"/>
      <p:bldP build="whole" bldLvl="1" animBg="1" rev="0" advAuto="0" spid="164" grpId="10"/>
      <p:bldP build="whole" bldLvl="1" animBg="1" rev="0" advAuto="0" spid="196" grpId="13"/>
      <p:bldP build="whole" bldLvl="1" animBg="1" rev="0" advAuto="0" spid="212" grpId="8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20623">
              <a:defRPr b="1" spc="0" sz="2576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76">
                <a:solidFill>
                  <a:srgbClr val="FFFFFF"/>
                </a:solidFill>
              </a:rPr>
              <a:t>How does this affect what people think about your app?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221" name="Group 221"/>
          <p:cNvGrpSpPr/>
          <p:nvPr/>
        </p:nvGrpSpPr>
        <p:grpSpPr>
          <a:xfrm>
            <a:off x="2101523" y="1603340"/>
            <a:ext cx="4938952" cy="865875"/>
            <a:chOff x="22279" y="0"/>
            <a:chExt cx="4938951" cy="865874"/>
          </a:xfrm>
        </p:grpSpPr>
        <p:sp>
          <p:nvSpPr>
            <p:cNvPr id="216" name="Shape 216"/>
            <p:cNvSpPr/>
            <p:nvPr/>
          </p:nvSpPr>
          <p:spPr>
            <a:xfrm>
              <a:off x="22279" y="0"/>
              <a:ext cx="865873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040549" y="0"/>
              <a:ext cx="865873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058819" y="0"/>
              <a:ext cx="865872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077088" y="0"/>
              <a:ext cx="865872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4095357" y="0"/>
              <a:ext cx="865874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22" name="Shape 222"/>
          <p:cNvSpPr/>
          <p:nvPr/>
        </p:nvSpPr>
        <p:spPr>
          <a:xfrm>
            <a:off x="1270028" y="2887048"/>
            <a:ext cx="662919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8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Doesn’t work a lot of the time and when it does it’s slow.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Data Location is the problem.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Data Location Options &amp; Effects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230" name="Table 230"/>
          <p:cNvGraphicFramePr/>
          <p:nvPr/>
        </p:nvGraphicFramePr>
        <p:xfrm>
          <a:off x="342920" y="1887650"/>
          <a:ext cx="8458160" cy="28432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32"/>
                <a:gridCol w="1691632"/>
                <a:gridCol w="1691632"/>
                <a:gridCol w="1691632"/>
                <a:gridCol w="1691632"/>
              </a:tblGrid>
              <a:tr h="58705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Data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Location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Network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Requirement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 Availability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Responsiveness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Enabling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Technology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Sometimes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Variable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REST Services (JSON)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Never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SQLite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&amp; Remote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Occasionally 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Sync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Shape 231"/>
          <p:cNvSpPr/>
          <p:nvPr/>
        </p:nvSpPr>
        <p:spPr>
          <a:xfrm>
            <a:off x="916851" y="968933"/>
            <a:ext cx="515929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24270" y="972723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2</a:t>
            </a:r>
          </a:p>
        </p:txBody>
      </p:sp>
      <p:sp>
        <p:nvSpPr>
          <p:cNvPr id="233" name="Shape 233"/>
          <p:cNvSpPr/>
          <p:nvPr/>
        </p:nvSpPr>
        <p:spPr>
          <a:xfrm>
            <a:off x="4304667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3</a:t>
            </a:r>
          </a:p>
        </p:txBody>
      </p:sp>
      <p:sp>
        <p:nvSpPr>
          <p:cNvPr id="234" name="Shape 234"/>
          <p:cNvSpPr/>
          <p:nvPr/>
        </p:nvSpPr>
        <p:spPr>
          <a:xfrm>
            <a:off x="5980112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4</a:t>
            </a:r>
          </a:p>
        </p:txBody>
      </p:sp>
      <p:sp>
        <p:nvSpPr>
          <p:cNvPr id="235" name="Shape 235"/>
          <p:cNvSpPr/>
          <p:nvPr/>
        </p:nvSpPr>
        <p:spPr>
          <a:xfrm>
            <a:off x="7673719" y="967455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5</a:t>
            </a:r>
          </a:p>
        </p:txBody>
      </p:sp>
      <p:grpSp>
        <p:nvGrpSpPr>
          <p:cNvPr id="238" name="Group 238"/>
          <p:cNvGrpSpPr/>
          <p:nvPr/>
        </p:nvGrpSpPr>
        <p:grpSpPr>
          <a:xfrm>
            <a:off x="-6511193" y="984004"/>
            <a:ext cx="15481596" cy="3991634"/>
            <a:chOff x="-1" y="0"/>
            <a:chExt cx="15481595" cy="3991633"/>
          </a:xfrm>
        </p:grpSpPr>
        <p:sp>
          <p:nvSpPr>
            <p:cNvPr id="236" name="Shape 236"/>
            <p:cNvSpPr/>
            <p:nvPr/>
          </p:nvSpPr>
          <p:spPr>
            <a:xfrm>
              <a:off x="8589299" y="16686"/>
              <a:ext cx="6892296" cy="3974948"/>
            </a:xfrm>
            <a:prstGeom prst="rect">
              <a:avLst/>
            </a:prstGeom>
            <a:solidFill>
              <a:srgbClr val="FFFFFF">
                <a:alpha val="9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-2" y="0"/>
              <a:ext cx="6892296" cy="397494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Data Location Options &amp; Effects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42" name="Shape 242"/>
          <p:cNvSpPr/>
          <p:nvPr/>
        </p:nvSpPr>
        <p:spPr>
          <a:xfrm>
            <a:off x="168069" y="4840682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243" name="Shape 243"/>
          <p:cNvSpPr/>
          <p:nvPr/>
        </p:nvSpPr>
        <p:spPr>
          <a:xfrm>
            <a:off x="8229534" y="4576760"/>
            <a:ext cx="74395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￼</a:t>
            </a:r>
          </a:p>
        </p:txBody>
      </p:sp>
      <p:sp>
        <p:nvSpPr>
          <p:cNvPr id="244" name="Shape 244"/>
          <p:cNvSpPr/>
          <p:nvPr/>
        </p:nvSpPr>
        <p:spPr>
          <a:xfrm>
            <a:off x="3732245" y="3234732"/>
            <a:ext cx="3363868" cy="149621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245" name="Table 245"/>
          <p:cNvGraphicFramePr/>
          <p:nvPr/>
        </p:nvGraphicFramePr>
        <p:xfrm>
          <a:off x="342920" y="1887650"/>
          <a:ext cx="8458160" cy="28432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32"/>
                <a:gridCol w="1691632"/>
                <a:gridCol w="1691632"/>
                <a:gridCol w="1691632"/>
                <a:gridCol w="1691632"/>
              </a:tblGrid>
              <a:tr h="58705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Data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Location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Network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Requirement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 Availability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Responsiveness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Enabling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Technology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Sometimes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Variable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REST Services (JSON)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Never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SQLite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&amp; Remote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Occasionally 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Sync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Shape 246"/>
          <p:cNvSpPr/>
          <p:nvPr/>
        </p:nvSpPr>
        <p:spPr>
          <a:xfrm>
            <a:off x="916851" y="968933"/>
            <a:ext cx="515929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1</a:t>
            </a:r>
          </a:p>
        </p:txBody>
      </p:sp>
      <p:sp>
        <p:nvSpPr>
          <p:cNvPr id="247" name="Shape 247"/>
          <p:cNvSpPr/>
          <p:nvPr/>
        </p:nvSpPr>
        <p:spPr>
          <a:xfrm>
            <a:off x="2624270" y="972723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2</a:t>
            </a:r>
          </a:p>
        </p:txBody>
      </p:sp>
      <p:sp>
        <p:nvSpPr>
          <p:cNvPr id="248" name="Shape 248"/>
          <p:cNvSpPr/>
          <p:nvPr/>
        </p:nvSpPr>
        <p:spPr>
          <a:xfrm>
            <a:off x="4304667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3</a:t>
            </a:r>
          </a:p>
        </p:txBody>
      </p:sp>
      <p:sp>
        <p:nvSpPr>
          <p:cNvPr id="249" name="Shape 249"/>
          <p:cNvSpPr/>
          <p:nvPr/>
        </p:nvSpPr>
        <p:spPr>
          <a:xfrm>
            <a:off x="5980112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4</a:t>
            </a:r>
          </a:p>
        </p:txBody>
      </p:sp>
      <p:sp>
        <p:nvSpPr>
          <p:cNvPr id="250" name="Shape 250"/>
          <p:cNvSpPr/>
          <p:nvPr/>
        </p:nvSpPr>
        <p:spPr>
          <a:xfrm>
            <a:off x="7673719" y="967455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5</a:t>
            </a:r>
          </a:p>
        </p:txBody>
      </p:sp>
      <p:sp>
        <p:nvSpPr>
          <p:cNvPr id="251" name="Shape 251"/>
          <p:cNvSpPr/>
          <p:nvPr/>
        </p:nvSpPr>
        <p:spPr>
          <a:xfrm>
            <a:off x="80307" y="3902902"/>
            <a:ext cx="8982929" cy="929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00A7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168069" y="4840682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5834047" y="1810553"/>
            <a:ext cx="2288018" cy="2298229"/>
            <a:chOff x="-1" y="-1"/>
            <a:chExt cx="2288017" cy="2298228"/>
          </a:xfrm>
        </p:grpSpPr>
        <p:sp>
          <p:nvSpPr>
            <p:cNvPr id="254" name="Shape 254"/>
            <p:cNvSpPr/>
            <p:nvPr/>
          </p:nvSpPr>
          <p:spPr>
            <a:xfrm>
              <a:off x="449176" y="1397900"/>
              <a:ext cx="448219" cy="900328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-2" y="1563775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-2" y="2014080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49151" y="1397876"/>
              <a:ext cx="900331" cy="90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 flipH="1" rot="10800000">
              <a:off x="1337288" y="-2"/>
              <a:ext cx="950729" cy="186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0A7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2939950" y="1959473"/>
            <a:ext cx="3246690" cy="7014279"/>
            <a:chOff x="0" y="0"/>
            <a:chExt cx="3246689" cy="7014278"/>
          </a:xfrm>
        </p:grpSpPr>
        <p:sp>
          <p:nvSpPr>
            <p:cNvPr id="260" name="Shape 260"/>
            <p:cNvSpPr/>
            <p:nvPr/>
          </p:nvSpPr>
          <p:spPr>
            <a:xfrm>
              <a:off x="27043" y="32386"/>
              <a:ext cx="3219646" cy="6981892"/>
            </a:xfrm>
            <a:prstGeom prst="roundRect">
              <a:avLst>
                <a:gd name="adj" fmla="val 1491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95048" y="896433"/>
              <a:ext cx="2873873" cy="519942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365572" y="6293410"/>
              <a:ext cx="545079" cy="54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165144" y="-1"/>
              <a:ext cx="525697" cy="4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0" y="0"/>
                  </a:lnTo>
                  <a:lnTo>
                    <a:pt x="2118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 rot="16200000">
              <a:off x="-158451" y="1230833"/>
              <a:ext cx="357816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17" y="0"/>
                  </a:lnTo>
                  <a:lnTo>
                    <a:pt x="2098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 rot="16200000">
              <a:off x="-114413" y="1808975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 rot="16200000">
              <a:off x="-114413" y="2306621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72" name="Group 272"/>
            <p:cNvGrpSpPr/>
            <p:nvPr/>
          </p:nvGrpSpPr>
          <p:grpSpPr>
            <a:xfrm>
              <a:off x="326764" y="1024565"/>
              <a:ext cx="548570" cy="390294"/>
              <a:chOff x="0" y="0"/>
              <a:chExt cx="548568" cy="390293"/>
            </a:xfrm>
          </p:grpSpPr>
          <p:sp>
            <p:nvSpPr>
              <p:cNvPr id="267" name="Shape 267"/>
              <p:cNvSpPr/>
              <p:nvPr/>
            </p:nvSpPr>
            <p:spPr>
              <a:xfrm>
                <a:off x="468674" y="-1"/>
                <a:ext cx="79894" cy="39029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351506" y="76848"/>
                <a:ext cx="79894" cy="31344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34337" y="146699"/>
                <a:ext cx="79894" cy="24359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17168" y="225564"/>
                <a:ext cx="79894" cy="16194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-1" y="303933"/>
                <a:ext cx="79894" cy="8357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>
              <a:off x="1359563" y="2194640"/>
              <a:ext cx="581236" cy="773588"/>
              <a:chOff x="-2" y="-2"/>
              <a:chExt cx="581235" cy="773587"/>
            </a:xfrm>
          </p:grpSpPr>
          <p:grpSp>
            <p:nvGrpSpPr>
              <p:cNvPr id="276" name="Group 276"/>
              <p:cNvGrpSpPr/>
              <p:nvPr/>
            </p:nvGrpSpPr>
            <p:grpSpPr>
              <a:xfrm>
                <a:off x="-3" y="-3"/>
                <a:ext cx="581237" cy="773589"/>
                <a:chOff x="-1" y="-1"/>
                <a:chExt cx="581235" cy="773587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-2" y="0"/>
                  <a:ext cx="581237" cy="7735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DE021D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0" y="-2"/>
                  <a:ext cx="581235" cy="145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-1" y="0"/>
                  <a:ext cx="581235" cy="7735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</a:p>
              </p:txBody>
            </p:sp>
          </p:grpSp>
          <p:grpSp>
            <p:nvGrpSpPr>
              <p:cNvPr id="283" name="Group 283"/>
              <p:cNvGrpSpPr/>
              <p:nvPr/>
            </p:nvGrpSpPr>
            <p:grpSpPr>
              <a:xfrm>
                <a:off x="93760" y="282898"/>
                <a:ext cx="386166" cy="314399"/>
                <a:chOff x="8680" y="0"/>
                <a:chExt cx="386165" cy="314398"/>
              </a:xfrm>
            </p:grpSpPr>
            <p:grpSp>
              <p:nvGrpSpPr>
                <p:cNvPr id="279" name="Group 279"/>
                <p:cNvGrpSpPr/>
                <p:nvPr/>
              </p:nvGrpSpPr>
              <p:grpSpPr>
                <a:xfrm>
                  <a:off x="8680" y="89828"/>
                  <a:ext cx="296274" cy="224571"/>
                  <a:chOff x="8680" y="0"/>
                  <a:chExt cx="296273" cy="224570"/>
                </a:xfrm>
              </p:grpSpPr>
              <p:sp>
                <p:nvSpPr>
                  <p:cNvPr id="277" name="Shape 277"/>
                  <p:cNvSpPr/>
                  <p:nvPr/>
                </p:nvSpPr>
                <p:spPr>
                  <a:xfrm rot="10800000">
                    <a:off x="45059" y="62430"/>
                    <a:ext cx="259895" cy="1621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04" h="19384" fill="norm" stroke="1" extrusionOk="0">
                        <a:moveTo>
                          <a:pt x="0" y="4564"/>
                        </a:moveTo>
                        <a:cubicBezTo>
                          <a:pt x="5439" y="-2216"/>
                          <a:pt x="13653" y="-1341"/>
                          <a:pt x="18345" y="6517"/>
                        </a:cubicBezTo>
                        <a:cubicBezTo>
                          <a:pt x="20475" y="10084"/>
                          <a:pt x="21600" y="14676"/>
                          <a:pt x="21498" y="19384"/>
                        </a:cubicBezTo>
                        <a:lnTo>
                          <a:pt x="18050" y="19227"/>
                        </a:lnTo>
                        <a:cubicBezTo>
                          <a:pt x="18216" y="11604"/>
                          <a:pt x="14073" y="5230"/>
                          <a:pt x="8797" y="4990"/>
                        </a:cubicBezTo>
                        <a:cubicBezTo>
                          <a:pt x="6402" y="4882"/>
                          <a:pt x="4067" y="6076"/>
                          <a:pt x="2253" y="8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8680" y="0"/>
                    <a:ext cx="112226" cy="67371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</p:grpSp>
            <p:grpSp>
              <p:nvGrpSpPr>
                <p:cNvPr id="282" name="Group 282"/>
                <p:cNvGrpSpPr/>
                <p:nvPr/>
              </p:nvGrpSpPr>
              <p:grpSpPr>
                <a:xfrm>
                  <a:off x="98574" y="0"/>
                  <a:ext cx="296273" cy="224573"/>
                  <a:chOff x="0" y="0"/>
                  <a:chExt cx="296272" cy="224572"/>
                </a:xfrm>
              </p:grpSpPr>
              <p:sp>
                <p:nvSpPr>
                  <p:cNvPr id="280" name="Shape 280"/>
                  <p:cNvSpPr/>
                  <p:nvPr/>
                </p:nvSpPr>
                <p:spPr>
                  <a:xfrm>
                    <a:off x="0" y="0"/>
                    <a:ext cx="259894" cy="1621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04" h="19384" fill="norm" stroke="1" extrusionOk="0">
                        <a:moveTo>
                          <a:pt x="0" y="4564"/>
                        </a:moveTo>
                        <a:cubicBezTo>
                          <a:pt x="5439" y="-2216"/>
                          <a:pt x="13653" y="-1341"/>
                          <a:pt x="18345" y="6517"/>
                        </a:cubicBezTo>
                        <a:cubicBezTo>
                          <a:pt x="20475" y="10084"/>
                          <a:pt x="21600" y="14676"/>
                          <a:pt x="21498" y="19384"/>
                        </a:cubicBezTo>
                        <a:lnTo>
                          <a:pt x="18050" y="19227"/>
                        </a:lnTo>
                        <a:cubicBezTo>
                          <a:pt x="18216" y="11604"/>
                          <a:pt x="14073" y="5230"/>
                          <a:pt x="8797" y="4990"/>
                        </a:cubicBezTo>
                        <a:cubicBezTo>
                          <a:pt x="6402" y="4882"/>
                          <a:pt x="4067" y="6076"/>
                          <a:pt x="2253" y="8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  <p:sp>
                <p:nvSpPr>
                  <p:cNvPr id="281" name="Shape 281"/>
                  <p:cNvSpPr/>
                  <p:nvPr/>
                </p:nvSpPr>
                <p:spPr>
                  <a:xfrm rot="10800000">
                    <a:off x="184046" y="157199"/>
                    <a:ext cx="112227" cy="67374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</p:grpSp>
          </p:grpSp>
        </p:grpSp>
      </p:grpSp>
      <p:sp>
        <p:nvSpPr>
          <p:cNvPr id="286" name="Shape 286"/>
          <p:cNvSpPr/>
          <p:nvPr>
            <p:ph type="sldNum" sz="quarter" idx="2"/>
          </p:nvPr>
        </p:nvSpPr>
        <p:spPr>
          <a:xfrm>
            <a:off x="8229534" y="4576760"/>
            <a:ext cx="74395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290" name="Group 290"/>
          <p:cNvGrpSpPr/>
          <p:nvPr/>
        </p:nvGrpSpPr>
        <p:grpSpPr>
          <a:xfrm>
            <a:off x="6458481" y="318272"/>
            <a:ext cx="2378544" cy="1492286"/>
            <a:chOff x="-1" y="-15"/>
            <a:chExt cx="2378543" cy="1492285"/>
          </a:xfrm>
        </p:grpSpPr>
        <p:sp>
          <p:nvSpPr>
            <p:cNvPr id="287" name="Shape 287"/>
            <p:cNvSpPr/>
            <p:nvPr/>
          </p:nvSpPr>
          <p:spPr>
            <a:xfrm>
              <a:off x="810519" y="-16"/>
              <a:ext cx="1182696" cy="118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-2" y="593004"/>
              <a:ext cx="2378545" cy="899266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81269" y="302227"/>
              <a:ext cx="880480" cy="88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</p:grpSp>
      <p:sp>
        <p:nvSpPr>
          <p:cNvPr id="291" name="Shape 291"/>
          <p:cNvSpPr/>
          <p:nvPr/>
        </p:nvSpPr>
        <p:spPr>
          <a:xfrm>
            <a:off x="464429" y="99379"/>
            <a:ext cx="822960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Solution:  Local Data + Sync</a:t>
            </a:r>
          </a:p>
        </p:txBody>
      </p:sp>
      <p:grpSp>
        <p:nvGrpSpPr>
          <p:cNvPr id="297" name="Group 297"/>
          <p:cNvGrpSpPr/>
          <p:nvPr/>
        </p:nvGrpSpPr>
        <p:grpSpPr>
          <a:xfrm>
            <a:off x="3266717" y="2984037"/>
            <a:ext cx="549298" cy="390813"/>
            <a:chOff x="0" y="-1"/>
            <a:chExt cx="549297" cy="390811"/>
          </a:xfrm>
        </p:grpSpPr>
        <p:sp>
          <p:nvSpPr>
            <p:cNvPr id="292" name="Shape 292"/>
            <p:cNvSpPr/>
            <p:nvPr/>
          </p:nvSpPr>
          <p:spPr>
            <a:xfrm>
              <a:off x="469297" y="-2"/>
              <a:ext cx="80000" cy="3908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51973" y="76950"/>
              <a:ext cx="80000" cy="313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648" y="146894"/>
              <a:ext cx="80000" cy="2439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17324" y="225863"/>
              <a:ext cx="80000" cy="1621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304336"/>
              <a:ext cx="80000" cy="83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3262235" y="2978066"/>
            <a:ext cx="553049" cy="393483"/>
            <a:chOff x="-1" y="-1"/>
            <a:chExt cx="553047" cy="393482"/>
          </a:xfrm>
        </p:grpSpPr>
        <p:sp>
          <p:nvSpPr>
            <p:cNvPr id="298" name="Shape 298"/>
            <p:cNvSpPr/>
            <p:nvPr/>
          </p:nvSpPr>
          <p:spPr>
            <a:xfrm>
              <a:off x="472501" y="-2"/>
              <a:ext cx="80546" cy="393484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54376" y="77477"/>
              <a:ext cx="80546" cy="31600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6250" y="147898"/>
              <a:ext cx="80546" cy="24558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18125" y="227407"/>
              <a:ext cx="80546" cy="1632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-2" y="306416"/>
              <a:ext cx="80546" cy="84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4121071" y="3130910"/>
            <a:ext cx="899080" cy="899080"/>
            <a:chOff x="-12" y="-12"/>
            <a:chExt cx="899078" cy="899078"/>
          </a:xfrm>
        </p:grpSpPr>
        <p:sp>
          <p:nvSpPr>
            <p:cNvPr id="304" name="Shape 304"/>
            <p:cNvSpPr/>
            <p:nvPr/>
          </p:nvSpPr>
          <p:spPr>
            <a:xfrm>
              <a:off x="-13" y="-13"/>
              <a:ext cx="899080" cy="89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69378" y="482210"/>
              <a:ext cx="137270" cy="137270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 flipV="1">
              <a:off x="406645" y="356228"/>
              <a:ext cx="263254" cy="263255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nodeType="afterEffect" presetClass="entr" presetSubtype="2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xi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4" dur="5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9" dur="500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nodeType="afterEffect" presetClass="exit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" dur="5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6"/>
      <p:bldP build="whole" bldLvl="1" animBg="1" rev="0" advAuto="0" spid="285" grpId="1"/>
      <p:bldP build="whole" bldLvl="1" animBg="1" rev="0" advAuto="0" spid="303" grpId="5"/>
      <p:bldP build="whole" bldLvl="1" animBg="1" rev="0" advAuto="0" spid="259" grpId="8"/>
      <p:bldP build="whole" bldLvl="1" animBg="1" rev="0" advAuto="0" spid="297" grpId="4"/>
      <p:bldP build="whole" bldLvl="1" animBg="1" rev="0" advAuto="0" spid="290" grpId="2"/>
      <p:bldP build="whole" bldLvl="1" animBg="1" rev="0" advAuto="0" spid="303" grpId="9"/>
      <p:bldP build="whole" bldLvl="1" animBg="1" rev="0" advAuto="0" spid="297" grpId="7"/>
      <p:bldP build="whole" bldLvl="1" animBg="1" rev="0" advAuto="0" spid="259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Couchbase Mobile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Couchbase Mobile</a:t>
            </a:r>
          </a:p>
        </p:txBody>
      </p:sp>
      <p:sp>
        <p:nvSpPr>
          <p:cNvPr id="312" name="Shape 312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350" name="Group 350"/>
          <p:cNvGrpSpPr/>
          <p:nvPr/>
        </p:nvGrpSpPr>
        <p:grpSpPr>
          <a:xfrm>
            <a:off x="6480541" y="1286870"/>
            <a:ext cx="1584337" cy="1945613"/>
            <a:chOff x="-2" y="-2"/>
            <a:chExt cx="1584336" cy="1945612"/>
          </a:xfrm>
        </p:grpSpPr>
        <p:grpSp>
          <p:nvGrpSpPr>
            <p:cNvPr id="325" name="Group 325"/>
            <p:cNvGrpSpPr/>
            <p:nvPr/>
          </p:nvGrpSpPr>
          <p:grpSpPr>
            <a:xfrm>
              <a:off x="156415" y="384378"/>
              <a:ext cx="1292774" cy="1293146"/>
              <a:chOff x="0" y="0"/>
              <a:chExt cx="1292773" cy="1293144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538428" y="633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30476" y="10858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323087" y="216303"/>
                <a:ext cx="753223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216724" y="324252"/>
                <a:ext cx="753224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108214" y="430847"/>
                <a:ext cx="754345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8" name="Shape 318"/>
              <p:cNvSpPr/>
              <p:nvPr/>
            </p:nvSpPr>
            <p:spPr>
              <a:xfrm flipV="1">
                <a:off x="-1" y="-1"/>
                <a:ext cx="754347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9" name="Shape 319"/>
              <p:cNvSpPr/>
              <p:nvPr/>
            </p:nvSpPr>
            <p:spPr>
              <a:xfrm flipV="1">
                <a:off x="107951" y="107950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 flipV="1">
                <a:off x="216462" y="215667"/>
                <a:ext cx="753224" cy="75322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1" name="Shape 321"/>
              <p:cNvSpPr/>
              <p:nvPr/>
            </p:nvSpPr>
            <p:spPr>
              <a:xfrm flipV="1">
                <a:off x="322825" y="323619"/>
                <a:ext cx="753223" cy="75322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 flipV="1">
                <a:off x="430213" y="43021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 flipV="1">
                <a:off x="538165" y="538165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63" y="538799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329" name="Group 329"/>
            <p:cNvGrpSpPr/>
            <p:nvPr/>
          </p:nvGrpSpPr>
          <p:grpSpPr>
            <a:xfrm>
              <a:off x="241967" y="1358230"/>
              <a:ext cx="441334" cy="587381"/>
              <a:chOff x="0" y="-1"/>
              <a:chExt cx="441333" cy="587380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33" name="Group 333"/>
            <p:cNvGrpSpPr/>
            <p:nvPr/>
          </p:nvGrpSpPr>
          <p:grpSpPr>
            <a:xfrm>
              <a:off x="-3" y="685797"/>
              <a:ext cx="441336" cy="587381"/>
              <a:chOff x="-1" y="-1"/>
              <a:chExt cx="441334" cy="58738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0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37" name="Group 337"/>
            <p:cNvGrpSpPr/>
            <p:nvPr/>
          </p:nvGrpSpPr>
          <p:grpSpPr>
            <a:xfrm>
              <a:off x="241967" y="-3"/>
              <a:ext cx="441334" cy="587382"/>
              <a:chOff x="0" y="-1"/>
              <a:chExt cx="441333" cy="58738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41" name="Group 341"/>
            <p:cNvGrpSpPr/>
            <p:nvPr/>
          </p:nvGrpSpPr>
          <p:grpSpPr>
            <a:xfrm>
              <a:off x="918854" y="1358230"/>
              <a:ext cx="441334" cy="587381"/>
              <a:chOff x="0" y="-1"/>
              <a:chExt cx="441333" cy="587380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45" name="Group 345"/>
            <p:cNvGrpSpPr/>
            <p:nvPr/>
          </p:nvGrpSpPr>
          <p:grpSpPr>
            <a:xfrm>
              <a:off x="1142999" y="685797"/>
              <a:ext cx="441335" cy="587381"/>
              <a:chOff x="-1" y="-1"/>
              <a:chExt cx="441334" cy="58738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0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49" name="Group 349"/>
            <p:cNvGrpSpPr/>
            <p:nvPr/>
          </p:nvGrpSpPr>
          <p:grpSpPr>
            <a:xfrm>
              <a:off x="918854" y="-3"/>
              <a:ext cx="441334" cy="587382"/>
              <a:chOff x="0" y="-1"/>
              <a:chExt cx="441333" cy="587380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351" name="Shape 351"/>
          <p:cNvSpPr/>
          <p:nvPr/>
        </p:nvSpPr>
        <p:spPr>
          <a:xfrm>
            <a:off x="490510" y="3580505"/>
            <a:ext cx="260509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Couchbase Lite</a:t>
            </a:r>
            <a:endParaRPr b="1" sz="4200">
              <a:solidFill>
                <a:srgbClr val="E5001A"/>
              </a:solidFill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/>
              <a:t>On-device, lightweight, native embedded JSON database</a:t>
            </a:r>
          </a:p>
        </p:txBody>
      </p:sp>
      <p:sp>
        <p:nvSpPr>
          <p:cNvPr id="352" name="Shape 352"/>
          <p:cNvSpPr/>
          <p:nvPr/>
        </p:nvSpPr>
        <p:spPr>
          <a:xfrm>
            <a:off x="3420095" y="3580505"/>
            <a:ext cx="23000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Sync Gateway</a:t>
            </a:r>
            <a:endParaRPr b="1" sz="4200">
              <a:solidFill>
                <a:srgbClr val="E5001A"/>
              </a:solidFill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/>
              <a:t>Synchronize on-device Couchbase Lite with Couchbase Server in the cloud</a:t>
            </a:r>
          </a:p>
        </p:txBody>
      </p:sp>
      <p:sp>
        <p:nvSpPr>
          <p:cNvPr id="353" name="Shape 353"/>
          <p:cNvSpPr/>
          <p:nvPr/>
        </p:nvSpPr>
        <p:spPr>
          <a:xfrm>
            <a:off x="6335231" y="3580507"/>
            <a:ext cx="20365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Couchbase Server</a:t>
            </a:r>
            <a:endParaRPr b="1" sz="4200">
              <a:solidFill>
                <a:srgbClr val="E5001A"/>
              </a:solidFill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/>
              <a:t>High performance, scalable, always-on JSON database in the cloud</a:t>
            </a:r>
          </a:p>
        </p:txBody>
      </p:sp>
      <p:grpSp>
        <p:nvGrpSpPr>
          <p:cNvPr id="365" name="Group 365"/>
          <p:cNvGrpSpPr/>
          <p:nvPr/>
        </p:nvGrpSpPr>
        <p:grpSpPr>
          <a:xfrm>
            <a:off x="1337848" y="1280463"/>
            <a:ext cx="938883" cy="2035992"/>
            <a:chOff x="0" y="-1"/>
            <a:chExt cx="938882" cy="2035991"/>
          </a:xfrm>
        </p:grpSpPr>
        <p:grpSp>
          <p:nvGrpSpPr>
            <p:cNvPr id="360" name="Group 360"/>
            <p:cNvGrpSpPr/>
            <p:nvPr/>
          </p:nvGrpSpPr>
          <p:grpSpPr>
            <a:xfrm>
              <a:off x="0" y="-2"/>
              <a:ext cx="938883" cy="2035992"/>
              <a:chOff x="0" y="0"/>
              <a:chExt cx="938882" cy="2035991"/>
            </a:xfrm>
          </p:grpSpPr>
          <p:sp>
            <p:nvSpPr>
              <p:cNvPr id="354" name="Shape 354"/>
              <p:cNvSpPr/>
              <p:nvPr/>
            </p:nvSpPr>
            <p:spPr>
              <a:xfrm>
                <a:off x="0" y="-1"/>
                <a:ext cx="938883" cy="2035992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285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48992" y="251964"/>
                <a:ext cx="838051" cy="151620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441255" y="55959"/>
                <a:ext cx="45719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378364" y="1814912"/>
                <a:ext cx="177795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432345" y="1868891"/>
                <a:ext cx="69854" cy="73028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375008" y="142568"/>
                <a:ext cx="182884" cy="3657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64" name="Group 364"/>
            <p:cNvGrpSpPr/>
            <p:nvPr/>
          </p:nvGrpSpPr>
          <p:grpSpPr>
            <a:xfrm>
              <a:off x="304457" y="789219"/>
              <a:ext cx="317217" cy="422197"/>
              <a:chOff x="0" y="-1"/>
              <a:chExt cx="317216" cy="422195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0" y="-2"/>
                <a:ext cx="317217" cy="422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0" y="-1"/>
                <a:ext cx="317217" cy="79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0" y="-2"/>
                <a:ext cx="317217" cy="422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374" name="Group 374"/>
          <p:cNvGrpSpPr/>
          <p:nvPr/>
        </p:nvGrpSpPr>
        <p:grpSpPr>
          <a:xfrm>
            <a:off x="4075877" y="1298328"/>
            <a:ext cx="990604" cy="1981203"/>
            <a:chOff x="0" y="0"/>
            <a:chExt cx="990603" cy="1981201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990604" cy="1981202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373" name="Group 373"/>
            <p:cNvGrpSpPr/>
            <p:nvPr/>
          </p:nvGrpSpPr>
          <p:grpSpPr>
            <a:xfrm>
              <a:off x="118663" y="652637"/>
              <a:ext cx="755053" cy="614724"/>
              <a:chOff x="16972" y="0"/>
              <a:chExt cx="755052" cy="614723"/>
            </a:xfrm>
          </p:grpSpPr>
          <p:grpSp>
            <p:nvGrpSpPr>
              <p:cNvPr id="369" name="Group 369"/>
              <p:cNvGrpSpPr/>
              <p:nvPr/>
            </p:nvGrpSpPr>
            <p:grpSpPr>
              <a:xfrm>
                <a:off x="16972" y="175634"/>
                <a:ext cx="579284" cy="439090"/>
                <a:chOff x="16972" y="0"/>
                <a:chExt cx="579282" cy="439088"/>
              </a:xfrm>
            </p:grpSpPr>
            <p:sp>
              <p:nvSpPr>
                <p:cNvPr id="367" name="Shape 367"/>
                <p:cNvSpPr/>
                <p:nvPr/>
              </p:nvSpPr>
              <p:spPr>
                <a:xfrm rot="10800000">
                  <a:off x="88101" y="122067"/>
                  <a:ext cx="508155" cy="3170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16972" y="0"/>
                  <a:ext cx="219428" cy="13172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372" name="Group 372"/>
              <p:cNvGrpSpPr/>
              <p:nvPr/>
            </p:nvGrpSpPr>
            <p:grpSpPr>
              <a:xfrm>
                <a:off x="192741" y="0"/>
                <a:ext cx="579284" cy="439089"/>
                <a:chOff x="0" y="0"/>
                <a:chExt cx="579283" cy="439088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0" y="0"/>
                  <a:ext cx="508156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 rot="10800000">
                  <a:off x="359855" y="307361"/>
                  <a:ext cx="219429" cy="131728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Mobile devices are everywhere.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79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b="1" spc="0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Couchbase Lite</a:t>
            </a:r>
          </a:p>
        </p:txBody>
      </p:sp>
      <p:sp>
        <p:nvSpPr>
          <p:cNvPr id="381" name="Shape 381"/>
          <p:cNvSpPr/>
          <p:nvPr/>
        </p:nvSpPr>
        <p:spPr>
          <a:xfrm>
            <a:off x="490510" y="3951384"/>
            <a:ext cx="26050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Couchbase Lite</a:t>
            </a:r>
          </a:p>
        </p:txBody>
      </p:sp>
      <p:grpSp>
        <p:nvGrpSpPr>
          <p:cNvPr id="393" name="Group 393"/>
          <p:cNvGrpSpPr/>
          <p:nvPr/>
        </p:nvGrpSpPr>
        <p:grpSpPr>
          <a:xfrm>
            <a:off x="1337848" y="1651341"/>
            <a:ext cx="938883" cy="2035992"/>
            <a:chOff x="0" y="0"/>
            <a:chExt cx="938882" cy="2035991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-1"/>
              <a:ext cx="938883" cy="2035992"/>
              <a:chOff x="0" y="0"/>
              <a:chExt cx="938882" cy="2035991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0"/>
                <a:ext cx="938883" cy="2035992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285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48992" y="251964"/>
                <a:ext cx="838051" cy="1516207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441255" y="55959"/>
                <a:ext cx="45719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378364" y="1814913"/>
                <a:ext cx="177795" cy="17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432345" y="1868892"/>
                <a:ext cx="69854" cy="73029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375008" y="142568"/>
                <a:ext cx="182884" cy="3657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92" name="Group 392"/>
            <p:cNvGrpSpPr/>
            <p:nvPr/>
          </p:nvGrpSpPr>
          <p:grpSpPr>
            <a:xfrm>
              <a:off x="304457" y="789219"/>
              <a:ext cx="317217" cy="422199"/>
              <a:chOff x="0" y="0"/>
              <a:chExt cx="317216" cy="422197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0" y="-1"/>
                <a:ext cx="317217" cy="422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0" y="0"/>
                <a:ext cx="317217" cy="79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0" y="-1"/>
                <a:ext cx="317217" cy="422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394" name="Shape 394"/>
          <p:cNvSpPr/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395" name="Shape 395"/>
          <p:cNvSpPr/>
          <p:nvPr/>
        </p:nvSpPr>
        <p:spPr>
          <a:xfrm>
            <a:off x="3430075" y="1605760"/>
            <a:ext cx="2043630" cy="281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Full Featured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JSON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Native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Lightweight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Secure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Offline</a:t>
            </a:r>
          </a:p>
        </p:txBody>
      </p:sp>
      <p:pic>
        <p:nvPicPr>
          <p:cNvPr id="396" name="image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5493" y="2388092"/>
            <a:ext cx="316891" cy="390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2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91879" y="2388092"/>
            <a:ext cx="344313" cy="39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2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31129" y="2388092"/>
            <a:ext cx="319936" cy="39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2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26880" y="2388092"/>
            <a:ext cx="390017" cy="39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2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91586" y="2921777"/>
            <a:ext cx="304702" cy="304702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>
            <a:off x="7414951" y="2312136"/>
            <a:ext cx="3" cy="1047150"/>
          </a:xfrm>
          <a:prstGeom prst="line">
            <a:avLst/>
          </a:prstGeom>
          <a:ln w="25400">
            <a:solidFill>
              <a:srgbClr val="BFBFBF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402" name="image29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17332" y="2869483"/>
            <a:ext cx="406403" cy="40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30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713008" y="2384779"/>
            <a:ext cx="415051" cy="371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31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47035" y="2846894"/>
            <a:ext cx="454468" cy="45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32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370068" y="2386157"/>
            <a:ext cx="339274" cy="36825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508820" y="1939981"/>
            <a:ext cx="1270712" cy="22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600"/>
              <a:t>Cross-Platform</a:t>
            </a:r>
          </a:p>
        </p:txBody>
      </p:sp>
      <p:sp>
        <p:nvSpPr>
          <p:cNvPr id="407" name="Shape 407"/>
          <p:cNvSpPr/>
          <p:nvPr/>
        </p:nvSpPr>
        <p:spPr>
          <a:xfrm>
            <a:off x="6223837" y="1939981"/>
            <a:ext cx="534518" cy="22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600"/>
              <a:t>Native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 417"/>
          <p:cNvGrpSpPr/>
          <p:nvPr/>
        </p:nvGrpSpPr>
        <p:grpSpPr>
          <a:xfrm>
            <a:off x="1312769" y="1707305"/>
            <a:ext cx="990601" cy="1981203"/>
            <a:chOff x="0" y="0"/>
            <a:chExt cx="990600" cy="1981201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990602" cy="1981202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16" name="Group 416"/>
            <p:cNvGrpSpPr/>
            <p:nvPr/>
          </p:nvGrpSpPr>
          <p:grpSpPr>
            <a:xfrm>
              <a:off x="118663" y="652637"/>
              <a:ext cx="755053" cy="614724"/>
              <a:chOff x="16972" y="0"/>
              <a:chExt cx="755052" cy="614723"/>
            </a:xfrm>
          </p:grpSpPr>
          <p:grpSp>
            <p:nvGrpSpPr>
              <p:cNvPr id="412" name="Group 412"/>
              <p:cNvGrpSpPr/>
              <p:nvPr/>
            </p:nvGrpSpPr>
            <p:grpSpPr>
              <a:xfrm>
                <a:off x="16972" y="175633"/>
                <a:ext cx="579286" cy="439091"/>
                <a:chOff x="16972" y="0"/>
                <a:chExt cx="579284" cy="439089"/>
              </a:xfrm>
            </p:grpSpPr>
            <p:sp>
              <p:nvSpPr>
                <p:cNvPr id="410" name="Shape 410"/>
                <p:cNvSpPr/>
                <p:nvPr/>
              </p:nvSpPr>
              <p:spPr>
                <a:xfrm rot="10800000">
                  <a:off x="88102" y="122068"/>
                  <a:ext cx="508156" cy="3170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6972" y="0"/>
                  <a:ext cx="219428" cy="131727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15" name="Group 415"/>
              <p:cNvGrpSpPr/>
              <p:nvPr/>
            </p:nvGrpSpPr>
            <p:grpSpPr>
              <a:xfrm>
                <a:off x="192742" y="0"/>
                <a:ext cx="579284" cy="439089"/>
                <a:chOff x="0" y="0"/>
                <a:chExt cx="579283" cy="439088"/>
              </a:xfrm>
            </p:grpSpPr>
            <p:sp>
              <p:nvSpPr>
                <p:cNvPr id="413" name="Shape 413"/>
                <p:cNvSpPr/>
                <p:nvPr/>
              </p:nvSpPr>
              <p:spPr>
                <a:xfrm>
                  <a:off x="0" y="0"/>
                  <a:ext cx="508155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 rot="10800000">
                  <a:off x="359856" y="307361"/>
                  <a:ext cx="219428" cy="131728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sp>
        <p:nvSpPr>
          <p:cNvPr id="418" name="Shape 418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19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b="1" spc="0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Sync Gateway</a:t>
            </a:r>
          </a:p>
        </p:txBody>
      </p:sp>
      <p:sp>
        <p:nvSpPr>
          <p:cNvPr id="421" name="Shape 421"/>
          <p:cNvSpPr/>
          <p:nvPr/>
        </p:nvSpPr>
        <p:spPr>
          <a:xfrm>
            <a:off x="490510" y="3951384"/>
            <a:ext cx="26050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Sync Gateway</a:t>
            </a:r>
          </a:p>
        </p:txBody>
      </p:sp>
      <p:sp>
        <p:nvSpPr>
          <p:cNvPr id="422" name="Shape 422"/>
          <p:cNvSpPr/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423" name="Shape 423"/>
          <p:cNvSpPr/>
          <p:nvPr/>
        </p:nvSpPr>
        <p:spPr>
          <a:xfrm>
            <a:off x="3441960" y="1677946"/>
            <a:ext cx="1534719" cy="179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Replication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Access Control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Filtering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Validation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26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b="1" spc="0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Channels</a:t>
            </a:r>
          </a:p>
        </p:txBody>
      </p:sp>
      <p:sp>
        <p:nvSpPr>
          <p:cNvPr id="428" name="Shape 428"/>
          <p:cNvSpPr/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grpSp>
        <p:nvGrpSpPr>
          <p:cNvPr id="437" name="Group 437"/>
          <p:cNvGrpSpPr/>
          <p:nvPr/>
        </p:nvGrpSpPr>
        <p:grpSpPr>
          <a:xfrm>
            <a:off x="4021029" y="2855883"/>
            <a:ext cx="444746" cy="889485"/>
            <a:chOff x="-1" y="0"/>
            <a:chExt cx="444744" cy="889483"/>
          </a:xfrm>
        </p:grpSpPr>
        <p:sp>
          <p:nvSpPr>
            <p:cNvPr id="429" name="Shape 429"/>
            <p:cNvSpPr/>
            <p:nvPr/>
          </p:nvSpPr>
          <p:spPr>
            <a:xfrm>
              <a:off x="-2" y="-1"/>
              <a:ext cx="444746" cy="889485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36" name="Group 436"/>
            <p:cNvGrpSpPr/>
            <p:nvPr/>
          </p:nvGrpSpPr>
          <p:grpSpPr>
            <a:xfrm>
              <a:off x="53276" y="293009"/>
              <a:ext cx="338993" cy="275989"/>
              <a:chOff x="7620" y="0"/>
              <a:chExt cx="338992" cy="275988"/>
            </a:xfrm>
          </p:grpSpPr>
          <p:grpSp>
            <p:nvGrpSpPr>
              <p:cNvPr id="432" name="Group 432"/>
              <p:cNvGrpSpPr/>
              <p:nvPr/>
            </p:nvGrpSpPr>
            <p:grpSpPr>
              <a:xfrm>
                <a:off x="7620" y="78851"/>
                <a:ext cx="260081" cy="197138"/>
                <a:chOff x="7620" y="0"/>
                <a:chExt cx="260080" cy="197137"/>
              </a:xfrm>
            </p:grpSpPr>
            <p:sp>
              <p:nvSpPr>
                <p:cNvPr id="430" name="Shape 430"/>
                <p:cNvSpPr/>
                <p:nvPr/>
              </p:nvSpPr>
              <p:spPr>
                <a:xfrm rot="10800000">
                  <a:off x="39554" y="54803"/>
                  <a:ext cx="228147" cy="142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7620" y="0"/>
                  <a:ext cx="98518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35" name="Group 435"/>
              <p:cNvGrpSpPr/>
              <p:nvPr/>
            </p:nvGrpSpPr>
            <p:grpSpPr>
              <a:xfrm>
                <a:off x="86533" y="-1"/>
                <a:ext cx="260081" cy="197138"/>
                <a:chOff x="0" y="0"/>
                <a:chExt cx="260079" cy="197136"/>
              </a:xfrm>
            </p:grpSpPr>
            <p:sp>
              <p:nvSpPr>
                <p:cNvPr id="433" name="Shape 433"/>
                <p:cNvSpPr/>
                <p:nvPr/>
              </p:nvSpPr>
              <p:spPr>
                <a:xfrm>
                  <a:off x="0" y="-1"/>
                  <a:ext cx="228146" cy="14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 rot="10800000">
                  <a:off x="161562" y="137993"/>
                  <a:ext cx="98518" cy="59144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grpSp>
        <p:nvGrpSpPr>
          <p:cNvPr id="465" name="Group 465"/>
          <p:cNvGrpSpPr/>
          <p:nvPr/>
        </p:nvGrpSpPr>
        <p:grpSpPr>
          <a:xfrm>
            <a:off x="1893854" y="3023627"/>
            <a:ext cx="2127183" cy="1682683"/>
            <a:chOff x="0" y="-1"/>
            <a:chExt cx="2127181" cy="1682682"/>
          </a:xfrm>
        </p:grpSpPr>
        <p:sp>
          <p:nvSpPr>
            <p:cNvPr id="438" name="Shape 438"/>
            <p:cNvSpPr/>
            <p:nvPr/>
          </p:nvSpPr>
          <p:spPr>
            <a:xfrm>
              <a:off x="1225311" y="-2"/>
              <a:ext cx="40694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Sports</a:t>
              </a:r>
            </a:p>
          </p:txBody>
        </p:sp>
        <p:grpSp>
          <p:nvGrpSpPr>
            <p:cNvPr id="450" name="Group 450"/>
            <p:cNvGrpSpPr/>
            <p:nvPr/>
          </p:nvGrpSpPr>
          <p:grpSpPr>
            <a:xfrm>
              <a:off x="-1" y="875686"/>
              <a:ext cx="372142" cy="806995"/>
              <a:chOff x="0" y="-2"/>
              <a:chExt cx="372141" cy="806994"/>
            </a:xfrm>
          </p:grpSpPr>
          <p:grpSp>
            <p:nvGrpSpPr>
              <p:cNvPr id="445" name="Group 445"/>
              <p:cNvGrpSpPr/>
              <p:nvPr/>
            </p:nvGrpSpPr>
            <p:grpSpPr>
              <a:xfrm>
                <a:off x="0" y="-3"/>
                <a:ext cx="372142" cy="806996"/>
                <a:chOff x="0" y="-1"/>
                <a:chExt cx="372141" cy="806994"/>
              </a:xfrm>
            </p:grpSpPr>
            <p:sp>
              <p:nvSpPr>
                <p:cNvPr id="439" name="Shape 439"/>
                <p:cNvSpPr/>
                <p:nvPr/>
              </p:nvSpPr>
              <p:spPr>
                <a:xfrm>
                  <a:off x="0" y="-2"/>
                  <a:ext cx="372142" cy="806996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19418" y="99868"/>
                  <a:ext cx="332175" cy="600970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174898" y="22178"/>
                  <a:ext cx="18123" cy="18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149970" y="719365"/>
                  <a:ext cx="70473" cy="704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171366" y="740760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148640" y="56508"/>
                  <a:ext cx="72489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49" name="Group 449"/>
              <p:cNvGrpSpPr/>
              <p:nvPr/>
            </p:nvGrpSpPr>
            <p:grpSpPr>
              <a:xfrm>
                <a:off x="120672" y="312815"/>
                <a:ext cx="125739" cy="167346"/>
                <a:chOff x="-1" y="-1"/>
                <a:chExt cx="125737" cy="167344"/>
              </a:xfrm>
            </p:grpSpPr>
            <p:sp>
              <p:nvSpPr>
                <p:cNvPr id="446" name="Shape 446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-2" y="-2"/>
                  <a:ext cx="125739" cy="314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51" name="Shape 451"/>
            <p:cNvSpPr/>
            <p:nvPr/>
          </p:nvSpPr>
          <p:spPr>
            <a:xfrm flipH="1">
              <a:off x="186067" y="276999"/>
              <a:ext cx="1941114" cy="598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63" name="Group 463"/>
            <p:cNvGrpSpPr/>
            <p:nvPr/>
          </p:nvGrpSpPr>
          <p:grpSpPr>
            <a:xfrm>
              <a:off x="776235" y="875686"/>
              <a:ext cx="372141" cy="806995"/>
              <a:chOff x="0" y="-2"/>
              <a:chExt cx="372140" cy="806994"/>
            </a:xfrm>
          </p:grpSpPr>
          <p:grpSp>
            <p:nvGrpSpPr>
              <p:cNvPr id="458" name="Group 458"/>
              <p:cNvGrpSpPr/>
              <p:nvPr/>
            </p:nvGrpSpPr>
            <p:grpSpPr>
              <a:xfrm>
                <a:off x="0" y="-3"/>
                <a:ext cx="372141" cy="806996"/>
                <a:chOff x="0" y="-1"/>
                <a:chExt cx="372140" cy="806994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0" y="-2"/>
                  <a:ext cx="372141" cy="806996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19418" y="99868"/>
                  <a:ext cx="332174" cy="600970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174897" y="22178"/>
                  <a:ext cx="18124" cy="18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149969" y="719365"/>
                  <a:ext cx="70473" cy="704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71366" y="740760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48639" y="56508"/>
                  <a:ext cx="72490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62" name="Group 462"/>
              <p:cNvGrpSpPr/>
              <p:nvPr/>
            </p:nvGrpSpPr>
            <p:grpSpPr>
              <a:xfrm>
                <a:off x="120672" y="312815"/>
                <a:ext cx="125738" cy="167346"/>
                <a:chOff x="-1" y="-1"/>
                <a:chExt cx="125737" cy="167344"/>
              </a:xfrm>
            </p:grpSpPr>
            <p:sp>
              <p:nvSpPr>
                <p:cNvPr id="459" name="Shape 459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-2" y="-2"/>
                  <a:ext cx="125739" cy="314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64" name="Shape 464"/>
            <p:cNvSpPr/>
            <p:nvPr/>
          </p:nvSpPr>
          <p:spPr>
            <a:xfrm flipH="1">
              <a:off x="962302" y="276999"/>
              <a:ext cx="1164879" cy="598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93" name="Group 493"/>
          <p:cNvGrpSpPr/>
          <p:nvPr/>
        </p:nvGrpSpPr>
        <p:grpSpPr>
          <a:xfrm>
            <a:off x="4465767" y="3023628"/>
            <a:ext cx="2266799" cy="1704862"/>
            <a:chOff x="0" y="0"/>
            <a:chExt cx="2266797" cy="1704861"/>
          </a:xfrm>
        </p:grpSpPr>
        <p:grpSp>
          <p:nvGrpSpPr>
            <p:cNvPr id="477" name="Group 477"/>
            <p:cNvGrpSpPr/>
            <p:nvPr/>
          </p:nvGrpSpPr>
          <p:grpSpPr>
            <a:xfrm>
              <a:off x="1210018" y="897870"/>
              <a:ext cx="372142" cy="806992"/>
              <a:chOff x="-1" y="0"/>
              <a:chExt cx="372141" cy="806991"/>
            </a:xfrm>
          </p:grpSpPr>
          <p:grpSp>
            <p:nvGrpSpPr>
              <p:cNvPr id="472" name="Group 472"/>
              <p:cNvGrpSpPr/>
              <p:nvPr/>
            </p:nvGrpSpPr>
            <p:grpSpPr>
              <a:xfrm>
                <a:off x="-2" y="0"/>
                <a:ext cx="372143" cy="806992"/>
                <a:chOff x="0" y="0"/>
                <a:chExt cx="372141" cy="806991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0"/>
                  <a:ext cx="372142" cy="806992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19418" y="99868"/>
                  <a:ext cx="332175" cy="600968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174898" y="22178"/>
                  <a:ext cx="18125" cy="18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149970" y="719363"/>
                  <a:ext cx="70473" cy="70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171366" y="740758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148640" y="56508"/>
                  <a:ext cx="72489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76" name="Group 476"/>
              <p:cNvGrpSpPr/>
              <p:nvPr/>
            </p:nvGrpSpPr>
            <p:grpSpPr>
              <a:xfrm>
                <a:off x="120672" y="312814"/>
                <a:ext cx="125737" cy="167347"/>
                <a:chOff x="0" y="-1"/>
                <a:chExt cx="125736" cy="167345"/>
              </a:xfrm>
            </p:grpSpPr>
            <p:sp>
              <p:nvSpPr>
                <p:cNvPr id="473" name="Shape 473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-1" y="-2"/>
                  <a:ext cx="125737" cy="314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78" name="Shape 478"/>
            <p:cNvSpPr/>
            <p:nvPr/>
          </p:nvSpPr>
          <p:spPr>
            <a:xfrm>
              <a:off x="0" y="276999"/>
              <a:ext cx="1396088" cy="62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212388" y="-1"/>
              <a:ext cx="84591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San Francisco</a:t>
              </a:r>
            </a:p>
          </p:txBody>
        </p:sp>
        <p:grpSp>
          <p:nvGrpSpPr>
            <p:cNvPr id="491" name="Group 491"/>
            <p:cNvGrpSpPr/>
            <p:nvPr/>
          </p:nvGrpSpPr>
          <p:grpSpPr>
            <a:xfrm>
              <a:off x="1894654" y="892920"/>
              <a:ext cx="372143" cy="806991"/>
              <a:chOff x="0" y="0"/>
              <a:chExt cx="372142" cy="806990"/>
            </a:xfrm>
          </p:grpSpPr>
          <p:grpSp>
            <p:nvGrpSpPr>
              <p:cNvPr id="486" name="Group 486"/>
              <p:cNvGrpSpPr/>
              <p:nvPr/>
            </p:nvGrpSpPr>
            <p:grpSpPr>
              <a:xfrm>
                <a:off x="-1" y="0"/>
                <a:ext cx="372143" cy="806991"/>
                <a:chOff x="0" y="0"/>
                <a:chExt cx="372142" cy="806990"/>
              </a:xfrm>
            </p:grpSpPr>
            <p:sp>
              <p:nvSpPr>
                <p:cNvPr id="480" name="Shape 480"/>
                <p:cNvSpPr/>
                <p:nvPr/>
              </p:nvSpPr>
              <p:spPr>
                <a:xfrm>
                  <a:off x="0" y="0"/>
                  <a:ext cx="372143" cy="806991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19418" y="99868"/>
                  <a:ext cx="332176" cy="600967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174898" y="22178"/>
                  <a:ext cx="18125" cy="18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149970" y="719362"/>
                  <a:ext cx="70473" cy="70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171366" y="740757"/>
                  <a:ext cx="27689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>
                  <a:off x="148640" y="56508"/>
                  <a:ext cx="72490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90" name="Group 490"/>
              <p:cNvGrpSpPr/>
              <p:nvPr/>
            </p:nvGrpSpPr>
            <p:grpSpPr>
              <a:xfrm>
                <a:off x="120672" y="312814"/>
                <a:ext cx="125738" cy="167346"/>
                <a:chOff x="0" y="-1"/>
                <a:chExt cx="125736" cy="167345"/>
              </a:xfrm>
            </p:grpSpPr>
            <p:sp>
              <p:nvSpPr>
                <p:cNvPr id="487" name="Shape 487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-1" y="-2"/>
                  <a:ext cx="125737" cy="314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92" name="Shape 492"/>
            <p:cNvSpPr/>
            <p:nvPr/>
          </p:nvSpPr>
          <p:spPr>
            <a:xfrm>
              <a:off x="-1" y="276999"/>
              <a:ext cx="2080726" cy="615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4243398" y="1158416"/>
            <a:ext cx="2717768" cy="3161628"/>
            <a:chOff x="-1" y="-1"/>
            <a:chExt cx="2717767" cy="3161626"/>
          </a:xfrm>
        </p:grpSpPr>
        <p:grpSp>
          <p:nvGrpSpPr>
            <p:cNvPr id="505" name="Group 505"/>
            <p:cNvGrpSpPr/>
            <p:nvPr/>
          </p:nvGrpSpPr>
          <p:grpSpPr>
            <a:xfrm>
              <a:off x="1417682" y="-2"/>
              <a:ext cx="372144" cy="806993"/>
              <a:chOff x="-1" y="0"/>
              <a:chExt cx="372142" cy="806991"/>
            </a:xfrm>
          </p:grpSpPr>
          <p:grpSp>
            <p:nvGrpSpPr>
              <p:cNvPr id="500" name="Group 500"/>
              <p:cNvGrpSpPr/>
              <p:nvPr/>
            </p:nvGrpSpPr>
            <p:grpSpPr>
              <a:xfrm>
                <a:off x="-2" y="-1"/>
                <a:ext cx="372143" cy="806993"/>
                <a:chOff x="-1" y="0"/>
                <a:chExt cx="372142" cy="806991"/>
              </a:xfrm>
            </p:grpSpPr>
            <p:sp>
              <p:nvSpPr>
                <p:cNvPr id="494" name="Shape 494"/>
                <p:cNvSpPr/>
                <p:nvPr/>
              </p:nvSpPr>
              <p:spPr>
                <a:xfrm>
                  <a:off x="-2" y="-1"/>
                  <a:ext cx="372144" cy="806993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19418" y="99868"/>
                  <a:ext cx="332175" cy="600968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174898" y="22178"/>
                  <a:ext cx="18124" cy="18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149970" y="719363"/>
                  <a:ext cx="70473" cy="70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171366" y="740758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148640" y="56508"/>
                  <a:ext cx="72489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04" name="Group 504"/>
              <p:cNvGrpSpPr/>
              <p:nvPr/>
            </p:nvGrpSpPr>
            <p:grpSpPr>
              <a:xfrm>
                <a:off x="120672" y="312814"/>
                <a:ext cx="125737" cy="167347"/>
                <a:chOff x="0" y="-1"/>
                <a:chExt cx="125736" cy="167345"/>
              </a:xfrm>
            </p:grpSpPr>
            <p:sp>
              <p:nvSpPr>
                <p:cNvPr id="501" name="Shape 501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-1" y="-2"/>
                  <a:ext cx="125737" cy="314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06" name="Shape 506"/>
            <p:cNvSpPr/>
            <p:nvPr/>
          </p:nvSpPr>
          <p:spPr>
            <a:xfrm rot="16200000">
              <a:off x="356633" y="450351"/>
              <a:ext cx="890487" cy="160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241" y="0"/>
                  </a:lnTo>
                  <a:lnTo>
                    <a:pt x="12241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34759" y="910148"/>
              <a:ext cx="44073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Nature</a:t>
              </a:r>
            </a:p>
          </p:txBody>
        </p:sp>
        <p:sp>
          <p:nvSpPr>
            <p:cNvPr id="508" name="Shape 508"/>
            <p:cNvSpPr/>
            <p:nvPr/>
          </p:nvSpPr>
          <p:spPr>
            <a:xfrm flipH="1" rot="16200000">
              <a:off x="375737" y="819596"/>
              <a:ext cx="1966291" cy="271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783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2633991" y="1158420"/>
            <a:ext cx="1387044" cy="1770654"/>
            <a:chOff x="-1" y="0"/>
            <a:chExt cx="1387043" cy="1770652"/>
          </a:xfrm>
        </p:grpSpPr>
        <p:grpSp>
          <p:nvGrpSpPr>
            <p:cNvPr id="521" name="Group 521"/>
            <p:cNvGrpSpPr/>
            <p:nvPr/>
          </p:nvGrpSpPr>
          <p:grpSpPr>
            <a:xfrm>
              <a:off x="-2" y="0"/>
              <a:ext cx="372142" cy="806991"/>
              <a:chOff x="0" y="0"/>
              <a:chExt cx="372140" cy="806990"/>
            </a:xfrm>
          </p:grpSpPr>
          <p:grpSp>
            <p:nvGrpSpPr>
              <p:cNvPr id="516" name="Group 516"/>
              <p:cNvGrpSpPr/>
              <p:nvPr/>
            </p:nvGrpSpPr>
            <p:grpSpPr>
              <a:xfrm>
                <a:off x="0" y="0"/>
                <a:ext cx="372141" cy="806991"/>
                <a:chOff x="0" y="0"/>
                <a:chExt cx="372140" cy="806990"/>
              </a:xfrm>
            </p:grpSpPr>
            <p:sp>
              <p:nvSpPr>
                <p:cNvPr id="510" name="Shape 510"/>
                <p:cNvSpPr/>
                <p:nvPr/>
              </p:nvSpPr>
              <p:spPr>
                <a:xfrm>
                  <a:off x="0" y="0"/>
                  <a:ext cx="372141" cy="806991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19418" y="99869"/>
                  <a:ext cx="332175" cy="600967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174897" y="22178"/>
                  <a:ext cx="18125" cy="18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149970" y="719362"/>
                  <a:ext cx="70472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171366" y="740757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148639" y="56508"/>
                  <a:ext cx="72490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20" name="Group 520"/>
              <p:cNvGrpSpPr/>
              <p:nvPr/>
            </p:nvGrpSpPr>
            <p:grpSpPr>
              <a:xfrm>
                <a:off x="120672" y="312814"/>
                <a:ext cx="125737" cy="167346"/>
                <a:chOff x="0" y="-1"/>
                <a:chExt cx="125736" cy="167345"/>
              </a:xfrm>
            </p:grpSpPr>
            <p:sp>
              <p:nvSpPr>
                <p:cNvPr id="517" name="Shape 517"/>
                <p:cNvSpPr/>
                <p:nvPr/>
              </p:nvSpPr>
              <p:spPr>
                <a:xfrm>
                  <a:off x="-1" y="0"/>
                  <a:ext cx="125737" cy="1673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-1" y="-2"/>
                  <a:ext cx="125737" cy="314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-1" y="0"/>
                  <a:ext cx="125737" cy="1673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22" name="Shape 522"/>
            <p:cNvSpPr/>
            <p:nvPr/>
          </p:nvSpPr>
          <p:spPr>
            <a:xfrm rot="10800000">
              <a:off x="186067" y="806984"/>
              <a:ext cx="1200976" cy="96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85173" y="1493651"/>
              <a:ext cx="41773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Admin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4"/>
      <p:bldP build="whole" bldLvl="1" animBg="1" rev="0" advAuto="0" spid="509" grpId="3"/>
      <p:bldP build="whole" bldLvl="1" animBg="1" rev="0" advAuto="0" spid="493" grpId="2"/>
      <p:bldP build="whole" bldLvl="1" animBg="1" rev="0" advAuto="0" spid="46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793883" y="2185113"/>
            <a:ext cx="1540253" cy="1540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F2F2"/>
          </a:solidFill>
          <a:ln w="28575">
            <a:solidFill>
              <a:srgbClr val="BFBFBF"/>
            </a:solidFill>
            <a:prstDash val="sysDash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528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Shape 529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b="1" spc="0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Replication</a:t>
            </a:r>
          </a:p>
        </p:txBody>
      </p:sp>
      <p:grpSp>
        <p:nvGrpSpPr>
          <p:cNvPr id="567" name="Group 567"/>
          <p:cNvGrpSpPr/>
          <p:nvPr/>
        </p:nvGrpSpPr>
        <p:grpSpPr>
          <a:xfrm>
            <a:off x="7136407" y="2429085"/>
            <a:ext cx="854220" cy="1049006"/>
            <a:chOff x="-2" y="-2"/>
            <a:chExt cx="854219" cy="1049005"/>
          </a:xfrm>
        </p:grpSpPr>
        <p:grpSp>
          <p:nvGrpSpPr>
            <p:cNvPr id="542" name="Group 542"/>
            <p:cNvGrpSpPr/>
            <p:nvPr/>
          </p:nvGrpSpPr>
          <p:grpSpPr>
            <a:xfrm>
              <a:off x="84421" y="207037"/>
              <a:ext cx="697138" cy="697509"/>
              <a:chOff x="0" y="0"/>
              <a:chExt cx="697137" cy="697508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290421" y="633"/>
                <a:ext cx="406717" cy="406718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232217" y="58837"/>
                <a:ext cx="406718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174317" y="116915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116970" y="175117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58465" y="232590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5" name="Shape 535"/>
              <p:cNvSpPr/>
              <p:nvPr/>
            </p:nvSpPr>
            <p:spPr>
              <a:xfrm flipV="1">
                <a:off x="-1" y="0"/>
                <a:ext cx="406716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6" name="Shape 536"/>
              <p:cNvSpPr/>
              <p:nvPr/>
            </p:nvSpPr>
            <p:spPr>
              <a:xfrm flipV="1">
                <a:off x="58202" y="58203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7" name="Shape 537"/>
              <p:cNvSpPr/>
              <p:nvPr/>
            </p:nvSpPr>
            <p:spPr>
              <a:xfrm flipV="1">
                <a:off x="116707" y="116281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8" name="Shape 538"/>
              <p:cNvSpPr/>
              <p:nvPr/>
            </p:nvSpPr>
            <p:spPr>
              <a:xfrm flipV="1">
                <a:off x="174054" y="174483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9" name="Shape 539"/>
              <p:cNvSpPr/>
              <p:nvPr/>
            </p:nvSpPr>
            <p:spPr>
              <a:xfrm flipV="1">
                <a:off x="231954" y="231957"/>
                <a:ext cx="406718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40" name="Shape 540"/>
              <p:cNvSpPr/>
              <p:nvPr/>
            </p:nvSpPr>
            <p:spPr>
              <a:xfrm flipV="1">
                <a:off x="290158" y="290160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262" y="290793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546" name="Group 546"/>
            <p:cNvGrpSpPr/>
            <p:nvPr/>
          </p:nvGrpSpPr>
          <p:grpSpPr>
            <a:xfrm>
              <a:off x="130459" y="732308"/>
              <a:ext cx="237954" cy="316696"/>
              <a:chOff x="-1" y="-1"/>
              <a:chExt cx="237953" cy="316695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1" y="-2"/>
                <a:ext cx="237952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50" name="Group 550"/>
            <p:cNvGrpSpPr/>
            <p:nvPr/>
          </p:nvGrpSpPr>
          <p:grpSpPr>
            <a:xfrm>
              <a:off x="-3" y="369756"/>
              <a:ext cx="237956" cy="316698"/>
              <a:chOff x="0" y="-1"/>
              <a:chExt cx="237954" cy="316696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-1" y="-2"/>
                <a:ext cx="237955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0" y="-2"/>
                <a:ext cx="237954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-1" y="-2"/>
                <a:ext cx="237954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54" name="Group 554"/>
            <p:cNvGrpSpPr/>
            <p:nvPr/>
          </p:nvGrpSpPr>
          <p:grpSpPr>
            <a:xfrm>
              <a:off x="130459" y="-3"/>
              <a:ext cx="237954" cy="316697"/>
              <a:chOff x="-1" y="-1"/>
              <a:chExt cx="237953" cy="316695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1" y="-1"/>
                <a:ext cx="237952" cy="59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58" name="Group 558"/>
            <p:cNvGrpSpPr/>
            <p:nvPr/>
          </p:nvGrpSpPr>
          <p:grpSpPr>
            <a:xfrm>
              <a:off x="495412" y="732308"/>
              <a:ext cx="237954" cy="316696"/>
              <a:chOff x="-1" y="-1"/>
              <a:chExt cx="237953" cy="316695"/>
            </a:xfrm>
          </p:grpSpPr>
          <p:sp>
            <p:nvSpPr>
              <p:cNvPr id="555" name="Shape 555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1" y="-2"/>
                <a:ext cx="237952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62" name="Group 562"/>
            <p:cNvGrpSpPr/>
            <p:nvPr/>
          </p:nvGrpSpPr>
          <p:grpSpPr>
            <a:xfrm>
              <a:off x="616262" y="369756"/>
              <a:ext cx="237956" cy="316698"/>
              <a:chOff x="0" y="-1"/>
              <a:chExt cx="237954" cy="316696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-1" y="-2"/>
                <a:ext cx="237955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0" y="-2"/>
                <a:ext cx="237954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-1" y="-2"/>
                <a:ext cx="237954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66" name="Group 566"/>
            <p:cNvGrpSpPr/>
            <p:nvPr/>
          </p:nvGrpSpPr>
          <p:grpSpPr>
            <a:xfrm>
              <a:off x="495412" y="-3"/>
              <a:ext cx="237954" cy="316697"/>
              <a:chOff x="-1" y="-1"/>
              <a:chExt cx="237953" cy="316695"/>
            </a:xfrm>
          </p:grpSpPr>
          <p:sp>
            <p:nvSpPr>
              <p:cNvPr id="563" name="Shape 563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1" y="-1"/>
                <a:ext cx="237952" cy="59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79" name="Group 579"/>
          <p:cNvGrpSpPr/>
          <p:nvPr/>
        </p:nvGrpSpPr>
        <p:grpSpPr>
          <a:xfrm>
            <a:off x="4156089" y="1069528"/>
            <a:ext cx="372143" cy="806991"/>
            <a:chOff x="0" y="-1"/>
            <a:chExt cx="372141" cy="806990"/>
          </a:xfrm>
        </p:grpSpPr>
        <p:grpSp>
          <p:nvGrpSpPr>
            <p:cNvPr id="574" name="Group 574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78" name="Group 578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88" name="Group 588"/>
          <p:cNvGrpSpPr/>
          <p:nvPr/>
        </p:nvGrpSpPr>
        <p:grpSpPr>
          <a:xfrm>
            <a:off x="5105312" y="1690853"/>
            <a:ext cx="444746" cy="889485"/>
            <a:chOff x="-1" y="0"/>
            <a:chExt cx="444744" cy="889483"/>
          </a:xfrm>
        </p:grpSpPr>
        <p:sp>
          <p:nvSpPr>
            <p:cNvPr id="580" name="Shape 580"/>
            <p:cNvSpPr/>
            <p:nvPr/>
          </p:nvSpPr>
          <p:spPr>
            <a:xfrm>
              <a:off x="-2" y="-1"/>
              <a:ext cx="444746" cy="889485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87" name="Group 587"/>
            <p:cNvGrpSpPr/>
            <p:nvPr/>
          </p:nvGrpSpPr>
          <p:grpSpPr>
            <a:xfrm>
              <a:off x="53276" y="293009"/>
              <a:ext cx="338993" cy="275989"/>
              <a:chOff x="7620" y="0"/>
              <a:chExt cx="338992" cy="275988"/>
            </a:xfrm>
          </p:grpSpPr>
          <p:grpSp>
            <p:nvGrpSpPr>
              <p:cNvPr id="583" name="Group 583"/>
              <p:cNvGrpSpPr/>
              <p:nvPr/>
            </p:nvGrpSpPr>
            <p:grpSpPr>
              <a:xfrm>
                <a:off x="7620" y="78851"/>
                <a:ext cx="260081" cy="197138"/>
                <a:chOff x="7620" y="0"/>
                <a:chExt cx="260080" cy="197137"/>
              </a:xfrm>
            </p:grpSpPr>
            <p:sp>
              <p:nvSpPr>
                <p:cNvPr id="581" name="Shape 581"/>
                <p:cNvSpPr/>
                <p:nvPr/>
              </p:nvSpPr>
              <p:spPr>
                <a:xfrm rot="10800000">
                  <a:off x="39554" y="54803"/>
                  <a:ext cx="228147" cy="142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7620" y="0"/>
                  <a:ext cx="98518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86" name="Group 586"/>
              <p:cNvGrpSpPr/>
              <p:nvPr/>
            </p:nvGrpSpPr>
            <p:grpSpPr>
              <a:xfrm>
                <a:off x="86533" y="-1"/>
                <a:ext cx="260081" cy="197138"/>
                <a:chOff x="0" y="0"/>
                <a:chExt cx="260079" cy="197136"/>
              </a:xfrm>
            </p:grpSpPr>
            <p:sp>
              <p:nvSpPr>
                <p:cNvPr id="584" name="Shape 584"/>
                <p:cNvSpPr/>
                <p:nvPr/>
              </p:nvSpPr>
              <p:spPr>
                <a:xfrm>
                  <a:off x="0" y="-1"/>
                  <a:ext cx="228146" cy="14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 rot="10800000">
                  <a:off x="161562" y="137993"/>
                  <a:ext cx="98518" cy="59144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grpSp>
        <p:nvGrpSpPr>
          <p:cNvPr id="600" name="Group 600"/>
          <p:cNvGrpSpPr/>
          <p:nvPr/>
        </p:nvGrpSpPr>
        <p:grpSpPr>
          <a:xfrm>
            <a:off x="4160695" y="2386256"/>
            <a:ext cx="372143" cy="806992"/>
            <a:chOff x="0" y="-1"/>
            <a:chExt cx="372141" cy="806990"/>
          </a:xfrm>
        </p:grpSpPr>
        <p:grpSp>
          <p:nvGrpSpPr>
            <p:cNvPr id="595" name="Group 595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589" name="Shape 589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601" name="Shape 601"/>
          <p:cNvSpPr/>
          <p:nvPr/>
        </p:nvSpPr>
        <p:spPr>
          <a:xfrm>
            <a:off x="4534708" y="1602473"/>
            <a:ext cx="183855" cy="123607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02" name="Shape 602"/>
          <p:cNvSpPr/>
          <p:nvPr/>
        </p:nvSpPr>
        <p:spPr>
          <a:xfrm flipV="1">
            <a:off x="4539312" y="2539760"/>
            <a:ext cx="182320" cy="121586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614" name="Group 614"/>
          <p:cNvGrpSpPr/>
          <p:nvPr/>
        </p:nvGrpSpPr>
        <p:grpSpPr>
          <a:xfrm>
            <a:off x="2159439" y="1069528"/>
            <a:ext cx="372143" cy="806991"/>
            <a:chOff x="0" y="-1"/>
            <a:chExt cx="372141" cy="806990"/>
          </a:xfrm>
        </p:grpSpPr>
        <p:grpSp>
          <p:nvGrpSpPr>
            <p:cNvPr id="609" name="Group 609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13" name="Group 613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26" name="Group 626"/>
          <p:cNvGrpSpPr/>
          <p:nvPr/>
        </p:nvGrpSpPr>
        <p:grpSpPr>
          <a:xfrm>
            <a:off x="2164044" y="2386256"/>
            <a:ext cx="372143" cy="806992"/>
            <a:chOff x="0" y="-1"/>
            <a:chExt cx="372141" cy="806990"/>
          </a:xfrm>
        </p:grpSpPr>
        <p:grpSp>
          <p:nvGrpSpPr>
            <p:cNvPr id="621" name="Group 621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15" name="Shape 615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9" name="Shape 619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25" name="Group 625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22" name="Shape 622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38" name="Group 638"/>
          <p:cNvGrpSpPr/>
          <p:nvPr/>
        </p:nvGrpSpPr>
        <p:grpSpPr>
          <a:xfrm>
            <a:off x="1136343" y="1732099"/>
            <a:ext cx="372143" cy="806992"/>
            <a:chOff x="0" y="-1"/>
            <a:chExt cx="372141" cy="806990"/>
          </a:xfrm>
        </p:grpSpPr>
        <p:grpSp>
          <p:nvGrpSpPr>
            <p:cNvPr id="633" name="Group 633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27" name="Shape 627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37" name="Group 637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639" name="Shape 639"/>
          <p:cNvSpPr/>
          <p:nvPr/>
        </p:nvSpPr>
        <p:spPr>
          <a:xfrm flipV="1">
            <a:off x="1514960" y="1873143"/>
            <a:ext cx="212712" cy="137756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40" name="Shape 640"/>
          <p:cNvSpPr/>
          <p:nvPr/>
        </p:nvSpPr>
        <p:spPr>
          <a:xfrm>
            <a:off x="1514962" y="2258159"/>
            <a:ext cx="214245" cy="136374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2346220" y="1882725"/>
            <a:ext cx="1060" cy="165730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653" name="Group 653"/>
          <p:cNvGrpSpPr/>
          <p:nvPr/>
        </p:nvGrpSpPr>
        <p:grpSpPr>
          <a:xfrm>
            <a:off x="4156089" y="3725476"/>
            <a:ext cx="372143" cy="806992"/>
            <a:chOff x="0" y="-1"/>
            <a:chExt cx="372141" cy="806990"/>
          </a:xfrm>
        </p:grpSpPr>
        <p:grpSp>
          <p:nvGrpSpPr>
            <p:cNvPr id="648" name="Group 648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52" name="Group 652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65" name="Group 665"/>
          <p:cNvGrpSpPr/>
          <p:nvPr/>
        </p:nvGrpSpPr>
        <p:grpSpPr>
          <a:xfrm>
            <a:off x="3122196" y="3725476"/>
            <a:ext cx="372143" cy="806992"/>
            <a:chOff x="0" y="-1"/>
            <a:chExt cx="372141" cy="806990"/>
          </a:xfrm>
        </p:grpSpPr>
        <p:grpSp>
          <p:nvGrpSpPr>
            <p:cNvPr id="660" name="Group 660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54" name="Shape 654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64" name="Group 664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61" name="Shape 661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74" name="Group 674"/>
          <p:cNvGrpSpPr/>
          <p:nvPr/>
        </p:nvGrpSpPr>
        <p:grpSpPr>
          <a:xfrm>
            <a:off x="5105312" y="3676194"/>
            <a:ext cx="444746" cy="889485"/>
            <a:chOff x="-1" y="0"/>
            <a:chExt cx="444744" cy="889483"/>
          </a:xfrm>
        </p:grpSpPr>
        <p:sp>
          <p:nvSpPr>
            <p:cNvPr id="666" name="Shape 666"/>
            <p:cNvSpPr/>
            <p:nvPr/>
          </p:nvSpPr>
          <p:spPr>
            <a:xfrm>
              <a:off x="-2" y="-1"/>
              <a:ext cx="444746" cy="889485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73" name="Group 673"/>
            <p:cNvGrpSpPr/>
            <p:nvPr/>
          </p:nvGrpSpPr>
          <p:grpSpPr>
            <a:xfrm>
              <a:off x="53276" y="293009"/>
              <a:ext cx="338993" cy="275989"/>
              <a:chOff x="7620" y="0"/>
              <a:chExt cx="338992" cy="275988"/>
            </a:xfrm>
          </p:grpSpPr>
          <p:grpSp>
            <p:nvGrpSpPr>
              <p:cNvPr id="669" name="Group 669"/>
              <p:cNvGrpSpPr/>
              <p:nvPr/>
            </p:nvGrpSpPr>
            <p:grpSpPr>
              <a:xfrm>
                <a:off x="7620" y="78851"/>
                <a:ext cx="260081" cy="197138"/>
                <a:chOff x="7620" y="0"/>
                <a:chExt cx="260080" cy="197137"/>
              </a:xfrm>
            </p:grpSpPr>
            <p:sp>
              <p:nvSpPr>
                <p:cNvPr id="667" name="Shape 667"/>
                <p:cNvSpPr/>
                <p:nvPr/>
              </p:nvSpPr>
              <p:spPr>
                <a:xfrm rot="10800000">
                  <a:off x="39554" y="54803"/>
                  <a:ext cx="228147" cy="142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7620" y="0"/>
                  <a:ext cx="98518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672" name="Group 672"/>
              <p:cNvGrpSpPr/>
              <p:nvPr/>
            </p:nvGrpSpPr>
            <p:grpSpPr>
              <a:xfrm>
                <a:off x="86533" y="-1"/>
                <a:ext cx="260081" cy="197137"/>
                <a:chOff x="0" y="0"/>
                <a:chExt cx="260079" cy="197135"/>
              </a:xfrm>
            </p:grpSpPr>
            <p:sp>
              <p:nvSpPr>
                <p:cNvPr id="670" name="Shape 670"/>
                <p:cNvSpPr/>
                <p:nvPr/>
              </p:nvSpPr>
              <p:spPr>
                <a:xfrm>
                  <a:off x="0" y="-1"/>
                  <a:ext cx="228146" cy="14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 rot="10800000">
                  <a:off x="161562" y="137993"/>
                  <a:ext cx="98518" cy="5914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sp>
        <p:nvSpPr>
          <p:cNvPr id="675" name="Shape 675"/>
          <p:cNvSpPr/>
          <p:nvPr/>
        </p:nvSpPr>
        <p:spPr>
          <a:xfrm flipV="1">
            <a:off x="4534708" y="4125901"/>
            <a:ext cx="183855" cy="1502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3500816" y="4127382"/>
            <a:ext cx="216310" cy="2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7" name="Shape 677"/>
          <p:cNvSpPr/>
          <p:nvPr/>
        </p:nvSpPr>
        <p:spPr>
          <a:xfrm>
            <a:off x="5569261" y="2224141"/>
            <a:ext cx="419397" cy="153726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8" name="Shape 678"/>
          <p:cNvSpPr/>
          <p:nvPr/>
        </p:nvSpPr>
        <p:spPr>
          <a:xfrm flipV="1">
            <a:off x="5569262" y="3769338"/>
            <a:ext cx="433014" cy="225690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9" name="Shape 679"/>
          <p:cNvSpPr/>
          <p:nvPr/>
        </p:nvSpPr>
        <p:spPr>
          <a:xfrm>
            <a:off x="1358291" y="3351910"/>
            <a:ext cx="9223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Pure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Peer-to-Peer</a:t>
            </a:r>
          </a:p>
        </p:txBody>
      </p:sp>
      <p:sp>
        <p:nvSpPr>
          <p:cNvPr id="680" name="Shape 680"/>
          <p:cNvSpPr/>
          <p:nvPr/>
        </p:nvSpPr>
        <p:spPr>
          <a:xfrm>
            <a:off x="2835912" y="4634939"/>
            <a:ext cx="9223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Peer-to-Peer</a:t>
            </a:r>
          </a:p>
        </p:txBody>
      </p:sp>
      <p:sp>
        <p:nvSpPr>
          <p:cNvPr id="681" name="Shape 681"/>
          <p:cNvSpPr/>
          <p:nvPr/>
        </p:nvSpPr>
        <p:spPr>
          <a:xfrm>
            <a:off x="4976653" y="4634939"/>
            <a:ext cx="6934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Scale Out</a:t>
            </a:r>
          </a:p>
        </p:txBody>
      </p:sp>
      <p:sp>
        <p:nvSpPr>
          <p:cNvPr id="682" name="Shape 682"/>
          <p:cNvSpPr/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86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Shape 687"/>
          <p:cNvSpPr/>
          <p:nvPr/>
        </p:nvSpPr>
        <p:spPr>
          <a:xfrm>
            <a:off x="432575" y="374586"/>
            <a:ext cx="7009087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Access Control, Filtering, and Validation</a:t>
            </a:r>
          </a:p>
        </p:txBody>
      </p:sp>
      <p:sp>
        <p:nvSpPr>
          <p:cNvPr id="688" name="Shape 688"/>
          <p:cNvSpPr/>
          <p:nvPr>
            <p:ph type="sldNum" sz="quarter" idx="2"/>
          </p:nvPr>
        </p:nvSpPr>
        <p:spPr>
          <a:xfrm>
            <a:off x="8229600" y="49537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689" name="Shape 689"/>
          <p:cNvSpPr/>
          <p:nvPr/>
        </p:nvSpPr>
        <p:spPr>
          <a:xfrm>
            <a:off x="702790" y="1258887"/>
            <a:ext cx="7220771" cy="307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Pluggable Authentication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Javascript sync function runs on all mutations.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indent="341313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Access/Filtering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marL="759922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channel(…)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Routes the document to the named channel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marL="759922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access(…)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Grants access to a channel to a specified user, list of users, or a role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marL="759922" indent="-134447">
              <a:spcBef>
                <a:spcPts val="12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role(…)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Grants a user a role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indent="341313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Validation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marL="759922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throw(…)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Prevents a document mutation from persisting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marL="759922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requireUser/Role/Access(…)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Validates the user, their role assignments, or their access privileges.</a:t>
            </a:r>
          </a:p>
        </p:txBody>
      </p:sp>
      <p:pic>
        <p:nvPicPr>
          <p:cNvPr id="690" name="image3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7411" y="1166459"/>
            <a:ext cx="588799" cy="60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image3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53944" y="957769"/>
            <a:ext cx="1052515" cy="1050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image3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70209" y="1114253"/>
            <a:ext cx="706076" cy="706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1" grpId="2"/>
      <p:bldP build="whole" bldLvl="1" animBg="1" rev="0" advAuto="0" spid="69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96" name="image23.png" descr="couchbase_medium_white.png"/>
          <p:cNvPicPr/>
          <p:nvPr/>
        </p:nvPicPr>
        <p:blipFill>
          <a:blip r:embed="rId3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Shape 697"/>
          <p:cNvSpPr/>
          <p:nvPr/>
        </p:nvSpPr>
        <p:spPr>
          <a:xfrm>
            <a:off x="432575" y="349186"/>
            <a:ext cx="7009087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Sync Function</a:t>
            </a:r>
          </a:p>
        </p:txBody>
      </p:sp>
      <p:sp>
        <p:nvSpPr>
          <p:cNvPr id="698" name="Shape 698"/>
          <p:cNvSpPr/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699" name="Shape 699"/>
          <p:cNvSpPr/>
          <p:nvPr/>
        </p:nvSpPr>
        <p:spPr>
          <a:xfrm>
            <a:off x="702790" y="1106486"/>
            <a:ext cx="7220771" cy="3423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function (doc, oldDoc) {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if (doc.published) {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   channel ("public");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}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access (”joe", ”public");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role (”joe", "role:admin");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throw ({forbidden : "read only!"})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requireUser(doc.owner);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requireRole("admin");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requireAccess(”public");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roup 740"/>
          <p:cNvGrpSpPr/>
          <p:nvPr/>
        </p:nvGrpSpPr>
        <p:grpSpPr>
          <a:xfrm>
            <a:off x="992141" y="1775733"/>
            <a:ext cx="1584339" cy="1945613"/>
            <a:chOff x="-2" y="-2"/>
            <a:chExt cx="1584337" cy="1945612"/>
          </a:xfrm>
        </p:grpSpPr>
        <p:grpSp>
          <p:nvGrpSpPr>
            <p:cNvPr id="715" name="Group 715"/>
            <p:cNvGrpSpPr/>
            <p:nvPr/>
          </p:nvGrpSpPr>
          <p:grpSpPr>
            <a:xfrm>
              <a:off x="156415" y="384378"/>
              <a:ext cx="1292775" cy="1293146"/>
              <a:chOff x="-1" y="0"/>
              <a:chExt cx="1292774" cy="1293144"/>
            </a:xfrm>
          </p:grpSpPr>
          <p:sp>
            <p:nvSpPr>
              <p:cNvPr id="703" name="Shape 703"/>
              <p:cNvSpPr/>
              <p:nvPr/>
            </p:nvSpPr>
            <p:spPr>
              <a:xfrm>
                <a:off x="538429" y="633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4" name="Shape 704"/>
              <p:cNvSpPr/>
              <p:nvPr/>
            </p:nvSpPr>
            <p:spPr>
              <a:xfrm>
                <a:off x="430476" y="10858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323087" y="216303"/>
                <a:ext cx="753223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6" name="Shape 706"/>
              <p:cNvSpPr/>
              <p:nvPr/>
            </p:nvSpPr>
            <p:spPr>
              <a:xfrm>
                <a:off x="216724" y="324252"/>
                <a:ext cx="753224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108214" y="430847"/>
                <a:ext cx="754345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8" name="Shape 708"/>
              <p:cNvSpPr/>
              <p:nvPr/>
            </p:nvSpPr>
            <p:spPr>
              <a:xfrm flipV="1">
                <a:off x="-2" y="-1"/>
                <a:ext cx="754347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9" name="Shape 709"/>
              <p:cNvSpPr/>
              <p:nvPr/>
            </p:nvSpPr>
            <p:spPr>
              <a:xfrm flipV="1">
                <a:off x="107951" y="107950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10" name="Shape 710"/>
              <p:cNvSpPr/>
              <p:nvPr/>
            </p:nvSpPr>
            <p:spPr>
              <a:xfrm flipV="1">
                <a:off x="216462" y="215667"/>
                <a:ext cx="753224" cy="75322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11" name="Shape 711"/>
              <p:cNvSpPr/>
              <p:nvPr/>
            </p:nvSpPr>
            <p:spPr>
              <a:xfrm flipV="1">
                <a:off x="322825" y="323619"/>
                <a:ext cx="753223" cy="75322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12" name="Shape 712"/>
              <p:cNvSpPr/>
              <p:nvPr/>
            </p:nvSpPr>
            <p:spPr>
              <a:xfrm flipV="1">
                <a:off x="430213" y="43021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13" name="Shape 713"/>
              <p:cNvSpPr/>
              <p:nvPr/>
            </p:nvSpPr>
            <p:spPr>
              <a:xfrm flipV="1">
                <a:off x="538166" y="538165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262" y="538799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719" name="Group 719"/>
            <p:cNvGrpSpPr/>
            <p:nvPr/>
          </p:nvGrpSpPr>
          <p:grpSpPr>
            <a:xfrm>
              <a:off x="241967" y="1358230"/>
              <a:ext cx="441334" cy="587381"/>
              <a:chOff x="-1" y="-1"/>
              <a:chExt cx="441333" cy="587380"/>
            </a:xfrm>
          </p:grpSpPr>
          <p:sp>
            <p:nvSpPr>
              <p:cNvPr id="716" name="Shape 716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7" name="Shape 717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8" name="Shape 718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23" name="Group 723"/>
            <p:cNvGrpSpPr/>
            <p:nvPr/>
          </p:nvGrpSpPr>
          <p:grpSpPr>
            <a:xfrm>
              <a:off x="-3" y="685797"/>
              <a:ext cx="441336" cy="587381"/>
              <a:chOff x="-1" y="-1"/>
              <a:chExt cx="441334" cy="587380"/>
            </a:xfrm>
          </p:grpSpPr>
          <p:sp>
            <p:nvSpPr>
              <p:cNvPr id="720" name="Shape 720"/>
              <p:cNvSpPr/>
              <p:nvPr/>
            </p:nvSpPr>
            <p:spPr>
              <a:xfrm>
                <a:off x="-1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27" name="Group 727"/>
            <p:cNvGrpSpPr/>
            <p:nvPr/>
          </p:nvGrpSpPr>
          <p:grpSpPr>
            <a:xfrm>
              <a:off x="241967" y="-3"/>
              <a:ext cx="441334" cy="587382"/>
              <a:chOff x="-1" y="-1"/>
              <a:chExt cx="441333" cy="587380"/>
            </a:xfrm>
          </p:grpSpPr>
          <p:sp>
            <p:nvSpPr>
              <p:cNvPr id="724" name="Shape 724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31" name="Group 731"/>
            <p:cNvGrpSpPr/>
            <p:nvPr/>
          </p:nvGrpSpPr>
          <p:grpSpPr>
            <a:xfrm>
              <a:off x="918855" y="1358230"/>
              <a:ext cx="441334" cy="587381"/>
              <a:chOff x="-1" y="-1"/>
              <a:chExt cx="441333" cy="587380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35" name="Group 735"/>
            <p:cNvGrpSpPr/>
            <p:nvPr/>
          </p:nvGrpSpPr>
          <p:grpSpPr>
            <a:xfrm>
              <a:off x="1143000" y="685797"/>
              <a:ext cx="441336" cy="587381"/>
              <a:chOff x="-1" y="-1"/>
              <a:chExt cx="441334" cy="587380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-1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4" name="Shape 734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39" name="Group 739"/>
            <p:cNvGrpSpPr/>
            <p:nvPr/>
          </p:nvGrpSpPr>
          <p:grpSpPr>
            <a:xfrm>
              <a:off x="918855" y="-3"/>
              <a:ext cx="441334" cy="587382"/>
              <a:chOff x="-1" y="-1"/>
              <a:chExt cx="441333" cy="587380"/>
            </a:xfrm>
          </p:grpSpPr>
          <p:sp>
            <p:nvSpPr>
              <p:cNvPr id="736" name="Shape 736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741" name="Shape 741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742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743" name="Shape 743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b="1" spc="0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Couchbase Server</a:t>
            </a:r>
          </a:p>
        </p:txBody>
      </p:sp>
      <p:sp>
        <p:nvSpPr>
          <p:cNvPr id="744" name="Shape 744"/>
          <p:cNvSpPr/>
          <p:nvPr/>
        </p:nvSpPr>
        <p:spPr>
          <a:xfrm>
            <a:off x="490510" y="3951384"/>
            <a:ext cx="26050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Couchbase Server</a:t>
            </a:r>
          </a:p>
        </p:txBody>
      </p:sp>
      <p:sp>
        <p:nvSpPr>
          <p:cNvPr id="745" name="Shape 745"/>
          <p:cNvSpPr/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746" name="Shape 746"/>
          <p:cNvSpPr/>
          <p:nvPr/>
        </p:nvSpPr>
        <p:spPr>
          <a:xfrm>
            <a:off x="3441960" y="1677946"/>
            <a:ext cx="1780007" cy="179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JSON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Highly Scalable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High Performance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Always On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749" name="Shape 7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0" name="Shape 7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751" name="image36.png" descr="Screen Shot 2014-06-03 at 8.30.5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Thanks!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Title and Bullets</a:t>
            </a:r>
          </a:p>
        </p:txBody>
      </p:sp>
      <p:sp>
        <p:nvSpPr>
          <p:cNvPr id="756" name="Shape 756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12597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  <a:endParaRPr sz="2232">
              <a:solidFill>
                <a:srgbClr val="1E1C1C"/>
              </a:solidFill>
            </a:endParaRPr>
          </a:p>
          <a:p>
            <a:pPr lvl="1" marL="423720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  <a:endParaRPr sz="2046">
              <a:solidFill>
                <a:srgbClr val="1E1C1C"/>
              </a:solidFill>
            </a:endParaRPr>
          </a:p>
          <a:p>
            <a:pPr lvl="1" marL="423720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endParaRPr sz="2046">
              <a:solidFill>
                <a:srgbClr val="1E1C1C"/>
              </a:solidFill>
            </a:endParaRPr>
          </a:p>
          <a:p>
            <a:pPr lvl="0" marL="212597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  <a:endParaRPr sz="2232">
              <a:solidFill>
                <a:srgbClr val="1E1C1C"/>
              </a:solidFill>
            </a:endParaRPr>
          </a:p>
          <a:p>
            <a:pPr lvl="1" marL="423720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  <a:endParaRPr sz="2046">
              <a:solidFill>
                <a:srgbClr val="1E1C1C"/>
              </a:solidFill>
            </a:endParaRPr>
          </a:p>
          <a:p>
            <a:pPr lvl="1" marL="423720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endParaRPr sz="2046">
              <a:solidFill>
                <a:srgbClr val="1E1C1C"/>
              </a:solidFill>
            </a:endParaRPr>
          </a:p>
          <a:p>
            <a:pPr lvl="0" marL="212597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  <a:endParaRPr sz="2232">
              <a:solidFill>
                <a:srgbClr val="1E1C1C"/>
              </a:solidFill>
            </a:endParaRPr>
          </a:p>
          <a:p>
            <a:pPr lvl="1" marL="423720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  <a:endParaRPr sz="2046">
              <a:solidFill>
                <a:srgbClr val="1E1C1C"/>
              </a:solidFill>
            </a:endParaRPr>
          </a:p>
          <a:p>
            <a:pPr lvl="1" marL="423720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endParaRPr sz="2046">
              <a:solidFill>
                <a:srgbClr val="1E1C1C"/>
              </a:solidFill>
            </a:endParaRPr>
          </a:p>
          <a:p>
            <a:pPr lvl="0" marL="212597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  <a:endParaRPr sz="2232">
              <a:solidFill>
                <a:srgbClr val="1E1C1C"/>
              </a:solidFill>
            </a:endParaRPr>
          </a:p>
          <a:p>
            <a:pPr lvl="1" marL="423720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</a:p>
        </p:txBody>
      </p:sp>
      <p:sp>
        <p:nvSpPr>
          <p:cNvPr id="757" name="Shape 757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Unique position as the most complete NoSQL offering on the market.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Tables</a:t>
            </a:r>
          </a:p>
        </p:txBody>
      </p:sp>
      <p:sp>
        <p:nvSpPr>
          <p:cNvPr id="760" name="Shape 760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761" name="Table 761"/>
          <p:cNvGraphicFramePr/>
          <p:nvPr/>
        </p:nvGraphicFramePr>
        <p:xfrm>
          <a:off x="1524000" y="1805102"/>
          <a:ext cx="6096000" cy="243631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Corbel"/>
                        </a:rPr>
                        <a:t>HEADING 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Corbel"/>
                        </a:rPr>
                        <a:t>HEADING 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Corbel"/>
                        </a:rPr>
                        <a:t>HEADING 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Corbel"/>
                        </a:rPr>
                        <a:t>HEADING 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Corbel"/>
                        </a:rPr>
                        <a:t>HEADING 5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Title and Text</a:t>
            </a:r>
          </a:p>
        </p:txBody>
      </p:sp>
      <p:sp>
        <p:nvSpPr>
          <p:cNvPr id="764" name="Shape 764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Lorem ipsum dolor sit amet, consectetur adipiscing elit. Donec risus purus, tempus in quis, ultricies eu diam. Donec convallis enim in mi lacinia, id viverra neque pretium. Phasellus et.</a:t>
            </a:r>
          </a:p>
        </p:txBody>
      </p:sp>
      <p:sp>
        <p:nvSpPr>
          <p:cNvPr id="765" name="Shape 765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Couchbase Colors for Office*</a:t>
            </a:r>
          </a:p>
        </p:txBody>
      </p:sp>
      <p:sp>
        <p:nvSpPr>
          <p:cNvPr id="768" name="Shape 768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769" name="Shape 769"/>
          <p:cNvSpPr/>
          <p:nvPr/>
        </p:nvSpPr>
        <p:spPr>
          <a:xfrm>
            <a:off x="583702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1C1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0" name="Shape 770"/>
          <p:cNvSpPr/>
          <p:nvPr/>
        </p:nvSpPr>
        <p:spPr>
          <a:xfrm>
            <a:off x="1897819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BB2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3211935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0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2" name="Shape 772"/>
          <p:cNvSpPr/>
          <p:nvPr/>
        </p:nvSpPr>
        <p:spPr>
          <a:xfrm>
            <a:off x="4526053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D4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5840169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6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4" name="Shape 774"/>
          <p:cNvSpPr/>
          <p:nvPr/>
        </p:nvSpPr>
        <p:spPr>
          <a:xfrm>
            <a:off x="7154288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5" name="Shape 775"/>
          <p:cNvSpPr/>
          <p:nvPr/>
        </p:nvSpPr>
        <p:spPr>
          <a:xfrm>
            <a:off x="583702" y="2524417"/>
            <a:ext cx="64315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30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28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28</a:t>
            </a:r>
          </a:p>
        </p:txBody>
      </p:sp>
      <p:sp>
        <p:nvSpPr>
          <p:cNvPr id="776" name="Shape 776"/>
          <p:cNvSpPr/>
          <p:nvPr/>
        </p:nvSpPr>
        <p:spPr>
          <a:xfrm>
            <a:off x="1897819" y="2524417"/>
            <a:ext cx="722187" cy="929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27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178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226</a:t>
            </a:r>
          </a:p>
        </p:txBody>
      </p:sp>
      <p:sp>
        <p:nvSpPr>
          <p:cNvPr id="777" name="Shape 777"/>
          <p:cNvSpPr/>
          <p:nvPr/>
        </p:nvSpPr>
        <p:spPr>
          <a:xfrm>
            <a:off x="3211935" y="2524417"/>
            <a:ext cx="73245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228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1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33</a:t>
            </a:r>
          </a:p>
        </p:txBody>
      </p:sp>
      <p:sp>
        <p:nvSpPr>
          <p:cNvPr id="778" name="Shape 778"/>
          <p:cNvSpPr/>
          <p:nvPr/>
        </p:nvSpPr>
        <p:spPr>
          <a:xfrm>
            <a:off x="4526053" y="2524417"/>
            <a:ext cx="74473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255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212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0</a:t>
            </a:r>
          </a:p>
        </p:txBody>
      </p:sp>
      <p:sp>
        <p:nvSpPr>
          <p:cNvPr id="779" name="Shape 779"/>
          <p:cNvSpPr/>
          <p:nvPr/>
        </p:nvSpPr>
        <p:spPr>
          <a:xfrm>
            <a:off x="5840169" y="2524417"/>
            <a:ext cx="73111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255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101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0</a:t>
            </a:r>
          </a:p>
        </p:txBody>
      </p:sp>
      <p:sp>
        <p:nvSpPr>
          <p:cNvPr id="780" name="Shape 780"/>
          <p:cNvSpPr/>
          <p:nvPr/>
        </p:nvSpPr>
        <p:spPr>
          <a:xfrm>
            <a:off x="7154288" y="2524417"/>
            <a:ext cx="74227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239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239</a:t>
            </a:r>
            <a:endParaRPr>
              <a:solidFill>
                <a:srgbClr val="1E1C1C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239</a:t>
            </a:r>
          </a:p>
        </p:txBody>
      </p:sp>
      <p:sp>
        <p:nvSpPr>
          <p:cNvPr id="781" name="Shape 781"/>
          <p:cNvSpPr/>
          <p:nvPr/>
        </p:nvSpPr>
        <p:spPr>
          <a:xfrm>
            <a:off x="181710" y="4382951"/>
            <a:ext cx="35663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E1C1C"/>
                </a:solidFill>
              </a:rPr>
              <a:t>*Do not use these RGB values for Adobe Creative Suite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Pie Charts</a:t>
            </a:r>
          </a:p>
        </p:txBody>
      </p:sp>
      <p:sp>
        <p:nvSpPr>
          <p:cNvPr id="784" name="Shape 784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785" name="Chart 785"/>
          <p:cNvGraphicFramePr/>
          <p:nvPr/>
        </p:nvGraphicFramePr>
        <p:xfrm>
          <a:off x="3033627" y="821778"/>
          <a:ext cx="4299300" cy="331034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Bar Charts</a:t>
            </a:r>
          </a:p>
        </p:txBody>
      </p:sp>
      <p:sp>
        <p:nvSpPr>
          <p:cNvPr id="788" name="Shape 788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789" name="Chart 789"/>
          <p:cNvGraphicFramePr/>
          <p:nvPr/>
        </p:nvGraphicFramePr>
        <p:xfrm>
          <a:off x="1319946" y="1400459"/>
          <a:ext cx="6853678" cy="30223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Line Charts</a:t>
            </a:r>
          </a:p>
        </p:txBody>
      </p:sp>
      <p:sp>
        <p:nvSpPr>
          <p:cNvPr id="792" name="Shape 792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793" name="Chart 793"/>
          <p:cNvGraphicFramePr/>
          <p:nvPr/>
        </p:nvGraphicFramePr>
        <p:xfrm>
          <a:off x="1211838" y="1402183"/>
          <a:ext cx="7098232" cy="287908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(Blue)</a:t>
            </a:r>
          </a:p>
        </p:txBody>
      </p:sp>
      <p:sp>
        <p:nvSpPr>
          <p:cNvPr id="796" name="Shape 796"/>
          <p:cNvSpPr/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E40121"/>
                </a:solidFill>
              </a:rPr>
              <a:t>Section Break (White)</a:t>
            </a:r>
          </a:p>
        </p:txBody>
      </p:sp>
      <p:sp>
        <p:nvSpPr>
          <p:cNvPr id="799" name="Shape 799"/>
          <p:cNvSpPr/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(Grey)</a:t>
            </a:r>
          </a:p>
        </p:txBody>
      </p:sp>
      <p:sp>
        <p:nvSpPr>
          <p:cNvPr id="802" name="Shape 802"/>
          <p:cNvSpPr/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(Red)</a:t>
            </a:r>
          </a:p>
        </p:txBody>
      </p:sp>
      <p:sp>
        <p:nvSpPr>
          <p:cNvPr id="805" name="Shape 805"/>
          <p:cNvSpPr/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Developing for Mobile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Many different devices, platforms, tools, frameworks to choose from</a:t>
            </a:r>
            <a:endParaRPr sz="3600">
              <a:solidFill>
                <a:srgbClr val="1E1C1C"/>
              </a:solidFill>
            </a:endParaRPr>
          </a:p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Nothing stands out, yet</a:t>
            </a:r>
            <a:endParaRPr sz="3600">
              <a:solidFill>
                <a:srgbClr val="1E1C1C"/>
              </a:solidFill>
            </a:endParaRPr>
          </a:p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Same for IoT/Wearable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A lot of choices to make</a:t>
            </a:r>
            <a:endParaRPr sz="3600">
              <a:solidFill>
                <a:srgbClr val="1E1C1C"/>
              </a:solidFill>
            </a:endParaRPr>
          </a:p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A lot of choices to test</a:t>
            </a:r>
            <a:endParaRPr sz="3600">
              <a:solidFill>
                <a:srgbClr val="1E1C1C"/>
              </a:solidFill>
            </a:endParaRPr>
          </a:p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Things tend to get complicated</a:t>
            </a:r>
            <a:endParaRPr sz="3600">
              <a:solidFill>
                <a:srgbClr val="1E1C1C"/>
              </a:solidFill>
            </a:endParaRPr>
          </a:p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Things tend to take a lot of time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All this time spent on something else than your business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Building a Syncing Mobile App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What about storage? </a:t>
            </a:r>
            <a:endParaRPr sz="3600">
              <a:solidFill>
                <a:srgbClr val="1E1C1C"/>
              </a:solidFill>
            </a:endParaRPr>
          </a:p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What about users and security?</a:t>
            </a:r>
            <a:endParaRPr sz="3600">
              <a:solidFill>
                <a:srgbClr val="1E1C1C"/>
              </a:solidFill>
            </a:endParaRPr>
          </a:p>
          <a:p>
            <a:pPr lvl="0" marL="34290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What about syncing with the server?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1E1C1C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