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9" r:id="rId3"/>
    <p:sldId id="282" r:id="rId4"/>
    <p:sldId id="288" r:id="rId5"/>
    <p:sldId id="289" r:id="rId6"/>
    <p:sldId id="291" r:id="rId7"/>
    <p:sldId id="290" r:id="rId8"/>
    <p:sldId id="292" r:id="rId9"/>
    <p:sldId id="287" r:id="rId10"/>
    <p:sldId id="286" r:id="rId11"/>
    <p:sldId id="280" r:id="rId12"/>
    <p:sldId id="281" r:id="rId13"/>
    <p:sldId id="264" r:id="rId14"/>
    <p:sldId id="270" r:id="rId15"/>
    <p:sldId id="276" r:id="rId16"/>
    <p:sldId id="277" r:id="rId17"/>
    <p:sldId id="272" r:id="rId18"/>
    <p:sldId id="275" r:id="rId19"/>
    <p:sldId id="273" r:id="rId20"/>
    <p:sldId id="274" r:id="rId21"/>
    <p:sldId id="267" r:id="rId22"/>
    <p:sldId id="269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505"/>
    <a:srgbClr val="16AEB0"/>
    <a:srgbClr val="609E0E"/>
    <a:srgbClr val="FEB91D"/>
    <a:srgbClr val="E1001F"/>
    <a:srgbClr val="129DD8"/>
    <a:srgbClr val="262626"/>
    <a:srgbClr val="E40121"/>
    <a:srgbClr val="EFEFEF"/>
    <a:srgbClr val="1BB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2" autoAdjust="0"/>
    <p:restoredTop sz="94660"/>
  </p:normalViewPr>
  <p:slideViewPr>
    <p:cSldViewPr snapToGrid="0" snapToObjects="1" showGuides="1">
      <p:cViewPr>
        <p:scale>
          <a:sx n="121" d="100"/>
          <a:sy n="121" d="100"/>
        </p:scale>
        <p:origin x="-320" y="216"/>
      </p:cViewPr>
      <p:guideLst>
        <p:guide orient="horz"/>
        <p:guide pos="1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-Tabelle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-Tabelle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package" Target="../embeddings/Microsoft_Excel-Tabelle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 cmpd="sng">
              <a:solidFill>
                <a:schemeClr val="bg1"/>
              </a:solidFill>
            </a:ln>
          </c:spPr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5.5</c:v>
                </c:pt>
                <c:pt idx="5">
                  <c:v>4.2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 cmpd="sng">
              <a:solidFill>
                <a:schemeClr val="bg1"/>
              </a:solidFill>
            </a:ln>
          </c:spPr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5.5</c:v>
                </c:pt>
                <c:pt idx="5">
                  <c:v>4.2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8521576"/>
        <c:axId val="-2077737000"/>
      </c:barChart>
      <c:catAx>
        <c:axId val="-2108521576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de-DE"/>
          </a:p>
        </c:txPr>
        <c:crossAx val="-2077737000"/>
        <c:crosses val="autoZero"/>
        <c:auto val="1"/>
        <c:lblAlgn val="ctr"/>
        <c:lblOffset val="100"/>
        <c:noMultiLvlLbl val="0"/>
      </c:catAx>
      <c:valAx>
        <c:axId val="-207773700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chemeClr val="bg1">
                    <a:lumMod val="75000"/>
                  </a:schemeClr>
                </a:solidFill>
              </a:defRPr>
            </a:pPr>
            <a:endParaRPr lang="de-DE"/>
          </a:p>
        </c:txPr>
        <c:crossAx val="-2108521576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75939736"/>
        <c:axId val="-2075943080"/>
      </c:barChart>
      <c:catAx>
        <c:axId val="-2075939736"/>
        <c:scaling>
          <c:orientation val="minMax"/>
        </c:scaling>
        <c:delete val="0"/>
        <c:axPos val="l"/>
        <c:majorTickMark val="none"/>
        <c:minorTickMark val="none"/>
        <c:tickLblPos val="none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de-DE"/>
          </a:p>
        </c:txPr>
        <c:crossAx val="-2075943080"/>
        <c:crosses val="autoZero"/>
        <c:auto val="1"/>
        <c:lblAlgn val="ctr"/>
        <c:lblOffset val="100"/>
        <c:noMultiLvlLbl val="0"/>
      </c:catAx>
      <c:valAx>
        <c:axId val="-2075943080"/>
        <c:scaling>
          <c:orientation val="minMax"/>
        </c:scaling>
        <c:delete val="0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chemeClr val="bg1">
                    <a:lumMod val="75000"/>
                  </a:schemeClr>
                </a:solidFill>
              </a:defRPr>
            </a:pPr>
            <a:endParaRPr lang="de-DE"/>
          </a:p>
        </c:txPr>
        <c:crossAx val="-2075939736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77790728"/>
        <c:axId val="-2108535112"/>
      </c:lineChart>
      <c:catAx>
        <c:axId val="-2077790728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de-DE"/>
          </a:p>
        </c:txPr>
        <c:crossAx val="-2108535112"/>
        <c:crosses val="autoZero"/>
        <c:auto val="1"/>
        <c:lblAlgn val="ctr"/>
        <c:lblOffset val="100"/>
        <c:noMultiLvlLbl val="0"/>
      </c:catAx>
      <c:valAx>
        <c:axId val="-2108535112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rgbClr val="BFBFBF"/>
                </a:solidFill>
              </a:defRPr>
            </a:pPr>
            <a:endParaRPr lang="de-DE"/>
          </a:p>
        </c:txPr>
        <c:crossAx val="-2077790728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26/05/15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26/05/15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2938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7248"/>
            <a:ext cx="6400800" cy="1088136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4" name="Picture 3" descr="couchbase_logo_red_reverse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066" y="351896"/>
            <a:ext cx="2057168" cy="4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5" cy="537337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defRPr/>
            </a:lvl1pPr>
            <a:lvl2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2pPr>
            <a:lvl3pPr marL="631825" indent="-177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3pPr>
            <a:lvl4pPr marL="800100" indent="-1682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4pPr>
            <a:lvl5pPr marL="969963" indent="-1698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Tex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80000"/>
              </a:lnSpc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2pPr>
            <a:lvl3pPr marL="4556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3pPr>
            <a:lvl4pPr marL="62706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7985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94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39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Blue)">
    <p:bg>
      <p:bgPr>
        <a:solidFill>
          <a:srgbClr val="129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6" r:id="rId3"/>
    <p:sldLayoutId id="2147483677" r:id="rId4"/>
    <p:sldLayoutId id="2147483663" r:id="rId5"/>
    <p:sldLayoutId id="2147483666" r:id="rId6"/>
    <p:sldLayoutId id="2147483674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317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54075" indent="-1682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4075" indent="-168275" algn="l" defTabSz="457200" rtl="0" eaLnBrk="1" latinLnBrk="0" hangingPunct="1">
        <a:spcBef>
          <a:spcPts val="20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Lab: </a:t>
            </a:r>
            <a:r>
              <a:rPr lang="en-US" dirty="0" smtClean="0"/>
              <a:t>SDK Intro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82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8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tempus in </a:t>
            </a:r>
            <a:r>
              <a:rPr lang="en-US" dirty="0" err="1"/>
              <a:t>quis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diam.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in mi </a:t>
            </a:r>
            <a:r>
              <a:rPr lang="en-US" dirty="0" err="1"/>
              <a:t>lacinia</a:t>
            </a:r>
            <a:r>
              <a:rPr lang="en-US" dirty="0"/>
              <a:t>, id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427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52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Break (Blue)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51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414790"/>
              </p:ext>
            </p:extLst>
          </p:nvPr>
        </p:nvGraphicFramePr>
        <p:xfrm>
          <a:off x="1666814" y="1805102"/>
          <a:ext cx="5810372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2593"/>
                <a:gridCol w="1452593"/>
                <a:gridCol w="1452593"/>
                <a:gridCol w="14525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 1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2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 3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4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708121" y="1805102"/>
            <a:ext cx="2886198" cy="1511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tables, copy and paste this table and adjust it to fit your content.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295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609615416"/>
              </p:ext>
            </p:extLst>
          </p:nvPr>
        </p:nvGraphicFramePr>
        <p:xfrm>
          <a:off x="2004738" y="1448285"/>
          <a:ext cx="3526982" cy="3236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5877959" y="2060272"/>
            <a:ext cx="1605242" cy="318916"/>
            <a:chOff x="5504142" y="1896696"/>
            <a:chExt cx="1934604" cy="384351"/>
          </a:xfrm>
        </p:grpSpPr>
        <p:sp>
          <p:nvSpPr>
            <p:cNvPr id="5" name="TextBox 4"/>
            <p:cNvSpPr txBox="1"/>
            <p:nvPr/>
          </p:nvSpPr>
          <p:spPr>
            <a:xfrm>
              <a:off x="6512328" y="1969110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January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4142" y="1896696"/>
              <a:ext cx="926418" cy="38435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35%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77959" y="2425253"/>
            <a:ext cx="1605242" cy="318916"/>
            <a:chOff x="5504142" y="2331181"/>
            <a:chExt cx="1934604" cy="384351"/>
          </a:xfrm>
        </p:grpSpPr>
        <p:sp>
          <p:nvSpPr>
            <p:cNvPr id="13" name="TextBox 12"/>
            <p:cNvSpPr txBox="1"/>
            <p:nvPr/>
          </p:nvSpPr>
          <p:spPr>
            <a:xfrm>
              <a:off x="6512328" y="2403595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February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4142" y="2331181"/>
              <a:ext cx="926418" cy="384351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14%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877959" y="2790235"/>
            <a:ext cx="1605242" cy="318916"/>
            <a:chOff x="5504142" y="2765667"/>
            <a:chExt cx="1934604" cy="384351"/>
          </a:xfrm>
        </p:grpSpPr>
        <p:sp>
          <p:nvSpPr>
            <p:cNvPr id="15" name="TextBox 14"/>
            <p:cNvSpPr txBox="1"/>
            <p:nvPr/>
          </p:nvSpPr>
          <p:spPr>
            <a:xfrm>
              <a:off x="6512328" y="2838081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March</a:t>
              </a:r>
              <a:endParaRPr 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04142" y="2765667"/>
              <a:ext cx="926418" cy="384351"/>
            </a:xfrm>
            <a:prstGeom prst="rect">
              <a:avLst/>
            </a:prstGeom>
            <a:solidFill>
              <a:srgbClr val="FD750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6%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77959" y="3155216"/>
            <a:ext cx="1605242" cy="318916"/>
            <a:chOff x="5504142" y="3200152"/>
            <a:chExt cx="1934604" cy="384351"/>
          </a:xfrm>
        </p:grpSpPr>
        <p:sp>
          <p:nvSpPr>
            <p:cNvPr id="17" name="TextBox 16"/>
            <p:cNvSpPr txBox="1"/>
            <p:nvPr/>
          </p:nvSpPr>
          <p:spPr>
            <a:xfrm>
              <a:off x="6512328" y="3272566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April</a:t>
              </a:r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04142" y="3200152"/>
              <a:ext cx="926418" cy="384351"/>
            </a:xfrm>
            <a:prstGeom prst="rect">
              <a:avLst/>
            </a:prstGeom>
            <a:solidFill>
              <a:srgbClr val="FEB91D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77959" y="3520197"/>
            <a:ext cx="1605242" cy="318916"/>
            <a:chOff x="5504142" y="3661550"/>
            <a:chExt cx="1934604" cy="384351"/>
          </a:xfrm>
        </p:grpSpPr>
        <p:sp>
          <p:nvSpPr>
            <p:cNvPr id="19" name="TextBox 18"/>
            <p:cNvSpPr txBox="1"/>
            <p:nvPr/>
          </p:nvSpPr>
          <p:spPr>
            <a:xfrm>
              <a:off x="6512328" y="3733964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May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04142" y="3661550"/>
              <a:ext cx="926418" cy="384351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23%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877959" y="3885178"/>
            <a:ext cx="1605242" cy="318916"/>
            <a:chOff x="5504142" y="4096035"/>
            <a:chExt cx="1934604" cy="384351"/>
          </a:xfrm>
        </p:grpSpPr>
        <p:sp>
          <p:nvSpPr>
            <p:cNvPr id="21" name="TextBox 20"/>
            <p:cNvSpPr txBox="1"/>
            <p:nvPr/>
          </p:nvSpPr>
          <p:spPr>
            <a:xfrm>
              <a:off x="6512328" y="4168449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June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4142" y="4096035"/>
              <a:ext cx="926418" cy="384351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18%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9708121" y="1805102"/>
            <a:ext cx="2886198" cy="28795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pie chart, copy and paste this chart and the </a:t>
            </a:r>
            <a:r>
              <a:rPr lang="en-US" i="1" dirty="0" smtClean="0">
                <a:solidFill>
                  <a:srgbClr val="1E1C1C"/>
                </a:solidFill>
              </a:rPr>
              <a:t>separate legend</a:t>
            </a:r>
            <a:r>
              <a:rPr lang="en-US" dirty="0" smtClean="0">
                <a:solidFill>
                  <a:srgbClr val="1E1C1C"/>
                </a:solidFill>
              </a:rPr>
              <a:t> and adjust the chart data to suit your needs. Remember to manually adjust the legend as it is not directly tied to the chart or its data.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082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Doughnut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045973701"/>
              </p:ext>
            </p:extLst>
          </p:nvPr>
        </p:nvGraphicFramePr>
        <p:xfrm>
          <a:off x="2004738" y="1448285"/>
          <a:ext cx="3526982" cy="3236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5877959" y="2060272"/>
            <a:ext cx="1605242" cy="318916"/>
            <a:chOff x="5504142" y="1896696"/>
            <a:chExt cx="1934604" cy="384351"/>
          </a:xfrm>
        </p:grpSpPr>
        <p:sp>
          <p:nvSpPr>
            <p:cNvPr id="5" name="TextBox 4"/>
            <p:cNvSpPr txBox="1"/>
            <p:nvPr/>
          </p:nvSpPr>
          <p:spPr>
            <a:xfrm>
              <a:off x="6512328" y="1969110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January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4142" y="1896696"/>
              <a:ext cx="926418" cy="38435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35%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77959" y="2425253"/>
            <a:ext cx="1605242" cy="318916"/>
            <a:chOff x="5504142" y="2331181"/>
            <a:chExt cx="1934604" cy="384351"/>
          </a:xfrm>
        </p:grpSpPr>
        <p:sp>
          <p:nvSpPr>
            <p:cNvPr id="13" name="TextBox 12"/>
            <p:cNvSpPr txBox="1"/>
            <p:nvPr/>
          </p:nvSpPr>
          <p:spPr>
            <a:xfrm>
              <a:off x="6512328" y="2403595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February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4142" y="2331181"/>
              <a:ext cx="926418" cy="384351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14%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877959" y="2790235"/>
            <a:ext cx="1605242" cy="318916"/>
            <a:chOff x="5504142" y="2765667"/>
            <a:chExt cx="1934604" cy="384351"/>
          </a:xfrm>
        </p:grpSpPr>
        <p:sp>
          <p:nvSpPr>
            <p:cNvPr id="15" name="TextBox 14"/>
            <p:cNvSpPr txBox="1"/>
            <p:nvPr/>
          </p:nvSpPr>
          <p:spPr>
            <a:xfrm>
              <a:off x="6512328" y="2838081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March</a:t>
              </a:r>
              <a:endParaRPr 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04142" y="2765667"/>
              <a:ext cx="926418" cy="384351"/>
            </a:xfrm>
            <a:prstGeom prst="rect">
              <a:avLst/>
            </a:prstGeom>
            <a:solidFill>
              <a:srgbClr val="FD750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6%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77959" y="3155216"/>
            <a:ext cx="1605242" cy="318916"/>
            <a:chOff x="5504142" y="3200152"/>
            <a:chExt cx="1934604" cy="384351"/>
          </a:xfrm>
        </p:grpSpPr>
        <p:sp>
          <p:nvSpPr>
            <p:cNvPr id="17" name="TextBox 16"/>
            <p:cNvSpPr txBox="1"/>
            <p:nvPr/>
          </p:nvSpPr>
          <p:spPr>
            <a:xfrm>
              <a:off x="6512328" y="3272566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April</a:t>
              </a:r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04142" y="3200152"/>
              <a:ext cx="926418" cy="384351"/>
            </a:xfrm>
            <a:prstGeom prst="rect">
              <a:avLst/>
            </a:prstGeom>
            <a:solidFill>
              <a:srgbClr val="FEB91D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77959" y="3520197"/>
            <a:ext cx="1605242" cy="318916"/>
            <a:chOff x="5504142" y="3661550"/>
            <a:chExt cx="1934604" cy="384351"/>
          </a:xfrm>
        </p:grpSpPr>
        <p:sp>
          <p:nvSpPr>
            <p:cNvPr id="19" name="TextBox 18"/>
            <p:cNvSpPr txBox="1"/>
            <p:nvPr/>
          </p:nvSpPr>
          <p:spPr>
            <a:xfrm>
              <a:off x="6512328" y="3733964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May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04142" y="3661550"/>
              <a:ext cx="926418" cy="384351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23%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877959" y="3885178"/>
            <a:ext cx="1605242" cy="318916"/>
            <a:chOff x="5504142" y="4096035"/>
            <a:chExt cx="1934604" cy="384351"/>
          </a:xfrm>
        </p:grpSpPr>
        <p:sp>
          <p:nvSpPr>
            <p:cNvPr id="21" name="TextBox 20"/>
            <p:cNvSpPr txBox="1"/>
            <p:nvPr/>
          </p:nvSpPr>
          <p:spPr>
            <a:xfrm>
              <a:off x="6512328" y="4168449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June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4142" y="4096035"/>
              <a:ext cx="926418" cy="384351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18%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9708121" y="1805102"/>
            <a:ext cx="2886198" cy="28795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doughnut chart, copy and paste this chart and the </a:t>
            </a:r>
            <a:r>
              <a:rPr lang="en-US" i="1" dirty="0" smtClean="0">
                <a:solidFill>
                  <a:srgbClr val="1E1C1C"/>
                </a:solidFill>
              </a:rPr>
              <a:t>separate legend</a:t>
            </a:r>
            <a:r>
              <a:rPr lang="en-US" dirty="0" smtClean="0">
                <a:solidFill>
                  <a:srgbClr val="1E1C1C"/>
                </a:solidFill>
              </a:rPr>
              <a:t> and adjust the chart data to suit your needs. Remember to manually adjust the legend as it is not directly tied to the chart or its data.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57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74742002"/>
              </p:ext>
            </p:extLst>
          </p:nvPr>
        </p:nvGraphicFramePr>
        <p:xfrm>
          <a:off x="1148405" y="1415916"/>
          <a:ext cx="6847191" cy="3187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9708121" y="1805102"/>
            <a:ext cx="2886198" cy="16693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column chart, copy and paste this chart adjust the chart data to suit your needs. 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259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97364847"/>
              </p:ext>
            </p:extLst>
          </p:nvPr>
        </p:nvGraphicFramePr>
        <p:xfrm>
          <a:off x="1148405" y="1415916"/>
          <a:ext cx="6847191" cy="3187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9708121" y="1805102"/>
            <a:ext cx="2886198" cy="16693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bar chart, copy and paste this chart adjust the chart data to suit your needs. 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231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28674879"/>
              </p:ext>
            </p:extLst>
          </p:nvPr>
        </p:nvGraphicFramePr>
        <p:xfrm>
          <a:off x="1018702" y="1426722"/>
          <a:ext cx="7106596" cy="3009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9708121" y="1805102"/>
            <a:ext cx="2886198" cy="16693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line chart, copy and paste this chart adjust the chart data to suit your needs. 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808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</a:p>
          <a:p>
            <a:r>
              <a:rPr lang="en-US" dirty="0" smtClean="0"/>
              <a:t>Insert/Get</a:t>
            </a:r>
          </a:p>
          <a:p>
            <a:r>
              <a:rPr lang="en-US" dirty="0" smtClean="0"/>
              <a:t>Simple N1QL Select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73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Couchbase Colors for Office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749051" y="1688204"/>
            <a:ext cx="7645898" cy="1759543"/>
            <a:chOff x="583702" y="1688204"/>
            <a:chExt cx="7645898" cy="1759543"/>
          </a:xfrm>
        </p:grpSpPr>
        <p:grpSp>
          <p:nvGrpSpPr>
            <p:cNvPr id="19" name="Group 18"/>
            <p:cNvGrpSpPr/>
            <p:nvPr/>
          </p:nvGrpSpPr>
          <p:grpSpPr>
            <a:xfrm>
              <a:off x="583702" y="1688204"/>
              <a:ext cx="758140" cy="1759543"/>
              <a:chOff x="583702" y="1688204"/>
              <a:chExt cx="758140" cy="1759543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83702" y="1688204"/>
                <a:ext cx="733570" cy="733570"/>
              </a:xfrm>
              <a:prstGeom prst="ellipse">
                <a:avLst/>
              </a:prstGeom>
              <a:solidFill>
                <a:srgbClr val="E1001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83702" y="2524417"/>
                <a:ext cx="75814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R: 225</a:t>
                </a:r>
              </a:p>
              <a:p>
                <a:r>
                  <a:rPr lang="en-US" dirty="0"/>
                  <a:t>G: 0</a:t>
                </a:r>
              </a:p>
              <a:p>
                <a:r>
                  <a:rPr lang="en-US" dirty="0"/>
                  <a:t>B: 31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456356" y="1688204"/>
              <a:ext cx="773244" cy="1759543"/>
              <a:chOff x="7980358" y="1688204"/>
              <a:chExt cx="773244" cy="1759543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7980358" y="1688204"/>
                <a:ext cx="733570" cy="733570"/>
              </a:xfrm>
              <a:prstGeom prst="ellipse">
                <a:avLst/>
              </a:prstGeom>
              <a:solidFill>
                <a:srgbClr val="129DD8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980358" y="2524417"/>
                <a:ext cx="773244" cy="92333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18</a:t>
                </a:r>
              </a:p>
              <a:p>
                <a:r>
                  <a:rPr lang="en-US" dirty="0" smtClean="0"/>
                  <a:t>G: 157</a:t>
                </a:r>
              </a:p>
              <a:p>
                <a:r>
                  <a:rPr lang="en-US" dirty="0" smtClean="0"/>
                  <a:t>B: 216</a:t>
                </a:r>
                <a:endParaRPr lang="en-US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944302" y="1688204"/>
              <a:ext cx="754984" cy="1759543"/>
              <a:chOff x="1897818" y="1688204"/>
              <a:chExt cx="754984" cy="175954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897818" y="1688204"/>
                <a:ext cx="733570" cy="733570"/>
              </a:xfrm>
              <a:prstGeom prst="ellipse">
                <a:avLst/>
              </a:prstGeom>
              <a:solidFill>
                <a:srgbClr val="FD750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97818" y="2524417"/>
                <a:ext cx="75498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253</a:t>
                </a:r>
              </a:p>
              <a:p>
                <a:r>
                  <a:rPr lang="en-US" dirty="0" smtClean="0"/>
                  <a:t>G: 117</a:t>
                </a:r>
              </a:p>
              <a:p>
                <a:r>
                  <a:rPr lang="en-US" dirty="0" smtClean="0"/>
                  <a:t>B: </a:t>
                </a:r>
                <a:r>
                  <a:rPr lang="en-US" dirty="0"/>
                  <a:t>5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01746" y="1688204"/>
              <a:ext cx="785304" cy="1759543"/>
              <a:chOff x="3211935" y="1688204"/>
              <a:chExt cx="785304" cy="175954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3211935" y="1688204"/>
                <a:ext cx="733570" cy="733570"/>
              </a:xfrm>
              <a:prstGeom prst="ellipse">
                <a:avLst/>
              </a:prstGeom>
              <a:solidFill>
                <a:srgbClr val="FEB9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211935" y="2524417"/>
                <a:ext cx="78530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254</a:t>
                </a:r>
              </a:p>
              <a:p>
                <a:r>
                  <a:rPr lang="en-US" dirty="0" smtClean="0"/>
                  <a:t>G: 185</a:t>
                </a:r>
              </a:p>
              <a:p>
                <a:r>
                  <a:rPr lang="en-US" dirty="0" smtClean="0"/>
                  <a:t>B: 29</a:t>
                </a:r>
                <a:endParaRPr lang="en-US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689510" y="1688204"/>
              <a:ext cx="779104" cy="1759543"/>
              <a:chOff x="4526052" y="1688204"/>
              <a:chExt cx="779104" cy="1759543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4526052" y="1688204"/>
                <a:ext cx="733570" cy="733570"/>
              </a:xfrm>
              <a:prstGeom prst="ellipse">
                <a:avLst/>
              </a:prstGeom>
              <a:solidFill>
                <a:srgbClr val="609E0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526052" y="2524417"/>
                <a:ext cx="77910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96</a:t>
                </a:r>
              </a:p>
              <a:p>
                <a:r>
                  <a:rPr lang="en-US" dirty="0" smtClean="0"/>
                  <a:t>G: 158</a:t>
                </a:r>
              </a:p>
              <a:p>
                <a:r>
                  <a:rPr lang="en-US" dirty="0" smtClean="0"/>
                  <a:t>B: 14</a:t>
                </a:r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071074" y="1688204"/>
              <a:ext cx="782824" cy="1759543"/>
              <a:chOff x="5840170" y="1688204"/>
              <a:chExt cx="782824" cy="1759543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840170" y="1688204"/>
                <a:ext cx="733570" cy="733570"/>
              </a:xfrm>
              <a:prstGeom prst="ellipse">
                <a:avLst/>
              </a:prstGeom>
              <a:solidFill>
                <a:srgbClr val="16AEB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840170" y="2524417"/>
                <a:ext cx="78282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22</a:t>
                </a:r>
              </a:p>
              <a:p>
                <a:r>
                  <a:rPr lang="en-US" dirty="0" smtClean="0"/>
                  <a:t>G: 174</a:t>
                </a:r>
              </a:p>
              <a:p>
                <a:r>
                  <a:rPr lang="en-US" dirty="0" smtClean="0"/>
                  <a:t>B: 176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7795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03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3509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545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/>
          <a:p>
            <a:r>
              <a:rPr lang="en-US" dirty="0" smtClean="0"/>
              <a:t>Create a “Cluster” reference</a:t>
            </a:r>
          </a:p>
          <a:p>
            <a:r>
              <a:rPr lang="en-US" dirty="0" smtClean="0"/>
              <a:t>Open a “Bucket” reference per bucket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" name="Bild 2" descr="Screen Shot 2015-05-26 at 20.30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2" y="2060972"/>
            <a:ext cx="79756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60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Insert/Get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820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Insert/Get</a:t>
            </a:r>
            <a:endParaRPr lang="en-US" dirty="0"/>
          </a:p>
        </p:txBody>
      </p:sp>
      <p:pic>
        <p:nvPicPr>
          <p:cNvPr id="3" name="Bild 2" descr="Screen Shot 2015-05-26 at 20.32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68" y="685800"/>
            <a:ext cx="6980358" cy="400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31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N1QL Select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80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N1QL Select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/>
          <a:p>
            <a:r>
              <a:rPr lang="en-US" dirty="0" smtClean="0"/>
              <a:t>Perform simple N1QL count statement to verify it’s working.</a:t>
            </a:r>
          </a:p>
          <a:p>
            <a:r>
              <a:rPr lang="en-US" dirty="0" smtClean="0"/>
              <a:t>Ensure a primary index!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" name="Bild 2" descr="Screen Shot 2015-05-26 at 20.33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5682"/>
            <a:ext cx="9144000" cy="201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31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180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uchbase 2014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E10021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uchbase 2014">
    <a:dk1>
      <a:srgbClr val="1E1C1C"/>
    </a:dk1>
    <a:lt1>
      <a:sysClr val="window" lastClr="FFFFFF"/>
    </a:lt1>
    <a:dk2>
      <a:srgbClr val="1E1C1C"/>
    </a:dk2>
    <a:lt2>
      <a:srgbClr val="FFFFFF"/>
    </a:lt2>
    <a:accent1>
      <a:srgbClr val="178ADB"/>
    </a:accent1>
    <a:accent2>
      <a:srgbClr val="E10021"/>
    </a:accent2>
    <a:accent3>
      <a:srgbClr val="FD7500"/>
    </a:accent3>
    <a:accent4>
      <a:srgbClr val="FEB900"/>
    </a:accent4>
    <a:accent5>
      <a:srgbClr val="609E0E"/>
    </a:accent5>
    <a:accent6>
      <a:srgbClr val="16AEB0"/>
    </a:accent6>
    <a:hlink>
      <a:srgbClr val="129DD8"/>
    </a:hlink>
    <a:folHlink>
      <a:srgbClr val="292929"/>
    </a:folHlink>
  </a:clrScheme>
  <a:fontScheme name="Module">
    <a:maj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Couchbase 2014">
    <a:dk1>
      <a:srgbClr val="1E1C1C"/>
    </a:dk1>
    <a:lt1>
      <a:sysClr val="window" lastClr="FFFFFF"/>
    </a:lt1>
    <a:dk2>
      <a:srgbClr val="1E1C1C"/>
    </a:dk2>
    <a:lt2>
      <a:srgbClr val="FFFFFF"/>
    </a:lt2>
    <a:accent1>
      <a:srgbClr val="178ADB"/>
    </a:accent1>
    <a:accent2>
      <a:srgbClr val="E10021"/>
    </a:accent2>
    <a:accent3>
      <a:srgbClr val="FD7500"/>
    </a:accent3>
    <a:accent4>
      <a:srgbClr val="FEB900"/>
    </a:accent4>
    <a:accent5>
      <a:srgbClr val="609E0E"/>
    </a:accent5>
    <a:accent6>
      <a:srgbClr val="16AEB0"/>
    </a:accent6>
    <a:hlink>
      <a:srgbClr val="129DD8"/>
    </a:hlink>
    <a:folHlink>
      <a:srgbClr val="292929"/>
    </a:folHlink>
  </a:clrScheme>
  <a:fontScheme name="Module">
    <a:maj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Couchbase 2014">
    <a:dk1>
      <a:srgbClr val="1E1C1C"/>
    </a:dk1>
    <a:lt1>
      <a:sysClr val="window" lastClr="FFFFFF"/>
    </a:lt1>
    <a:dk2>
      <a:srgbClr val="1E1C1C"/>
    </a:dk2>
    <a:lt2>
      <a:srgbClr val="FFFFFF"/>
    </a:lt2>
    <a:accent1>
      <a:srgbClr val="178ADB"/>
    </a:accent1>
    <a:accent2>
      <a:srgbClr val="E10021"/>
    </a:accent2>
    <a:accent3>
      <a:srgbClr val="FD7500"/>
    </a:accent3>
    <a:accent4>
      <a:srgbClr val="FEB900"/>
    </a:accent4>
    <a:accent5>
      <a:srgbClr val="609E0E"/>
    </a:accent5>
    <a:accent6>
      <a:srgbClr val="16AEB0"/>
    </a:accent6>
    <a:hlink>
      <a:srgbClr val="129DD8"/>
    </a:hlink>
    <a:folHlink>
      <a:srgbClr val="292929"/>
    </a:folHlink>
  </a:clrScheme>
  <a:fontScheme name="Module">
    <a:maj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Microsoft Macintosh PowerPoint</Application>
  <PresentationFormat>Bildschirmpräsentation (16:9)</PresentationFormat>
  <Paragraphs>108</Paragraphs>
  <Slides>22</Slides>
  <Notes>0</Notes>
  <HiddenSlides>12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Office Theme</vt:lpstr>
      <vt:lpstr>Lab: SDK Intro</vt:lpstr>
      <vt:lpstr>Agenda</vt:lpstr>
      <vt:lpstr>Bootstrapping</vt:lpstr>
      <vt:lpstr>Bootstrapping</vt:lpstr>
      <vt:lpstr>Insert/Get</vt:lpstr>
      <vt:lpstr>Insert/Get</vt:lpstr>
      <vt:lpstr>Simple N1QL Select</vt:lpstr>
      <vt:lpstr>Simple N1QL Select</vt:lpstr>
      <vt:lpstr>Questions?</vt:lpstr>
      <vt:lpstr>Thank you.</vt:lpstr>
      <vt:lpstr>Title and Text</vt:lpstr>
      <vt:lpstr>Title Only</vt:lpstr>
      <vt:lpstr>Section Break (Blue)</vt:lpstr>
      <vt:lpstr>Tables</vt:lpstr>
      <vt:lpstr>Pie Charts</vt:lpstr>
      <vt:lpstr>Doughnut Charts</vt:lpstr>
      <vt:lpstr>Column Charts</vt:lpstr>
      <vt:lpstr>Bar Charts</vt:lpstr>
      <vt:lpstr>Line Charts</vt:lpstr>
      <vt:lpstr>Couchbase Colors for Office</vt:lpstr>
      <vt:lpstr>Thank you.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Sparky Rose</dc:creator>
  <cp:lastModifiedBy>Michael Nitschinger</cp:lastModifiedBy>
  <cp:revision>57</cp:revision>
  <dcterms:created xsi:type="dcterms:W3CDTF">2014-10-22T15:36:28Z</dcterms:created>
  <dcterms:modified xsi:type="dcterms:W3CDTF">2015-05-26T18:34:16Z</dcterms:modified>
</cp:coreProperties>
</file>