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4" r:id="rId4"/>
    <p:sldId id="258" r:id="rId5"/>
    <p:sldId id="259" r:id="rId6"/>
    <p:sldId id="260" r:id="rId7"/>
    <p:sldId id="295" r:id="rId8"/>
    <p:sldId id="296" r:id="rId9"/>
    <p:sldId id="29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90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72" y="4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3600" dirty="0"/>
              <a:t>Data Analysis on IPL seasons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/>
              <a:t>Avinash Patel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BEA07-B1F8-48FF-8D5A-A6DCDB5D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12192000" cy="5562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E773D-2774-4BFC-B978-5952EA22F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B0D5AD-5F56-405F-90FB-115838A8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Number of matches based on seasons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241F3-F24B-4CC6-8843-1576FE98D4F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9C8AF-82C9-48D7-B629-764BAF3A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39712"/>
            <a:ext cx="12014200" cy="5677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104F7-6153-46EA-A5F0-12BBAF4F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7000875"/>
            <a:ext cx="2590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739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FDF59-8602-4BC0-9E40-C1622EDA7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4F46EB-A2A3-4CAE-B993-7342EEB9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Most successful team in all the seasons of IPL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14D3D-6801-4DE3-B85F-3FC1A2CE48A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037887" y="9422765"/>
            <a:ext cx="4241800" cy="24130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92736-DE8F-437D-8572-CE9E01A5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933604" cy="6400800"/>
          </a:xfrm>
          <a:prstGeom prst="rect">
            <a:avLst/>
          </a:prstGeom>
        </p:spPr>
      </p:pic>
      <p:pic>
        <p:nvPicPr>
          <p:cNvPr id="2050" name="Picture 2" descr="Image result for mumbai indians">
            <a:extLst>
              <a:ext uri="{FF2B5EF4-FFF2-40B4-BE49-F238E27FC236}">
                <a16:creationId xmlns:a16="http://schemas.microsoft.com/office/drawing/2014/main" id="{AF3953FD-C38A-47D7-97A6-99E80E35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6695440"/>
            <a:ext cx="2238375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ennai super kings">
            <a:extLst>
              <a:ext uri="{FF2B5EF4-FFF2-40B4-BE49-F238E27FC236}">
                <a16:creationId xmlns:a16="http://schemas.microsoft.com/office/drawing/2014/main" id="{7B9DEA7C-8E3C-499E-96CF-55FDACB9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5" y="6695440"/>
            <a:ext cx="2238375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27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BA334A-7FA9-42E6-A523-5CAE6ADDC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1AB6A-6CEB-4059-AB65-A139FF76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Top 10 player of the match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3D36C-B6F2-47DF-9843-42A5B19F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" y="41275"/>
            <a:ext cx="12946380" cy="6638925"/>
          </a:xfrm>
          <a:prstGeom prst="rect">
            <a:avLst/>
          </a:prstGeom>
        </p:spPr>
      </p:pic>
      <p:pic>
        <p:nvPicPr>
          <p:cNvPr id="3074" name="Picture 2" descr="Image result for top 10 players of ipl">
            <a:extLst>
              <a:ext uri="{FF2B5EF4-FFF2-40B4-BE49-F238E27FC236}">
                <a16:creationId xmlns:a16="http://schemas.microsoft.com/office/drawing/2014/main" id="{89C6E025-38E6-4DE1-9A3B-FE3C5021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6781800"/>
            <a:ext cx="458216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372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CD7B7-422B-4F0F-9782-0803B1FE4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0CB296-C390-4FAA-963E-F89CC48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Toss-winning vs Match-winning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6A760-1619-41C3-B433-10327F9D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"/>
            <a:ext cx="13004800" cy="6294120"/>
          </a:xfrm>
          <a:prstGeom prst="rect">
            <a:avLst/>
          </a:prstGeom>
        </p:spPr>
      </p:pic>
      <p:pic>
        <p:nvPicPr>
          <p:cNvPr id="4098" name="Picture 2" descr="Image result for toss coin">
            <a:extLst>
              <a:ext uri="{FF2B5EF4-FFF2-40B4-BE49-F238E27FC236}">
                <a16:creationId xmlns:a16="http://schemas.microsoft.com/office/drawing/2014/main" id="{ED67F5B1-7B67-4A78-AE26-AD09634B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65" y="6781800"/>
            <a:ext cx="3137535" cy="20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88061-E86F-4187-8316-12B134465A7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613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C91D2-CF82-4A4F-842A-3527AE5C6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B39DA8-B6C4-4533-A4EF-5F2B7A3C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Toss-winning team opted for Bat/Field - Season wise</a:t>
            </a:r>
          </a:p>
        </p:txBody>
      </p:sp>
      <p:pic>
        <p:nvPicPr>
          <p:cNvPr id="5122" name="Picture 2" descr="Image result for batting and bowling">
            <a:extLst>
              <a:ext uri="{FF2B5EF4-FFF2-40B4-BE49-F238E27FC236}">
                <a16:creationId xmlns:a16="http://schemas.microsoft.com/office/drawing/2014/main" id="{CA59A372-C06F-4097-8906-F642B7F3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6807200"/>
            <a:ext cx="1552575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atting and bowling">
            <a:extLst>
              <a:ext uri="{FF2B5EF4-FFF2-40B4-BE49-F238E27FC236}">
                <a16:creationId xmlns:a16="http://schemas.microsoft.com/office/drawing/2014/main" id="{38EC4394-B014-4D2E-8FE7-9D567C73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75" y="6822440"/>
            <a:ext cx="1724025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860DC-3944-4BAF-81CD-C3A30BBF0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240"/>
            <a:ext cx="13004800" cy="66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57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6EA4D-4F47-476D-836F-2D819300D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DDEBC-DD92-4563-A072-43A469F9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Toss-winning team opted for Bat/Field - Team wise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90CE7-5BDB-4FFF-B26A-F2AF1A3D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984963" cy="6604000"/>
          </a:xfrm>
          <a:prstGeom prst="rect">
            <a:avLst/>
          </a:prstGeom>
        </p:spPr>
      </p:pic>
      <p:pic>
        <p:nvPicPr>
          <p:cNvPr id="7" name="Picture 2" descr="Image result for batting and bowling">
            <a:extLst>
              <a:ext uri="{FF2B5EF4-FFF2-40B4-BE49-F238E27FC236}">
                <a16:creationId xmlns:a16="http://schemas.microsoft.com/office/drawing/2014/main" id="{A8DCBED2-5590-4E66-B565-E1C52111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6807200"/>
            <a:ext cx="1552575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batting and bowling">
            <a:extLst>
              <a:ext uri="{FF2B5EF4-FFF2-40B4-BE49-F238E27FC236}">
                <a16:creationId xmlns:a16="http://schemas.microsoft.com/office/drawing/2014/main" id="{9645E652-98A4-4073-A811-9731148E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75" y="6822440"/>
            <a:ext cx="1724025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914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1C7B-D75B-4DAD-BFF2-3F79EEB28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637DC-E205-4455-A87B-71ADA924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Match Result (Normal/Tie/No result)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5D5D9-6C5F-4E6B-90D0-736C6033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0"/>
            <a:ext cx="6197600" cy="6312370"/>
          </a:xfrm>
          <a:prstGeom prst="rect">
            <a:avLst/>
          </a:prstGeom>
        </p:spPr>
      </p:pic>
      <p:pic>
        <p:nvPicPr>
          <p:cNvPr id="6146" name="Picture 2" descr="Image result for match result bad weather">
            <a:extLst>
              <a:ext uri="{FF2B5EF4-FFF2-40B4-BE49-F238E27FC236}">
                <a16:creationId xmlns:a16="http://schemas.microsoft.com/office/drawing/2014/main" id="{F87D6339-EC57-43E7-BCC8-3827F7C8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106" y="6829742"/>
            <a:ext cx="2076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pl cup">
            <a:extLst>
              <a:ext uri="{FF2B5EF4-FFF2-40B4-BE49-F238E27FC236}">
                <a16:creationId xmlns:a16="http://schemas.microsoft.com/office/drawing/2014/main" id="{0A9A645A-CE23-4CBC-9456-3A25A657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655" y="6829742"/>
            <a:ext cx="2076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581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F6117-FD2D-42ED-94BB-93AC91B13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6C0B13-E8A6-4FF3-9F9F-DF87B73B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Match Result (Normal/Tie/No result)</a:t>
            </a:r>
            <a:endParaRPr lang="en-IN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30655-EEDB-4CB5-9EFC-A7BEC38B10A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4112-53BA-4584-8550-67D768C1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3004800" cy="6664960"/>
          </a:xfrm>
          <a:prstGeom prst="rect">
            <a:avLst/>
          </a:prstGeom>
        </p:spPr>
      </p:pic>
      <p:pic>
        <p:nvPicPr>
          <p:cNvPr id="7" name="Picture 2" descr="Image result for match result bad weather">
            <a:extLst>
              <a:ext uri="{FF2B5EF4-FFF2-40B4-BE49-F238E27FC236}">
                <a16:creationId xmlns:a16="http://schemas.microsoft.com/office/drawing/2014/main" id="{1EFD44B4-C75C-4407-8897-726160FDF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0" y="6862762"/>
            <a:ext cx="2076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ipl cup">
            <a:extLst>
              <a:ext uri="{FF2B5EF4-FFF2-40B4-BE49-F238E27FC236}">
                <a16:creationId xmlns:a16="http://schemas.microsoft.com/office/drawing/2014/main" id="{2F387C85-8E3E-4C4A-B376-54D5D243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99" y="6862762"/>
            <a:ext cx="2076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1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7754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/>
              <a:t>Team winning match with high run is considered to be best team and has high chance to win the season.</a:t>
            </a:r>
          </a:p>
          <a:p>
            <a:r>
              <a:rPr lang="en-IN" dirty="0"/>
              <a:t>Team having great players who has been player of the match has good chance to win.</a:t>
            </a:r>
          </a:p>
          <a:p>
            <a:r>
              <a:rPr lang="en-IN" dirty="0"/>
              <a:t>Most of team winning the toss opted to field first and chase.</a:t>
            </a:r>
          </a:p>
          <a:p>
            <a:r>
              <a:rPr lang="en-IN" dirty="0"/>
              <a:t>Team winning the toss will not always win the match, the probability of wining the match is 52%.</a:t>
            </a:r>
          </a:p>
          <a:p>
            <a:r>
              <a:rPr lang="en-IN" dirty="0"/>
              <a:t>Match result is normal for most of the value, which will not affect the team much on winning the season.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7620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IPL Match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487680" y="30480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b="1" dirty="0"/>
              <a:t>IPL</a:t>
            </a:r>
            <a:r>
              <a:rPr lang="en-IN" dirty="0"/>
              <a:t> is a T-20(20 over a side ) cricket game conducted by BCCI( Board of Control for Cricket in India) every year. The league was played in the year 2008 and has been conducted every year since then. 8 team participate every year in double round robin league fashion and then top 4 team qualify for final berth.</a:t>
            </a:r>
          </a:p>
          <a:p>
            <a:r>
              <a:rPr lang="en-IN" dirty="0"/>
              <a:t>Python language has been used to explore and present visualization graph to understand the IPL's journey so far.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FC84-3005-4536-8E25-444F0D29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1811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cs typeface="Arial"/>
                <a:sym typeface="Arial"/>
              </a:rPr>
              <a:t>Expectation from the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E641-A84D-4431-8660-975345AF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3924300"/>
          </a:xfrm>
        </p:spPr>
        <p:txBody>
          <a:bodyPr>
            <a:normAutofit fontScale="92500"/>
          </a:bodyPr>
          <a:lstStyle/>
          <a:p>
            <a:r>
              <a:rPr lang="en-IN" dirty="0"/>
              <a:t>Predicting the out come of the match, based on the history of the tournament.</a:t>
            </a:r>
          </a:p>
          <a:p>
            <a:r>
              <a:rPr lang="en-IN" dirty="0"/>
              <a:t>Key factors affecting outcomes of matches will be analysed. </a:t>
            </a:r>
          </a:p>
          <a:p>
            <a:r>
              <a:rPr lang="en-IN" dirty="0"/>
              <a:t>Factors that affect match outcomes could be venue (stadium), city, toss winner, and toss decision (field/bat), batsman, bowler, runs scored, wicket taken etc..</a:t>
            </a:r>
          </a:p>
        </p:txBody>
      </p:sp>
    </p:spTree>
    <p:extLst>
      <p:ext uri="{BB962C8B-B14F-4D97-AF65-F5344CB8AC3E}">
        <p14:creationId xmlns:p14="http://schemas.microsoft.com/office/powerpoint/2010/main" val="42414237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Description on Data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FD41B-2713-4183-81F4-9D3D8F19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635309"/>
            <a:ext cx="11658600" cy="544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Questions to be answered: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72009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How many matches we’ve got in the dataset?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How many seasons we’ve got in the dataset?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Which Team had won by maximum runs?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Which Team had won by maximum wicket?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Which Team had won by closest Margin (minimum runs)?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Which Team had won by minimum wicket?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Which Season had most number of matches?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Which IPL Team is more successful?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Has Toss-winning helped in winning matches?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Toss-winning team opted for Bat/Field - Season wise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Toss-winning team opted for Bat/Field - Team wise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Study on match Result - Normal/Tie/No-result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/>
              <a:t>Result of the match - Team wise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Packages Required / Profiling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7999" y="2178049"/>
            <a:ext cx="11988800" cy="70421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import </a:t>
            </a:r>
            <a:r>
              <a:rPr lang="en-US" b="1" dirty="0" err="1"/>
              <a:t>numpy</a:t>
            </a:r>
            <a:r>
              <a:rPr lang="en-US" dirty="0"/>
              <a:t> as np # numerical computing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import </a:t>
            </a:r>
            <a:r>
              <a:rPr lang="en-US" b="1" dirty="0"/>
              <a:t>pandas</a:t>
            </a:r>
            <a:r>
              <a:rPr lang="en-US" dirty="0"/>
              <a:t> as pd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import </a:t>
            </a:r>
            <a:r>
              <a:rPr lang="en-US" b="1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#visualization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import </a:t>
            </a:r>
            <a:r>
              <a:rPr lang="en-US" b="1" dirty="0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 #modern visualization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import </a:t>
            </a:r>
            <a:r>
              <a:rPr lang="en-US" b="1" dirty="0" err="1"/>
              <a:t>pandas_profiling</a:t>
            </a:r>
            <a:endParaRPr lang="en-US" b="1" dirty="0"/>
          </a:p>
          <a:p>
            <a:pPr marL="385318" indent="-385318" defTabSz="479044">
              <a:spcBef>
                <a:spcPts val="1900"/>
              </a:spcBef>
              <a:defRPr sz="2952"/>
            </a:pPr>
            <a:endParaRPr lang="en-US" b="1" dirty="0"/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b="1" dirty="0"/>
              <a:t>Dataset / Profiling:</a:t>
            </a:r>
          </a:p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IN" sz="2600" b="1" dirty="0"/>
              <a:t> 	</a:t>
            </a:r>
            <a:r>
              <a:rPr lang="en-IN" sz="2600" b="1" dirty="0" err="1"/>
              <a:t>df_matches</a:t>
            </a:r>
            <a:r>
              <a:rPr lang="en-IN" sz="2600" b="1" dirty="0"/>
              <a:t> </a:t>
            </a:r>
            <a:r>
              <a:rPr lang="en-IN" sz="2600" dirty="0"/>
              <a:t>= </a:t>
            </a:r>
            <a:r>
              <a:rPr lang="en-IN" sz="2600" dirty="0" err="1"/>
              <a:t>pd.read_csv</a:t>
            </a:r>
            <a:r>
              <a:rPr lang="en-IN" sz="2600" dirty="0"/>
              <a:t>(</a:t>
            </a:r>
            <a:r>
              <a:rPr lang="en-IN" sz="2600" dirty="0" err="1"/>
              <a:t>r'https</a:t>
            </a:r>
            <a:r>
              <a:rPr lang="en-IN" sz="2600" dirty="0"/>
              <a:t>://raw.githubusercontent.com/insaid2018/Term-1/master/Data/Projects/matches.csv’)</a:t>
            </a:r>
          </a:p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IN" sz="2600" dirty="0"/>
              <a:t>		profile = </a:t>
            </a:r>
            <a:r>
              <a:rPr lang="en-IN" sz="2600" dirty="0" err="1"/>
              <a:t>pandas_profiling.ProfileReport</a:t>
            </a:r>
            <a:r>
              <a:rPr lang="en-IN" sz="2600" dirty="0"/>
              <a:t>(</a:t>
            </a:r>
            <a:r>
              <a:rPr lang="en-IN" sz="2600" dirty="0" err="1"/>
              <a:t>df_matches</a:t>
            </a:r>
            <a:r>
              <a:rPr lang="en-IN" sz="2600" dirty="0"/>
              <a:t>)</a:t>
            </a:r>
          </a:p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IN" sz="2600" dirty="0"/>
              <a:t>		</a:t>
            </a:r>
            <a:r>
              <a:rPr lang="en-IN" sz="2600" dirty="0" err="1"/>
              <a:t>profile.to_file</a:t>
            </a:r>
            <a:r>
              <a:rPr lang="en-IN" sz="2600" dirty="0"/>
              <a:t>(</a:t>
            </a:r>
            <a:r>
              <a:rPr lang="en-IN" sz="2600" dirty="0" err="1"/>
              <a:t>outputfile</a:t>
            </a:r>
            <a:r>
              <a:rPr lang="en-IN" sz="2600" dirty="0"/>
              <a:t>="</a:t>
            </a:r>
            <a:r>
              <a:rPr lang="en-IN" sz="2600" b="1" dirty="0"/>
              <a:t>IPL_Match.html</a:t>
            </a:r>
            <a:r>
              <a:rPr lang="en-IN" sz="2600" dirty="0"/>
              <a:t>")</a:t>
            </a:r>
            <a:endParaRPr sz="2600" dirty="0"/>
          </a:p>
        </p:txBody>
      </p:sp>
      <p:pic>
        <p:nvPicPr>
          <p:cNvPr id="1026" name="Picture 2" descr="Image result for over view">
            <a:extLst>
              <a:ext uri="{FF2B5EF4-FFF2-40B4-BE49-F238E27FC236}">
                <a16:creationId xmlns:a16="http://schemas.microsoft.com/office/drawing/2014/main" id="{CF177CFF-B2BE-4114-A710-A0EB220E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763587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3073-51E3-457C-B565-718986D6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cs typeface="Arial"/>
                <a:sym typeface="Arial"/>
              </a:rPr>
              <a:t>Sample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EC794-6A37-4C8B-B53B-7E4344AD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2673433"/>
            <a:ext cx="13004800" cy="4406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9FD6-741C-4784-8A63-F932E430F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AFD31-4EA0-4292-820A-0BF6B8445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7475220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57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8631-487D-47F1-8D90-917417FD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Analysis on complete dataset of  matches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79F3-D84C-483C-979E-38460136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2459355"/>
            <a:ext cx="11988800" cy="17526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How many matches we’ve got in the dataset?</a:t>
            </a:r>
          </a:p>
          <a:p>
            <a:pPr lvl="1"/>
            <a:r>
              <a:rPr lang="en-IN" b="1" i="1" dirty="0" err="1"/>
              <a:t>df_matches</a:t>
            </a:r>
            <a:r>
              <a:rPr lang="en-IN" b="1" i="1" dirty="0"/>
              <a:t>['id'].count()</a:t>
            </a:r>
          </a:p>
          <a:p>
            <a:pPr lvl="2"/>
            <a:r>
              <a:rPr lang="en-IN" dirty="0"/>
              <a:t>696</a:t>
            </a:r>
          </a:p>
          <a:p>
            <a:pPr marL="939800" lvl="2" indent="0">
              <a:buNone/>
            </a:pP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56792F-F609-4DBB-93EF-B7CCC7235091}"/>
              </a:ext>
            </a:extLst>
          </p:cNvPr>
          <p:cNvSpPr txBox="1">
            <a:spLocks/>
          </p:cNvSpPr>
          <p:nvPr/>
        </p:nvSpPr>
        <p:spPr>
          <a:xfrm>
            <a:off x="508000" y="4133850"/>
            <a:ext cx="11988800" cy="213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en-IN" sz="2800" dirty="0"/>
              <a:t>How many seasons we’ve got in the dataset?</a:t>
            </a:r>
          </a:p>
          <a:p>
            <a:pPr lvl="1" hangingPunct="1"/>
            <a:r>
              <a:rPr lang="en-IN" sz="3000" b="1" i="1" dirty="0" err="1"/>
              <a:t>df_matches</a:t>
            </a:r>
            <a:r>
              <a:rPr lang="en-IN" sz="3000" b="1" i="1" dirty="0"/>
              <a:t>['season'].unique()</a:t>
            </a:r>
          </a:p>
          <a:p>
            <a:pPr lvl="2" hangingPunct="1"/>
            <a:r>
              <a:rPr lang="en-IN" sz="2800" dirty="0"/>
              <a:t>array([2017, 2008, 2009, 2010, 2011, 2012, 2013, 2014, 2015, 2016, 2018], </a:t>
            </a:r>
            <a:r>
              <a:rPr lang="en-IN" sz="2800" dirty="0" err="1"/>
              <a:t>dtype</a:t>
            </a:r>
            <a:r>
              <a:rPr lang="en-IN" sz="2800" dirty="0"/>
              <a:t>=int64)</a:t>
            </a:r>
          </a:p>
          <a:p>
            <a:pPr marL="939800" lvl="2" indent="0" hangingPunct="1">
              <a:buFont typeface="Zapf Dingbats"/>
              <a:buNone/>
            </a:pP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8F0504-885A-47D6-8D1E-1F92A9891564}"/>
              </a:ext>
            </a:extLst>
          </p:cNvPr>
          <p:cNvSpPr txBox="1">
            <a:spLocks/>
          </p:cNvSpPr>
          <p:nvPr/>
        </p:nvSpPr>
        <p:spPr>
          <a:xfrm>
            <a:off x="500379" y="6396352"/>
            <a:ext cx="11988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77500" lnSpcReduction="2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en-IN" dirty="0"/>
              <a:t>Which Team had won by maximum runs?</a:t>
            </a:r>
          </a:p>
          <a:p>
            <a:pPr lvl="1" hangingPunct="1"/>
            <a:r>
              <a:rPr lang="en-IN" b="1" i="1" dirty="0" err="1"/>
              <a:t>df_matches.iloc</a:t>
            </a:r>
            <a:r>
              <a:rPr lang="en-IN" b="1" i="1" dirty="0"/>
              <a:t>[matches['</a:t>
            </a:r>
            <a:r>
              <a:rPr lang="en-IN" b="1" i="1" dirty="0" err="1"/>
              <a:t>win_by_runs</a:t>
            </a:r>
            <a:r>
              <a:rPr lang="en-IN" b="1" i="1" dirty="0"/>
              <a:t>'].</a:t>
            </a:r>
            <a:r>
              <a:rPr lang="en-IN" b="1" i="1" dirty="0" err="1"/>
              <a:t>idxmax</a:t>
            </a:r>
            <a:r>
              <a:rPr lang="en-IN" b="1" i="1" dirty="0"/>
              <a:t>()]['winner']</a:t>
            </a:r>
          </a:p>
          <a:p>
            <a:pPr lvl="2" hangingPunct="1"/>
            <a:r>
              <a:rPr lang="en-IN" dirty="0"/>
              <a:t>'Mumbai Indians'</a:t>
            </a:r>
          </a:p>
          <a:p>
            <a:pPr marL="939800" lvl="2" indent="0" hangingPunct="1">
              <a:buFont typeface="Zapf Dingbats"/>
              <a:buNone/>
            </a:pPr>
            <a:endParaRPr lang="en-IN" dirty="0"/>
          </a:p>
        </p:txBody>
      </p:sp>
      <p:pic>
        <p:nvPicPr>
          <p:cNvPr id="8" name="Picture 2" descr="Image result for mumbai indians">
            <a:extLst>
              <a:ext uri="{FF2B5EF4-FFF2-40B4-BE49-F238E27FC236}">
                <a16:creationId xmlns:a16="http://schemas.microsoft.com/office/drawing/2014/main" id="{C51FDF13-53B7-4873-8225-308512C0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72" y="7817164"/>
            <a:ext cx="1724024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kr team">
            <a:extLst>
              <a:ext uri="{FF2B5EF4-FFF2-40B4-BE49-F238E27FC236}">
                <a16:creationId xmlns:a16="http://schemas.microsoft.com/office/drawing/2014/main" id="{24C3E863-D131-449D-A5D3-EAD22D34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76" y="7849549"/>
            <a:ext cx="1724025" cy="14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595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084-4ABC-4497-AC99-13D2328D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441B-9FC4-4097-882D-CAD365198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Which Team had won by minimum runs?</a:t>
            </a:r>
          </a:p>
          <a:p>
            <a:pPr lvl="1"/>
            <a:r>
              <a:rPr lang="en-IN" sz="2800" b="1" i="1" dirty="0" err="1"/>
              <a:t>df_matches.iloc</a:t>
            </a:r>
            <a:r>
              <a:rPr lang="en-IN" sz="2800" b="1" i="1" dirty="0"/>
              <a:t>[matches[matches['</a:t>
            </a:r>
            <a:r>
              <a:rPr lang="en-IN" sz="2800" b="1" i="1" dirty="0" err="1"/>
              <a:t>win_by_runs</a:t>
            </a:r>
            <a:r>
              <a:rPr lang="en-IN" sz="2800" b="1" i="1" dirty="0"/>
              <a:t>'].</a:t>
            </a:r>
            <a:r>
              <a:rPr lang="en-IN" sz="2800" b="1" i="1" dirty="0" err="1"/>
              <a:t>ge</a:t>
            </a:r>
            <a:r>
              <a:rPr lang="en-IN" sz="2800" b="1" i="1" dirty="0"/>
              <a:t>(1)].</a:t>
            </a:r>
            <a:r>
              <a:rPr lang="en-IN" sz="2800" b="1" i="1" dirty="0" err="1"/>
              <a:t>win_by_runs.idxmin</a:t>
            </a:r>
            <a:r>
              <a:rPr lang="en-IN" sz="2800" b="1" i="1" dirty="0"/>
              <a:t>()]['winner’]</a:t>
            </a:r>
          </a:p>
          <a:p>
            <a:pPr marL="469900" lvl="1" indent="0">
              <a:buNone/>
            </a:pPr>
            <a:r>
              <a:rPr lang="en-IN" dirty="0"/>
              <a:t>	 'Mumbai Indians’</a:t>
            </a:r>
          </a:p>
          <a:p>
            <a:pPr hangingPunct="1"/>
            <a:r>
              <a:rPr lang="en-IN" dirty="0"/>
              <a:t>Which Team had won by minimum runs?</a:t>
            </a:r>
          </a:p>
          <a:p>
            <a:pPr lvl="1" hangingPunct="1"/>
            <a:r>
              <a:rPr lang="en-IN" b="1" i="1" dirty="0" err="1"/>
              <a:t>df_matches.iloc</a:t>
            </a:r>
            <a:r>
              <a:rPr lang="en-IN" b="1" i="1" dirty="0"/>
              <a:t>[matches['</a:t>
            </a:r>
            <a:r>
              <a:rPr lang="en-IN" b="1" i="1" dirty="0" err="1"/>
              <a:t>win_by_wickets</a:t>
            </a:r>
            <a:r>
              <a:rPr lang="en-IN" b="1" i="1" dirty="0"/>
              <a:t>'].</a:t>
            </a:r>
            <a:r>
              <a:rPr lang="en-IN" b="1" i="1" dirty="0" err="1"/>
              <a:t>idxmax</a:t>
            </a:r>
            <a:r>
              <a:rPr lang="en-IN" b="1" i="1" dirty="0"/>
              <a:t>()]['winner']</a:t>
            </a:r>
          </a:p>
          <a:p>
            <a:pPr lvl="2" hangingPunct="1"/>
            <a:r>
              <a:rPr lang="en-IN" dirty="0"/>
              <a:t>'Kolkata Knight Riders'</a:t>
            </a:r>
          </a:p>
          <a:p>
            <a:pPr marL="469900" lvl="1" indent="0">
              <a:buNone/>
            </a:pPr>
            <a:endParaRPr lang="en-IN" dirty="0"/>
          </a:p>
          <a:p>
            <a:pPr marL="469900" lvl="1" indent="0">
              <a:buNone/>
            </a:pPr>
            <a:endParaRPr lang="en-IN" dirty="0"/>
          </a:p>
        </p:txBody>
      </p:sp>
      <p:pic>
        <p:nvPicPr>
          <p:cNvPr id="5" name="Picture 2" descr="Image result for mumbai indians">
            <a:extLst>
              <a:ext uri="{FF2B5EF4-FFF2-40B4-BE49-F238E27FC236}">
                <a16:creationId xmlns:a16="http://schemas.microsoft.com/office/drawing/2014/main" id="{615382D3-25C2-4D3C-977E-F2CABA57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7244080"/>
            <a:ext cx="1724024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kkr team">
            <a:extLst>
              <a:ext uri="{FF2B5EF4-FFF2-40B4-BE49-F238E27FC236}">
                <a16:creationId xmlns:a16="http://schemas.microsoft.com/office/drawing/2014/main" id="{F0C37BD4-5D08-4B24-908F-5A034DC2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504" y="7276465"/>
            <a:ext cx="1724025" cy="14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8633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13253</TotalTime>
  <Words>564</Words>
  <Application>Microsoft Office PowerPoint</Application>
  <PresentationFormat>Custom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IPL Match</vt:lpstr>
      <vt:lpstr>Expectation from the Data Analysis</vt:lpstr>
      <vt:lpstr>Description on Data</vt:lpstr>
      <vt:lpstr>Questions to be answered:</vt:lpstr>
      <vt:lpstr>Packages Required / Profiling</vt:lpstr>
      <vt:lpstr>Sample data</vt:lpstr>
      <vt:lpstr>Analysis on complete dataset of  matches</vt:lpstr>
      <vt:lpstr>PowerPoint Presentation</vt:lpstr>
      <vt:lpstr>Number of matches based on seasons</vt:lpstr>
      <vt:lpstr>Most successful team in all the seasons of IPL</vt:lpstr>
      <vt:lpstr>Top 10 player of the match</vt:lpstr>
      <vt:lpstr>Toss-winning vs Match-winning</vt:lpstr>
      <vt:lpstr>Toss-winning team opted for Bat/Field - Season wise</vt:lpstr>
      <vt:lpstr>Toss-winning team opted for Bat/Field - Team wise</vt:lpstr>
      <vt:lpstr>Match Result (Normal/Tie/No result)</vt:lpstr>
      <vt:lpstr>Match Result (Normal/Tie/No result)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Ajjana Goud, Avinash</cp:lastModifiedBy>
  <cp:revision>31</cp:revision>
  <dcterms:modified xsi:type="dcterms:W3CDTF">2019-02-08T10:40:30Z</dcterms:modified>
</cp:coreProperties>
</file>