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57" r:id="rId5"/>
    <p:sldId id="259" r:id="rId6"/>
    <p:sldId id="266" r:id="rId7"/>
    <p:sldId id="267" r:id="rId8"/>
    <p:sldId id="268" r:id="rId9"/>
    <p:sldId id="269" r:id="rId10"/>
    <p:sldId id="261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8DE"/>
    <a:srgbClr val="E9EBF1"/>
    <a:srgbClr val="AE5A21"/>
    <a:srgbClr val="A56AD2"/>
    <a:srgbClr val="41719C"/>
    <a:srgbClr val="A6CC8C"/>
    <a:srgbClr val="C8DFB7"/>
    <a:srgbClr val="689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Application mockup interface</a:t>
            </a:r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0" name="Text Box 49"/>
          <p:cNvSpPr txBox="1"/>
          <p:nvPr/>
        </p:nvSpPr>
        <p:spPr>
          <a:xfrm>
            <a:off x="914400" y="127000"/>
            <a:ext cx="2679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Doctor Welcome Interface:</a:t>
            </a:r>
            <a:endParaRPr lang="en-IN" altLang="en-US"/>
          </a:p>
        </p:txBody>
      </p:sp>
      <p:sp>
        <p:nvSpPr>
          <p:cNvPr id="43" name="Rounded Rectangle 42"/>
          <p:cNvSpPr/>
          <p:nvPr/>
        </p:nvSpPr>
        <p:spPr>
          <a:xfrm>
            <a:off x="953770" y="495300"/>
            <a:ext cx="10976610" cy="620776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171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endParaRPr lang="en-IN" altLang="en-US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953770" y="495300"/>
            <a:ext cx="10976610" cy="813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I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1556385" y="776605"/>
            <a:ext cx="2882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bg1"/>
                </a:solidFill>
              </a:rPr>
              <a:t>Company Name and Logo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534410" y="2192655"/>
            <a:ext cx="6347460" cy="643255"/>
          </a:xfrm>
          <a:prstGeom prst="roundRect">
            <a:avLst/>
          </a:prstGeom>
          <a:noFill/>
          <a:ln w="28575">
            <a:solidFill>
              <a:srgbClr val="4171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Enter the link/address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59475" y="3056255"/>
            <a:ext cx="1496695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Get reports</a:t>
            </a:r>
            <a:endParaRPr lang="en-I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10625455" y="807720"/>
            <a:ext cx="1010285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pPr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My Profile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8757920" y="807720"/>
            <a:ext cx="1647825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pPr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My </a:t>
            </a: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Appointments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0535285" y="824230"/>
            <a:ext cx="0" cy="3511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234430" y="4324985"/>
            <a:ext cx="955040" cy="954405"/>
          </a:xfrm>
          <a:prstGeom prst="roundRect">
            <a:avLst>
              <a:gd name="adj" fmla="val 4947"/>
            </a:avLst>
          </a:prstGeom>
          <a:noFill/>
          <a:ln w="28575">
            <a:solidFill>
              <a:srgbClr val="4171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endParaRPr lang="en-IN" altLang="en-US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35065" y="5342890"/>
            <a:ext cx="954405" cy="255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 sz="1400">
                <a:solidFill>
                  <a:schemeClr val="bg1"/>
                </a:solidFill>
                <a:sym typeface="+mn-ea"/>
              </a:rPr>
              <a:t>Scan QR</a:t>
            </a:r>
            <a:endParaRPr lang="en-IN" altLang="en-US" sz="1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57925" y="4352925"/>
            <a:ext cx="900000" cy="90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6450330" y="3741420"/>
            <a:ext cx="51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689A44"/>
                </a:solidFill>
              </a:rPr>
              <a:t>OR</a:t>
            </a:r>
            <a:endParaRPr lang="en-IN" altLang="en-US">
              <a:solidFill>
                <a:srgbClr val="689A44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79830" y="1408430"/>
            <a:ext cx="263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Hey there “Doctor Name”: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Text Box 49"/>
          <p:cNvSpPr txBox="1"/>
          <p:nvPr/>
        </p:nvSpPr>
        <p:spPr>
          <a:xfrm>
            <a:off x="914400" y="127000"/>
            <a:ext cx="2917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Doctor Prescription interface:</a:t>
            </a:r>
            <a:endParaRPr lang="en-IN" altLang="en-US"/>
          </a:p>
        </p:txBody>
      </p:sp>
      <p:sp>
        <p:nvSpPr>
          <p:cNvPr id="43" name="Rounded Rectangle 42"/>
          <p:cNvSpPr/>
          <p:nvPr/>
        </p:nvSpPr>
        <p:spPr>
          <a:xfrm>
            <a:off x="953770" y="495300"/>
            <a:ext cx="10976610" cy="620776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171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endParaRPr lang="en-IN" altLang="en-US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953770" y="495300"/>
            <a:ext cx="10976610" cy="813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I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1556385" y="776605"/>
            <a:ext cx="2882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bg1"/>
                </a:solidFill>
              </a:rPr>
              <a:t>Company Name and Logo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996805" y="5757545"/>
            <a:ext cx="1496695" cy="441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Submit</a:t>
            </a:r>
            <a:endParaRPr lang="en-I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10625455" y="807720"/>
            <a:ext cx="1010285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pPr lvl="0" algn="l"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My Profile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9089390" y="807720"/>
            <a:ext cx="1336040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pPr lvl="0" algn="l"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Appointments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0535285" y="824230"/>
            <a:ext cx="0" cy="3511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304290" y="2035810"/>
            <a:ext cx="3322955" cy="451485"/>
          </a:xfrm>
          <a:prstGeom prst="roundRect">
            <a:avLst/>
          </a:prstGeom>
          <a:noFill/>
          <a:ln w="12700">
            <a:solidFill>
              <a:srgbClr val="4171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IN" altLang="en-US">
                <a:solidFill>
                  <a:schemeClr val="bg2">
                    <a:lumMod val="90000"/>
                  </a:schemeClr>
                </a:solidFill>
                <a:sym typeface="+mn-ea"/>
              </a:rPr>
              <a:t>Patient ID</a:t>
            </a:r>
            <a:endParaRPr lang="en-IN" altLang="en-US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04290" y="1567815"/>
            <a:ext cx="1704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u="sng">
                <a:solidFill>
                  <a:srgbClr val="41719C"/>
                </a:solidFill>
              </a:rPr>
              <a:t>Patient Details:</a:t>
            </a:r>
            <a:endParaRPr lang="en-IN" altLang="en-US" u="sng">
              <a:solidFill>
                <a:srgbClr val="41719C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04290" y="2491105"/>
            <a:ext cx="3322955" cy="451485"/>
          </a:xfrm>
          <a:prstGeom prst="roundRect">
            <a:avLst/>
          </a:prstGeom>
          <a:noFill/>
          <a:ln w="12700">
            <a:solidFill>
              <a:srgbClr val="4171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IN" altLang="en-US">
                <a:solidFill>
                  <a:schemeClr val="bg2">
                    <a:lumMod val="90000"/>
                  </a:schemeClr>
                </a:solidFill>
                <a:sym typeface="+mn-ea"/>
              </a:rPr>
              <a:t>Patient  Name</a:t>
            </a:r>
            <a:endParaRPr lang="en-IN" altLang="en-US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04290" y="2946400"/>
            <a:ext cx="3322955" cy="451485"/>
          </a:xfrm>
          <a:prstGeom prst="roundRect">
            <a:avLst/>
          </a:prstGeom>
          <a:noFill/>
          <a:ln w="12700">
            <a:solidFill>
              <a:srgbClr val="4171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IN" altLang="en-US">
                <a:solidFill>
                  <a:schemeClr val="bg2">
                    <a:lumMod val="90000"/>
                  </a:schemeClr>
                </a:solidFill>
                <a:sym typeface="+mn-ea"/>
              </a:rPr>
              <a:t>Mobile number</a:t>
            </a:r>
            <a:endParaRPr lang="en-IN" altLang="en-US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04290" y="3401695"/>
            <a:ext cx="3322955" cy="451485"/>
          </a:xfrm>
          <a:prstGeom prst="roundRect">
            <a:avLst/>
          </a:prstGeom>
          <a:noFill/>
          <a:ln w="12700">
            <a:solidFill>
              <a:srgbClr val="4171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IN" altLang="en-US">
                <a:solidFill>
                  <a:schemeClr val="bg2">
                    <a:lumMod val="90000"/>
                  </a:schemeClr>
                </a:solidFill>
                <a:sym typeface="+mn-ea"/>
              </a:rPr>
              <a:t>Mail ID</a:t>
            </a:r>
            <a:endParaRPr lang="en-IN" altLang="en-US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04290" y="3856990"/>
            <a:ext cx="3322955" cy="451485"/>
          </a:xfrm>
          <a:prstGeom prst="roundRect">
            <a:avLst/>
          </a:prstGeom>
          <a:noFill/>
          <a:ln w="12700">
            <a:solidFill>
              <a:srgbClr val="4171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IN" altLang="en-US">
                <a:solidFill>
                  <a:schemeClr val="bg2">
                    <a:lumMod val="90000"/>
                  </a:schemeClr>
                </a:solidFill>
                <a:sym typeface="+mn-ea"/>
              </a:rPr>
              <a:t>Address</a:t>
            </a:r>
            <a:endParaRPr lang="en-IN" altLang="en-US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04290" y="4312285"/>
            <a:ext cx="3322955" cy="451485"/>
          </a:xfrm>
          <a:prstGeom prst="roundRect">
            <a:avLst/>
          </a:prstGeom>
          <a:noFill/>
          <a:ln w="12700">
            <a:solidFill>
              <a:srgbClr val="4171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IN" altLang="en-US">
                <a:solidFill>
                  <a:schemeClr val="bg2">
                    <a:lumMod val="90000"/>
                  </a:schemeClr>
                </a:solidFill>
                <a:sym typeface="+mn-ea"/>
              </a:rPr>
              <a:t>machine ID</a:t>
            </a:r>
            <a:endParaRPr lang="en-IN" altLang="en-US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04290" y="4768215"/>
            <a:ext cx="3322955" cy="451485"/>
          </a:xfrm>
          <a:prstGeom prst="roundRect">
            <a:avLst/>
          </a:prstGeom>
          <a:noFill/>
          <a:ln w="12700">
            <a:solidFill>
              <a:srgbClr val="4171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IN" altLang="en-US">
                <a:solidFill>
                  <a:schemeClr val="bg2">
                    <a:lumMod val="90000"/>
                  </a:schemeClr>
                </a:solidFill>
                <a:sym typeface="+mn-ea"/>
              </a:rPr>
              <a:t>Test type</a:t>
            </a:r>
            <a:endParaRPr lang="en-IN" altLang="en-US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04290" y="5223510"/>
            <a:ext cx="3322955" cy="451485"/>
          </a:xfrm>
          <a:prstGeom prst="roundRect">
            <a:avLst/>
          </a:prstGeom>
          <a:noFill/>
          <a:ln w="12700">
            <a:solidFill>
              <a:srgbClr val="4171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IN" altLang="en-US">
                <a:solidFill>
                  <a:schemeClr val="bg2">
                    <a:lumMod val="90000"/>
                  </a:schemeClr>
                </a:solidFill>
                <a:sym typeface="+mn-ea"/>
              </a:rPr>
              <a:t>Referred doctor</a:t>
            </a:r>
            <a:endParaRPr lang="en-IN" altLang="en-US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65040" y="1567815"/>
            <a:ext cx="244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IN" altLang="en-US" u="sng">
                <a:solidFill>
                  <a:srgbClr val="41719C"/>
                </a:solidFill>
                <a:sym typeface="+mn-ea"/>
              </a:rPr>
              <a:t>Prescribed Medicines:</a:t>
            </a:r>
            <a:endParaRPr lang="en-IN" altLang="en-US" u="sng">
              <a:solidFill>
                <a:srgbClr val="41719C"/>
              </a:solidFill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415020" y="1567815"/>
            <a:ext cx="187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IN" altLang="en-US" u="sng">
                <a:solidFill>
                  <a:srgbClr val="41719C"/>
                </a:solidFill>
                <a:sym typeface="+mn-ea"/>
              </a:rPr>
              <a:t>Prescribed Tests:</a:t>
            </a:r>
            <a:endParaRPr lang="en-IN" altLang="en-US" u="sng">
              <a:solidFill>
                <a:srgbClr val="41719C"/>
              </a:solidFill>
              <a:sym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26635" y="2035175"/>
            <a:ext cx="1498600" cy="451485"/>
          </a:xfrm>
          <a:prstGeom prst="roundRect">
            <a:avLst/>
          </a:prstGeom>
          <a:noFill/>
          <a:ln w="12700">
            <a:solidFill>
              <a:srgbClr val="4171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IN" altLang="en-US">
                <a:solidFill>
                  <a:schemeClr val="bg2">
                    <a:lumMod val="90000"/>
                  </a:schemeClr>
                </a:solidFill>
                <a:sym typeface="+mn-ea"/>
              </a:rPr>
              <a:t>Medicine</a:t>
            </a:r>
            <a:endParaRPr lang="en-IN" altLang="en-US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498205" y="2039620"/>
            <a:ext cx="3322955" cy="451485"/>
          </a:xfrm>
          <a:prstGeom prst="roundRect">
            <a:avLst/>
          </a:prstGeom>
          <a:noFill/>
          <a:ln w="12700">
            <a:solidFill>
              <a:srgbClr val="4171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IN" altLang="en-US">
                <a:solidFill>
                  <a:schemeClr val="bg2">
                    <a:lumMod val="90000"/>
                  </a:schemeClr>
                </a:solidFill>
                <a:sym typeface="+mn-ea"/>
              </a:rPr>
              <a:t>Test Name</a:t>
            </a:r>
            <a:endParaRPr lang="en-IN" altLang="en-US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6524625" y="2108200"/>
            <a:ext cx="318770" cy="305435"/>
          </a:xfrm>
          <a:prstGeom prst="roundRect">
            <a:avLst/>
          </a:prstGeom>
          <a:noFill/>
          <a:ln w="12700">
            <a:solidFill>
              <a:srgbClr val="4171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endParaRPr lang="en-IN" altLang="en-US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7050405" y="2108200"/>
            <a:ext cx="318770" cy="305435"/>
          </a:xfrm>
          <a:prstGeom prst="roundRect">
            <a:avLst/>
          </a:prstGeom>
          <a:noFill/>
          <a:ln w="12700">
            <a:solidFill>
              <a:srgbClr val="4171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endParaRPr lang="en-IN" altLang="en-US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7583805" y="2108200"/>
            <a:ext cx="318770" cy="305435"/>
          </a:xfrm>
          <a:prstGeom prst="roundRect">
            <a:avLst/>
          </a:prstGeom>
          <a:noFill/>
          <a:ln w="12700">
            <a:solidFill>
              <a:srgbClr val="41719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endParaRPr lang="en-IN" altLang="en-US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826635" y="2546668"/>
            <a:ext cx="344170" cy="34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+</a:t>
            </a:r>
            <a:endParaRPr lang="en-I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87645" y="2493010"/>
            <a:ext cx="2458720" cy="451485"/>
          </a:xfrm>
          <a:prstGeom prst="round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Click to add medicine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8469630" y="2546668"/>
            <a:ext cx="344170" cy="34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+</a:t>
            </a:r>
            <a:endParaRPr lang="en-I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930640" y="2493010"/>
            <a:ext cx="2458720" cy="451485"/>
          </a:xfrm>
          <a:prstGeom prst="round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Click to add Test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 rot="5400000" flipH="1" flipV="1">
            <a:off x="5775370" y="409110"/>
            <a:ext cx="540000" cy="720000"/>
            <a:chOff x="5993" y="4991"/>
            <a:chExt cx="1156" cy="1570"/>
          </a:xfrm>
        </p:grpSpPr>
        <p:sp>
          <p:nvSpPr>
            <p:cNvPr id="17" name="Rounded Rectangle 16"/>
            <p:cNvSpPr/>
            <p:nvPr/>
          </p:nvSpPr>
          <p:spPr>
            <a:xfrm>
              <a:off x="5993" y="4991"/>
              <a:ext cx="804" cy="15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61" y="5357"/>
              <a:ext cx="224" cy="839"/>
            </a:xfrm>
            <a:prstGeom prst="roundRect">
              <a:avLst/>
            </a:prstGeom>
            <a:pattFill prst="pct30">
              <a:fgClr>
                <a:schemeClr val="tx1">
                  <a:lumMod val="95000"/>
                  <a:lumOff val="5000"/>
                </a:schemeClr>
              </a:fgClr>
              <a:bgClr>
                <a:srgbClr val="A5A5A5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532" y="5384"/>
              <a:ext cx="517" cy="1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19" y="6064"/>
              <a:ext cx="517" cy="1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919" y="5357"/>
              <a:ext cx="229" cy="8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45" y="5622"/>
              <a:ext cx="304" cy="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222" y="5111"/>
              <a:ext cx="113" cy="131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Snip Same Side Corner Rectangle 23"/>
            <p:cNvSpPr/>
            <p:nvPr/>
          </p:nvSpPr>
          <p:spPr>
            <a:xfrm rot="16200000">
              <a:off x="6498" y="5132"/>
              <a:ext cx="128" cy="203"/>
            </a:xfrm>
            <a:prstGeom prst="snip2SameRect">
              <a:avLst>
                <a:gd name="adj1" fmla="val 30208"/>
                <a:gd name="adj2" fmla="val 468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 rot="16200000" flipH="1" flipV="1">
            <a:off x="2384980" y="4669200"/>
            <a:ext cx="540000" cy="720000"/>
            <a:chOff x="5993" y="4991"/>
            <a:chExt cx="1156" cy="1570"/>
          </a:xfrm>
        </p:grpSpPr>
        <p:sp>
          <p:nvSpPr>
            <p:cNvPr id="7" name="Rounded Rectangle 6"/>
            <p:cNvSpPr/>
            <p:nvPr/>
          </p:nvSpPr>
          <p:spPr>
            <a:xfrm>
              <a:off x="5993" y="4991"/>
              <a:ext cx="804" cy="15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61" y="5357"/>
              <a:ext cx="224" cy="839"/>
            </a:xfrm>
            <a:prstGeom prst="roundRect">
              <a:avLst/>
            </a:prstGeom>
            <a:pattFill prst="pct30">
              <a:fgClr>
                <a:schemeClr val="tx1">
                  <a:lumMod val="95000"/>
                  <a:lumOff val="5000"/>
                </a:schemeClr>
              </a:fgClr>
              <a:bgClr>
                <a:srgbClr val="A5A5A5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532" y="5384"/>
              <a:ext cx="517" cy="1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19" y="6064"/>
              <a:ext cx="517" cy="1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919" y="5357"/>
              <a:ext cx="229" cy="8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45" y="5622"/>
              <a:ext cx="304" cy="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22" y="5111"/>
              <a:ext cx="113" cy="131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Snip Same Side Corner Rectangle 13"/>
            <p:cNvSpPr/>
            <p:nvPr/>
          </p:nvSpPr>
          <p:spPr>
            <a:xfrm rot="16200000">
              <a:off x="6498" y="5132"/>
              <a:ext cx="128" cy="203"/>
            </a:xfrm>
            <a:prstGeom prst="snip2SameRect">
              <a:avLst>
                <a:gd name="adj1" fmla="val 30208"/>
                <a:gd name="adj2" fmla="val 468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6200000" flipH="1" flipV="1">
            <a:off x="5714535" y="4669325"/>
            <a:ext cx="539750" cy="720000"/>
            <a:chOff x="5993" y="4991"/>
            <a:chExt cx="1156" cy="1570"/>
          </a:xfrm>
        </p:grpSpPr>
        <p:sp>
          <p:nvSpPr>
            <p:cNvPr id="27" name="Rounded Rectangle 26"/>
            <p:cNvSpPr/>
            <p:nvPr/>
          </p:nvSpPr>
          <p:spPr>
            <a:xfrm>
              <a:off x="5993" y="4991"/>
              <a:ext cx="804" cy="15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461" y="5357"/>
              <a:ext cx="224" cy="839"/>
            </a:xfrm>
            <a:prstGeom prst="roundRect">
              <a:avLst/>
            </a:prstGeom>
            <a:pattFill prst="pct30">
              <a:fgClr>
                <a:schemeClr val="tx1">
                  <a:lumMod val="95000"/>
                  <a:lumOff val="5000"/>
                </a:schemeClr>
              </a:fgClr>
              <a:bgClr>
                <a:srgbClr val="A5A5A5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32" y="5384"/>
              <a:ext cx="517" cy="1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519" y="6064"/>
              <a:ext cx="517" cy="1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919" y="5357"/>
              <a:ext cx="229" cy="8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845" y="5622"/>
              <a:ext cx="304" cy="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222" y="5111"/>
              <a:ext cx="113" cy="131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Snip Same Side Corner Rectangle 33"/>
            <p:cNvSpPr/>
            <p:nvPr/>
          </p:nvSpPr>
          <p:spPr>
            <a:xfrm rot="16200000">
              <a:off x="6498" y="5132"/>
              <a:ext cx="128" cy="203"/>
            </a:xfrm>
            <a:prstGeom prst="snip2SameRect">
              <a:avLst>
                <a:gd name="adj1" fmla="val 30208"/>
                <a:gd name="adj2" fmla="val 468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16200000" flipH="1" flipV="1">
            <a:off x="9043840" y="4669325"/>
            <a:ext cx="539750" cy="720000"/>
            <a:chOff x="5993" y="4991"/>
            <a:chExt cx="1156" cy="1570"/>
          </a:xfrm>
        </p:grpSpPr>
        <p:sp>
          <p:nvSpPr>
            <p:cNvPr id="36" name="Rounded Rectangle 35"/>
            <p:cNvSpPr/>
            <p:nvPr/>
          </p:nvSpPr>
          <p:spPr>
            <a:xfrm>
              <a:off x="5993" y="4991"/>
              <a:ext cx="804" cy="15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461" y="5357"/>
              <a:ext cx="224" cy="839"/>
            </a:xfrm>
            <a:prstGeom prst="roundRect">
              <a:avLst/>
            </a:prstGeom>
            <a:pattFill prst="pct30">
              <a:fgClr>
                <a:schemeClr val="tx1">
                  <a:lumMod val="95000"/>
                  <a:lumOff val="5000"/>
                </a:schemeClr>
              </a:fgClr>
              <a:bgClr>
                <a:srgbClr val="A5A5A5"/>
              </a:bgClr>
            </a:patt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532" y="5384"/>
              <a:ext cx="517" cy="1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519" y="6064"/>
              <a:ext cx="517" cy="1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919" y="5357"/>
              <a:ext cx="229" cy="8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845" y="5622"/>
              <a:ext cx="304" cy="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222" y="5111"/>
              <a:ext cx="113" cy="131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Snip Same Side Corner Rectangle 42"/>
            <p:cNvSpPr/>
            <p:nvPr/>
          </p:nvSpPr>
          <p:spPr>
            <a:xfrm rot="16200000">
              <a:off x="6498" y="5132"/>
              <a:ext cx="128" cy="203"/>
            </a:xfrm>
            <a:prstGeom prst="snip2SameRect">
              <a:avLst>
                <a:gd name="adj1" fmla="val 30208"/>
                <a:gd name="adj2" fmla="val 468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01" name="Content Placeholder 1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0170" y="2081530"/>
            <a:ext cx="1636395" cy="163639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7" name="Elbow Connector 46"/>
          <p:cNvCxnSpPr/>
          <p:nvPr/>
        </p:nvCxnSpPr>
        <p:spPr>
          <a:xfrm rot="16200000">
            <a:off x="2982595" y="2571750"/>
            <a:ext cx="1859280" cy="251587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>
            <a:off x="5465445" y="4236720"/>
            <a:ext cx="1041400" cy="4445"/>
          </a:xfrm>
          <a:prstGeom prst="bentConnector3">
            <a:avLst>
              <a:gd name="adj1" fmla="val 5003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6" idx="1"/>
            <a:endCxn id="101" idx="3"/>
          </p:cNvCxnSpPr>
          <p:nvPr/>
        </p:nvCxnSpPr>
        <p:spPr>
          <a:xfrm rot="16200000" flipV="1">
            <a:off x="7130415" y="2576195"/>
            <a:ext cx="1859280" cy="250698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V="1">
            <a:off x="5546090" y="1538605"/>
            <a:ext cx="1003300" cy="4445"/>
          </a:xfrm>
          <a:prstGeom prst="bentConnector3">
            <a:avLst>
              <a:gd name="adj1" fmla="val 50032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300"/>
          </a:xfrm>
        </p:spPr>
        <p:txBody>
          <a:bodyPr>
            <a:normAutofit fontScale="90000"/>
          </a:bodyPr>
          <a:p>
            <a:r>
              <a:rPr lang="en-IN" altLang="en-US" sz="3600"/>
              <a:t>List of pages:</a:t>
            </a:r>
            <a:endParaRPr lang="en-IN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942975"/>
            <a:ext cx="3669665" cy="53174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p>
            <a:r>
              <a:rPr lang="en-IN" altLang="en-US" sz="1600"/>
              <a:t>Patient </a:t>
            </a:r>
            <a:endParaRPr lang="en-IN" altLang="en-US" sz="1600"/>
          </a:p>
          <a:p>
            <a:pPr lvl="1"/>
            <a:r>
              <a:rPr lang="en-IN" altLang="en-US" sz="1400" b="1"/>
              <a:t>Welcome interface</a:t>
            </a:r>
            <a:r>
              <a:rPr lang="en-IN" altLang="en-US" sz="1400"/>
              <a:t>: with appointment scheduler, barcode/weblink for data visualization.</a:t>
            </a:r>
            <a:endParaRPr lang="en-IN" altLang="en-US" sz="1400"/>
          </a:p>
          <a:p>
            <a:pPr lvl="1"/>
            <a:r>
              <a:rPr lang="en-IN" altLang="en-US" sz="1400" b="1"/>
              <a:t>Account creation</a:t>
            </a:r>
            <a:r>
              <a:rPr lang="en-IN" altLang="en-US" sz="1400"/>
              <a:t> and confirmation pages.</a:t>
            </a:r>
            <a:endParaRPr lang="en-IN" altLang="en-US" sz="1400"/>
          </a:p>
          <a:p>
            <a:pPr lvl="1"/>
            <a:r>
              <a:rPr lang="en-IN" altLang="en-US" sz="1400" b="1">
                <a:sym typeface="+mn-ea"/>
              </a:rPr>
              <a:t>Appointment management: </a:t>
            </a:r>
            <a:r>
              <a:rPr lang="en-IN" altLang="en-US" sz="1400">
                <a:sym typeface="+mn-ea"/>
              </a:rPr>
              <a:t>Scheduler/</a:t>
            </a:r>
            <a:r>
              <a:rPr lang="en-IN" altLang="en-US" sz="1400"/>
              <a:t>Appointment booking editor.</a:t>
            </a:r>
            <a:endParaRPr lang="en-IN" altLang="en-US" sz="1400"/>
          </a:p>
          <a:p>
            <a:pPr lvl="1"/>
            <a:r>
              <a:rPr lang="en-IN" altLang="en-US" sz="1400" b="1">
                <a:sym typeface="+mn-ea"/>
              </a:rPr>
              <a:t>Payment Pages</a:t>
            </a:r>
            <a:endParaRPr lang="en-IN" altLang="en-US" sz="1400">
              <a:sym typeface="+mn-ea"/>
            </a:endParaRPr>
          </a:p>
          <a:p>
            <a:pPr lvl="1"/>
            <a:r>
              <a:rPr lang="en-IN" altLang="en-US" sz="1400"/>
              <a:t>Appointment confirmation/rejection pages.</a:t>
            </a:r>
            <a:endParaRPr lang="en-IN" altLang="en-US" sz="1400"/>
          </a:p>
          <a:p>
            <a:pPr lvl="1"/>
            <a:r>
              <a:rPr lang="en-IN" altLang="en-US" sz="1400" b="1"/>
              <a:t>Medical history</a:t>
            </a:r>
            <a:r>
              <a:rPr lang="en-IN" altLang="en-US" sz="1400"/>
              <a:t> data base.</a:t>
            </a:r>
            <a:endParaRPr lang="en-IN" altLang="en-US" sz="1400"/>
          </a:p>
          <a:p>
            <a:pPr lvl="2"/>
            <a:r>
              <a:rPr lang="en-IN" altLang="en-US" sz="1400">
                <a:sym typeface="+mn-ea"/>
              </a:rPr>
              <a:t>Scan reports and data</a:t>
            </a:r>
            <a:endParaRPr lang="en-IN" altLang="en-US" sz="1400"/>
          </a:p>
          <a:p>
            <a:pPr lvl="2"/>
            <a:r>
              <a:rPr lang="en-IN" altLang="en-US" sz="1400">
                <a:sym typeface="+mn-ea"/>
              </a:rPr>
              <a:t>Prescription data</a:t>
            </a:r>
            <a:endParaRPr lang="en-IN" altLang="en-US" sz="1400"/>
          </a:p>
          <a:p>
            <a:pPr lvl="1"/>
            <a:r>
              <a:rPr lang="en-IN" altLang="en-US" sz="1400" b="1">
                <a:sym typeface="+mn-ea"/>
              </a:rPr>
              <a:t>Notifications/Message</a:t>
            </a:r>
            <a:endParaRPr lang="en-IN" altLang="en-US" sz="1400" b="1">
              <a:sym typeface="+mn-ea"/>
            </a:endParaRPr>
          </a:p>
          <a:p>
            <a:pPr lvl="1"/>
            <a:r>
              <a:rPr lang="en-IN" altLang="en-US" sz="1400" b="1"/>
              <a:t>My account</a:t>
            </a:r>
            <a:r>
              <a:rPr lang="en-IN" altLang="en-US" sz="1400"/>
              <a:t>: </a:t>
            </a:r>
            <a:r>
              <a:rPr lang="en-IN" altLang="en-US" sz="1400">
                <a:sym typeface="+mn-ea"/>
              </a:rPr>
              <a:t>Personal information, contact details, and medical history.</a:t>
            </a:r>
            <a:endParaRPr lang="en-IN" altLang="en-US" sz="1400">
              <a:sym typeface="+mn-ea"/>
            </a:endParaRPr>
          </a:p>
          <a:p>
            <a:pPr lvl="2"/>
            <a:r>
              <a:rPr lang="en-IN" altLang="en-US" sz="1165">
                <a:sym typeface="+mn-ea"/>
              </a:rPr>
              <a:t>Privacy options</a:t>
            </a:r>
            <a:endParaRPr lang="en-IN" altLang="en-US" sz="1165">
              <a:sym typeface="+mn-ea"/>
            </a:endParaRPr>
          </a:p>
          <a:p>
            <a:pPr lvl="2"/>
            <a:r>
              <a:rPr lang="en-IN" altLang="en-US" sz="1160">
                <a:sym typeface="+mn-ea"/>
              </a:rPr>
              <a:t>Overview of appointments history.</a:t>
            </a:r>
            <a:endParaRPr lang="en-IN" altLang="en-US" sz="1165"/>
          </a:p>
          <a:p>
            <a:pPr lvl="1"/>
            <a:r>
              <a:rPr lang="en-IN" altLang="en-US" sz="1400" b="1">
                <a:sym typeface="+mn-ea"/>
              </a:rPr>
              <a:t>Customer care</a:t>
            </a:r>
            <a:endParaRPr lang="en-IN" altLang="en-US" sz="1400" b="1">
              <a:sym typeface="+mn-ea"/>
            </a:endParaRPr>
          </a:p>
          <a:p>
            <a:pPr lvl="1"/>
            <a:r>
              <a:rPr lang="en-IN" altLang="en-US" sz="1400" b="1">
                <a:sym typeface="+mn-ea"/>
              </a:rPr>
              <a:t>Message </a:t>
            </a:r>
            <a:r>
              <a:rPr lang="en-IN" altLang="en-US" sz="1400">
                <a:sym typeface="+mn-ea"/>
              </a:rPr>
              <a:t>doctor/ Diagnostic center.</a:t>
            </a:r>
            <a:endParaRPr lang="en-IN" altLang="en-US" sz="1400" b="1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391660" y="942975"/>
            <a:ext cx="3900170" cy="5317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N" altLang="en-US" sz="1865"/>
              <a:t>Doctor</a:t>
            </a:r>
            <a:endParaRPr lang="en-IN" altLang="en-US" sz="1865"/>
          </a:p>
          <a:p>
            <a:pPr lvl="1" algn="l">
              <a:buClrTx/>
              <a:buSzTx/>
            </a:pPr>
            <a:r>
              <a:rPr lang="en-IN" altLang="en-US" sz="1400" b="1">
                <a:solidFill>
                  <a:schemeClr val="dk1"/>
                </a:solidFill>
              </a:rPr>
              <a:t>Welcome interface: </a:t>
            </a:r>
            <a:r>
              <a:rPr lang="en-IN" altLang="en-US" sz="1400">
                <a:solidFill>
                  <a:schemeClr val="dk1"/>
                </a:solidFill>
                <a:sym typeface="+mn-ea"/>
              </a:rPr>
              <a:t>appointment scheduler, barcode/weblink for data visualization.</a:t>
            </a:r>
            <a:endParaRPr lang="en-IN" altLang="en-US" sz="14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IN" altLang="en-US" sz="1400">
                <a:solidFill>
                  <a:schemeClr val="dk1"/>
                </a:solidFill>
                <a:sym typeface="+mn-ea"/>
              </a:rPr>
              <a:t>Patient details and </a:t>
            </a:r>
            <a:r>
              <a:rPr lang="en-IN" altLang="en-US" sz="1400" b="1">
                <a:solidFill>
                  <a:schemeClr val="dk1"/>
                </a:solidFill>
                <a:sym typeface="+mn-ea"/>
              </a:rPr>
              <a:t>docs upload</a:t>
            </a:r>
            <a:r>
              <a:rPr lang="en-IN" altLang="en-US" sz="1400">
                <a:solidFill>
                  <a:schemeClr val="dk1"/>
                </a:solidFill>
                <a:sym typeface="+mn-ea"/>
              </a:rPr>
              <a:t>.</a:t>
            </a:r>
            <a:endParaRPr lang="en-IN" altLang="en-US" sz="1400">
              <a:solidFill>
                <a:schemeClr val="dk1"/>
              </a:solidFill>
            </a:endParaRPr>
          </a:p>
          <a:p>
            <a:pPr lvl="1" algn="l">
              <a:buClrTx/>
              <a:buSzTx/>
            </a:pPr>
            <a:r>
              <a:rPr lang="en-IN" altLang="en-US" sz="1400" b="1">
                <a:solidFill>
                  <a:schemeClr val="dk1"/>
                </a:solidFill>
                <a:sym typeface="+mn-ea"/>
              </a:rPr>
              <a:t>Prescription </a:t>
            </a:r>
            <a:r>
              <a:rPr lang="en-IN" altLang="en-US" sz="1400">
                <a:solidFill>
                  <a:schemeClr val="dk1"/>
                </a:solidFill>
                <a:sym typeface="+mn-ea"/>
              </a:rPr>
              <a:t>and instructions entry page.</a:t>
            </a:r>
            <a:endParaRPr lang="en-IN" altLang="en-US" sz="14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IN" altLang="en-US" sz="1400" b="1">
                <a:solidFill>
                  <a:schemeClr val="dk1"/>
                </a:solidFill>
                <a:sym typeface="+mn-ea"/>
              </a:rPr>
              <a:t>Appointment management</a:t>
            </a:r>
            <a:r>
              <a:rPr lang="en-IN" altLang="en-US" sz="1400">
                <a:solidFill>
                  <a:schemeClr val="dk1"/>
                </a:solidFill>
                <a:sym typeface="+mn-ea"/>
              </a:rPr>
              <a:t>: Schedule, view, and manage appointments. </a:t>
            </a:r>
            <a:endParaRPr lang="en-IN" altLang="en-US" sz="14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IN" altLang="en-US" sz="1400">
                <a:solidFill>
                  <a:schemeClr val="dk1"/>
                </a:solidFill>
              </a:rPr>
              <a:t>Appointment approval/ Decline page.</a:t>
            </a:r>
            <a:endParaRPr lang="en-IN" altLang="en-US" sz="1400">
              <a:solidFill>
                <a:schemeClr val="dk1"/>
              </a:solidFill>
            </a:endParaRPr>
          </a:p>
          <a:p>
            <a:pPr lvl="1" algn="l">
              <a:buClrTx/>
              <a:buSzTx/>
            </a:pPr>
            <a:r>
              <a:rPr lang="en-IN" altLang="en-US" sz="1400">
                <a:solidFill>
                  <a:schemeClr val="dk1"/>
                </a:solidFill>
                <a:sym typeface="+mn-ea"/>
              </a:rPr>
              <a:t>Access and </a:t>
            </a:r>
            <a:r>
              <a:rPr lang="en-IN" altLang="en-US" sz="1400" b="1">
                <a:solidFill>
                  <a:schemeClr val="dk1"/>
                </a:solidFill>
                <a:sym typeface="+mn-ea"/>
              </a:rPr>
              <a:t>manage patient medical records</a:t>
            </a:r>
            <a:r>
              <a:rPr lang="en-IN" altLang="en-US" sz="1400">
                <a:solidFill>
                  <a:schemeClr val="dk1"/>
                </a:solidFill>
                <a:sym typeface="+mn-ea"/>
              </a:rPr>
              <a:t>.</a:t>
            </a:r>
            <a:endParaRPr lang="en-IN" altLang="en-US" sz="14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IN" altLang="en-US" sz="1400" b="1">
                <a:solidFill>
                  <a:schemeClr val="dk1"/>
                </a:solidFill>
                <a:sym typeface="+mn-ea"/>
              </a:rPr>
              <a:t>Notifications</a:t>
            </a:r>
            <a:r>
              <a:rPr lang="en-IN" altLang="en-US" sz="1400">
                <a:solidFill>
                  <a:schemeClr val="dk1"/>
                </a:solidFill>
                <a:sym typeface="+mn-ea"/>
              </a:rPr>
              <a:t>: Receive alerts for new appointments, patient messages, and updates.</a:t>
            </a:r>
            <a:endParaRPr lang="en-IN" altLang="en-US" sz="1400">
              <a:solidFill>
                <a:schemeClr val="dk1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en-IN" altLang="en-US" sz="1400">
                <a:solidFill>
                  <a:schemeClr val="dk1"/>
                </a:solidFill>
                <a:sym typeface="+mn-ea"/>
              </a:rPr>
              <a:t>Reports and </a:t>
            </a:r>
            <a:r>
              <a:rPr lang="en-IN" altLang="en-US" sz="1400" b="1">
                <a:solidFill>
                  <a:schemeClr val="dk1"/>
                </a:solidFill>
                <a:sym typeface="+mn-ea"/>
              </a:rPr>
              <a:t>scan docs visualizer.</a:t>
            </a:r>
            <a:endParaRPr lang="en-IN" altLang="en-US" sz="1400">
              <a:solidFill>
                <a:schemeClr val="dk1"/>
              </a:solidFill>
            </a:endParaRPr>
          </a:p>
          <a:p>
            <a:pPr lvl="1" algn="l">
              <a:buClrTx/>
              <a:buSzTx/>
            </a:pPr>
            <a:r>
              <a:rPr lang="en-IN" altLang="en-US" sz="1400" b="1">
                <a:solidFill>
                  <a:schemeClr val="dk1"/>
                </a:solidFill>
              </a:rPr>
              <a:t>Payments management</a:t>
            </a:r>
            <a:r>
              <a:rPr lang="en-IN" altLang="en-US" sz="1400">
                <a:solidFill>
                  <a:schemeClr val="dk1"/>
                </a:solidFill>
              </a:rPr>
              <a:t> </a:t>
            </a:r>
            <a:endParaRPr lang="en-IN" altLang="en-US" sz="1400">
              <a:solidFill>
                <a:schemeClr val="dk1"/>
              </a:solidFill>
            </a:endParaRPr>
          </a:p>
          <a:p>
            <a:pPr lvl="1" algn="l">
              <a:buClrTx/>
              <a:buSzTx/>
            </a:pPr>
            <a:r>
              <a:rPr lang="en-IN" altLang="en-US" sz="1400" b="1">
                <a:solidFill>
                  <a:schemeClr val="dk1"/>
                </a:solidFill>
                <a:sym typeface="+mn-ea"/>
              </a:rPr>
              <a:t>My account:</a:t>
            </a:r>
            <a:r>
              <a:rPr lang="en-IN" altLang="en-US" sz="1400">
                <a:solidFill>
                  <a:schemeClr val="dk1"/>
                </a:solidFill>
                <a:sym typeface="+mn-ea"/>
              </a:rPr>
              <a:t> Personal information, contact details, and specialization.</a:t>
            </a:r>
            <a:endParaRPr lang="en-IN" altLang="en-US" sz="1400">
              <a:solidFill>
                <a:schemeClr val="dk1"/>
              </a:solidFill>
              <a:sym typeface="+mn-ea"/>
            </a:endParaRPr>
          </a:p>
          <a:p>
            <a:pPr lvl="2" algn="l">
              <a:buClrTx/>
              <a:buSzTx/>
            </a:pPr>
            <a:r>
              <a:rPr lang="en-IN" altLang="en-US" sz="1165">
                <a:solidFill>
                  <a:schemeClr val="dk1"/>
                </a:solidFill>
                <a:sym typeface="+mn-ea"/>
              </a:rPr>
              <a:t>privacy settings.</a:t>
            </a:r>
            <a:endParaRPr lang="en-IN" altLang="en-US" sz="1165">
              <a:solidFill>
                <a:schemeClr val="dk1"/>
              </a:solidFill>
            </a:endParaRPr>
          </a:p>
          <a:p>
            <a:pPr lvl="1" algn="l">
              <a:buClrTx/>
              <a:buSzTx/>
            </a:pPr>
            <a:r>
              <a:rPr lang="en-IN" altLang="en-US" sz="1400" b="1">
                <a:solidFill>
                  <a:schemeClr val="dk1"/>
                </a:solidFill>
              </a:rPr>
              <a:t>My account</a:t>
            </a:r>
            <a:r>
              <a:rPr lang="en-IN" altLang="en-US" sz="1400">
                <a:solidFill>
                  <a:schemeClr val="dk1"/>
                </a:solidFill>
              </a:rPr>
              <a:t>: Manage profile settings, availability, and communication preferences.</a:t>
            </a:r>
            <a:endParaRPr lang="en-IN" altLang="en-US" sz="1400">
              <a:solidFill>
                <a:schemeClr val="dk1"/>
              </a:solidFill>
            </a:endParaRPr>
          </a:p>
          <a:p>
            <a:pPr lvl="1" algn="l">
              <a:buClrTx/>
              <a:buSzTx/>
            </a:pPr>
            <a:r>
              <a:rPr lang="en-IN" altLang="en-US" sz="1400" b="1">
                <a:solidFill>
                  <a:schemeClr val="dk1"/>
                </a:solidFill>
                <a:sym typeface="+mn-ea"/>
              </a:rPr>
              <a:t>Messaging system.</a:t>
            </a:r>
            <a:endParaRPr lang="en-IN" altLang="en-US" sz="1400" b="1">
              <a:solidFill>
                <a:schemeClr val="dk1"/>
              </a:solidFill>
            </a:endParaRPr>
          </a:p>
          <a:p>
            <a:pPr lvl="1" algn="l">
              <a:buClrTx/>
              <a:buSzTx/>
            </a:pPr>
            <a:endParaRPr lang="en-IN" altLang="en-US" sz="1400">
              <a:solidFill>
                <a:schemeClr val="dk1"/>
              </a:solidFill>
            </a:endParaRPr>
          </a:p>
          <a:p>
            <a:pPr lvl="1"/>
            <a:endParaRPr lang="en-IN" altLang="en-US" sz="1400"/>
          </a:p>
          <a:p>
            <a:pPr lvl="1"/>
            <a:endParaRPr lang="en-IN" altLang="en-US" sz="14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472805" y="942975"/>
            <a:ext cx="3300095" cy="5317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600"/>
              <a:t>Diagnostic center</a:t>
            </a:r>
            <a:endParaRPr lang="en-IN" altLang="en-US" sz="1600"/>
          </a:p>
          <a:p>
            <a:pPr lvl="1"/>
            <a:r>
              <a:rPr lang="en-IN" altLang="en-US" sz="1400" b="1"/>
              <a:t>Welcome interface</a:t>
            </a:r>
            <a:r>
              <a:rPr lang="en-IN" altLang="en-US" sz="1400"/>
              <a:t>: </a:t>
            </a:r>
            <a:r>
              <a:rPr lang="en-IN" altLang="en-US" sz="1400">
                <a:sym typeface="+mn-ea"/>
              </a:rPr>
              <a:t>Overview of appointments, pending tests, and reports.</a:t>
            </a:r>
            <a:endParaRPr lang="en-IN" altLang="en-US" sz="1400"/>
          </a:p>
          <a:p>
            <a:pPr lvl="1"/>
            <a:r>
              <a:rPr lang="en-IN" altLang="en-US" sz="1400" b="1">
                <a:sym typeface="+mn-ea"/>
              </a:rPr>
              <a:t>Reports Generation: </a:t>
            </a:r>
            <a:r>
              <a:rPr lang="en-IN" altLang="en-US" sz="1400"/>
              <a:t>Patient details and </a:t>
            </a:r>
            <a:r>
              <a:rPr lang="en-IN" altLang="en-US" sz="1400" b="1"/>
              <a:t>docs upload. </a:t>
            </a:r>
            <a:endParaRPr lang="en-IN" altLang="en-US" sz="1400" b="1"/>
          </a:p>
          <a:p>
            <a:pPr lvl="1"/>
            <a:r>
              <a:rPr lang="en-IN" altLang="en-US" sz="1400" b="1"/>
              <a:t>New Machine </a:t>
            </a:r>
            <a:r>
              <a:rPr lang="en-IN" altLang="en-US" sz="1400"/>
              <a:t>addition </a:t>
            </a:r>
            <a:endParaRPr lang="en-IN" altLang="en-US" sz="1400"/>
          </a:p>
          <a:p>
            <a:pPr lvl="1"/>
            <a:r>
              <a:rPr lang="en-IN" altLang="en-US" sz="1400" b="1"/>
              <a:t>Appointments management</a:t>
            </a:r>
            <a:r>
              <a:rPr lang="en-IN" altLang="en-US" sz="1400"/>
              <a:t>: </a:t>
            </a:r>
            <a:r>
              <a:rPr lang="en-IN" altLang="en-US" sz="1400">
                <a:sym typeface="+mn-ea"/>
              </a:rPr>
              <a:t>Schedule, view, and manage appointments.</a:t>
            </a:r>
            <a:endParaRPr lang="en-IN" altLang="en-US" sz="1400"/>
          </a:p>
          <a:p>
            <a:pPr lvl="1"/>
            <a:r>
              <a:rPr lang="en-IN" altLang="en-US" sz="1400"/>
              <a:t>Appointment approval /decline pages.</a:t>
            </a:r>
            <a:endParaRPr lang="en-IN" altLang="en-US" sz="1400"/>
          </a:p>
          <a:p>
            <a:pPr lvl="1"/>
            <a:r>
              <a:rPr lang="en-IN" altLang="en-US" sz="1400" b="1"/>
              <a:t>My account</a:t>
            </a:r>
            <a:r>
              <a:rPr lang="en-IN" altLang="en-US" sz="1400"/>
              <a:t>: Center information, contact details, and services offered.</a:t>
            </a:r>
            <a:endParaRPr lang="en-IN" altLang="en-US" sz="1400"/>
          </a:p>
          <a:p>
            <a:pPr lvl="2"/>
            <a:r>
              <a:rPr lang="en-IN" altLang="en-US" sz="1160" b="1">
                <a:sym typeface="+mn-ea"/>
              </a:rPr>
              <a:t>Privacy settings.</a:t>
            </a:r>
            <a:endParaRPr lang="en-IN" altLang="en-US" sz="1160" b="1">
              <a:sym typeface="+mn-ea"/>
            </a:endParaRPr>
          </a:p>
          <a:p>
            <a:pPr lvl="2"/>
            <a:r>
              <a:rPr lang="en-IN" altLang="en-US" sz="1160">
                <a:sym typeface="+mn-ea"/>
              </a:rPr>
              <a:t>Overview of appointments History</a:t>
            </a:r>
            <a:endParaRPr lang="en-IN" altLang="en-US" sz="1165"/>
          </a:p>
          <a:p>
            <a:pPr lvl="1"/>
            <a:r>
              <a:rPr lang="en-IN" altLang="en-US" sz="1400" b="1"/>
              <a:t>Patient Records</a:t>
            </a:r>
            <a:r>
              <a:rPr lang="en-IN" altLang="en-US" sz="1400"/>
              <a:t>: Access and manage patient information.</a:t>
            </a:r>
            <a:endParaRPr lang="en-IN" altLang="en-US" sz="1400"/>
          </a:p>
          <a:p>
            <a:pPr lvl="1"/>
            <a:r>
              <a:rPr lang="en-IN" altLang="en-US" sz="1400" b="1"/>
              <a:t>Messaging system </a:t>
            </a:r>
            <a:r>
              <a:rPr lang="en-IN" altLang="en-US" sz="1400"/>
              <a:t>to communicate with patients and doctors.</a:t>
            </a:r>
            <a:endParaRPr lang="en-IN" altLang="en-US" sz="1400"/>
          </a:p>
          <a:p>
            <a:pPr lvl="1"/>
            <a:r>
              <a:rPr lang="en-IN" altLang="en-US" sz="1400" b="1"/>
              <a:t>Billing and Payments</a:t>
            </a:r>
            <a:r>
              <a:rPr lang="en-IN" altLang="en-US" sz="1400"/>
              <a:t>: Generate invoices, track payments, and manage billing details.</a:t>
            </a:r>
            <a:endParaRPr lang="en-IN" altLang="en-US" sz="1400"/>
          </a:p>
          <a:p>
            <a:pPr lvl="1"/>
            <a:r>
              <a:rPr lang="en-IN" altLang="en-US" sz="1400" b="1"/>
              <a:t>Notifications</a:t>
            </a:r>
            <a:r>
              <a:rPr lang="en-IN" altLang="en-US" sz="1400"/>
              <a:t>: Receive alerts for new appointments, pending tests, and updates.</a:t>
            </a:r>
            <a:endParaRPr lang="en-I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Text Box 49"/>
          <p:cNvSpPr txBox="1"/>
          <p:nvPr/>
        </p:nvSpPr>
        <p:spPr>
          <a:xfrm>
            <a:off x="914400" y="127000"/>
            <a:ext cx="1995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Welcome Interface:</a:t>
            </a:r>
            <a:endParaRPr lang="en-IN" altLang="en-US"/>
          </a:p>
        </p:txBody>
      </p:sp>
      <p:sp>
        <p:nvSpPr>
          <p:cNvPr id="43" name="Rounded Rectangle 42"/>
          <p:cNvSpPr/>
          <p:nvPr/>
        </p:nvSpPr>
        <p:spPr>
          <a:xfrm>
            <a:off x="953770" y="495300"/>
            <a:ext cx="10976610" cy="6207760"/>
          </a:xfrm>
          <a:prstGeom prst="roundRect">
            <a:avLst>
              <a:gd name="adj" fmla="val 0"/>
            </a:avLst>
          </a:prstGeom>
          <a:ln w="15875">
            <a:solidFill>
              <a:srgbClr val="AE5A2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s 43"/>
          <p:cNvSpPr/>
          <p:nvPr/>
        </p:nvSpPr>
        <p:spPr>
          <a:xfrm>
            <a:off x="953770" y="495300"/>
            <a:ext cx="10976610" cy="813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1556385" y="776605"/>
            <a:ext cx="2882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bg1"/>
                </a:solidFill>
              </a:rPr>
              <a:t>Company Name and Logo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10472420" y="819150"/>
            <a:ext cx="1031875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pPr lvl="0" algn="l"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Contact us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872095" y="819150"/>
            <a:ext cx="669290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About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8785860" y="819150"/>
            <a:ext cx="1508125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pPr lvl="0" algn="l"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Services Offered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8663940" y="819150"/>
            <a:ext cx="0" cy="3511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0415905" y="819150"/>
            <a:ext cx="0" cy="3511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443855" y="2579688"/>
            <a:ext cx="1995805" cy="1697355"/>
          </a:xfrm>
          <a:prstGeom prst="roundRect">
            <a:avLst>
              <a:gd name="adj" fmla="val 15413"/>
            </a:avLst>
          </a:prstGeom>
          <a:ln w="15875">
            <a:solidFill>
              <a:srgbClr val="AE5A2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5548630" y="2674620"/>
            <a:ext cx="1786255" cy="1508760"/>
          </a:xfrm>
          <a:prstGeom prst="roundRect">
            <a:avLst/>
          </a:prstGeom>
          <a:solidFill>
            <a:srgbClr val="A6CC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 sz="2400">
                <a:solidFill>
                  <a:schemeClr val="bg1"/>
                </a:solidFill>
                <a:sym typeface="+mn-ea"/>
              </a:rPr>
              <a:t>Patient Login</a:t>
            </a:r>
            <a:endParaRPr lang="en-I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022600" y="2580323"/>
            <a:ext cx="1995805" cy="1697355"/>
          </a:xfrm>
          <a:prstGeom prst="roundRect">
            <a:avLst>
              <a:gd name="adj" fmla="val 16984"/>
            </a:avLst>
          </a:prstGeom>
          <a:ln w="15875">
            <a:solidFill>
              <a:srgbClr val="AE5A2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127375" y="2674620"/>
            <a:ext cx="1786255" cy="1508760"/>
          </a:xfrm>
          <a:prstGeom prst="roundRect">
            <a:avLst/>
          </a:prstGeom>
          <a:solidFill>
            <a:srgbClr val="A56AD2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 sz="2400">
                <a:solidFill>
                  <a:schemeClr val="bg1"/>
                </a:solidFill>
                <a:sym typeface="+mn-ea"/>
              </a:rPr>
              <a:t>Test Center Login</a:t>
            </a:r>
            <a:endParaRPr lang="en-I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004175" y="2579688"/>
            <a:ext cx="1995805" cy="1697355"/>
          </a:xfrm>
          <a:prstGeom prst="roundRect">
            <a:avLst>
              <a:gd name="adj" fmla="val 15937"/>
            </a:avLst>
          </a:prstGeom>
          <a:ln w="15875">
            <a:solidFill>
              <a:srgbClr val="AE5A2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8108950" y="2674620"/>
            <a:ext cx="1786255" cy="150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 sz="2400">
                <a:solidFill>
                  <a:schemeClr val="bg1"/>
                </a:solidFill>
                <a:sym typeface="+mn-ea"/>
              </a:rPr>
              <a:t>Doctor Login</a:t>
            </a:r>
            <a:endParaRPr lang="en-IN" alt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Text Box 49"/>
          <p:cNvSpPr txBox="1"/>
          <p:nvPr/>
        </p:nvSpPr>
        <p:spPr>
          <a:xfrm>
            <a:off x="914400" y="127000"/>
            <a:ext cx="2703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Patient Welcome Interface:</a:t>
            </a:r>
            <a:endParaRPr lang="en-IN" altLang="en-US"/>
          </a:p>
        </p:txBody>
      </p:sp>
      <p:sp>
        <p:nvSpPr>
          <p:cNvPr id="43" name="Rounded Rectangle 42"/>
          <p:cNvSpPr/>
          <p:nvPr/>
        </p:nvSpPr>
        <p:spPr>
          <a:xfrm>
            <a:off x="953770" y="495300"/>
            <a:ext cx="10976610" cy="620776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s 43"/>
          <p:cNvSpPr/>
          <p:nvPr/>
        </p:nvSpPr>
        <p:spPr>
          <a:xfrm>
            <a:off x="953770" y="495300"/>
            <a:ext cx="10976610" cy="813435"/>
          </a:xfrm>
          <a:prstGeom prst="rect">
            <a:avLst/>
          </a:prstGeom>
          <a:solidFill>
            <a:srgbClr val="A6CC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1556385" y="776605"/>
            <a:ext cx="2882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bg1"/>
                </a:solidFill>
              </a:rPr>
              <a:t>Company Name and Logo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379538" y="2155825"/>
            <a:ext cx="2639060" cy="643255"/>
          </a:xfrm>
          <a:prstGeom prst="roundRect">
            <a:avLst/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Enter the link/address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373823" y="3014345"/>
            <a:ext cx="2650490" cy="441960"/>
          </a:xfrm>
          <a:prstGeom prst="roundRect">
            <a:avLst/>
          </a:prstGeom>
          <a:solidFill>
            <a:srgbClr val="A6CC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Get reports / Prescription</a:t>
            </a:r>
            <a:endParaRPr lang="en-I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10625455" y="807720"/>
            <a:ext cx="1010285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pPr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My Profile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8757920" y="807720"/>
            <a:ext cx="1647825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pPr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My </a:t>
            </a: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Appointments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0535285" y="824230"/>
            <a:ext cx="0" cy="3511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221548" y="4227830"/>
            <a:ext cx="955040" cy="954405"/>
          </a:xfrm>
          <a:prstGeom prst="roundRect">
            <a:avLst>
              <a:gd name="adj" fmla="val 4947"/>
            </a:avLst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21865" y="5370195"/>
            <a:ext cx="954405" cy="255905"/>
          </a:xfrm>
          <a:prstGeom prst="roundRect">
            <a:avLst/>
          </a:prstGeom>
          <a:solidFill>
            <a:srgbClr val="A6CC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 sz="1400" b="1">
                <a:solidFill>
                  <a:schemeClr val="bg1"/>
                </a:solidFill>
                <a:sym typeface="+mn-ea"/>
              </a:rPr>
              <a:t>Scan QR</a:t>
            </a:r>
            <a:endParaRPr lang="en-IN" altLang="en-US" sz="14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9068" y="4255135"/>
            <a:ext cx="900000" cy="90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2441575" y="3671570"/>
            <a:ext cx="51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689A44"/>
                </a:solidFill>
              </a:rPr>
              <a:t>OR</a:t>
            </a:r>
            <a:endParaRPr lang="en-IN" altLang="en-US">
              <a:solidFill>
                <a:srgbClr val="689A44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882515" y="1842135"/>
            <a:ext cx="6752590" cy="3854450"/>
            <a:chOff x="4855" y="8519"/>
            <a:chExt cx="10634" cy="6070"/>
          </a:xfrm>
        </p:grpSpPr>
        <p:sp>
          <p:nvSpPr>
            <p:cNvPr id="5" name="Text Box 4"/>
            <p:cNvSpPr txBox="1"/>
            <p:nvPr/>
          </p:nvSpPr>
          <p:spPr>
            <a:xfrm>
              <a:off x="4855" y="8519"/>
              <a:ext cx="301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IN" altLang="en-US" u="sng"/>
                <a:t>My Appointments:</a:t>
              </a:r>
              <a:endParaRPr lang="en-IN" altLang="en-US" u="sng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65" y="9233"/>
              <a:ext cx="10625" cy="5357"/>
            </a:xfrm>
            <a:prstGeom prst="roundRect">
              <a:avLst>
                <a:gd name="adj" fmla="val 4480"/>
              </a:avLst>
            </a:prstGeom>
            <a:noFill/>
            <a:ln w="28575">
              <a:solidFill>
                <a:srgbClr val="A6CC8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CC8C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45" rtlCol="0" anchor="t" anchorCtr="0"/>
            <a:p>
              <a:pPr algn="l" fontAlgn="auto">
                <a:lnSpc>
                  <a:spcPct val="125000"/>
                </a:lnSpc>
              </a:pPr>
              <a:r>
                <a:rPr lang="en-IN" altLang="en-US" b="1">
                  <a:solidFill>
                    <a:schemeClr val="tx1"/>
                  </a:solidFill>
                </a:rPr>
                <a:t>Type of Appointment: </a:t>
              </a:r>
              <a:r>
                <a:rPr lang="en-IN" alt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Doctor / Diagnostic appointment</a:t>
              </a:r>
              <a:endParaRPr lang="en-I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l" fontAlgn="auto">
                <a:lnSpc>
                  <a:spcPct val="125000"/>
                </a:lnSpc>
              </a:pPr>
              <a:r>
                <a:rPr lang="en-IN" altLang="en-US" b="1">
                  <a:solidFill>
                    <a:schemeClr val="tx1"/>
                  </a:solidFill>
                  <a:sym typeface="+mn-ea"/>
                </a:rPr>
                <a:t>Type of treatment or test: </a:t>
              </a:r>
              <a:r>
                <a:rPr lang="en-IN" altLang="en-US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Doctor / Diagnosis type</a:t>
              </a:r>
              <a:endParaRPr lang="en-I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l" fontAlgn="auto">
                <a:lnSpc>
                  <a:spcPct val="125000"/>
                </a:lnSpc>
              </a:pPr>
              <a:r>
                <a:rPr lang="en-IN" altLang="en-US" b="1">
                  <a:solidFill>
                    <a:schemeClr val="tx1"/>
                  </a:solidFill>
                  <a:sym typeface="+mn-ea"/>
                </a:rPr>
                <a:t>Doctor/ Diagnostic center name: </a:t>
              </a:r>
              <a:r>
                <a:rPr lang="en-IN" altLang="en-US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Doctor type/ Diagnosis type</a:t>
              </a:r>
              <a:endParaRPr lang="en-I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algn="l" fontAlgn="auto">
                <a:lnSpc>
                  <a:spcPct val="125000"/>
                </a:lnSpc>
              </a:pPr>
              <a:r>
                <a:rPr lang="en-IN" altLang="en-US" b="1">
                  <a:solidFill>
                    <a:schemeClr val="tx1"/>
                  </a:solidFill>
                  <a:sym typeface="+mn-ea"/>
                </a:rPr>
                <a:t>Status: </a:t>
              </a:r>
              <a:r>
                <a:rPr lang="en-IN" altLang="en-US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Booked/pending/cancelled/Completed</a:t>
              </a:r>
              <a:endParaRPr lang="en-I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algn="l" fontAlgn="auto">
                <a:lnSpc>
                  <a:spcPct val="125000"/>
                </a:lnSpc>
              </a:pPr>
              <a:r>
                <a:rPr lang="en-IN" altLang="en-US" b="1">
                  <a:solidFill>
                    <a:schemeClr val="tx1"/>
                  </a:solidFill>
                  <a:sym typeface="+mn-ea"/>
                </a:rPr>
                <a:t>Appointment date and time: </a:t>
              </a:r>
              <a:r>
                <a:rPr lang="en-IN" altLang="en-US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Date and time</a:t>
              </a:r>
              <a:endParaRPr lang="en-I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endParaRPr>
            </a:p>
            <a:p>
              <a:pPr algn="l" fontAlgn="auto">
                <a:lnSpc>
                  <a:spcPct val="125000"/>
                </a:lnSpc>
              </a:pPr>
              <a:endParaRPr lang="en-IN" altLang="en-US">
                <a:solidFill>
                  <a:schemeClr val="bg2">
                    <a:lumMod val="90000"/>
                  </a:schemeClr>
                </a:solidFill>
              </a:endParaRPr>
            </a:p>
            <a:p>
              <a:pPr algn="l" fontAlgn="auto">
                <a:lnSpc>
                  <a:spcPct val="125000"/>
                </a:lnSpc>
              </a:pPr>
              <a:endParaRPr lang="en-I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998" y="13901"/>
              <a:ext cx="8294" cy="39"/>
            </a:xfrm>
            <a:prstGeom prst="line">
              <a:avLst/>
            </a:prstGeom>
            <a:ln w="952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5245" y="9510"/>
              <a:ext cx="218" cy="4804"/>
              <a:chOff x="17744" y="5403"/>
              <a:chExt cx="218" cy="3778"/>
            </a:xfrm>
          </p:grpSpPr>
          <p:sp>
            <p:nvSpPr>
              <p:cNvPr id="11" name="Rectangles 10"/>
              <p:cNvSpPr/>
              <p:nvPr/>
            </p:nvSpPr>
            <p:spPr>
              <a:xfrm>
                <a:off x="17744" y="5403"/>
                <a:ext cx="218" cy="3778"/>
              </a:xfrm>
              <a:prstGeom prst="rect">
                <a:avLst/>
              </a:prstGeom>
              <a:solidFill>
                <a:srgbClr val="E9EBF1"/>
              </a:solidFill>
              <a:ln>
                <a:solidFill>
                  <a:schemeClr val="bg1">
                    <a:lumMod val="85000"/>
                    <a:alpha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7744" y="5459"/>
                <a:ext cx="216" cy="582"/>
              </a:xfrm>
              <a:prstGeom prst="roundRect">
                <a:avLst/>
              </a:prstGeom>
              <a:solidFill>
                <a:srgbClr val="D5D8DE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6305" y="12365"/>
              <a:ext cx="3253" cy="1281"/>
            </a:xfrm>
            <a:prstGeom prst="roundRect">
              <a:avLst/>
            </a:prstGeom>
            <a:solidFill>
              <a:srgbClr val="A6CC8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IN" altLang="en-US" sz="2000" b="1">
                  <a:solidFill>
                    <a:schemeClr val="bg1"/>
                  </a:solidFill>
                  <a:sym typeface="+mn-ea"/>
                </a:rPr>
                <a:t>Prescription</a:t>
              </a:r>
              <a:endParaRPr lang="en-IN" altLang="en-US" sz="2000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0539" y="12365"/>
              <a:ext cx="3253" cy="1281"/>
            </a:xfrm>
            <a:prstGeom prst="roundRect">
              <a:avLst/>
            </a:prstGeom>
            <a:solidFill>
              <a:srgbClr val="A6CC8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IN" altLang="en-US" sz="2000" b="1">
                  <a:solidFill>
                    <a:schemeClr val="bg1"/>
                  </a:solidFill>
                  <a:sym typeface="+mn-ea"/>
                </a:rPr>
                <a:t>Scan data</a:t>
              </a:r>
              <a:endParaRPr lang="en-IN" altLang="en-US" sz="2000" b="1">
                <a:solidFill>
                  <a:schemeClr val="bg1"/>
                </a:solidFill>
                <a:sym typeface="+mn-ea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4387215" y="2155825"/>
            <a:ext cx="11430" cy="3740785"/>
          </a:xfrm>
          <a:prstGeom prst="line">
            <a:avLst/>
          </a:prstGeom>
          <a:ln w="158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Text Box 49"/>
          <p:cNvSpPr txBox="1"/>
          <p:nvPr/>
        </p:nvSpPr>
        <p:spPr>
          <a:xfrm>
            <a:off x="914400" y="127000"/>
            <a:ext cx="2371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Patient Profile creation:</a:t>
            </a:r>
            <a:endParaRPr lang="en-IN" altLang="en-US"/>
          </a:p>
        </p:txBody>
      </p:sp>
      <p:sp>
        <p:nvSpPr>
          <p:cNvPr id="43" name="Rounded Rectangle 42"/>
          <p:cNvSpPr/>
          <p:nvPr/>
        </p:nvSpPr>
        <p:spPr>
          <a:xfrm>
            <a:off x="953770" y="495300"/>
            <a:ext cx="10976610" cy="620776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s 43"/>
          <p:cNvSpPr/>
          <p:nvPr/>
        </p:nvSpPr>
        <p:spPr>
          <a:xfrm>
            <a:off x="953770" y="495300"/>
            <a:ext cx="10976610" cy="813435"/>
          </a:xfrm>
          <a:prstGeom prst="rect">
            <a:avLst/>
          </a:prstGeom>
          <a:solidFill>
            <a:srgbClr val="A6CC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1556385" y="776605"/>
            <a:ext cx="2882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bg1"/>
                </a:solidFill>
              </a:rPr>
              <a:t>Company Name and Logo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534093" y="2192655"/>
            <a:ext cx="6347460" cy="643255"/>
          </a:xfrm>
          <a:prstGeom prst="roundRect">
            <a:avLst/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First Name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116513" y="5987415"/>
            <a:ext cx="2650490" cy="441960"/>
          </a:xfrm>
          <a:prstGeom prst="roundRect">
            <a:avLst/>
          </a:prstGeom>
          <a:solidFill>
            <a:srgbClr val="A6CC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Create Account</a:t>
            </a:r>
            <a:endParaRPr lang="en-I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10625455" y="807720"/>
            <a:ext cx="1010285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pPr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My Profile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8757920" y="807720"/>
            <a:ext cx="1647825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pPr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My </a:t>
            </a: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Appointments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0535285" y="824230"/>
            <a:ext cx="0" cy="3511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534410" y="1668780"/>
            <a:ext cx="1968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i="1" u="sng"/>
              <a:t>Please fill the form:</a:t>
            </a:r>
            <a:endParaRPr lang="en-IN" altLang="en-US" i="1" u="sng"/>
          </a:p>
        </p:txBody>
      </p:sp>
      <p:sp>
        <p:nvSpPr>
          <p:cNvPr id="7" name="Rounded Rectangle 6"/>
          <p:cNvSpPr/>
          <p:nvPr/>
        </p:nvSpPr>
        <p:spPr>
          <a:xfrm>
            <a:off x="3534093" y="2835910"/>
            <a:ext cx="6347460" cy="643255"/>
          </a:xfrm>
          <a:prstGeom prst="roundRect">
            <a:avLst/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Last Name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34093" y="3479165"/>
            <a:ext cx="6347460" cy="643255"/>
          </a:xfrm>
          <a:prstGeom prst="roundRect">
            <a:avLst/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Email ID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34093" y="4110355"/>
            <a:ext cx="6347460" cy="643255"/>
          </a:xfrm>
          <a:prstGeom prst="roundRect">
            <a:avLst/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Phone Number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34093" y="4765675"/>
            <a:ext cx="6347460" cy="643255"/>
          </a:xfrm>
          <a:prstGeom prst="roundRect">
            <a:avLst/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Address Details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34410" y="5648960"/>
            <a:ext cx="144000" cy="144000"/>
          </a:xfrm>
          <a:prstGeom prst="roundRect">
            <a:avLst/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34765" y="5536565"/>
            <a:ext cx="4779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i="1"/>
              <a:t>I Understand and accept the </a:t>
            </a:r>
            <a:r>
              <a:rPr lang="en-IN" altLang="en-US" i="1" u="sng">
                <a:solidFill>
                  <a:srgbClr val="0070C0"/>
                </a:solidFill>
              </a:rPr>
              <a:t>terms and conditions</a:t>
            </a:r>
            <a:endParaRPr lang="en-IN" altLang="en-US" i="1" u="sng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Text Box 49"/>
          <p:cNvSpPr txBox="1"/>
          <p:nvPr/>
        </p:nvSpPr>
        <p:spPr>
          <a:xfrm>
            <a:off x="914400" y="127000"/>
            <a:ext cx="3032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Patient Appointment visualizer</a:t>
            </a:r>
            <a:endParaRPr lang="en-IN" altLang="en-US"/>
          </a:p>
        </p:txBody>
      </p:sp>
      <p:sp>
        <p:nvSpPr>
          <p:cNvPr id="43" name="Rounded Rectangle 42"/>
          <p:cNvSpPr/>
          <p:nvPr/>
        </p:nvSpPr>
        <p:spPr>
          <a:xfrm>
            <a:off x="953770" y="495300"/>
            <a:ext cx="10976610" cy="620776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s 43"/>
          <p:cNvSpPr/>
          <p:nvPr/>
        </p:nvSpPr>
        <p:spPr>
          <a:xfrm>
            <a:off x="953770" y="495300"/>
            <a:ext cx="10976610" cy="813435"/>
          </a:xfrm>
          <a:prstGeom prst="rect">
            <a:avLst/>
          </a:prstGeom>
          <a:solidFill>
            <a:srgbClr val="A6CC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1556385" y="776605"/>
            <a:ext cx="2882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bg1"/>
                </a:solidFill>
              </a:rPr>
              <a:t>Company Name and Logo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10625455" y="807720"/>
            <a:ext cx="1010285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pPr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My Profile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8757920" y="807720"/>
            <a:ext cx="1647825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pPr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My </a:t>
            </a: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Appointments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0535285" y="824230"/>
            <a:ext cx="0" cy="3511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642075" y="1856105"/>
            <a:ext cx="3600000" cy="540000"/>
          </a:xfrm>
          <a:prstGeom prst="roundRect">
            <a:avLst/>
          </a:prstGeom>
          <a:solidFill>
            <a:srgbClr val="A6CC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 sz="2000" b="1">
                <a:solidFill>
                  <a:schemeClr val="bg1"/>
                </a:solidFill>
                <a:sym typeface="+mn-ea"/>
              </a:rPr>
              <a:t>Book and Appointment</a:t>
            </a:r>
            <a:endParaRPr lang="en-IN" altLang="en-US" sz="2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82925" y="2689225"/>
            <a:ext cx="1914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u="sng"/>
              <a:t>My Appointments:</a:t>
            </a:r>
            <a:endParaRPr lang="en-IN" altLang="en-US" u="sng"/>
          </a:p>
        </p:txBody>
      </p:sp>
      <p:sp>
        <p:nvSpPr>
          <p:cNvPr id="7" name="Rounded Rectangle 6"/>
          <p:cNvSpPr/>
          <p:nvPr/>
        </p:nvSpPr>
        <p:spPr>
          <a:xfrm>
            <a:off x="3089275" y="3142615"/>
            <a:ext cx="6746875" cy="3401695"/>
          </a:xfrm>
          <a:prstGeom prst="roundRect">
            <a:avLst>
              <a:gd name="adj" fmla="val 4480"/>
            </a:avLst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5" rtlCol="0" anchor="t" anchorCtr="0"/>
          <a:p>
            <a:pPr algn="l" fontAlgn="auto">
              <a:lnSpc>
                <a:spcPct val="125000"/>
              </a:lnSpc>
            </a:pPr>
            <a:r>
              <a:rPr lang="en-IN" altLang="en-US" b="1">
                <a:solidFill>
                  <a:schemeClr val="tx1"/>
                </a:solidFill>
              </a:rPr>
              <a:t>Type of Appointment: </a:t>
            </a:r>
            <a:r>
              <a:rPr lang="en-I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Doctor / Diagnostic appointment</a:t>
            </a:r>
            <a:endParaRPr lang="en-I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fontAlgn="auto">
              <a:lnSpc>
                <a:spcPct val="125000"/>
              </a:lnSpc>
            </a:pPr>
            <a:r>
              <a:rPr lang="en-IN" altLang="en-US" b="1">
                <a:solidFill>
                  <a:schemeClr val="tx1"/>
                </a:solidFill>
                <a:sym typeface="+mn-ea"/>
              </a:rPr>
              <a:t>Type of treatment or test: </a:t>
            </a:r>
            <a:r>
              <a:rPr lang="en-I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Doctor / Diagnosis type</a:t>
            </a:r>
            <a:endParaRPr lang="en-I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fontAlgn="auto">
              <a:lnSpc>
                <a:spcPct val="125000"/>
              </a:lnSpc>
            </a:pPr>
            <a:r>
              <a:rPr lang="en-IN" altLang="en-US" b="1">
                <a:solidFill>
                  <a:schemeClr val="tx1"/>
                </a:solidFill>
                <a:sym typeface="+mn-ea"/>
              </a:rPr>
              <a:t>Doctor/ Diagnostic center name: </a:t>
            </a:r>
            <a:r>
              <a:rPr lang="en-I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Doctor type/ Diagnosis type</a:t>
            </a:r>
            <a:endParaRPr lang="en-I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algn="l" fontAlgn="auto">
              <a:lnSpc>
                <a:spcPct val="125000"/>
              </a:lnSpc>
            </a:pPr>
            <a:r>
              <a:rPr lang="en-IN" altLang="en-US" b="1">
                <a:solidFill>
                  <a:schemeClr val="tx1"/>
                </a:solidFill>
                <a:sym typeface="+mn-ea"/>
              </a:rPr>
              <a:t>Status: </a:t>
            </a:r>
            <a:r>
              <a:rPr lang="en-I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Booked/pending/cancelled/Completed</a:t>
            </a:r>
            <a:endParaRPr lang="en-I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algn="l" fontAlgn="auto">
              <a:lnSpc>
                <a:spcPct val="125000"/>
              </a:lnSpc>
            </a:pPr>
            <a:r>
              <a:rPr lang="en-IN" altLang="en-US" b="1">
                <a:solidFill>
                  <a:schemeClr val="tx1"/>
                </a:solidFill>
                <a:sym typeface="+mn-ea"/>
              </a:rPr>
              <a:t>Appointment date and time: </a:t>
            </a:r>
            <a:r>
              <a:rPr lang="en-I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Date and time</a:t>
            </a:r>
            <a:endParaRPr lang="en-I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algn="l" fontAlgn="auto">
              <a:lnSpc>
                <a:spcPct val="125000"/>
              </a:lnSpc>
            </a:pP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  <a:p>
            <a:pPr algn="l" fontAlgn="auto">
              <a:lnSpc>
                <a:spcPct val="125000"/>
              </a:lnSpc>
            </a:pP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808413" y="6106795"/>
            <a:ext cx="5266690" cy="24765"/>
          </a:xfrm>
          <a:prstGeom prst="line">
            <a:avLst/>
          </a:prstGeom>
          <a:ln w="444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9680575" y="3318510"/>
            <a:ext cx="138430" cy="3050540"/>
            <a:chOff x="17744" y="5403"/>
            <a:chExt cx="218" cy="3778"/>
          </a:xfrm>
        </p:grpSpPr>
        <p:sp>
          <p:nvSpPr>
            <p:cNvPr id="13" name="Rectangles 12"/>
            <p:cNvSpPr/>
            <p:nvPr/>
          </p:nvSpPr>
          <p:spPr>
            <a:xfrm>
              <a:off x="17744" y="5403"/>
              <a:ext cx="218" cy="3778"/>
            </a:xfrm>
            <a:prstGeom prst="rect">
              <a:avLst/>
            </a:prstGeom>
            <a:solidFill>
              <a:srgbClr val="E9EBF1"/>
            </a:solidFill>
            <a:ln>
              <a:solidFill>
                <a:schemeClr val="bg1">
                  <a:lumMod val="85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7744" y="5459"/>
              <a:ext cx="216" cy="582"/>
            </a:xfrm>
            <a:prstGeom prst="roundRect">
              <a:avLst/>
            </a:prstGeom>
            <a:solidFill>
              <a:srgbClr val="D5D8DE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4003675" y="5131435"/>
            <a:ext cx="2065655" cy="813435"/>
          </a:xfrm>
          <a:prstGeom prst="roundRect">
            <a:avLst/>
          </a:prstGeom>
          <a:solidFill>
            <a:srgbClr val="A6CC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 sz="2000" b="1">
                <a:solidFill>
                  <a:schemeClr val="bg1"/>
                </a:solidFill>
                <a:sym typeface="+mn-ea"/>
              </a:rPr>
              <a:t>Prescription</a:t>
            </a:r>
            <a:endParaRPr lang="en-IN" altLang="en-US" sz="2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92265" y="5131435"/>
            <a:ext cx="2065655" cy="813435"/>
          </a:xfrm>
          <a:prstGeom prst="roundRect">
            <a:avLst/>
          </a:prstGeom>
          <a:solidFill>
            <a:srgbClr val="A6CC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 sz="2000" b="1">
                <a:solidFill>
                  <a:schemeClr val="bg1"/>
                </a:solidFill>
                <a:sym typeface="+mn-ea"/>
              </a:rPr>
              <a:t>Scan data</a:t>
            </a:r>
            <a:endParaRPr lang="en-IN" altLang="en-US" sz="20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Text Box 49"/>
          <p:cNvSpPr txBox="1"/>
          <p:nvPr/>
        </p:nvSpPr>
        <p:spPr>
          <a:xfrm>
            <a:off x="914400" y="127000"/>
            <a:ext cx="2984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Patient Appointment Booking:</a:t>
            </a:r>
            <a:endParaRPr lang="en-IN" altLang="en-US"/>
          </a:p>
        </p:txBody>
      </p:sp>
      <p:sp>
        <p:nvSpPr>
          <p:cNvPr id="43" name="Rounded Rectangle 42"/>
          <p:cNvSpPr/>
          <p:nvPr/>
        </p:nvSpPr>
        <p:spPr>
          <a:xfrm>
            <a:off x="953770" y="495300"/>
            <a:ext cx="10976610" cy="620776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s 43"/>
          <p:cNvSpPr/>
          <p:nvPr/>
        </p:nvSpPr>
        <p:spPr>
          <a:xfrm>
            <a:off x="953770" y="495300"/>
            <a:ext cx="10976610" cy="813435"/>
          </a:xfrm>
          <a:prstGeom prst="rect">
            <a:avLst/>
          </a:prstGeom>
          <a:solidFill>
            <a:srgbClr val="A6CC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1556385" y="776605"/>
            <a:ext cx="2882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bg1"/>
                </a:solidFill>
              </a:rPr>
              <a:t>Company Name and Logo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534093" y="2192655"/>
            <a:ext cx="6347460" cy="643255"/>
          </a:xfrm>
          <a:prstGeom prst="roundRect">
            <a:avLst/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Appointment Type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116513" y="5987415"/>
            <a:ext cx="2650490" cy="441960"/>
          </a:xfrm>
          <a:prstGeom prst="roundRect">
            <a:avLst/>
          </a:prstGeom>
          <a:solidFill>
            <a:srgbClr val="A6CC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Book Appointment</a:t>
            </a:r>
            <a:endParaRPr lang="en-I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10625455" y="807720"/>
            <a:ext cx="1010285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pPr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My Profile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8757920" y="807720"/>
            <a:ext cx="1647825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pPr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My </a:t>
            </a: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Appointments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0535285" y="824230"/>
            <a:ext cx="0" cy="3511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534410" y="1668780"/>
            <a:ext cx="2195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i="1" u="sng"/>
              <a:t>Book an Appointment</a:t>
            </a:r>
            <a:endParaRPr lang="en-IN" altLang="en-US" i="1" u="sng"/>
          </a:p>
        </p:txBody>
      </p:sp>
      <p:sp>
        <p:nvSpPr>
          <p:cNvPr id="7" name="Rounded Rectangle 6"/>
          <p:cNvSpPr/>
          <p:nvPr/>
        </p:nvSpPr>
        <p:spPr>
          <a:xfrm>
            <a:off x="3534093" y="2835910"/>
            <a:ext cx="6347460" cy="643255"/>
          </a:xfrm>
          <a:prstGeom prst="roundRect">
            <a:avLst/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Treatment Type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34093" y="3479165"/>
            <a:ext cx="6347460" cy="643255"/>
          </a:xfrm>
          <a:prstGeom prst="roundRect">
            <a:avLst/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Date and time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34093" y="4122420"/>
            <a:ext cx="6347460" cy="643255"/>
          </a:xfrm>
          <a:prstGeom prst="roundRect">
            <a:avLst/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City/Location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34093" y="4765675"/>
            <a:ext cx="6347460" cy="643255"/>
          </a:xfrm>
          <a:prstGeom prst="roundRect">
            <a:avLst/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Contact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5210" y="5648325"/>
            <a:ext cx="144000" cy="144000"/>
          </a:xfrm>
          <a:prstGeom prst="roundRect">
            <a:avLst/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34765" y="5536565"/>
            <a:ext cx="4779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i="1"/>
              <a:t>I Understand and accept the </a:t>
            </a:r>
            <a:r>
              <a:rPr lang="en-IN" altLang="en-US" i="1" u="sng">
                <a:solidFill>
                  <a:srgbClr val="0070C0"/>
                </a:solidFill>
              </a:rPr>
              <a:t>terms and conditions</a:t>
            </a:r>
            <a:endParaRPr lang="en-IN" altLang="en-US" i="1" u="sng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362440" y="2967310"/>
            <a:ext cx="360000" cy="3594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↓</a:t>
            </a:r>
            <a:endParaRPr lang="en-I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362440" y="2334260"/>
            <a:ext cx="360000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↓</a:t>
            </a:r>
            <a:endParaRPr lang="en-I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362440" y="3599770"/>
            <a:ext cx="360000" cy="3594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↓</a:t>
            </a:r>
            <a:endParaRPr lang="en-I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362440" y="4232230"/>
            <a:ext cx="360000" cy="3594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↓</a:t>
            </a:r>
            <a:endParaRPr lang="en-I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Text Box 49"/>
          <p:cNvSpPr txBox="1"/>
          <p:nvPr/>
        </p:nvSpPr>
        <p:spPr>
          <a:xfrm>
            <a:off x="914400" y="127000"/>
            <a:ext cx="3020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Patient Scan reports visualizer:</a:t>
            </a:r>
            <a:endParaRPr lang="en-IN" altLang="en-US"/>
          </a:p>
        </p:txBody>
      </p:sp>
      <p:sp>
        <p:nvSpPr>
          <p:cNvPr id="43" name="Rounded Rectangle 42"/>
          <p:cNvSpPr/>
          <p:nvPr/>
        </p:nvSpPr>
        <p:spPr>
          <a:xfrm>
            <a:off x="953770" y="495300"/>
            <a:ext cx="10976610" cy="620776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s 43"/>
          <p:cNvSpPr/>
          <p:nvPr/>
        </p:nvSpPr>
        <p:spPr>
          <a:xfrm>
            <a:off x="953770" y="495300"/>
            <a:ext cx="10976610" cy="813435"/>
          </a:xfrm>
          <a:prstGeom prst="rect">
            <a:avLst/>
          </a:prstGeom>
          <a:solidFill>
            <a:srgbClr val="A6CC8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1556385" y="776605"/>
            <a:ext cx="2882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bg1"/>
                </a:solidFill>
              </a:rPr>
              <a:t>Company Name and Logo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556385" y="2072005"/>
            <a:ext cx="3060000" cy="643255"/>
          </a:xfrm>
          <a:prstGeom prst="roundRect">
            <a:avLst/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 sz="1600">
                <a:solidFill>
                  <a:schemeClr val="bg2">
                    <a:lumMod val="90000"/>
                  </a:schemeClr>
                </a:solidFill>
              </a:rPr>
              <a:t>Scanned Doc name and details</a:t>
            </a:r>
            <a:endParaRPr lang="en-IN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10625455" y="807720"/>
            <a:ext cx="1010285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pPr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My Profile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8757920" y="807720"/>
            <a:ext cx="1647825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pPr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My </a:t>
            </a: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Appointments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0535285" y="824230"/>
            <a:ext cx="0" cy="3511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556385" y="1607820"/>
            <a:ext cx="1513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i="1" u="sng"/>
              <a:t>Scanned Docs:</a:t>
            </a:r>
            <a:endParaRPr lang="en-IN" altLang="en-US" i="1" u="sng"/>
          </a:p>
        </p:txBody>
      </p:sp>
      <p:sp>
        <p:nvSpPr>
          <p:cNvPr id="2" name="Rounded Rectangle 1"/>
          <p:cNvSpPr/>
          <p:nvPr/>
        </p:nvSpPr>
        <p:spPr>
          <a:xfrm>
            <a:off x="1556385" y="2715260"/>
            <a:ext cx="3060000" cy="643255"/>
          </a:xfrm>
          <a:prstGeom prst="roundRect">
            <a:avLst/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 sz="1600">
                <a:solidFill>
                  <a:schemeClr val="bg2">
                    <a:lumMod val="90000"/>
                  </a:schemeClr>
                </a:solidFill>
              </a:rPr>
              <a:t>Scanned Doc name and details</a:t>
            </a:r>
            <a:endParaRPr lang="en-IN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56385" y="3363595"/>
            <a:ext cx="3060000" cy="643255"/>
          </a:xfrm>
          <a:prstGeom prst="roundRect">
            <a:avLst/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 sz="1600">
                <a:solidFill>
                  <a:schemeClr val="bg2">
                    <a:lumMod val="90000"/>
                  </a:schemeClr>
                </a:solidFill>
              </a:rPr>
              <a:t>Scanned Doc name and details</a:t>
            </a:r>
            <a:endParaRPr lang="en-IN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56385" y="4006850"/>
            <a:ext cx="3060000" cy="643255"/>
          </a:xfrm>
          <a:prstGeom prst="roundRect">
            <a:avLst/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 sz="1600">
                <a:solidFill>
                  <a:schemeClr val="bg2">
                    <a:lumMod val="90000"/>
                  </a:schemeClr>
                </a:solidFill>
              </a:rPr>
              <a:t>Scanned Doc name and details</a:t>
            </a:r>
            <a:endParaRPr lang="en-IN" altLang="en-US" sz="160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090795" y="1799590"/>
            <a:ext cx="0" cy="3600000"/>
          </a:xfrm>
          <a:prstGeom prst="line">
            <a:avLst/>
          </a:prstGeom>
          <a:ln w="31750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250815" y="1799590"/>
            <a:ext cx="6385560" cy="4672330"/>
          </a:xfrm>
          <a:prstGeom prst="roundRect">
            <a:avLst>
              <a:gd name="adj" fmla="val 3071"/>
            </a:avLst>
          </a:prstGeom>
          <a:noFill/>
          <a:ln w="28575">
            <a:solidFill>
              <a:srgbClr val="A6CC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/>
          <a:p>
            <a:pPr algn="l"/>
            <a:r>
              <a:rPr lang="en-IN" altLang="en-US" sz="2800">
                <a:solidFill>
                  <a:schemeClr val="bg2">
                    <a:lumMod val="90000"/>
                  </a:schemeClr>
                </a:solidFill>
              </a:rPr>
              <a:t>Visualizer</a:t>
            </a:r>
            <a:endParaRPr lang="en-IN" altLang="en-US" sz="280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Text Box 49"/>
          <p:cNvSpPr txBox="1"/>
          <p:nvPr/>
        </p:nvSpPr>
        <p:spPr>
          <a:xfrm>
            <a:off x="914400" y="127000"/>
            <a:ext cx="3656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Diagnostic center Welcome Interface:</a:t>
            </a:r>
            <a:endParaRPr lang="en-IN" altLang="en-US"/>
          </a:p>
        </p:txBody>
      </p:sp>
      <p:sp>
        <p:nvSpPr>
          <p:cNvPr id="43" name="Rounded Rectangle 42"/>
          <p:cNvSpPr/>
          <p:nvPr/>
        </p:nvSpPr>
        <p:spPr>
          <a:xfrm>
            <a:off x="953770" y="523240"/>
            <a:ext cx="10976610" cy="620776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endParaRPr lang="en-IN" altLang="en-US">
              <a:solidFill>
                <a:schemeClr val="bg2">
                  <a:lumMod val="90000"/>
                </a:schemeClr>
              </a:solidFill>
              <a:sym typeface="+mn-ea"/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953770" y="495300"/>
            <a:ext cx="10976610" cy="813435"/>
          </a:xfrm>
          <a:prstGeom prst="rect">
            <a:avLst/>
          </a:prstGeom>
          <a:solidFill>
            <a:srgbClr val="A56AD2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I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1556385" y="776605"/>
            <a:ext cx="2882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>
                <a:solidFill>
                  <a:schemeClr val="bg1"/>
                </a:solidFill>
              </a:rPr>
              <a:t>Company Name and Logo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884160" y="2192655"/>
            <a:ext cx="3322955" cy="301180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Add Scanned files and reports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996805" y="5757545"/>
            <a:ext cx="1496695" cy="441960"/>
          </a:xfrm>
          <a:prstGeom prst="roundRect">
            <a:avLst/>
          </a:prstGeom>
          <a:solidFill>
            <a:srgbClr val="A56AD2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Submit</a:t>
            </a:r>
            <a:endParaRPr lang="en-I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10625455" y="807720"/>
            <a:ext cx="1010285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none" rIns="71755" rtlCol="0">
            <a:spAutoFit/>
          </a:bodyPr>
          <a:p>
            <a:pPr lvl="0" algn="l"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My Profile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8971280" y="807720"/>
            <a:ext cx="1454150" cy="33718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softEdge rad="31750"/>
          </a:effectLst>
        </p:spPr>
        <p:txBody>
          <a:bodyPr wrap="square" rIns="71755" rtlCol="0">
            <a:spAutoFit/>
          </a:bodyPr>
          <a:p>
            <a:pPr lvl="0" algn="l">
              <a:buClrTx/>
              <a:buSzTx/>
              <a:buFontTx/>
            </a:pPr>
            <a:r>
              <a:rPr lang="en-IN" altLang="en-US" sz="1600"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sym typeface="+mn-ea"/>
              </a:rPr>
              <a:t>Appointments</a:t>
            </a:r>
            <a:endParaRPr lang="en-IN" altLang="en-US" sz="160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0535285" y="824230"/>
            <a:ext cx="0" cy="3511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470150" y="2035810"/>
            <a:ext cx="3322955" cy="451485"/>
          </a:xfrm>
          <a:prstGeom prst="roundRect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Patient ID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70150" y="1567815"/>
            <a:ext cx="288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u="sng">
                <a:solidFill>
                  <a:srgbClr val="7030A0"/>
                </a:solidFill>
              </a:rPr>
              <a:t>Patient Details:</a:t>
            </a:r>
            <a:endParaRPr lang="en-IN" altLang="en-US" u="sng">
              <a:solidFill>
                <a:srgbClr val="7030A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70150" y="2491105"/>
            <a:ext cx="3322955" cy="451485"/>
          </a:xfrm>
          <a:prstGeom prst="roundRect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Patient  Name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70150" y="2946400"/>
            <a:ext cx="3322955" cy="451485"/>
          </a:xfrm>
          <a:prstGeom prst="roundRect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Mobile number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70150" y="3401695"/>
            <a:ext cx="3322955" cy="451485"/>
          </a:xfrm>
          <a:prstGeom prst="roundRect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Mail ID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70150" y="3856990"/>
            <a:ext cx="3322955" cy="451485"/>
          </a:xfrm>
          <a:prstGeom prst="roundRect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Address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70150" y="4312285"/>
            <a:ext cx="3322955" cy="451485"/>
          </a:xfrm>
          <a:prstGeom prst="roundRect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machine ID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70150" y="4768215"/>
            <a:ext cx="3322955" cy="451485"/>
          </a:xfrm>
          <a:prstGeom prst="roundRect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Test type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70150" y="5223510"/>
            <a:ext cx="3322955" cy="451485"/>
          </a:xfrm>
          <a:prstGeom prst="roundRect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6CC8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altLang="en-US">
                <a:solidFill>
                  <a:schemeClr val="bg2">
                    <a:lumMod val="90000"/>
                  </a:schemeClr>
                </a:solidFill>
              </a:rPr>
              <a:t>Referred doctor</a:t>
            </a:r>
            <a:endParaRPr lang="en-IN" altLang="en-US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791960" y="2051050"/>
            <a:ext cx="0" cy="364172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3990</Words>
  <Application>WPS Presentation</Application>
  <PresentationFormat>Widescreen</PresentationFormat>
  <Paragraphs>290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Application mockup interface</vt:lpstr>
      <vt:lpstr>Page list: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mockup interface</dc:title>
  <dc:creator/>
  <cp:lastModifiedBy>My PC</cp:lastModifiedBy>
  <cp:revision>97</cp:revision>
  <dcterms:created xsi:type="dcterms:W3CDTF">2023-08-08T12:12:00Z</dcterms:created>
  <dcterms:modified xsi:type="dcterms:W3CDTF">2023-08-21T07:32:39Z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8F47ED78650C4B5887F1E84ACCA77F88</vt:lpwstr>
  </property>
  <property fmtid="{D5CDD505-2E9C-101B-9397-08002B2CF9AE}" pid="3" name="KSOProductBuildVer">
    <vt:lpwstr>1033-11.2.0.11537</vt:lpwstr>
  </property>
</Properties>
</file>