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Refactoring </a:t>
            </a:r>
            <a:r>
              <a:rPr lang="en-US" dirty="0" smtClean="0"/>
              <a:t>Legacy Code  </a:t>
            </a:r>
            <a:endParaRPr lang="en-US" dirty="0"/>
          </a:p>
        </p:txBody>
      </p:sp>
      <p:sp>
        <p:nvSpPr>
          <p:cNvPr id="3" name="Subtitle 2"/>
          <p:cNvSpPr>
            <a:spLocks noGrp="1"/>
          </p:cNvSpPr>
          <p:nvPr>
            <p:ph type="subTitle" idx="1"/>
          </p:nvPr>
        </p:nvSpPr>
        <p:spPr/>
        <p:txBody>
          <a:bodyPr/>
          <a:lstStyle/>
          <a:p>
            <a:r>
              <a:rPr lang="en-US" dirty="0" smtClean="0"/>
              <a:t>Lookup Module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lstStyle/>
          <a:p>
            <a:r>
              <a:rPr lang="en-US" dirty="0" smtClean="0"/>
              <a:t>Why TDD Refactoring is need for All code Case Study? </a:t>
            </a:r>
            <a:endParaRPr lang="en-US" dirty="0"/>
          </a:p>
        </p:txBody>
      </p:sp>
      <p:sp>
        <p:nvSpPr>
          <p:cNvPr id="6" name="Subtitle 2"/>
          <p:cNvSpPr txBox="1">
            <a:spLocks/>
          </p:cNvSpPr>
          <p:nvPr/>
        </p:nvSpPr>
        <p:spPr>
          <a:xfrm>
            <a:off x="914400" y="1752600"/>
            <a:ext cx="7010400" cy="533400"/>
          </a:xfrm>
          <a:prstGeom prst="rect">
            <a:avLst/>
          </a:prstGeom>
        </p:spPr>
        <p:txBody>
          <a:bodyPr vert="horz" lIns="91440" tIns="45720" rIns="91440" bIns="45720" rtlCol="0">
            <a:normAutofit lnSpcReduction="10000"/>
          </a:bodyPr>
          <a:lstStyle/>
          <a:p>
            <a:pPr lvl="0">
              <a:spcBef>
                <a:spcPct val="20000"/>
              </a:spcBef>
              <a:defRPr/>
            </a:pPr>
            <a:r>
              <a:rPr lang="en-US" sz="3200" dirty="0" smtClean="0">
                <a:solidFill>
                  <a:schemeClr val="tx1">
                    <a:tint val="75000"/>
                  </a:schemeClr>
                </a:solidFill>
              </a:rPr>
              <a:t>Some Once Life</a:t>
            </a:r>
            <a:endParaRPr lang="en-US" sz="3200" dirty="0">
              <a:solidFill>
                <a:schemeClr val="tx1">
                  <a:tint val="75000"/>
                </a:schemeClr>
              </a:solidFill>
            </a:endParaRPr>
          </a:p>
        </p:txBody>
      </p:sp>
      <p:sp>
        <p:nvSpPr>
          <p:cNvPr id="7" name="Subtitle 2"/>
          <p:cNvSpPr txBox="1">
            <a:spLocks/>
          </p:cNvSpPr>
          <p:nvPr/>
        </p:nvSpPr>
        <p:spPr>
          <a:xfrm>
            <a:off x="1371600" y="3048000"/>
            <a:ext cx="6400800" cy="685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609600" y="2286000"/>
            <a:ext cx="3124199" cy="2099600"/>
          </a:xfrm>
          <a:prstGeom prst="rect">
            <a:avLst/>
          </a:prstGeom>
          <a:noFill/>
          <a:ln w="9525">
            <a:noFill/>
            <a:miter lim="800000"/>
            <a:headEnd/>
            <a:tailEnd/>
          </a:ln>
          <a:effectLst/>
        </p:spPr>
      </p:pic>
      <p:sp>
        <p:nvSpPr>
          <p:cNvPr id="11" name="Rectangle 10"/>
          <p:cNvSpPr/>
          <p:nvPr/>
        </p:nvSpPr>
        <p:spPr>
          <a:xfrm>
            <a:off x="3810000" y="2209800"/>
            <a:ext cx="4572000" cy="2862322"/>
          </a:xfrm>
          <a:prstGeom prst="rect">
            <a:avLst/>
          </a:prstGeom>
        </p:spPr>
        <p:txBody>
          <a:bodyPr>
            <a:spAutoFit/>
          </a:bodyPr>
          <a:lstStyle/>
          <a:p>
            <a:pPr>
              <a:spcBef>
                <a:spcPct val="20000"/>
              </a:spcBef>
            </a:pPr>
            <a:r>
              <a:rPr lang="en-US" dirty="0" smtClean="0">
                <a:solidFill>
                  <a:schemeClr val="tx1">
                    <a:tint val="75000"/>
                  </a:schemeClr>
                </a:solidFill>
              </a:rPr>
              <a:t>One of the biggest American market makers for stocks struggled to stay afloat after a software bug triggered a $440 million loss in just 30 minutes. The firm’s shares lost 75 percent in two days after the faulty software flooded the market with unintended trades. One of Knight’s trading algorithms reportedly started pushing erratic trades through on nearly 150 different stocks, sending them into spasms</a:t>
            </a:r>
          </a:p>
        </p:txBody>
      </p:sp>
      <p:sp>
        <p:nvSpPr>
          <p:cNvPr id="8" name="Rectangle 7"/>
          <p:cNvSpPr/>
          <p:nvPr/>
        </p:nvSpPr>
        <p:spPr>
          <a:xfrm>
            <a:off x="381000" y="5181600"/>
            <a:ext cx="8763000" cy="646331"/>
          </a:xfrm>
          <a:prstGeom prst="rect">
            <a:avLst/>
          </a:prstGeom>
        </p:spPr>
        <p:txBody>
          <a:bodyPr wrap="square">
            <a:spAutoFit/>
          </a:bodyPr>
          <a:lstStyle/>
          <a:p>
            <a:r>
              <a:rPr lang="en-US" dirty="0" smtClean="0">
                <a:solidFill>
                  <a:schemeClr val="tx1">
                    <a:tint val="75000"/>
                  </a:schemeClr>
                </a:solidFill>
              </a:rPr>
              <a:t>Source :- https</a:t>
            </a:r>
            <a:r>
              <a:rPr lang="en-US" dirty="0" smtClean="0">
                <a:solidFill>
                  <a:schemeClr val="tx1">
                    <a:tint val="75000"/>
                  </a:schemeClr>
                </a:solidFill>
              </a:rPr>
              <a:t>://</a:t>
            </a:r>
            <a:r>
              <a:rPr lang="en-US" dirty="0" smtClean="0">
                <a:solidFill>
                  <a:schemeClr val="tx1">
                    <a:tint val="75000"/>
                  </a:schemeClr>
                </a:solidFill>
              </a:rPr>
              <a:t>www.bloomberg.com/news/articles/2012-08-02/knight-shows-how-to-lose-440-million-in-30-minutes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lstStyle/>
          <a:p>
            <a:r>
              <a:rPr lang="en-US" dirty="0" smtClean="0"/>
              <a:t>Why TDD Refactoring is need for All code Case Study? </a:t>
            </a:r>
            <a:endParaRPr lang="en-US" dirty="0"/>
          </a:p>
        </p:txBody>
      </p:sp>
      <p:sp>
        <p:nvSpPr>
          <p:cNvPr id="6" name="Subtitle 2"/>
          <p:cNvSpPr txBox="1">
            <a:spLocks/>
          </p:cNvSpPr>
          <p:nvPr/>
        </p:nvSpPr>
        <p:spPr>
          <a:xfrm>
            <a:off x="914400" y="1752600"/>
            <a:ext cx="7010400" cy="533400"/>
          </a:xfrm>
          <a:prstGeom prst="rect">
            <a:avLst/>
          </a:prstGeom>
        </p:spPr>
        <p:txBody>
          <a:bodyPr vert="horz" lIns="91440" tIns="45720" rIns="91440" bIns="45720" rtlCol="0">
            <a:normAutofit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Some once Life</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ubtitle 2"/>
          <p:cNvSpPr txBox="1">
            <a:spLocks/>
          </p:cNvSpPr>
          <p:nvPr/>
        </p:nvSpPr>
        <p:spPr>
          <a:xfrm>
            <a:off x="1371600" y="3048000"/>
            <a:ext cx="6400800" cy="685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Rectangle 10"/>
          <p:cNvSpPr/>
          <p:nvPr/>
        </p:nvSpPr>
        <p:spPr>
          <a:xfrm>
            <a:off x="3810000" y="2209800"/>
            <a:ext cx="4572000" cy="3804118"/>
          </a:xfrm>
          <a:prstGeom prst="rect">
            <a:avLst/>
          </a:prstGeom>
        </p:spPr>
        <p:txBody>
          <a:bodyPr wrap="square">
            <a:spAutoFit/>
          </a:bodyPr>
          <a:lstStyle/>
          <a:p>
            <a:pPr>
              <a:spcBef>
                <a:spcPct val="20000"/>
              </a:spcBef>
            </a:pPr>
            <a:r>
              <a:rPr lang="en-US" dirty="0" smtClean="0">
                <a:solidFill>
                  <a:schemeClr val="tx1">
                    <a:tint val="75000"/>
                  </a:schemeClr>
                </a:solidFill>
              </a:rPr>
              <a:t>Nissan recalled nearly a million vehicles, including 544,000 </a:t>
            </a:r>
            <a:r>
              <a:rPr lang="en-US" dirty="0" err="1" smtClean="0">
                <a:solidFill>
                  <a:schemeClr val="tx1">
                    <a:tint val="75000"/>
                  </a:schemeClr>
                </a:solidFill>
              </a:rPr>
              <a:t>Altima</a:t>
            </a:r>
            <a:r>
              <a:rPr lang="en-US" dirty="0" smtClean="0">
                <a:solidFill>
                  <a:schemeClr val="tx1">
                    <a:tint val="75000"/>
                  </a:schemeClr>
                </a:solidFill>
              </a:rPr>
              <a:t> sedans, as the front passenger-side airbag might not deploy in a crash.</a:t>
            </a:r>
          </a:p>
          <a:p>
            <a:pPr>
              <a:spcBef>
                <a:spcPct val="20000"/>
              </a:spcBef>
            </a:pPr>
            <a:r>
              <a:rPr lang="en-US" dirty="0" smtClean="0">
                <a:solidFill>
                  <a:schemeClr val="tx1">
                    <a:tint val="75000"/>
                  </a:schemeClr>
                </a:solidFill>
              </a:rPr>
              <a:t>A system was not able to determine. Whether the front passenger seat is occupied and turn off the airbag if it is vacant or if a small child is seated there. Next to this problem was mostly on vehicles in the 2013-14 model years.</a:t>
            </a:r>
          </a:p>
          <a:p>
            <a:pPr>
              <a:spcBef>
                <a:spcPct val="20000"/>
              </a:spcBef>
            </a:pPr>
            <a:r>
              <a:rPr lang="en-US" dirty="0" smtClean="0">
                <a:solidFill>
                  <a:schemeClr val="tx1">
                    <a:tint val="75000"/>
                  </a:schemeClr>
                </a:solidFill>
              </a:rPr>
              <a:t>The automakers knew about three </a:t>
            </a:r>
            <a:r>
              <a:rPr lang="en-US" dirty="0" err="1" smtClean="0">
                <a:solidFill>
                  <a:schemeClr val="tx1">
                    <a:tint val="75000"/>
                  </a:schemeClr>
                </a:solidFill>
              </a:rPr>
              <a:t>mischances</a:t>
            </a:r>
            <a:r>
              <a:rPr lang="en-US" dirty="0" smtClean="0">
                <a:solidFill>
                  <a:schemeClr val="tx1">
                    <a:tint val="75000"/>
                  </a:schemeClr>
                </a:solidFill>
              </a:rPr>
              <a:t> in which the traveler had been doing not send in a crash despite the fact that the seat was said to be possessed</a:t>
            </a:r>
            <a:r>
              <a:rPr lang="en-US" dirty="0" smtClean="0">
                <a:solidFill>
                  <a:schemeClr val="tx1">
                    <a:tint val="75000"/>
                  </a:schemeClr>
                </a:solidFill>
              </a:rPr>
              <a:t>.</a:t>
            </a:r>
            <a:endParaRPr lang="en-US" dirty="0" smtClean="0">
              <a:solidFill>
                <a:schemeClr val="tx1">
                  <a:tint val="75000"/>
                </a:schemeClr>
              </a:solidFill>
            </a:endParaRPr>
          </a:p>
        </p:txBody>
      </p:sp>
      <p:pic>
        <p:nvPicPr>
          <p:cNvPr id="12" name="Picture 3"/>
          <p:cNvPicPr>
            <a:picLocks noChangeAspect="1" noChangeArrowheads="1"/>
          </p:cNvPicPr>
          <p:nvPr/>
        </p:nvPicPr>
        <p:blipFill>
          <a:blip r:embed="rId2"/>
          <a:srcRect/>
          <a:stretch>
            <a:fillRect/>
          </a:stretch>
        </p:blipFill>
        <p:spPr bwMode="auto">
          <a:xfrm>
            <a:off x="457200" y="2362200"/>
            <a:ext cx="3276600" cy="1952309"/>
          </a:xfrm>
          <a:prstGeom prst="rect">
            <a:avLst/>
          </a:prstGeom>
          <a:noFill/>
          <a:ln w="9525">
            <a:noFill/>
            <a:miter lim="800000"/>
            <a:headEnd/>
            <a:tailEnd/>
          </a:ln>
          <a:effectLst/>
        </p:spPr>
      </p:pic>
      <p:sp>
        <p:nvSpPr>
          <p:cNvPr id="13" name="Rectangle 12"/>
          <p:cNvSpPr/>
          <p:nvPr/>
        </p:nvSpPr>
        <p:spPr>
          <a:xfrm>
            <a:off x="304800" y="5934670"/>
            <a:ext cx="8382000" cy="646331"/>
          </a:xfrm>
          <a:prstGeom prst="rect">
            <a:avLst/>
          </a:prstGeom>
        </p:spPr>
        <p:txBody>
          <a:bodyPr wrap="square">
            <a:spAutoFit/>
          </a:bodyPr>
          <a:lstStyle/>
          <a:p>
            <a:pPr>
              <a:spcBef>
                <a:spcPct val="20000"/>
              </a:spcBef>
            </a:pPr>
            <a:r>
              <a:rPr lang="en-US" dirty="0" smtClean="0">
                <a:solidFill>
                  <a:schemeClr val="tx1">
                    <a:tint val="75000"/>
                  </a:schemeClr>
                </a:solidFill>
              </a:rPr>
              <a:t>Source :- https://www.caranddriver.com/news/massive-takata-airbag-recall-everything-you-need-to-know-including-full-list-of-affected-vehicles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lstStyle/>
          <a:p>
            <a:r>
              <a:rPr lang="en-US" dirty="0" smtClean="0"/>
              <a:t>Why TDD Refactoring is need for All code Case Study? </a:t>
            </a:r>
            <a:endParaRPr lang="en-US" dirty="0"/>
          </a:p>
        </p:txBody>
      </p:sp>
      <p:sp>
        <p:nvSpPr>
          <p:cNvPr id="6" name="Subtitle 2"/>
          <p:cNvSpPr txBox="1">
            <a:spLocks/>
          </p:cNvSpPr>
          <p:nvPr/>
        </p:nvSpPr>
        <p:spPr>
          <a:xfrm>
            <a:off x="914400" y="1752600"/>
            <a:ext cx="7010400" cy="533400"/>
          </a:xfrm>
          <a:prstGeom prst="rect">
            <a:avLst/>
          </a:prstGeom>
        </p:spPr>
        <p:txBody>
          <a:bodyPr vert="horz" lIns="91440" tIns="45720" rIns="91440" bIns="45720" rtlCol="0">
            <a:normAutofit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Some once Life</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ubtitle 2"/>
          <p:cNvSpPr txBox="1">
            <a:spLocks/>
          </p:cNvSpPr>
          <p:nvPr/>
        </p:nvSpPr>
        <p:spPr>
          <a:xfrm>
            <a:off x="1371600" y="3048000"/>
            <a:ext cx="6400800" cy="685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Rectangle 10"/>
          <p:cNvSpPr/>
          <p:nvPr/>
        </p:nvSpPr>
        <p:spPr>
          <a:xfrm>
            <a:off x="3505200" y="2209800"/>
            <a:ext cx="4876800" cy="3693319"/>
          </a:xfrm>
          <a:prstGeom prst="rect">
            <a:avLst/>
          </a:prstGeom>
        </p:spPr>
        <p:txBody>
          <a:bodyPr wrap="square">
            <a:spAutoFit/>
          </a:bodyPr>
          <a:lstStyle/>
          <a:p>
            <a:pPr>
              <a:spcBef>
                <a:spcPct val="20000"/>
              </a:spcBef>
            </a:pPr>
            <a:r>
              <a:rPr lang="en-US" dirty="0" smtClean="0">
                <a:solidFill>
                  <a:schemeClr val="tx1">
                    <a:tint val="75000"/>
                  </a:schemeClr>
                </a:solidFill>
              </a:rPr>
              <a:t>It is one of the 6 Famous Software Disasters. In which Therapy planning software in a series of accidents, created by Multi data Systems International, a U.S. firm, not able to calculate properly the exact dosage of radiation for patients undergoing radiation therapy.</a:t>
            </a:r>
            <a:br>
              <a:rPr lang="en-US" dirty="0" smtClean="0">
                <a:solidFill>
                  <a:schemeClr val="tx1">
                    <a:tint val="75000"/>
                  </a:schemeClr>
                </a:solidFill>
              </a:rPr>
            </a:br>
            <a:r>
              <a:rPr lang="en-US" dirty="0" smtClean="0">
                <a:solidFill>
                  <a:schemeClr val="tx1">
                    <a:tint val="75000"/>
                  </a:schemeClr>
                </a:solidFill>
              </a:rPr>
              <a:t>For this reason, multi Data’s software allows a radiation therapist to draw on a computer screen. The placement of metal blocks designed to protect healthy tissue from the </a:t>
            </a:r>
            <a:r>
              <a:rPr lang="en-US" dirty="0" err="1" smtClean="0">
                <a:solidFill>
                  <a:schemeClr val="tx1">
                    <a:tint val="75000"/>
                  </a:schemeClr>
                </a:solidFill>
              </a:rPr>
              <a:t>radiation.The</a:t>
            </a:r>
            <a:r>
              <a:rPr lang="en-US" dirty="0" smtClean="0">
                <a:solidFill>
                  <a:schemeClr val="tx1">
                    <a:tint val="75000"/>
                  </a:schemeClr>
                </a:solidFill>
              </a:rPr>
              <a:t> software will only allow technicians to use four shielding blocks, but the Panamanian doctors wish to use five</a:t>
            </a:r>
          </a:p>
        </p:txBody>
      </p:sp>
      <p:sp>
        <p:nvSpPr>
          <p:cNvPr id="13" name="Rectangle 12"/>
          <p:cNvSpPr/>
          <p:nvPr/>
        </p:nvSpPr>
        <p:spPr>
          <a:xfrm>
            <a:off x="304800" y="5934670"/>
            <a:ext cx="8382000" cy="369332"/>
          </a:xfrm>
          <a:prstGeom prst="rect">
            <a:avLst/>
          </a:prstGeom>
        </p:spPr>
        <p:txBody>
          <a:bodyPr wrap="square">
            <a:spAutoFit/>
          </a:bodyPr>
          <a:lstStyle/>
          <a:p>
            <a:pPr>
              <a:spcBef>
                <a:spcPct val="20000"/>
              </a:spcBef>
            </a:pPr>
            <a:r>
              <a:rPr lang="en-US" dirty="0" smtClean="0">
                <a:solidFill>
                  <a:schemeClr val="tx1">
                    <a:tint val="75000"/>
                  </a:schemeClr>
                </a:solidFill>
              </a:rPr>
              <a:t>Source :- https://www.ncbi.nlm.nih.gov/pubmed/17199912</a:t>
            </a:r>
          </a:p>
        </p:txBody>
      </p:sp>
      <p:pic>
        <p:nvPicPr>
          <p:cNvPr id="8" name="Picture 4"/>
          <p:cNvPicPr>
            <a:picLocks noChangeAspect="1" noChangeArrowheads="1"/>
          </p:cNvPicPr>
          <p:nvPr/>
        </p:nvPicPr>
        <p:blipFill>
          <a:blip r:embed="rId2"/>
          <a:srcRect/>
          <a:stretch>
            <a:fillRect/>
          </a:stretch>
        </p:blipFill>
        <p:spPr bwMode="auto">
          <a:xfrm>
            <a:off x="0" y="2362200"/>
            <a:ext cx="3448343" cy="2819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lstStyle/>
          <a:p>
            <a:r>
              <a:rPr lang="en-US" dirty="0" smtClean="0"/>
              <a:t>Symptoms which demanded Refactoring in Lookup</a:t>
            </a:r>
            <a:endParaRPr lang="en-US" dirty="0"/>
          </a:p>
        </p:txBody>
      </p:sp>
      <p:sp>
        <p:nvSpPr>
          <p:cNvPr id="6" name="Subtitle 2"/>
          <p:cNvSpPr txBox="1">
            <a:spLocks/>
          </p:cNvSpPr>
          <p:nvPr/>
        </p:nvSpPr>
        <p:spPr>
          <a:xfrm>
            <a:off x="914400" y="1752600"/>
            <a:ext cx="7010400" cy="533400"/>
          </a:xfrm>
          <a:prstGeom prst="rect">
            <a:avLst/>
          </a:prstGeom>
        </p:spPr>
        <p:txBody>
          <a:bodyPr vert="horz" lIns="91440" tIns="45720" rIns="91440" bIns="45720" rtlCol="0">
            <a:normAutofit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Monolithic</a:t>
            </a:r>
            <a:r>
              <a:rPr kumimoji="0" lang="en-US" sz="3200" b="0" i="0" u="none" strike="noStrike" kern="1200" cap="none" spc="0" normalizeH="0" noProof="0" dirty="0" smtClean="0">
                <a:ln>
                  <a:noFill/>
                </a:ln>
                <a:solidFill>
                  <a:schemeClr val="tx1">
                    <a:tint val="75000"/>
                  </a:schemeClr>
                </a:solidFill>
                <a:effectLst/>
                <a:uLnTx/>
                <a:uFillTx/>
                <a:latin typeface="+mn-lt"/>
                <a:ea typeface="+mn-ea"/>
                <a:cs typeface="+mn-cs"/>
              </a:rPr>
              <a:t> code more 100’s of line code</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ubtitle 2"/>
          <p:cNvSpPr txBox="1">
            <a:spLocks/>
          </p:cNvSpPr>
          <p:nvPr/>
        </p:nvSpPr>
        <p:spPr>
          <a:xfrm>
            <a:off x="1371600" y="3048000"/>
            <a:ext cx="6400800" cy="685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Rectangle 10"/>
          <p:cNvSpPr/>
          <p:nvPr/>
        </p:nvSpPr>
        <p:spPr>
          <a:xfrm>
            <a:off x="457200" y="2209800"/>
            <a:ext cx="7924800" cy="369332"/>
          </a:xfrm>
          <a:prstGeom prst="rect">
            <a:avLst/>
          </a:prstGeom>
        </p:spPr>
        <p:txBody>
          <a:bodyPr wrap="square">
            <a:spAutoFit/>
          </a:bodyPr>
          <a:lstStyle/>
          <a:p>
            <a:pPr>
              <a:spcBef>
                <a:spcPct val="20000"/>
              </a:spcBef>
            </a:pPr>
            <a:r>
              <a:rPr lang="en-US" dirty="0" smtClean="0">
                <a:solidFill>
                  <a:schemeClr val="tx1">
                    <a:tint val="75000"/>
                  </a:schemeClr>
                </a:solidFill>
              </a:rPr>
              <a:t>Image</a:t>
            </a:r>
            <a:endParaRPr lang="en-US" dirty="0" smtClean="0">
              <a:solidFill>
                <a:schemeClr val="tx1">
                  <a:tint val="75000"/>
                </a:schemeClr>
              </a:solidFill>
            </a:endParaRPr>
          </a:p>
        </p:txBody>
      </p:sp>
      <p:sp>
        <p:nvSpPr>
          <p:cNvPr id="13" name="Rectangle 12"/>
          <p:cNvSpPr/>
          <p:nvPr/>
        </p:nvSpPr>
        <p:spPr>
          <a:xfrm>
            <a:off x="304800" y="5934670"/>
            <a:ext cx="8382000" cy="369332"/>
          </a:xfrm>
          <a:prstGeom prst="rect">
            <a:avLst/>
          </a:prstGeom>
        </p:spPr>
        <p:txBody>
          <a:bodyPr wrap="square">
            <a:spAutoFit/>
          </a:bodyPr>
          <a:lstStyle/>
          <a:p>
            <a:pPr>
              <a:spcBef>
                <a:spcPct val="20000"/>
              </a:spcBef>
            </a:pPr>
            <a:r>
              <a:rPr lang="en-US" dirty="0" smtClean="0">
                <a:solidFill>
                  <a:schemeClr val="tx1">
                    <a:tint val="75000"/>
                  </a:schemeClr>
                </a:solidFill>
              </a:rPr>
              <a:t>Source :- </a:t>
            </a:r>
            <a:r>
              <a:rPr lang="en-US" dirty="0" smtClean="0">
                <a:solidFill>
                  <a:schemeClr val="tx1">
                    <a:tint val="75000"/>
                  </a:schemeClr>
                </a:solidFill>
              </a:rPr>
              <a:t>Code </a:t>
            </a:r>
            <a:endParaRPr lang="en-US" dirty="0" smtClean="0">
              <a:solidFill>
                <a:schemeClr val="tx1">
                  <a:tint val="7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lstStyle/>
          <a:p>
            <a:r>
              <a:rPr lang="en-US" dirty="0" smtClean="0"/>
              <a:t>Symptoms which demanded Refactoring in Lookup</a:t>
            </a:r>
            <a:endParaRPr lang="en-US" dirty="0"/>
          </a:p>
        </p:txBody>
      </p:sp>
      <p:sp>
        <p:nvSpPr>
          <p:cNvPr id="6" name="Subtitle 2"/>
          <p:cNvSpPr txBox="1">
            <a:spLocks/>
          </p:cNvSpPr>
          <p:nvPr/>
        </p:nvSpPr>
        <p:spPr>
          <a:xfrm>
            <a:off x="914400" y="1752600"/>
            <a:ext cx="7010400" cy="533400"/>
          </a:xfrm>
          <a:prstGeom prst="rect">
            <a:avLst/>
          </a:prstGeom>
        </p:spPr>
        <p:txBody>
          <a:bodyPr vert="horz" lIns="91440" tIns="45720" rIns="91440" bIns="45720" rtlCol="0">
            <a:normAutofit fontScale="850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Monolithic</a:t>
            </a:r>
            <a:r>
              <a:rPr kumimoji="0" lang="en-US" sz="3200" b="0" i="0" u="none" strike="noStrike" kern="1200" cap="none" spc="0" normalizeH="0" noProof="0" dirty="0" smtClean="0">
                <a:ln>
                  <a:noFill/>
                </a:ln>
                <a:solidFill>
                  <a:schemeClr val="tx1">
                    <a:tint val="75000"/>
                  </a:schemeClr>
                </a:solidFill>
                <a:effectLst/>
                <a:uLnTx/>
                <a:uFillTx/>
                <a:latin typeface="+mn-lt"/>
                <a:ea typeface="+mn-ea"/>
                <a:cs typeface="+mn-cs"/>
              </a:rPr>
              <a:t> Test cases more 100’s of line code</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ubtitle 2"/>
          <p:cNvSpPr txBox="1">
            <a:spLocks/>
          </p:cNvSpPr>
          <p:nvPr/>
        </p:nvSpPr>
        <p:spPr>
          <a:xfrm>
            <a:off x="1371600" y="3048000"/>
            <a:ext cx="6400800" cy="685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Rectangle 10"/>
          <p:cNvSpPr/>
          <p:nvPr/>
        </p:nvSpPr>
        <p:spPr>
          <a:xfrm>
            <a:off x="457200" y="2209800"/>
            <a:ext cx="7924800" cy="369332"/>
          </a:xfrm>
          <a:prstGeom prst="rect">
            <a:avLst/>
          </a:prstGeom>
        </p:spPr>
        <p:txBody>
          <a:bodyPr wrap="square">
            <a:spAutoFit/>
          </a:bodyPr>
          <a:lstStyle/>
          <a:p>
            <a:pPr>
              <a:spcBef>
                <a:spcPct val="20000"/>
              </a:spcBef>
            </a:pPr>
            <a:r>
              <a:rPr lang="en-US" dirty="0" smtClean="0">
                <a:solidFill>
                  <a:schemeClr val="tx1">
                    <a:tint val="75000"/>
                  </a:schemeClr>
                </a:solidFill>
              </a:rPr>
              <a:t>Image</a:t>
            </a:r>
            <a:endParaRPr lang="en-US" dirty="0" smtClean="0">
              <a:solidFill>
                <a:schemeClr val="tx1">
                  <a:tint val="75000"/>
                </a:schemeClr>
              </a:solidFill>
            </a:endParaRPr>
          </a:p>
        </p:txBody>
      </p:sp>
      <p:sp>
        <p:nvSpPr>
          <p:cNvPr id="13" name="Rectangle 12"/>
          <p:cNvSpPr/>
          <p:nvPr/>
        </p:nvSpPr>
        <p:spPr>
          <a:xfrm>
            <a:off x="304800" y="5934670"/>
            <a:ext cx="8382000" cy="369332"/>
          </a:xfrm>
          <a:prstGeom prst="rect">
            <a:avLst/>
          </a:prstGeom>
        </p:spPr>
        <p:txBody>
          <a:bodyPr wrap="square">
            <a:spAutoFit/>
          </a:bodyPr>
          <a:lstStyle/>
          <a:p>
            <a:pPr>
              <a:spcBef>
                <a:spcPct val="20000"/>
              </a:spcBef>
            </a:pPr>
            <a:r>
              <a:rPr lang="en-US" dirty="0" smtClean="0">
                <a:solidFill>
                  <a:schemeClr val="tx1">
                    <a:tint val="75000"/>
                  </a:schemeClr>
                </a:solidFill>
              </a:rPr>
              <a:t>Source :- </a:t>
            </a:r>
            <a:r>
              <a:rPr lang="en-US" dirty="0" smtClean="0">
                <a:solidFill>
                  <a:schemeClr val="tx1">
                    <a:tint val="75000"/>
                  </a:schemeClr>
                </a:solidFill>
              </a:rPr>
              <a:t>Code </a:t>
            </a:r>
            <a:endParaRPr lang="en-US" dirty="0" smtClean="0">
              <a:solidFill>
                <a:schemeClr val="tx1">
                  <a:tint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lstStyle/>
          <a:p>
            <a:r>
              <a:rPr lang="en-US" dirty="0" smtClean="0"/>
              <a:t>Start Diagnoses for Code</a:t>
            </a:r>
            <a:endParaRPr lang="en-US" dirty="0"/>
          </a:p>
        </p:txBody>
      </p:sp>
      <p:sp>
        <p:nvSpPr>
          <p:cNvPr id="6" name="Subtitle 2"/>
          <p:cNvSpPr txBox="1">
            <a:spLocks/>
          </p:cNvSpPr>
          <p:nvPr/>
        </p:nvSpPr>
        <p:spPr>
          <a:xfrm>
            <a:off x="914400" y="1752600"/>
            <a:ext cx="7010400" cy="533400"/>
          </a:xfrm>
          <a:prstGeom prst="rect">
            <a:avLst/>
          </a:prstGeom>
        </p:spPr>
        <p:txBody>
          <a:bodyPr vert="horz" lIns="91440" tIns="45720" rIns="91440" bIns="45720" rtlCol="0">
            <a:normAutofit fontScale="850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Monolithic</a:t>
            </a:r>
            <a:r>
              <a:rPr kumimoji="0" lang="en-US" sz="3200" b="0" i="0" u="none" strike="noStrike" kern="1200" cap="none" spc="0" normalizeH="0" noProof="0" dirty="0" smtClean="0">
                <a:ln>
                  <a:noFill/>
                </a:ln>
                <a:solidFill>
                  <a:schemeClr val="tx1">
                    <a:tint val="75000"/>
                  </a:schemeClr>
                </a:solidFill>
                <a:effectLst/>
                <a:uLnTx/>
                <a:uFillTx/>
                <a:latin typeface="+mn-lt"/>
                <a:ea typeface="+mn-ea"/>
                <a:cs typeface="+mn-cs"/>
              </a:rPr>
              <a:t> </a:t>
            </a:r>
            <a:r>
              <a:rPr kumimoji="0" lang="en-US" sz="3200" b="0" i="0" u="none" strike="noStrike" kern="1200" cap="none" spc="0" normalizeH="0" noProof="0" dirty="0" err="1" smtClean="0">
                <a:ln>
                  <a:noFill/>
                </a:ln>
                <a:solidFill>
                  <a:schemeClr val="tx1">
                    <a:tint val="75000"/>
                  </a:schemeClr>
                </a:solidFill>
                <a:effectLst/>
                <a:uLnTx/>
                <a:uFillTx/>
                <a:latin typeface="+mn-lt"/>
                <a:ea typeface="+mn-ea"/>
                <a:cs typeface="+mn-cs"/>
              </a:rPr>
              <a:t>Codecases</a:t>
            </a:r>
            <a:r>
              <a:rPr kumimoji="0" lang="en-US" sz="3200" b="0" i="0" u="none" strike="noStrike" kern="1200" cap="none" spc="0" normalizeH="0" noProof="0" dirty="0" smtClean="0">
                <a:ln>
                  <a:noFill/>
                </a:ln>
                <a:solidFill>
                  <a:schemeClr val="tx1">
                    <a:tint val="75000"/>
                  </a:schemeClr>
                </a:solidFill>
                <a:effectLst/>
                <a:uLnTx/>
                <a:uFillTx/>
                <a:latin typeface="+mn-lt"/>
                <a:ea typeface="+mn-ea"/>
                <a:cs typeface="+mn-cs"/>
              </a:rPr>
              <a:t> more 100’s of line code</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ubtitle 2"/>
          <p:cNvSpPr txBox="1">
            <a:spLocks/>
          </p:cNvSpPr>
          <p:nvPr/>
        </p:nvSpPr>
        <p:spPr>
          <a:xfrm>
            <a:off x="1371600" y="3048000"/>
            <a:ext cx="6400800" cy="685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Rectangle 10"/>
          <p:cNvSpPr/>
          <p:nvPr/>
        </p:nvSpPr>
        <p:spPr>
          <a:xfrm>
            <a:off x="457200" y="2209800"/>
            <a:ext cx="7924800" cy="369332"/>
          </a:xfrm>
          <a:prstGeom prst="rect">
            <a:avLst/>
          </a:prstGeom>
        </p:spPr>
        <p:txBody>
          <a:bodyPr wrap="square">
            <a:spAutoFit/>
          </a:bodyPr>
          <a:lstStyle/>
          <a:p>
            <a:pPr>
              <a:spcBef>
                <a:spcPct val="20000"/>
              </a:spcBef>
            </a:pPr>
            <a:r>
              <a:rPr lang="en-US" dirty="0" smtClean="0">
                <a:solidFill>
                  <a:schemeClr val="tx1">
                    <a:tint val="75000"/>
                  </a:schemeClr>
                </a:solidFill>
              </a:rPr>
              <a:t>Image</a:t>
            </a:r>
            <a:endParaRPr lang="en-US" dirty="0" smtClean="0">
              <a:solidFill>
                <a:schemeClr val="tx1">
                  <a:tint val="75000"/>
                </a:schemeClr>
              </a:solidFill>
            </a:endParaRPr>
          </a:p>
        </p:txBody>
      </p:sp>
      <p:sp>
        <p:nvSpPr>
          <p:cNvPr id="13" name="Rectangle 12"/>
          <p:cNvSpPr/>
          <p:nvPr/>
        </p:nvSpPr>
        <p:spPr>
          <a:xfrm>
            <a:off x="304800" y="5934670"/>
            <a:ext cx="8382000" cy="369332"/>
          </a:xfrm>
          <a:prstGeom prst="rect">
            <a:avLst/>
          </a:prstGeom>
        </p:spPr>
        <p:txBody>
          <a:bodyPr wrap="square">
            <a:spAutoFit/>
          </a:bodyPr>
          <a:lstStyle/>
          <a:p>
            <a:pPr>
              <a:spcBef>
                <a:spcPct val="20000"/>
              </a:spcBef>
            </a:pPr>
            <a:r>
              <a:rPr lang="en-US" dirty="0" smtClean="0">
                <a:solidFill>
                  <a:schemeClr val="tx1">
                    <a:tint val="75000"/>
                  </a:schemeClr>
                </a:solidFill>
              </a:rPr>
              <a:t>Source :- </a:t>
            </a:r>
            <a:r>
              <a:rPr lang="en-US" dirty="0" smtClean="0">
                <a:solidFill>
                  <a:schemeClr val="tx1">
                    <a:tint val="75000"/>
                  </a:schemeClr>
                </a:solidFill>
              </a:rPr>
              <a:t>Code </a:t>
            </a:r>
            <a:endParaRPr lang="en-US" dirty="0" smtClean="0">
              <a:solidFill>
                <a:schemeClr val="tx1">
                  <a:tint val="7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lstStyle/>
          <a:p>
            <a:r>
              <a:rPr lang="en-US" dirty="0" smtClean="0"/>
              <a:t>Start Diagnoses for Test Code</a:t>
            </a:r>
            <a:endParaRPr lang="en-US" dirty="0"/>
          </a:p>
        </p:txBody>
      </p:sp>
      <p:sp>
        <p:nvSpPr>
          <p:cNvPr id="6" name="Subtitle 2"/>
          <p:cNvSpPr txBox="1">
            <a:spLocks/>
          </p:cNvSpPr>
          <p:nvPr/>
        </p:nvSpPr>
        <p:spPr>
          <a:xfrm>
            <a:off x="914400" y="1752600"/>
            <a:ext cx="7010400" cy="533400"/>
          </a:xfrm>
          <a:prstGeom prst="rect">
            <a:avLst/>
          </a:prstGeom>
        </p:spPr>
        <p:txBody>
          <a:bodyPr vert="horz" lIns="91440" tIns="45720" rIns="91440" bIns="45720" rtlCol="0">
            <a:normAutofit fontScale="925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Monolithic</a:t>
            </a:r>
            <a:r>
              <a:rPr kumimoji="0" lang="en-US" sz="3200" b="0" i="0" u="none" strike="noStrike" kern="1200" cap="none" spc="0" normalizeH="0" noProof="0" dirty="0" smtClean="0">
                <a:ln>
                  <a:noFill/>
                </a:ln>
                <a:solidFill>
                  <a:schemeClr val="tx1">
                    <a:tint val="75000"/>
                  </a:schemeClr>
                </a:solidFill>
                <a:effectLst/>
                <a:uLnTx/>
                <a:uFillTx/>
                <a:latin typeface="+mn-lt"/>
                <a:ea typeface="+mn-ea"/>
                <a:cs typeface="+mn-cs"/>
              </a:rPr>
              <a:t> Test more 100’s of line code</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ubtitle 2"/>
          <p:cNvSpPr txBox="1">
            <a:spLocks/>
          </p:cNvSpPr>
          <p:nvPr/>
        </p:nvSpPr>
        <p:spPr>
          <a:xfrm>
            <a:off x="1371600" y="3048000"/>
            <a:ext cx="6400800" cy="685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Rectangle 10"/>
          <p:cNvSpPr/>
          <p:nvPr/>
        </p:nvSpPr>
        <p:spPr>
          <a:xfrm>
            <a:off x="457200" y="2209800"/>
            <a:ext cx="7924800" cy="369332"/>
          </a:xfrm>
          <a:prstGeom prst="rect">
            <a:avLst/>
          </a:prstGeom>
        </p:spPr>
        <p:txBody>
          <a:bodyPr wrap="square">
            <a:spAutoFit/>
          </a:bodyPr>
          <a:lstStyle/>
          <a:p>
            <a:pPr>
              <a:spcBef>
                <a:spcPct val="20000"/>
              </a:spcBef>
            </a:pPr>
            <a:r>
              <a:rPr lang="en-US" dirty="0" smtClean="0">
                <a:solidFill>
                  <a:schemeClr val="tx1">
                    <a:tint val="75000"/>
                  </a:schemeClr>
                </a:solidFill>
              </a:rPr>
              <a:t>Image</a:t>
            </a:r>
            <a:endParaRPr lang="en-US" dirty="0" smtClean="0">
              <a:solidFill>
                <a:schemeClr val="tx1">
                  <a:tint val="75000"/>
                </a:schemeClr>
              </a:solidFill>
            </a:endParaRPr>
          </a:p>
        </p:txBody>
      </p:sp>
      <p:sp>
        <p:nvSpPr>
          <p:cNvPr id="13" name="Rectangle 12"/>
          <p:cNvSpPr/>
          <p:nvPr/>
        </p:nvSpPr>
        <p:spPr>
          <a:xfrm>
            <a:off x="304800" y="5934670"/>
            <a:ext cx="8382000" cy="369332"/>
          </a:xfrm>
          <a:prstGeom prst="rect">
            <a:avLst/>
          </a:prstGeom>
        </p:spPr>
        <p:txBody>
          <a:bodyPr wrap="square">
            <a:spAutoFit/>
          </a:bodyPr>
          <a:lstStyle/>
          <a:p>
            <a:pPr>
              <a:spcBef>
                <a:spcPct val="20000"/>
              </a:spcBef>
            </a:pPr>
            <a:r>
              <a:rPr lang="en-US" dirty="0" smtClean="0">
                <a:solidFill>
                  <a:schemeClr val="tx1">
                    <a:tint val="75000"/>
                  </a:schemeClr>
                </a:solidFill>
              </a:rPr>
              <a:t>Source :- </a:t>
            </a:r>
            <a:r>
              <a:rPr lang="en-US" dirty="0" smtClean="0">
                <a:solidFill>
                  <a:schemeClr val="tx1">
                    <a:tint val="75000"/>
                  </a:schemeClr>
                </a:solidFill>
              </a:rPr>
              <a:t>Code </a:t>
            </a:r>
            <a:endParaRPr lang="en-US" dirty="0" smtClean="0">
              <a:solidFill>
                <a:schemeClr val="tx1">
                  <a:tint val="7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lstStyle/>
          <a:p>
            <a:r>
              <a:rPr lang="en-US" dirty="0" smtClean="0"/>
              <a:t>Anti pattern Observed in code</a:t>
            </a:r>
            <a:endParaRPr lang="en-US" dirty="0"/>
          </a:p>
        </p:txBody>
      </p:sp>
      <p:sp>
        <p:nvSpPr>
          <p:cNvPr id="6" name="Subtitle 2"/>
          <p:cNvSpPr txBox="1">
            <a:spLocks/>
          </p:cNvSpPr>
          <p:nvPr/>
        </p:nvSpPr>
        <p:spPr>
          <a:xfrm>
            <a:off x="914400" y="1752600"/>
            <a:ext cx="7010400" cy="533400"/>
          </a:xfrm>
          <a:prstGeom prst="rect">
            <a:avLst/>
          </a:prstGeom>
        </p:spPr>
        <p:txBody>
          <a:bodyPr vert="horz" lIns="91440" tIns="45720" rIns="91440" bIns="45720" rtlCol="0">
            <a:normAutofit fontScale="925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Monolithic</a:t>
            </a:r>
            <a:r>
              <a:rPr kumimoji="0" lang="en-US" sz="3200" b="0" i="0" u="none" strike="noStrike" kern="1200" cap="none" spc="0" normalizeH="0" noProof="0" dirty="0" smtClean="0">
                <a:ln>
                  <a:noFill/>
                </a:ln>
                <a:solidFill>
                  <a:schemeClr val="tx1">
                    <a:tint val="75000"/>
                  </a:schemeClr>
                </a:solidFill>
                <a:effectLst/>
                <a:uLnTx/>
                <a:uFillTx/>
                <a:latin typeface="+mn-lt"/>
                <a:ea typeface="+mn-ea"/>
                <a:cs typeface="+mn-cs"/>
              </a:rPr>
              <a:t> Test more 100’s of line code</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ubtitle 2"/>
          <p:cNvSpPr txBox="1">
            <a:spLocks/>
          </p:cNvSpPr>
          <p:nvPr/>
        </p:nvSpPr>
        <p:spPr>
          <a:xfrm>
            <a:off x="1371600" y="3048000"/>
            <a:ext cx="6400800" cy="685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Rectangle 10"/>
          <p:cNvSpPr/>
          <p:nvPr/>
        </p:nvSpPr>
        <p:spPr>
          <a:xfrm>
            <a:off x="457200" y="2209800"/>
            <a:ext cx="7924800" cy="369332"/>
          </a:xfrm>
          <a:prstGeom prst="rect">
            <a:avLst/>
          </a:prstGeom>
        </p:spPr>
        <p:txBody>
          <a:bodyPr wrap="square">
            <a:spAutoFit/>
          </a:bodyPr>
          <a:lstStyle/>
          <a:p>
            <a:pPr>
              <a:spcBef>
                <a:spcPct val="20000"/>
              </a:spcBef>
            </a:pPr>
            <a:r>
              <a:rPr lang="en-US" dirty="0" smtClean="0">
                <a:solidFill>
                  <a:schemeClr val="tx1">
                    <a:tint val="75000"/>
                  </a:schemeClr>
                </a:solidFill>
              </a:rPr>
              <a:t>Image</a:t>
            </a:r>
            <a:endParaRPr lang="en-US" dirty="0" smtClean="0">
              <a:solidFill>
                <a:schemeClr val="tx1">
                  <a:tint val="75000"/>
                </a:schemeClr>
              </a:solidFill>
            </a:endParaRPr>
          </a:p>
        </p:txBody>
      </p:sp>
      <p:sp>
        <p:nvSpPr>
          <p:cNvPr id="13" name="Rectangle 12"/>
          <p:cNvSpPr/>
          <p:nvPr/>
        </p:nvSpPr>
        <p:spPr>
          <a:xfrm>
            <a:off x="304800" y="5934670"/>
            <a:ext cx="8382000" cy="369332"/>
          </a:xfrm>
          <a:prstGeom prst="rect">
            <a:avLst/>
          </a:prstGeom>
        </p:spPr>
        <p:txBody>
          <a:bodyPr wrap="square">
            <a:spAutoFit/>
          </a:bodyPr>
          <a:lstStyle/>
          <a:p>
            <a:pPr>
              <a:spcBef>
                <a:spcPct val="20000"/>
              </a:spcBef>
            </a:pPr>
            <a:r>
              <a:rPr lang="en-US" dirty="0" smtClean="0">
                <a:solidFill>
                  <a:schemeClr val="tx1">
                    <a:tint val="75000"/>
                  </a:schemeClr>
                </a:solidFill>
              </a:rPr>
              <a:t>Source :- </a:t>
            </a:r>
            <a:r>
              <a:rPr lang="en-US" dirty="0" smtClean="0">
                <a:solidFill>
                  <a:schemeClr val="tx1">
                    <a:tint val="75000"/>
                  </a:schemeClr>
                </a:solidFill>
              </a:rPr>
              <a:t>Code </a:t>
            </a:r>
            <a:endParaRPr lang="en-US" dirty="0" smtClean="0">
              <a:solidFill>
                <a:schemeClr val="tx1">
                  <a:tint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lstStyle/>
          <a:p>
            <a:r>
              <a:rPr lang="en-US" dirty="0" smtClean="0"/>
              <a:t>Need of The Day </a:t>
            </a:r>
            <a:r>
              <a:rPr lang="en-US" smtClean="0"/>
              <a:t>Continuous Refactoring </a:t>
            </a:r>
            <a:endParaRPr lang="en-US" dirty="0"/>
          </a:p>
        </p:txBody>
      </p:sp>
      <p:sp>
        <p:nvSpPr>
          <p:cNvPr id="6" name="Subtitle 2"/>
          <p:cNvSpPr txBox="1">
            <a:spLocks/>
          </p:cNvSpPr>
          <p:nvPr/>
        </p:nvSpPr>
        <p:spPr>
          <a:xfrm>
            <a:off x="914400" y="1752600"/>
            <a:ext cx="7010400" cy="533400"/>
          </a:xfrm>
          <a:prstGeom prst="rect">
            <a:avLst/>
          </a:prstGeom>
        </p:spPr>
        <p:txBody>
          <a:bodyPr vert="horz" lIns="91440" tIns="45720" rIns="91440" bIns="45720" rtlCol="0">
            <a:normAutofit fontScale="925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Monolithic</a:t>
            </a:r>
            <a:r>
              <a:rPr kumimoji="0" lang="en-US" sz="3200" b="0" i="0" u="none" strike="noStrike" kern="1200" cap="none" spc="0" normalizeH="0" noProof="0" dirty="0" smtClean="0">
                <a:ln>
                  <a:noFill/>
                </a:ln>
                <a:solidFill>
                  <a:schemeClr val="tx1">
                    <a:tint val="75000"/>
                  </a:schemeClr>
                </a:solidFill>
                <a:effectLst/>
                <a:uLnTx/>
                <a:uFillTx/>
                <a:latin typeface="+mn-lt"/>
                <a:ea typeface="+mn-ea"/>
                <a:cs typeface="+mn-cs"/>
              </a:rPr>
              <a:t> Test more 100’s of line code</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ubtitle 2"/>
          <p:cNvSpPr txBox="1">
            <a:spLocks/>
          </p:cNvSpPr>
          <p:nvPr/>
        </p:nvSpPr>
        <p:spPr>
          <a:xfrm>
            <a:off x="1371600" y="3048000"/>
            <a:ext cx="6400800" cy="685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Rectangle 10"/>
          <p:cNvSpPr/>
          <p:nvPr/>
        </p:nvSpPr>
        <p:spPr>
          <a:xfrm>
            <a:off x="457200" y="2209800"/>
            <a:ext cx="7924800" cy="369332"/>
          </a:xfrm>
          <a:prstGeom prst="rect">
            <a:avLst/>
          </a:prstGeom>
        </p:spPr>
        <p:txBody>
          <a:bodyPr wrap="square">
            <a:spAutoFit/>
          </a:bodyPr>
          <a:lstStyle/>
          <a:p>
            <a:pPr>
              <a:spcBef>
                <a:spcPct val="20000"/>
              </a:spcBef>
            </a:pPr>
            <a:r>
              <a:rPr lang="en-US" dirty="0" smtClean="0">
                <a:solidFill>
                  <a:schemeClr val="tx1">
                    <a:tint val="75000"/>
                  </a:schemeClr>
                </a:solidFill>
              </a:rPr>
              <a:t>Image</a:t>
            </a:r>
            <a:endParaRPr lang="en-US" dirty="0" smtClean="0">
              <a:solidFill>
                <a:schemeClr val="tx1">
                  <a:tint val="75000"/>
                </a:schemeClr>
              </a:solidFill>
            </a:endParaRPr>
          </a:p>
        </p:txBody>
      </p:sp>
      <p:sp>
        <p:nvSpPr>
          <p:cNvPr id="13" name="Rectangle 12"/>
          <p:cNvSpPr/>
          <p:nvPr/>
        </p:nvSpPr>
        <p:spPr>
          <a:xfrm>
            <a:off x="304800" y="5934670"/>
            <a:ext cx="8382000" cy="369332"/>
          </a:xfrm>
          <a:prstGeom prst="rect">
            <a:avLst/>
          </a:prstGeom>
        </p:spPr>
        <p:txBody>
          <a:bodyPr wrap="square">
            <a:spAutoFit/>
          </a:bodyPr>
          <a:lstStyle/>
          <a:p>
            <a:pPr>
              <a:spcBef>
                <a:spcPct val="20000"/>
              </a:spcBef>
            </a:pPr>
            <a:r>
              <a:rPr lang="en-US" dirty="0" smtClean="0">
                <a:solidFill>
                  <a:schemeClr val="tx1">
                    <a:tint val="75000"/>
                  </a:schemeClr>
                </a:solidFill>
              </a:rPr>
              <a:t>Source :- </a:t>
            </a:r>
            <a:r>
              <a:rPr lang="en-US" dirty="0" smtClean="0">
                <a:solidFill>
                  <a:schemeClr val="tx1">
                    <a:tint val="75000"/>
                  </a:schemeClr>
                </a:solidFill>
              </a:rPr>
              <a:t>Code </a:t>
            </a:r>
            <a:endParaRPr lang="en-US" dirty="0" smtClean="0">
              <a:solidFill>
                <a:schemeClr val="tx1">
                  <a:tint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lstStyle/>
          <a:p>
            <a:r>
              <a:rPr lang="en-US" dirty="0" smtClean="0"/>
              <a:t>Why Refactoring Legacy Code?  </a:t>
            </a:r>
            <a:endParaRPr lang="en-US" dirty="0"/>
          </a:p>
        </p:txBody>
      </p:sp>
      <p:sp>
        <p:nvSpPr>
          <p:cNvPr id="3" name="Subtitle 2"/>
          <p:cNvSpPr>
            <a:spLocks noGrp="1"/>
          </p:cNvSpPr>
          <p:nvPr>
            <p:ph type="subTitle" idx="1"/>
          </p:nvPr>
        </p:nvSpPr>
        <p:spPr>
          <a:xfrm>
            <a:off x="1219200" y="1676400"/>
            <a:ext cx="6400800" cy="685800"/>
          </a:xfrm>
        </p:spPr>
        <p:txBody>
          <a:bodyPr/>
          <a:lstStyle/>
          <a:p>
            <a:r>
              <a:rPr lang="en-US" dirty="0" smtClean="0"/>
              <a:t>Remove the Fear to Change</a:t>
            </a:r>
            <a:endParaRPr lang="en-US" dirty="0"/>
          </a:p>
        </p:txBody>
      </p:sp>
      <p:pic>
        <p:nvPicPr>
          <p:cNvPr id="1026" name="Picture 2"/>
          <p:cNvPicPr>
            <a:picLocks noChangeAspect="1" noChangeArrowheads="1"/>
          </p:cNvPicPr>
          <p:nvPr/>
        </p:nvPicPr>
        <p:blipFill>
          <a:blip r:embed="rId2"/>
          <a:srcRect/>
          <a:stretch>
            <a:fillRect/>
          </a:stretch>
        </p:blipFill>
        <p:spPr bwMode="auto">
          <a:xfrm>
            <a:off x="2209800" y="2514600"/>
            <a:ext cx="4705350" cy="31337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lstStyle/>
          <a:p>
            <a:r>
              <a:rPr lang="en-US" dirty="0" smtClean="0"/>
              <a:t>Why Refactoring Legacy Code?  </a:t>
            </a:r>
            <a:endParaRPr lang="en-US" dirty="0"/>
          </a:p>
        </p:txBody>
      </p:sp>
      <p:sp>
        <p:nvSpPr>
          <p:cNvPr id="3" name="Subtitle 2"/>
          <p:cNvSpPr>
            <a:spLocks noGrp="1"/>
          </p:cNvSpPr>
          <p:nvPr>
            <p:ph type="subTitle" idx="1"/>
          </p:nvPr>
        </p:nvSpPr>
        <p:spPr>
          <a:xfrm>
            <a:off x="1219200" y="1676400"/>
            <a:ext cx="6400800" cy="685800"/>
          </a:xfrm>
        </p:spPr>
        <p:txBody>
          <a:bodyPr/>
          <a:lstStyle/>
          <a:p>
            <a:r>
              <a:rPr lang="en-US" dirty="0" smtClean="0"/>
              <a:t>Prevention of Rotting of code</a:t>
            </a:r>
            <a:endParaRPr lang="en-US" dirty="0"/>
          </a:p>
        </p:txBody>
      </p:sp>
      <p:pic>
        <p:nvPicPr>
          <p:cNvPr id="2050" name="Picture 2"/>
          <p:cNvPicPr>
            <a:picLocks noChangeAspect="1" noChangeArrowheads="1"/>
          </p:cNvPicPr>
          <p:nvPr/>
        </p:nvPicPr>
        <p:blipFill>
          <a:blip r:embed="rId2"/>
          <a:srcRect/>
          <a:stretch>
            <a:fillRect/>
          </a:stretch>
        </p:blipFill>
        <p:spPr bwMode="auto">
          <a:xfrm>
            <a:off x="2667000" y="2819400"/>
            <a:ext cx="3781425" cy="24955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lstStyle/>
          <a:p>
            <a:r>
              <a:rPr lang="en-US" dirty="0" smtClean="0"/>
              <a:t>What are Step For </a:t>
            </a:r>
            <a:r>
              <a:rPr lang="en-US" dirty="0" smtClean="0"/>
              <a:t>Refactoring </a:t>
            </a:r>
            <a:r>
              <a:rPr lang="en-US" dirty="0" smtClean="0"/>
              <a:t> Code?</a:t>
            </a:r>
            <a:endParaRPr lang="en-US" dirty="0"/>
          </a:p>
        </p:txBody>
      </p:sp>
      <p:sp>
        <p:nvSpPr>
          <p:cNvPr id="3" name="Subtitle 2"/>
          <p:cNvSpPr>
            <a:spLocks noGrp="1"/>
          </p:cNvSpPr>
          <p:nvPr>
            <p:ph type="subTitle" idx="1"/>
          </p:nvPr>
        </p:nvSpPr>
        <p:spPr>
          <a:xfrm>
            <a:off x="1219200" y="1676400"/>
            <a:ext cx="6400800" cy="685800"/>
          </a:xfrm>
        </p:spPr>
        <p:txBody>
          <a:bodyPr/>
          <a:lstStyle/>
          <a:p>
            <a:r>
              <a:rPr lang="en-US" dirty="0" smtClean="0"/>
              <a:t>Know Before you Go</a:t>
            </a:r>
            <a:endParaRPr lang="en-US" dirty="0"/>
          </a:p>
        </p:txBody>
      </p:sp>
      <p:sp>
        <p:nvSpPr>
          <p:cNvPr id="6" name="Subtitle 2"/>
          <p:cNvSpPr txBox="1">
            <a:spLocks/>
          </p:cNvSpPr>
          <p:nvPr/>
        </p:nvSpPr>
        <p:spPr>
          <a:xfrm>
            <a:off x="1295400" y="2590800"/>
            <a:ext cx="6400800" cy="685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Mark the code which you refractor .</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ubtitle 2"/>
          <p:cNvSpPr txBox="1">
            <a:spLocks/>
          </p:cNvSpPr>
          <p:nvPr/>
        </p:nvSpPr>
        <p:spPr>
          <a:xfrm>
            <a:off x="1371600" y="3048000"/>
            <a:ext cx="6400800" cy="685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How</a:t>
            </a:r>
            <a:r>
              <a:rPr kumimoji="0" lang="en-US" sz="3200" b="0" i="0" u="none" strike="noStrike" kern="1200" cap="none" spc="0" normalizeH="0" noProof="0" dirty="0" smtClean="0">
                <a:ln>
                  <a:noFill/>
                </a:ln>
                <a:solidFill>
                  <a:schemeClr val="tx1">
                    <a:tint val="75000"/>
                  </a:schemeClr>
                </a:solidFill>
                <a:effectLst/>
                <a:uLnTx/>
                <a:uFillTx/>
                <a:latin typeface="+mn-lt"/>
                <a:ea typeface="+mn-ea"/>
                <a:cs typeface="+mn-cs"/>
              </a:rPr>
              <a:t> it will be refactored?</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Subtitle 2"/>
          <p:cNvSpPr txBox="1">
            <a:spLocks/>
          </p:cNvSpPr>
          <p:nvPr/>
        </p:nvSpPr>
        <p:spPr>
          <a:xfrm>
            <a:off x="1447800" y="3733800"/>
            <a:ext cx="6400800" cy="685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Image here.</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lstStyle/>
          <a:p>
            <a:r>
              <a:rPr lang="en-US" dirty="0" smtClean="0"/>
              <a:t>What are Step For </a:t>
            </a:r>
            <a:r>
              <a:rPr lang="en-US" dirty="0" smtClean="0"/>
              <a:t>Refactoring </a:t>
            </a:r>
            <a:r>
              <a:rPr lang="en-US" dirty="0" smtClean="0"/>
              <a:t> Code?</a:t>
            </a:r>
            <a:endParaRPr lang="en-US" dirty="0"/>
          </a:p>
        </p:txBody>
      </p:sp>
      <p:sp>
        <p:nvSpPr>
          <p:cNvPr id="3" name="Subtitle 2"/>
          <p:cNvSpPr>
            <a:spLocks noGrp="1"/>
          </p:cNvSpPr>
          <p:nvPr>
            <p:ph type="subTitle" idx="1"/>
          </p:nvPr>
        </p:nvSpPr>
        <p:spPr>
          <a:xfrm>
            <a:off x="1219200" y="1676400"/>
            <a:ext cx="6400800" cy="685800"/>
          </a:xfrm>
        </p:spPr>
        <p:txBody>
          <a:bodyPr/>
          <a:lstStyle/>
          <a:p>
            <a:r>
              <a:rPr lang="en-US" dirty="0" smtClean="0"/>
              <a:t>Choose The Right Path</a:t>
            </a:r>
            <a:endParaRPr lang="en-US" dirty="0"/>
          </a:p>
        </p:txBody>
      </p:sp>
      <p:sp>
        <p:nvSpPr>
          <p:cNvPr id="6" name="Subtitle 2"/>
          <p:cNvSpPr txBox="1">
            <a:spLocks/>
          </p:cNvSpPr>
          <p:nvPr/>
        </p:nvSpPr>
        <p:spPr>
          <a:xfrm>
            <a:off x="1295400" y="2590800"/>
            <a:ext cx="6400800" cy="685800"/>
          </a:xfrm>
          <a:prstGeom prst="rect">
            <a:avLst/>
          </a:prstGeom>
        </p:spPr>
        <p:txBody>
          <a:bodyPr vert="horz" lIns="91440" tIns="45720" rIns="91440" bIns="45720" rtlCol="0">
            <a:normAutofit fontScale="925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This</a:t>
            </a:r>
            <a:r>
              <a:rPr kumimoji="0" lang="en-US" sz="3200" b="0" i="0" u="none" strike="noStrike" kern="1200" cap="none" spc="0" normalizeH="0" noProof="0" dirty="0" smtClean="0">
                <a:ln>
                  <a:noFill/>
                </a:ln>
                <a:solidFill>
                  <a:schemeClr val="tx1">
                    <a:tint val="75000"/>
                  </a:schemeClr>
                </a:solidFill>
                <a:effectLst/>
                <a:uLnTx/>
                <a:uFillTx/>
                <a:latin typeface="+mn-lt"/>
                <a:ea typeface="+mn-ea"/>
                <a:cs typeface="+mn-cs"/>
              </a:rPr>
              <a:t> what you are going to do Unit test</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ubtitle 2"/>
          <p:cNvSpPr txBox="1">
            <a:spLocks/>
          </p:cNvSpPr>
          <p:nvPr/>
        </p:nvSpPr>
        <p:spPr>
          <a:xfrm>
            <a:off x="1371600" y="3048000"/>
            <a:ext cx="6400800" cy="685800"/>
          </a:xfrm>
          <a:prstGeom prst="rect">
            <a:avLst/>
          </a:prstGeom>
        </p:spPr>
        <p:txBody>
          <a:bodyPr vert="horz" lIns="91440" tIns="45720" rIns="91440" bIns="45720" rtlCol="0">
            <a:normAutofit fontScale="925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Integration Test , Which tool will be use</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Subtitle 2"/>
          <p:cNvSpPr txBox="1">
            <a:spLocks/>
          </p:cNvSpPr>
          <p:nvPr/>
        </p:nvSpPr>
        <p:spPr>
          <a:xfrm>
            <a:off x="1371600" y="3581400"/>
            <a:ext cx="6400800" cy="685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Junit</a:t>
            </a:r>
            <a:r>
              <a:rPr kumimoji="0" lang="en-US" sz="3200" b="0" i="0" u="none" strike="noStrike" kern="1200" cap="none" spc="0" normalizeH="0" noProof="0" dirty="0" smtClean="0">
                <a:ln>
                  <a:noFill/>
                </a:ln>
                <a:solidFill>
                  <a:schemeClr val="tx1">
                    <a:tint val="75000"/>
                  </a:schemeClr>
                </a:solidFill>
                <a:effectLst/>
                <a:uLnTx/>
                <a:uFillTx/>
                <a:latin typeface="+mn-lt"/>
                <a:ea typeface="+mn-ea"/>
                <a:cs typeface="+mn-cs"/>
              </a:rPr>
              <a:t> , Mockito , Stubs , fake etc</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2"/>
          <p:cNvSpPr txBox="1">
            <a:spLocks/>
          </p:cNvSpPr>
          <p:nvPr/>
        </p:nvSpPr>
        <p:spPr>
          <a:xfrm>
            <a:off x="1447800" y="4114800"/>
            <a:ext cx="6400800" cy="685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Once path defined move on that</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lstStyle/>
          <a:p>
            <a:r>
              <a:rPr lang="en-US" dirty="0" smtClean="0"/>
              <a:t>What are Step For </a:t>
            </a:r>
            <a:r>
              <a:rPr lang="en-US" dirty="0" smtClean="0"/>
              <a:t>Refactoring </a:t>
            </a:r>
            <a:r>
              <a:rPr lang="en-US" dirty="0" smtClean="0"/>
              <a:t> Code?</a:t>
            </a:r>
            <a:endParaRPr lang="en-US" dirty="0"/>
          </a:p>
        </p:txBody>
      </p:sp>
      <p:sp>
        <p:nvSpPr>
          <p:cNvPr id="3" name="Subtitle 2"/>
          <p:cNvSpPr>
            <a:spLocks noGrp="1"/>
          </p:cNvSpPr>
          <p:nvPr>
            <p:ph type="subTitle" idx="1"/>
          </p:nvPr>
        </p:nvSpPr>
        <p:spPr>
          <a:xfrm>
            <a:off x="1219200" y="1676400"/>
            <a:ext cx="6400800" cy="685800"/>
          </a:xfrm>
        </p:spPr>
        <p:txBody>
          <a:bodyPr/>
          <a:lstStyle/>
          <a:p>
            <a:r>
              <a:rPr lang="en-US" dirty="0" smtClean="0"/>
              <a:t>Trash Your Trash</a:t>
            </a:r>
            <a:endParaRPr lang="en-US" dirty="0"/>
          </a:p>
        </p:txBody>
      </p:sp>
      <p:sp>
        <p:nvSpPr>
          <p:cNvPr id="6" name="Subtitle 2"/>
          <p:cNvSpPr txBox="1">
            <a:spLocks/>
          </p:cNvSpPr>
          <p:nvPr/>
        </p:nvSpPr>
        <p:spPr>
          <a:xfrm>
            <a:off x="1295400" y="2590800"/>
            <a:ext cx="6400800" cy="685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Define a Rule what is Trash</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ubtitle 2"/>
          <p:cNvSpPr txBox="1">
            <a:spLocks/>
          </p:cNvSpPr>
          <p:nvPr/>
        </p:nvSpPr>
        <p:spPr>
          <a:xfrm>
            <a:off x="1371600" y="3048000"/>
            <a:ext cx="6400800" cy="685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Make</a:t>
            </a:r>
            <a:r>
              <a:rPr kumimoji="0" lang="en-US" sz="3200" b="0" i="0" u="none" strike="noStrike" kern="1200" cap="none" spc="0" normalizeH="0" noProof="0" dirty="0" smtClean="0">
                <a:ln>
                  <a:noFill/>
                </a:ln>
                <a:solidFill>
                  <a:schemeClr val="tx1">
                    <a:tint val="75000"/>
                  </a:schemeClr>
                </a:solidFill>
                <a:effectLst/>
                <a:uLnTx/>
                <a:uFillTx/>
                <a:latin typeface="+mn-lt"/>
                <a:ea typeface="+mn-ea"/>
                <a:cs typeface="+mn-cs"/>
              </a:rPr>
              <a:t> Sure Clean the code removing</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Subtitle 2"/>
          <p:cNvSpPr txBox="1">
            <a:spLocks/>
          </p:cNvSpPr>
          <p:nvPr/>
        </p:nvSpPr>
        <p:spPr>
          <a:xfrm>
            <a:off x="1371600" y="3581400"/>
            <a:ext cx="6400800" cy="685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Comment , Unused Logic etc</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2"/>
          <p:cNvSpPr txBox="1">
            <a:spLocks/>
          </p:cNvSpPr>
          <p:nvPr/>
        </p:nvSpPr>
        <p:spPr>
          <a:xfrm>
            <a:off x="1447800" y="4114800"/>
            <a:ext cx="6400800" cy="685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Image</a:t>
            </a:r>
            <a:r>
              <a:rPr kumimoji="0" lang="en-US" sz="3200" b="0" i="0" u="none" strike="noStrike" kern="1200" cap="none" spc="0" normalizeH="0" noProof="0" dirty="0" smtClean="0">
                <a:ln>
                  <a:noFill/>
                </a:ln>
                <a:solidFill>
                  <a:schemeClr val="tx1">
                    <a:tint val="75000"/>
                  </a:schemeClr>
                </a:solidFill>
                <a:effectLst/>
                <a:uLnTx/>
                <a:uFillTx/>
                <a:latin typeface="+mn-lt"/>
                <a:ea typeface="+mn-ea"/>
                <a:cs typeface="+mn-cs"/>
              </a:rPr>
              <a:t> here.</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lstStyle/>
          <a:p>
            <a:r>
              <a:rPr lang="en-US" dirty="0" smtClean="0"/>
              <a:t>What are Step For </a:t>
            </a:r>
            <a:r>
              <a:rPr lang="en-US" dirty="0" smtClean="0"/>
              <a:t>Refactoring </a:t>
            </a:r>
            <a:r>
              <a:rPr lang="en-US" dirty="0" smtClean="0"/>
              <a:t> Code?</a:t>
            </a:r>
            <a:endParaRPr lang="en-US" dirty="0"/>
          </a:p>
        </p:txBody>
      </p:sp>
      <p:sp>
        <p:nvSpPr>
          <p:cNvPr id="3" name="Subtitle 2"/>
          <p:cNvSpPr>
            <a:spLocks noGrp="1"/>
          </p:cNvSpPr>
          <p:nvPr>
            <p:ph type="subTitle" idx="1"/>
          </p:nvPr>
        </p:nvSpPr>
        <p:spPr>
          <a:xfrm>
            <a:off x="1219200" y="1676400"/>
            <a:ext cx="6400800" cy="685800"/>
          </a:xfrm>
        </p:spPr>
        <p:txBody>
          <a:bodyPr/>
          <a:lstStyle/>
          <a:p>
            <a:r>
              <a:rPr lang="en-US" dirty="0" smtClean="0"/>
              <a:t>Be careful with fire</a:t>
            </a:r>
            <a:endParaRPr lang="en-US" dirty="0"/>
          </a:p>
        </p:txBody>
      </p:sp>
      <p:sp>
        <p:nvSpPr>
          <p:cNvPr id="6" name="Subtitle 2"/>
          <p:cNvSpPr txBox="1">
            <a:spLocks/>
          </p:cNvSpPr>
          <p:nvPr/>
        </p:nvSpPr>
        <p:spPr>
          <a:xfrm>
            <a:off x="1295400" y="2590800"/>
            <a:ext cx="7010400" cy="990600"/>
          </a:xfrm>
          <a:prstGeom prst="rect">
            <a:avLst/>
          </a:prstGeom>
        </p:spPr>
        <p:txBody>
          <a:bodyPr vert="horz" lIns="91440" tIns="45720" rIns="91440" bIns="45720" rtlCol="0">
            <a:normAutofit fontScale="925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Be</a:t>
            </a:r>
            <a:r>
              <a:rPr kumimoji="0" lang="en-US" sz="3200" b="0" i="0" u="none" strike="noStrike" kern="1200" cap="none" spc="0" normalizeH="0" noProof="0" dirty="0" smtClean="0">
                <a:ln>
                  <a:noFill/>
                </a:ln>
                <a:solidFill>
                  <a:schemeClr val="tx1">
                    <a:tint val="75000"/>
                  </a:schemeClr>
                </a:solidFill>
                <a:effectLst/>
                <a:uLnTx/>
                <a:uFillTx/>
                <a:latin typeface="+mn-lt"/>
                <a:ea typeface="+mn-ea"/>
                <a:cs typeface="+mn-cs"/>
              </a:rPr>
              <a:t> carful with the bugs which get introduced while refactoring.</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ubtitle 2"/>
          <p:cNvSpPr txBox="1">
            <a:spLocks/>
          </p:cNvSpPr>
          <p:nvPr/>
        </p:nvSpPr>
        <p:spPr>
          <a:xfrm>
            <a:off x="1371600" y="3048000"/>
            <a:ext cx="6400800" cy="685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lstStyle/>
          <a:p>
            <a:r>
              <a:rPr lang="en-US" dirty="0" smtClean="0"/>
              <a:t>What are Step For </a:t>
            </a:r>
            <a:r>
              <a:rPr lang="en-US" dirty="0" smtClean="0"/>
              <a:t>Refactoring </a:t>
            </a:r>
            <a:r>
              <a:rPr lang="en-US" dirty="0" smtClean="0"/>
              <a:t> Code?</a:t>
            </a:r>
            <a:endParaRPr lang="en-US" dirty="0"/>
          </a:p>
        </p:txBody>
      </p:sp>
      <p:sp>
        <p:nvSpPr>
          <p:cNvPr id="3" name="Subtitle 2"/>
          <p:cNvSpPr>
            <a:spLocks noGrp="1"/>
          </p:cNvSpPr>
          <p:nvPr>
            <p:ph type="subTitle" idx="1"/>
          </p:nvPr>
        </p:nvSpPr>
        <p:spPr>
          <a:xfrm>
            <a:off x="1219200" y="1676400"/>
            <a:ext cx="6400800" cy="685800"/>
          </a:xfrm>
        </p:spPr>
        <p:txBody>
          <a:bodyPr/>
          <a:lstStyle/>
          <a:p>
            <a:r>
              <a:rPr lang="en-US" dirty="0" smtClean="0"/>
              <a:t>Respect wild life</a:t>
            </a:r>
            <a:endParaRPr lang="en-US" dirty="0"/>
          </a:p>
        </p:txBody>
      </p:sp>
      <p:sp>
        <p:nvSpPr>
          <p:cNvPr id="6" name="Subtitle 2"/>
          <p:cNvSpPr txBox="1">
            <a:spLocks/>
          </p:cNvSpPr>
          <p:nvPr/>
        </p:nvSpPr>
        <p:spPr>
          <a:xfrm>
            <a:off x="1295400" y="2286000"/>
            <a:ext cx="7010400" cy="533400"/>
          </a:xfrm>
          <a:prstGeom prst="rect">
            <a:avLst/>
          </a:prstGeom>
        </p:spPr>
        <p:txBody>
          <a:bodyPr vert="horz" lIns="91440" tIns="45720" rIns="91440" bIns="45720" rtlCol="0">
            <a:normAutofit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Respect the peer-review comments</a:t>
            </a:r>
            <a:r>
              <a:rPr kumimoji="0" lang="en-US" sz="3200" b="0" i="0" u="none" strike="noStrike" kern="1200" cap="none" spc="0" normalizeH="0" noProof="0" dirty="0" smtClean="0">
                <a:ln>
                  <a:noFill/>
                </a:ln>
                <a:solidFill>
                  <a:schemeClr val="tx1">
                    <a:tint val="75000"/>
                  </a:schemeClr>
                </a:solidFill>
                <a:effectLst/>
                <a:uLnTx/>
                <a:uFillTx/>
                <a:latin typeface="+mn-lt"/>
                <a:ea typeface="+mn-ea"/>
                <a:cs typeface="+mn-cs"/>
              </a:rPr>
              <a:t>.</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ubtitle 2"/>
          <p:cNvSpPr txBox="1">
            <a:spLocks/>
          </p:cNvSpPr>
          <p:nvPr/>
        </p:nvSpPr>
        <p:spPr>
          <a:xfrm>
            <a:off x="1371600" y="3048000"/>
            <a:ext cx="6400800" cy="685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Subtitle 2"/>
          <p:cNvSpPr txBox="1">
            <a:spLocks/>
          </p:cNvSpPr>
          <p:nvPr/>
        </p:nvSpPr>
        <p:spPr>
          <a:xfrm>
            <a:off x="1371600" y="2743200"/>
            <a:ext cx="7010400" cy="533400"/>
          </a:xfrm>
          <a:prstGeom prst="rect">
            <a:avLst/>
          </a:prstGeom>
        </p:spPr>
        <p:txBody>
          <a:bodyPr vert="horz" lIns="91440" tIns="45720" rIns="91440" bIns="45720" rtlCol="0">
            <a:normAutofit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Respect the coding Standard </a:t>
            </a:r>
            <a:r>
              <a:rPr kumimoji="0" lang="en-US" sz="3200" b="0" i="0" u="none" strike="noStrike" kern="1200" cap="none" spc="0" normalizeH="0" noProof="0" dirty="0" smtClean="0">
                <a:ln>
                  <a:noFill/>
                </a:ln>
                <a:solidFill>
                  <a:schemeClr val="tx1">
                    <a:tint val="75000"/>
                  </a:schemeClr>
                </a:solidFill>
                <a:effectLst/>
                <a:uLnTx/>
                <a:uFillTx/>
                <a:latin typeface="+mn-lt"/>
                <a:ea typeface="+mn-ea"/>
                <a:cs typeface="+mn-cs"/>
              </a:rPr>
              <a:t>.</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ubtitle 2"/>
          <p:cNvSpPr txBox="1">
            <a:spLocks/>
          </p:cNvSpPr>
          <p:nvPr/>
        </p:nvSpPr>
        <p:spPr>
          <a:xfrm>
            <a:off x="1371600" y="3276600"/>
            <a:ext cx="7010400" cy="457200"/>
          </a:xfrm>
          <a:prstGeom prst="rect">
            <a:avLst/>
          </a:prstGeom>
        </p:spPr>
        <p:txBody>
          <a:bodyPr vert="horz" lIns="91440" tIns="45720" rIns="91440" bIns="45720" rtlCol="0">
            <a:normAutofit fontScale="925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Respect the coding Standard </a:t>
            </a:r>
            <a:r>
              <a:rPr kumimoji="0" lang="en-US" sz="3200" b="0" i="0" u="none" strike="noStrike" kern="1200" cap="none" spc="0" normalizeH="0" noProof="0" dirty="0" smtClean="0">
                <a:ln>
                  <a:noFill/>
                </a:ln>
                <a:solidFill>
                  <a:schemeClr val="tx1">
                    <a:tint val="75000"/>
                  </a:schemeClr>
                </a:solidFill>
                <a:effectLst/>
                <a:uLnTx/>
                <a:uFillTx/>
                <a:latin typeface="+mn-lt"/>
                <a:ea typeface="+mn-ea"/>
                <a:cs typeface="+mn-cs"/>
              </a:rPr>
              <a:t>.</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Rectangle 10"/>
          <p:cNvSpPr/>
          <p:nvPr/>
        </p:nvSpPr>
        <p:spPr>
          <a:xfrm>
            <a:off x="1447800" y="3733800"/>
            <a:ext cx="4800600" cy="553998"/>
          </a:xfrm>
          <a:prstGeom prst="rect">
            <a:avLst/>
          </a:prstGeom>
        </p:spPr>
        <p:txBody>
          <a:bodyPr wrap="square">
            <a:spAutoFit/>
          </a:bodyPr>
          <a:lstStyle/>
          <a:p>
            <a:r>
              <a:rPr lang="en-US" sz="3000" dirty="0" smtClean="0">
                <a:solidFill>
                  <a:schemeClr val="tx1">
                    <a:tint val="75000"/>
                  </a:schemeClr>
                </a:solidFill>
              </a:rPr>
              <a:t>Effective Java: Edition 3</a:t>
            </a:r>
          </a:p>
        </p:txBody>
      </p:sp>
      <p:pic>
        <p:nvPicPr>
          <p:cNvPr id="3074" name="Picture 2"/>
          <p:cNvPicPr>
            <a:picLocks noChangeAspect="1" noChangeArrowheads="1"/>
          </p:cNvPicPr>
          <p:nvPr/>
        </p:nvPicPr>
        <p:blipFill>
          <a:blip r:embed="rId2"/>
          <a:srcRect/>
          <a:stretch>
            <a:fillRect/>
          </a:stretch>
        </p:blipFill>
        <p:spPr bwMode="auto">
          <a:xfrm>
            <a:off x="5486400" y="4114800"/>
            <a:ext cx="1952625" cy="2514600"/>
          </a:xfrm>
          <a:prstGeom prst="rect">
            <a:avLst/>
          </a:prstGeom>
          <a:noFill/>
          <a:ln w="9525">
            <a:noFill/>
            <a:miter lim="800000"/>
            <a:headEnd/>
            <a:tailEnd/>
          </a:ln>
          <a:effectLst/>
        </p:spPr>
      </p:pic>
      <p:sp>
        <p:nvSpPr>
          <p:cNvPr id="12" name="Rectangle 11"/>
          <p:cNvSpPr/>
          <p:nvPr/>
        </p:nvSpPr>
        <p:spPr>
          <a:xfrm>
            <a:off x="1447800" y="4191000"/>
            <a:ext cx="3962400" cy="1569660"/>
          </a:xfrm>
          <a:prstGeom prst="rect">
            <a:avLst/>
          </a:prstGeom>
        </p:spPr>
        <p:txBody>
          <a:bodyPr wrap="square">
            <a:spAutoFit/>
          </a:bodyPr>
          <a:lstStyle/>
          <a:p>
            <a:r>
              <a:rPr lang="en-US" sz="3200" dirty="0" smtClean="0">
                <a:solidFill>
                  <a:schemeClr val="tx1">
                    <a:tint val="75000"/>
                  </a:schemeClr>
                </a:solidFill>
              </a:rPr>
              <a:t>The book Teaches very well how to Respect wild life java world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lstStyle/>
          <a:p>
            <a:r>
              <a:rPr lang="en-US" dirty="0" smtClean="0"/>
              <a:t>Why TDD Refactoring is need for All code Case Study? </a:t>
            </a:r>
            <a:endParaRPr lang="en-US" dirty="0"/>
          </a:p>
        </p:txBody>
      </p:sp>
      <p:sp>
        <p:nvSpPr>
          <p:cNvPr id="3" name="Subtitle 2"/>
          <p:cNvSpPr>
            <a:spLocks noGrp="1"/>
          </p:cNvSpPr>
          <p:nvPr>
            <p:ph type="subTitle" idx="1"/>
          </p:nvPr>
        </p:nvSpPr>
        <p:spPr>
          <a:xfrm>
            <a:off x="838200" y="1676400"/>
            <a:ext cx="6400800" cy="685800"/>
          </a:xfrm>
        </p:spPr>
        <p:txBody>
          <a:bodyPr/>
          <a:lstStyle/>
          <a:p>
            <a:r>
              <a:rPr lang="en-US" dirty="0" smtClean="0"/>
              <a:t>Two important Thing SE handle</a:t>
            </a:r>
            <a:endParaRPr lang="en-US" dirty="0"/>
          </a:p>
        </p:txBody>
      </p:sp>
      <p:sp>
        <p:nvSpPr>
          <p:cNvPr id="6" name="Subtitle 2"/>
          <p:cNvSpPr txBox="1">
            <a:spLocks/>
          </p:cNvSpPr>
          <p:nvPr/>
        </p:nvSpPr>
        <p:spPr>
          <a:xfrm>
            <a:off x="1295400" y="2133600"/>
            <a:ext cx="7010400" cy="533400"/>
          </a:xfrm>
          <a:prstGeom prst="rect">
            <a:avLst/>
          </a:prstGeom>
        </p:spPr>
        <p:txBody>
          <a:bodyPr vert="horz" lIns="91440" tIns="45720" rIns="91440" bIns="45720" rtlCol="0">
            <a:normAutofit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Some once Money</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ubtitle 2"/>
          <p:cNvSpPr txBox="1">
            <a:spLocks/>
          </p:cNvSpPr>
          <p:nvPr/>
        </p:nvSpPr>
        <p:spPr>
          <a:xfrm>
            <a:off x="1371600" y="3048000"/>
            <a:ext cx="6400800" cy="685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Subtitle 2"/>
          <p:cNvSpPr txBox="1">
            <a:spLocks/>
          </p:cNvSpPr>
          <p:nvPr/>
        </p:nvSpPr>
        <p:spPr>
          <a:xfrm>
            <a:off x="1371600" y="2590800"/>
            <a:ext cx="4419600" cy="533400"/>
          </a:xfrm>
          <a:prstGeom prst="rect">
            <a:avLst/>
          </a:prstGeom>
        </p:spPr>
        <p:txBody>
          <a:bodyPr vert="horz" lIns="91440" tIns="45720" rIns="91440" bIns="45720" rtlCol="0">
            <a:normAutofit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Some Once Life</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5334000" y="2133600"/>
            <a:ext cx="3124199" cy="20996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334000" y="4419600"/>
            <a:ext cx="3276600" cy="1952309"/>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304801" y="3556000"/>
            <a:ext cx="4038600" cy="33020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585</Words>
  <Application>Microsoft Office PowerPoint</Application>
  <PresentationFormat>On-screen Show (4:3)</PresentationFormat>
  <Paragraphs>75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Refactoring Legacy Code  </vt:lpstr>
      <vt:lpstr>Why Refactoring Legacy Code?  </vt:lpstr>
      <vt:lpstr>Why Refactoring Legacy Code?  </vt:lpstr>
      <vt:lpstr>What are Step For Refactoring  Code?</vt:lpstr>
      <vt:lpstr>What are Step For Refactoring  Code?</vt:lpstr>
      <vt:lpstr>What are Step For Refactoring  Code?</vt:lpstr>
      <vt:lpstr>What are Step For Refactoring  Code?</vt:lpstr>
      <vt:lpstr>What are Step For Refactoring  Code?</vt:lpstr>
      <vt:lpstr>Why TDD Refactoring is need for All code Case Study? </vt:lpstr>
      <vt:lpstr>Why TDD Refactoring is need for All code Case Study? </vt:lpstr>
      <vt:lpstr>Why TDD Refactoring is need for All code Case Study? </vt:lpstr>
      <vt:lpstr>Why TDD Refactoring is need for All code Case Study? </vt:lpstr>
      <vt:lpstr>Symptoms which demanded Refactoring in Lookup</vt:lpstr>
      <vt:lpstr>Symptoms which demanded Refactoring in Lookup</vt:lpstr>
      <vt:lpstr>Start Diagnoses for Code</vt:lpstr>
      <vt:lpstr>Start Diagnoses for Test Code</vt:lpstr>
      <vt:lpstr>Anti pattern Observed in code</vt:lpstr>
      <vt:lpstr>Need of The Day Continuous Refactoring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 Legacy Code</dc:title>
  <dc:creator>avinash.t</dc:creator>
  <cp:lastModifiedBy>avinash.t</cp:lastModifiedBy>
  <cp:revision>58</cp:revision>
  <dcterms:created xsi:type="dcterms:W3CDTF">2006-08-16T00:00:00Z</dcterms:created>
  <dcterms:modified xsi:type="dcterms:W3CDTF">2018-04-16T01:43:15Z</dcterms:modified>
</cp:coreProperties>
</file>