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67" r:id="rId11"/>
    <p:sldId id="270" r:id="rId12"/>
    <p:sldId id="266" r:id="rId13"/>
    <p:sldId id="273" r:id="rId14"/>
    <p:sldId id="278" r:id="rId15"/>
    <p:sldId id="274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F12"/>
    <a:srgbClr val="00BFC4"/>
    <a:srgbClr val="C77CFF"/>
    <a:srgbClr val="F8766D"/>
    <a:srgbClr val="7CAE00"/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Properties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61804736608283"/>
          <c:y val="0.20019833687310548"/>
          <c:w val="0.87292715427405598"/>
          <c:h val="0.571296707743753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Apartments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721-4428-BB45-89F36FDC93F3}"/>
              </c:ext>
            </c:extLst>
          </c:dPt>
          <c:dPt>
            <c:idx val="1"/>
            <c:invertIfNegative val="0"/>
            <c:bubble3D val="0"/>
            <c:spPr>
              <a:solidFill>
                <a:srgbClr val="F8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21-4428-BB45-89F36FDC93F3}"/>
              </c:ext>
            </c:extLst>
          </c:dPt>
          <c:dPt>
            <c:idx val="2"/>
            <c:invertIfNegative val="0"/>
            <c:bubble3D val="0"/>
            <c:spPr>
              <a:solidFill>
                <a:srgbClr val="C77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721-4428-BB45-89F36FDC93F3}"/>
              </c:ext>
            </c:extLst>
          </c:dPt>
          <c:dPt>
            <c:idx val="3"/>
            <c:invertIfNegative val="0"/>
            <c:bubble3D val="0"/>
            <c:spPr>
              <a:solidFill>
                <a:srgbClr val="00BF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1-4428-BB45-89F36FDC93F3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Manhattan</c:v>
                </c:pt>
                <c:pt idx="1">
                  <c:v>Brooklyn</c:v>
                </c:pt>
                <c:pt idx="2">
                  <c:v>Staten Island</c:v>
                </c:pt>
                <c:pt idx="3">
                  <c:v>Queens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6605</c:v>
                </c:pt>
                <c:pt idx="1">
                  <c:v>2126</c:v>
                </c:pt>
                <c:pt idx="2">
                  <c:v>130</c:v>
                </c:pt>
                <c:pt idx="3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1-4428-BB45-89F36FDC9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519256"/>
        <c:axId val="427520240"/>
      </c:barChart>
      <c:catAx>
        <c:axId val="42751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</a:t>
                </a:r>
                <a:r>
                  <a:rPr lang="en-US" sz="1400" baseline="0" dirty="0"/>
                  <a:t> Properties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704403272615683"/>
          <c:y val="0.87180245247047017"/>
          <c:w val="0.52953223493156465"/>
          <c:h val="8.73361477531056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Property Cost and Annual Revenue across Zip Codes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cost_dollars_mean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rgbClr val="7CAE00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triangle"/>
              <c:size val="9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27-4FC4-B3D7-D21C481706F1}"/>
              </c:ext>
            </c:extLst>
          </c:dPt>
          <c:dPt>
            <c:idx val="1"/>
            <c:marker>
              <c:symbol val="triangle"/>
              <c:size val="9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27-4FC4-B3D7-D21C481706F1}"/>
              </c:ext>
            </c:extLst>
          </c:dPt>
          <c:dPt>
            <c:idx val="2"/>
            <c:marker>
              <c:symbol val="triangle"/>
              <c:size val="9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27-4FC4-B3D7-D21C481706F1}"/>
              </c:ext>
            </c:extLst>
          </c:dPt>
          <c:dPt>
            <c:idx val="3"/>
            <c:marker>
              <c:symbol val="triangle"/>
              <c:size val="9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27-4FC4-B3D7-D21C481706F1}"/>
              </c:ext>
            </c:extLst>
          </c:dPt>
          <c:dPt>
            <c:idx val="11"/>
            <c:marker>
              <c:symbol val="triangle"/>
              <c:size val="9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5327-4FC4-B3D7-D21C481706F1}"/>
              </c:ext>
            </c:extLst>
          </c:dPt>
          <c:dPt>
            <c:idx val="12"/>
            <c:marker>
              <c:symbol val="triangle"/>
              <c:size val="9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5327-4FC4-B3D7-D21C481706F1}"/>
              </c:ext>
            </c:extLst>
          </c:dPt>
          <c:dPt>
            <c:idx val="13"/>
            <c:marker>
              <c:symbol val="triangle"/>
              <c:size val="9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5327-4FC4-B3D7-D21C481706F1}"/>
              </c:ext>
            </c:extLst>
          </c:dPt>
          <c:dPt>
            <c:idx val="14"/>
            <c:marker>
              <c:symbol val="triangle"/>
              <c:size val="9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5327-4FC4-B3D7-D21C481706F1}"/>
              </c:ext>
            </c:extLst>
          </c:dPt>
          <c:dPt>
            <c:idx val="15"/>
            <c:marker>
              <c:symbol val="triangle"/>
              <c:size val="9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5327-4FC4-B3D7-D21C481706F1}"/>
              </c:ext>
            </c:extLst>
          </c:dPt>
          <c:dPt>
            <c:idx val="16"/>
            <c:marker>
              <c:symbol val="triangle"/>
              <c:size val="9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5327-4FC4-B3D7-D21C481706F1}"/>
              </c:ext>
            </c:extLst>
          </c:dPt>
          <c:dPt>
            <c:idx val="17"/>
            <c:marker>
              <c:symbol val="triangle"/>
              <c:size val="9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5327-4FC4-B3D7-D21C481706F1}"/>
              </c:ext>
            </c:extLst>
          </c:dPt>
          <c:dPt>
            <c:idx val="18"/>
            <c:marker>
              <c:symbol val="triangle"/>
              <c:size val="9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5327-4FC4-B3D7-D21C481706F1}"/>
              </c:ext>
            </c:extLst>
          </c:dPt>
          <c:dPt>
            <c:idx val="19"/>
            <c:marker>
              <c:symbol val="triangle"/>
              <c:size val="9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5327-4FC4-B3D7-D21C481706F1}"/>
              </c:ext>
            </c:extLst>
          </c:dPt>
          <c:dPt>
            <c:idx val="20"/>
            <c:marker>
              <c:symbol val="triangle"/>
              <c:size val="9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5327-4FC4-B3D7-D21C481706F1}"/>
              </c:ext>
            </c:extLst>
          </c:dPt>
          <c:dPt>
            <c:idx val="21"/>
            <c:marker>
              <c:symbol val="triangle"/>
              <c:size val="9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5327-4FC4-B3D7-D21C481706F1}"/>
              </c:ext>
            </c:extLst>
          </c:dPt>
          <c:dPt>
            <c:idx val="22"/>
            <c:marker>
              <c:symbol val="triangle"/>
              <c:size val="9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5327-4FC4-B3D7-D21C481706F1}"/>
              </c:ext>
            </c:extLst>
          </c:dPt>
          <c:dPt>
            <c:idx val="23"/>
            <c:marker>
              <c:symbol val="triangle"/>
              <c:size val="9"/>
              <c:spPr>
                <a:solidFill>
                  <a:srgbClr val="00BFC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327-4FC4-B3D7-D21C481706F1}"/>
              </c:ext>
            </c:extLst>
          </c:dPt>
          <c:cat>
            <c:strRef>
              <c:f>Sheet1!$A$2:$A$25</c:f>
              <c:strCache>
                <c:ptCount val="24"/>
                <c:pt idx="0">
                  <c:v>10003</c:v>
                </c:pt>
                <c:pt idx="1">
                  <c:v>10011</c:v>
                </c:pt>
                <c:pt idx="2">
                  <c:v>10013</c:v>
                </c:pt>
                <c:pt idx="3">
                  <c:v>10014</c:v>
                </c:pt>
                <c:pt idx="4">
                  <c:v>10021</c:v>
                </c:pt>
                <c:pt idx="5">
                  <c:v>10022</c:v>
                </c:pt>
                <c:pt idx="6">
                  <c:v>10023</c:v>
                </c:pt>
                <c:pt idx="7">
                  <c:v>10025</c:v>
                </c:pt>
                <c:pt idx="8">
                  <c:v>10028</c:v>
                </c:pt>
                <c:pt idx="9">
                  <c:v>10036</c:v>
                </c:pt>
                <c:pt idx="10">
                  <c:v>10128</c:v>
                </c:pt>
                <c:pt idx="11">
                  <c:v>11201</c:v>
                </c:pt>
                <c:pt idx="12">
                  <c:v>11215</c:v>
                </c:pt>
                <c:pt idx="13">
                  <c:v>11217</c:v>
                </c:pt>
                <c:pt idx="14">
                  <c:v>11231</c:v>
                </c:pt>
                <c:pt idx="15">
                  <c:v>11234</c:v>
                </c:pt>
                <c:pt idx="16">
                  <c:v>10303</c:v>
                </c:pt>
                <c:pt idx="17">
                  <c:v>10304</c:v>
                </c:pt>
                <c:pt idx="18">
                  <c:v>10305</c:v>
                </c:pt>
                <c:pt idx="19">
                  <c:v>10306</c:v>
                </c:pt>
                <c:pt idx="20">
                  <c:v>10308</c:v>
                </c:pt>
                <c:pt idx="21">
                  <c:v>10312</c:v>
                </c:pt>
                <c:pt idx="22">
                  <c:v>10314</c:v>
                </c:pt>
                <c:pt idx="23">
                  <c:v>11434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1429409.54442823</c:v>
                </c:pt>
                <c:pt idx="1">
                  <c:v>1576240.6086227801</c:v>
                </c:pt>
                <c:pt idx="2">
                  <c:v>2388260.28868475</c:v>
                </c:pt>
                <c:pt idx="3">
                  <c:v>1615974.00194253</c:v>
                </c:pt>
                <c:pt idx="4">
                  <c:v>1102531.84057322</c:v>
                </c:pt>
                <c:pt idx="5">
                  <c:v>1392316.5017886099</c:v>
                </c:pt>
                <c:pt idx="6">
                  <c:v>1391555.8270354101</c:v>
                </c:pt>
                <c:pt idx="7">
                  <c:v>1012866.62711038</c:v>
                </c:pt>
                <c:pt idx="8">
                  <c:v>1305779.0965933399</c:v>
                </c:pt>
                <c:pt idx="9">
                  <c:v>1275410.18128884</c:v>
                </c:pt>
                <c:pt idx="10">
                  <c:v>1172504.2726513799</c:v>
                </c:pt>
                <c:pt idx="11">
                  <c:v>964067.92126332398</c:v>
                </c:pt>
                <c:pt idx="12">
                  <c:v>847392.85604116204</c:v>
                </c:pt>
                <c:pt idx="13">
                  <c:v>947497.066179769</c:v>
                </c:pt>
                <c:pt idx="14">
                  <c:v>880791.47932392498</c:v>
                </c:pt>
                <c:pt idx="15">
                  <c:v>445798.75076577498</c:v>
                </c:pt>
                <c:pt idx="16">
                  <c:v>260665.115672858</c:v>
                </c:pt>
                <c:pt idx="17">
                  <c:v>294431.424583074</c:v>
                </c:pt>
                <c:pt idx="18">
                  <c:v>333152.27082788298</c:v>
                </c:pt>
                <c:pt idx="19">
                  <c:v>271392.30946642702</c:v>
                </c:pt>
                <c:pt idx="20">
                  <c:v>309504.30191795598</c:v>
                </c:pt>
                <c:pt idx="21">
                  <c:v>216405.84270120601</c:v>
                </c:pt>
                <c:pt idx="22">
                  <c:v>209249.31137411</c:v>
                </c:pt>
                <c:pt idx="23">
                  <c:v>245466.19738510501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327-4FC4-B3D7-D21C48170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519256"/>
        <c:axId val="42752024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revenue_annual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rgbClr val="7CAE00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12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327-4FC4-B3D7-D21C481706F1}"/>
              </c:ext>
            </c:extLst>
          </c:dPt>
          <c:dPt>
            <c:idx val="1"/>
            <c:marker>
              <c:symbol val="square"/>
              <c:size val="12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327-4FC4-B3D7-D21C481706F1}"/>
              </c:ext>
            </c:extLst>
          </c:dPt>
          <c:dPt>
            <c:idx val="2"/>
            <c:marker>
              <c:symbol val="square"/>
              <c:size val="12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327-4FC4-B3D7-D21C481706F1}"/>
              </c:ext>
            </c:extLst>
          </c:dPt>
          <c:dPt>
            <c:idx val="3"/>
            <c:marker>
              <c:symbol val="square"/>
              <c:size val="12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327-4FC4-B3D7-D21C481706F1}"/>
              </c:ext>
            </c:extLst>
          </c:dPt>
          <c:dPt>
            <c:idx val="11"/>
            <c:marker>
              <c:symbol val="square"/>
              <c:size val="12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5327-4FC4-B3D7-D21C481706F1}"/>
              </c:ext>
            </c:extLst>
          </c:dPt>
          <c:dPt>
            <c:idx val="12"/>
            <c:marker>
              <c:symbol val="square"/>
              <c:size val="12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5327-4FC4-B3D7-D21C481706F1}"/>
              </c:ext>
            </c:extLst>
          </c:dPt>
          <c:dPt>
            <c:idx val="13"/>
            <c:marker>
              <c:symbol val="square"/>
              <c:size val="12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5327-4FC4-B3D7-D21C481706F1}"/>
              </c:ext>
            </c:extLst>
          </c:dPt>
          <c:dPt>
            <c:idx val="14"/>
            <c:marker>
              <c:symbol val="square"/>
              <c:size val="12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5327-4FC4-B3D7-D21C481706F1}"/>
              </c:ext>
            </c:extLst>
          </c:dPt>
          <c:dPt>
            <c:idx val="15"/>
            <c:marker>
              <c:symbol val="square"/>
              <c:size val="12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5327-4FC4-B3D7-D21C481706F1}"/>
              </c:ext>
            </c:extLst>
          </c:dPt>
          <c:dPt>
            <c:idx val="16"/>
            <c:marker>
              <c:symbol val="square"/>
              <c:size val="12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5327-4FC4-B3D7-D21C481706F1}"/>
              </c:ext>
            </c:extLst>
          </c:dPt>
          <c:dPt>
            <c:idx val="17"/>
            <c:marker>
              <c:symbol val="square"/>
              <c:size val="12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5327-4FC4-B3D7-D21C481706F1}"/>
              </c:ext>
            </c:extLst>
          </c:dPt>
          <c:dPt>
            <c:idx val="18"/>
            <c:marker>
              <c:symbol val="square"/>
              <c:size val="12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5327-4FC4-B3D7-D21C481706F1}"/>
              </c:ext>
            </c:extLst>
          </c:dPt>
          <c:dPt>
            <c:idx val="19"/>
            <c:marker>
              <c:symbol val="square"/>
              <c:size val="12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5327-4FC4-B3D7-D21C481706F1}"/>
              </c:ext>
            </c:extLst>
          </c:dPt>
          <c:dPt>
            <c:idx val="20"/>
            <c:marker>
              <c:symbol val="square"/>
              <c:size val="12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5327-4FC4-B3D7-D21C481706F1}"/>
              </c:ext>
            </c:extLst>
          </c:dPt>
          <c:dPt>
            <c:idx val="21"/>
            <c:marker>
              <c:symbol val="square"/>
              <c:size val="12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5327-4FC4-B3D7-D21C481706F1}"/>
              </c:ext>
            </c:extLst>
          </c:dPt>
          <c:dPt>
            <c:idx val="22"/>
            <c:marker>
              <c:symbol val="square"/>
              <c:size val="12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5327-4FC4-B3D7-D21C481706F1}"/>
              </c:ext>
            </c:extLst>
          </c:dPt>
          <c:dPt>
            <c:idx val="23"/>
            <c:marker>
              <c:symbol val="square"/>
              <c:size val="12"/>
              <c:spPr>
                <a:solidFill>
                  <a:srgbClr val="00BFC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5327-4FC4-B3D7-D21C481706F1}"/>
              </c:ext>
            </c:extLst>
          </c:dPt>
          <c:cat>
            <c:strRef>
              <c:f>Sheet1!$A$2:$A$25</c:f>
              <c:strCache>
                <c:ptCount val="24"/>
                <c:pt idx="0">
                  <c:v>10003</c:v>
                </c:pt>
                <c:pt idx="1">
                  <c:v>10011</c:v>
                </c:pt>
                <c:pt idx="2">
                  <c:v>10013</c:v>
                </c:pt>
                <c:pt idx="3">
                  <c:v>10014</c:v>
                </c:pt>
                <c:pt idx="4">
                  <c:v>10021</c:v>
                </c:pt>
                <c:pt idx="5">
                  <c:v>10022</c:v>
                </c:pt>
                <c:pt idx="6">
                  <c:v>10023</c:v>
                </c:pt>
                <c:pt idx="7">
                  <c:v>10025</c:v>
                </c:pt>
                <c:pt idx="8">
                  <c:v>10028</c:v>
                </c:pt>
                <c:pt idx="9">
                  <c:v>10036</c:v>
                </c:pt>
                <c:pt idx="10">
                  <c:v>10128</c:v>
                </c:pt>
                <c:pt idx="11">
                  <c:v>11201</c:v>
                </c:pt>
                <c:pt idx="12">
                  <c:v>11215</c:v>
                </c:pt>
                <c:pt idx="13">
                  <c:v>11217</c:v>
                </c:pt>
                <c:pt idx="14">
                  <c:v>11231</c:v>
                </c:pt>
                <c:pt idx="15">
                  <c:v>11234</c:v>
                </c:pt>
                <c:pt idx="16">
                  <c:v>10303</c:v>
                </c:pt>
                <c:pt idx="17">
                  <c:v>10304</c:v>
                </c:pt>
                <c:pt idx="18">
                  <c:v>10305</c:v>
                </c:pt>
                <c:pt idx="19">
                  <c:v>10306</c:v>
                </c:pt>
                <c:pt idx="20">
                  <c:v>10308</c:v>
                </c:pt>
                <c:pt idx="21">
                  <c:v>10312</c:v>
                </c:pt>
                <c:pt idx="22">
                  <c:v>10314</c:v>
                </c:pt>
                <c:pt idx="23">
                  <c:v>11434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50717.461862598597</c:v>
                </c:pt>
                <c:pt idx="1">
                  <c:v>56179.018571509798</c:v>
                </c:pt>
                <c:pt idx="2">
                  <c:v>51117.846747664204</c:v>
                </c:pt>
                <c:pt idx="3">
                  <c:v>59037.241213306297</c:v>
                </c:pt>
                <c:pt idx="4">
                  <c:v>42701.351429972303</c:v>
                </c:pt>
                <c:pt idx="5">
                  <c:v>53476.902084834102</c:v>
                </c:pt>
                <c:pt idx="6">
                  <c:v>55724.084578383401</c:v>
                </c:pt>
                <c:pt idx="7">
                  <c:v>42172.582755600597</c:v>
                </c:pt>
                <c:pt idx="8">
                  <c:v>41484.938804681202</c:v>
                </c:pt>
                <c:pt idx="9">
                  <c:v>53106.320180324801</c:v>
                </c:pt>
                <c:pt idx="10">
                  <c:v>42008.801351554997</c:v>
                </c:pt>
                <c:pt idx="11">
                  <c:v>42001.015218307097</c:v>
                </c:pt>
                <c:pt idx="12">
                  <c:v>41945.069690460499</c:v>
                </c:pt>
                <c:pt idx="13">
                  <c:v>42771.220038896601</c:v>
                </c:pt>
                <c:pt idx="14">
                  <c:v>41832.9133835092</c:v>
                </c:pt>
                <c:pt idx="15">
                  <c:v>30301.6266639819</c:v>
                </c:pt>
                <c:pt idx="16">
                  <c:v>20862.982126027899</c:v>
                </c:pt>
                <c:pt idx="17">
                  <c:v>16578.084533149398</c:v>
                </c:pt>
                <c:pt idx="18">
                  <c:v>29322.0904525197</c:v>
                </c:pt>
                <c:pt idx="19">
                  <c:v>22933.286703559599</c:v>
                </c:pt>
                <c:pt idx="20">
                  <c:v>22439.440419058999</c:v>
                </c:pt>
                <c:pt idx="21">
                  <c:v>17427.236129901201</c:v>
                </c:pt>
                <c:pt idx="22">
                  <c:v>17511.5900089526</c:v>
                </c:pt>
                <c:pt idx="23">
                  <c:v>14456.9176810877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327-4FC4-B3D7-D21C48170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190256"/>
        <c:axId val="635191240"/>
      </c:lineChart>
      <c:catAx>
        <c:axId val="42751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Property</a:t>
                </a:r>
                <a:r>
                  <a:rPr lang="en-US" baseline="0" dirty="0"/>
                  <a:t> Cost ($)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,,&quot;M&quot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valAx>
        <c:axId val="6351912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Annual</a:t>
                </a:r>
                <a:r>
                  <a:rPr lang="en-US" baseline="0" dirty="0"/>
                  <a:t> Revenue ($)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&quot;K&quot;;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90256"/>
        <c:crosses val="max"/>
        <c:crossBetween val="between"/>
      </c:valAx>
      <c:catAx>
        <c:axId val="635190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5191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Breakeven Period (in </a:t>
            </a:r>
            <a:r>
              <a:rPr lang="en-US" sz="1600" baseline="0" dirty="0" err="1"/>
              <a:t>yrs</a:t>
            </a:r>
            <a:r>
              <a:rPr lang="en-US" sz="1600" baseline="0" dirty="0"/>
              <a:t>) across Zip codes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Breakeven Time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rgbClr val="7CAE00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15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6-45DB-9DAB-994604B98A0B}"/>
              </c:ext>
            </c:extLst>
          </c:dPt>
          <c:dPt>
            <c:idx val="1"/>
            <c:marker>
              <c:symbol val="circle"/>
              <c:size val="15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6-45DB-9DAB-994604B98A0B}"/>
              </c:ext>
            </c:extLst>
          </c:dPt>
          <c:dPt>
            <c:idx val="2"/>
            <c:marker>
              <c:symbol val="circle"/>
              <c:size val="15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6-45DB-9DAB-994604B98A0B}"/>
              </c:ext>
            </c:extLst>
          </c:dPt>
          <c:dPt>
            <c:idx val="3"/>
            <c:marker>
              <c:symbol val="circle"/>
              <c:size val="15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6-45DB-9DAB-994604B98A0B}"/>
              </c:ext>
            </c:extLst>
          </c:dPt>
          <c:dPt>
            <c:idx val="11"/>
            <c:marker>
              <c:symbol val="circle"/>
              <c:size val="15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176-45DB-9DAB-994604B98A0B}"/>
              </c:ext>
            </c:extLst>
          </c:dPt>
          <c:dPt>
            <c:idx val="12"/>
            <c:marker>
              <c:symbol val="circle"/>
              <c:size val="15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176-45DB-9DAB-994604B98A0B}"/>
              </c:ext>
            </c:extLst>
          </c:dPt>
          <c:dPt>
            <c:idx val="13"/>
            <c:marker>
              <c:symbol val="circle"/>
              <c:size val="15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176-45DB-9DAB-994604B98A0B}"/>
              </c:ext>
            </c:extLst>
          </c:dPt>
          <c:dPt>
            <c:idx val="14"/>
            <c:marker>
              <c:symbol val="circle"/>
              <c:size val="15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176-45DB-9DAB-994604B98A0B}"/>
              </c:ext>
            </c:extLst>
          </c:dPt>
          <c:dPt>
            <c:idx val="15"/>
            <c:marker>
              <c:symbol val="circle"/>
              <c:size val="15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176-45DB-9DAB-994604B98A0B}"/>
              </c:ext>
            </c:extLst>
          </c:dPt>
          <c:dPt>
            <c:idx val="16"/>
            <c:marker>
              <c:symbol val="circle"/>
              <c:size val="15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176-45DB-9DAB-994604B98A0B}"/>
              </c:ext>
            </c:extLst>
          </c:dPt>
          <c:dPt>
            <c:idx val="17"/>
            <c:marker>
              <c:symbol val="circle"/>
              <c:size val="15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9176-45DB-9DAB-994604B98A0B}"/>
              </c:ext>
            </c:extLst>
          </c:dPt>
          <c:dPt>
            <c:idx val="18"/>
            <c:marker>
              <c:symbol val="circle"/>
              <c:size val="15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9176-45DB-9DAB-994604B98A0B}"/>
              </c:ext>
            </c:extLst>
          </c:dPt>
          <c:dPt>
            <c:idx val="19"/>
            <c:marker>
              <c:symbol val="circle"/>
              <c:size val="15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176-45DB-9DAB-994604B98A0B}"/>
              </c:ext>
            </c:extLst>
          </c:dPt>
          <c:dPt>
            <c:idx val="20"/>
            <c:marker>
              <c:symbol val="circle"/>
              <c:size val="15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176-45DB-9DAB-994604B98A0B}"/>
              </c:ext>
            </c:extLst>
          </c:dPt>
          <c:dPt>
            <c:idx val="21"/>
            <c:marker>
              <c:symbol val="circle"/>
              <c:size val="15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176-45DB-9DAB-994604B98A0B}"/>
              </c:ext>
            </c:extLst>
          </c:dPt>
          <c:dPt>
            <c:idx val="22"/>
            <c:marker>
              <c:symbol val="circle"/>
              <c:size val="15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9176-45DB-9DAB-994604B98A0B}"/>
              </c:ext>
            </c:extLst>
          </c:dPt>
          <c:dPt>
            <c:idx val="23"/>
            <c:marker>
              <c:symbol val="circle"/>
              <c:size val="15"/>
              <c:spPr>
                <a:solidFill>
                  <a:srgbClr val="00BFC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9176-45DB-9DAB-994604B98A0B}"/>
              </c:ext>
            </c:extLst>
          </c:dPt>
          <c:cat>
            <c:strRef>
              <c:f>Sheet1!$A$2:$A$25</c:f>
              <c:strCache>
                <c:ptCount val="24"/>
                <c:pt idx="0">
                  <c:v>10003</c:v>
                </c:pt>
                <c:pt idx="1">
                  <c:v>10011</c:v>
                </c:pt>
                <c:pt idx="2">
                  <c:v>10013</c:v>
                </c:pt>
                <c:pt idx="3">
                  <c:v>10014</c:v>
                </c:pt>
                <c:pt idx="4">
                  <c:v>10021</c:v>
                </c:pt>
                <c:pt idx="5">
                  <c:v>10022</c:v>
                </c:pt>
                <c:pt idx="6">
                  <c:v>10023</c:v>
                </c:pt>
                <c:pt idx="7">
                  <c:v>10025</c:v>
                </c:pt>
                <c:pt idx="8">
                  <c:v>10028</c:v>
                </c:pt>
                <c:pt idx="9">
                  <c:v>10036</c:v>
                </c:pt>
                <c:pt idx="10">
                  <c:v>10128</c:v>
                </c:pt>
                <c:pt idx="11">
                  <c:v>11201</c:v>
                </c:pt>
                <c:pt idx="12">
                  <c:v>11215</c:v>
                </c:pt>
                <c:pt idx="13">
                  <c:v>11217</c:v>
                </c:pt>
                <c:pt idx="14">
                  <c:v>11231</c:v>
                </c:pt>
                <c:pt idx="15">
                  <c:v>11234</c:v>
                </c:pt>
                <c:pt idx="16">
                  <c:v>10303</c:v>
                </c:pt>
                <c:pt idx="17">
                  <c:v>10304</c:v>
                </c:pt>
                <c:pt idx="18">
                  <c:v>10305</c:v>
                </c:pt>
                <c:pt idx="19">
                  <c:v>10306</c:v>
                </c:pt>
                <c:pt idx="20">
                  <c:v>10308</c:v>
                </c:pt>
                <c:pt idx="21">
                  <c:v>10312</c:v>
                </c:pt>
                <c:pt idx="22">
                  <c:v>10314</c:v>
                </c:pt>
                <c:pt idx="23">
                  <c:v>11434</c:v>
                </c:pt>
              </c:strCache>
            </c:strRef>
          </c:cat>
          <c:val>
            <c:numRef>
              <c:f>Sheet1!$B$2:$B$25</c:f>
              <c:numCache>
                <c:formatCode>#,##0.00</c:formatCode>
                <c:ptCount val="24"/>
                <c:pt idx="0">
                  <c:v>28.1837752114</c:v>
                </c:pt>
                <c:pt idx="1">
                  <c:v>28.0574607514083</c:v>
                </c:pt>
                <c:pt idx="2">
                  <c:v>46.720674688705998</c:v>
                </c:pt>
                <c:pt idx="3">
                  <c:v>27.372112394342601</c:v>
                </c:pt>
                <c:pt idx="4">
                  <c:v>25.8196006367926</c:v>
                </c:pt>
                <c:pt idx="5">
                  <c:v>26.035848142060999</c:v>
                </c:pt>
                <c:pt idx="6">
                  <c:v>24.9722510035675</c:v>
                </c:pt>
                <c:pt idx="7">
                  <c:v>24.0171827507023</c:v>
                </c:pt>
                <c:pt idx="8">
                  <c:v>31.475979818632201</c:v>
                </c:pt>
                <c:pt idx="9">
                  <c:v>24.016165626955999</c:v>
                </c:pt>
                <c:pt idx="10">
                  <c:v>27.910919496111202</c:v>
                </c:pt>
                <c:pt idx="11">
                  <c:v>22.953443297797101</c:v>
                </c:pt>
                <c:pt idx="12">
                  <c:v>20.202442439471799</c:v>
                </c:pt>
                <c:pt idx="13">
                  <c:v>22.152678023168502</c:v>
                </c:pt>
                <c:pt idx="14">
                  <c:v>21.0549877616494</c:v>
                </c:pt>
                <c:pt idx="15">
                  <c:v>14.712040238277901</c:v>
                </c:pt>
                <c:pt idx="16">
                  <c:v>12.4941446097325</c:v>
                </c:pt>
                <c:pt idx="17">
                  <c:v>17.760280085092599</c:v>
                </c:pt>
                <c:pt idx="18">
                  <c:v>11.361818536347</c:v>
                </c:pt>
                <c:pt idx="19">
                  <c:v>11.833991044306</c:v>
                </c:pt>
                <c:pt idx="20">
                  <c:v>13.792870772975199</c:v>
                </c:pt>
                <c:pt idx="21">
                  <c:v>12.4176800663131</c:v>
                </c:pt>
                <c:pt idx="22">
                  <c:v>11.949189723328001</c:v>
                </c:pt>
                <c:pt idx="23">
                  <c:v>16.979151628304599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9176-45DB-9DAB-994604B98A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12700">
                <a:noFill/>
                <a:prstDash val="dash"/>
              </a:ln>
              <a:effectLst/>
            </c:spPr>
          </c:marker>
          <c:cat>
            <c:strRef>
              <c:f>Sheet1!$A$2:$A$25</c:f>
              <c:strCache>
                <c:ptCount val="24"/>
                <c:pt idx="0">
                  <c:v>10003</c:v>
                </c:pt>
                <c:pt idx="1">
                  <c:v>10011</c:v>
                </c:pt>
                <c:pt idx="2">
                  <c:v>10013</c:v>
                </c:pt>
                <c:pt idx="3">
                  <c:v>10014</c:v>
                </c:pt>
                <c:pt idx="4">
                  <c:v>10021</c:v>
                </c:pt>
                <c:pt idx="5">
                  <c:v>10022</c:v>
                </c:pt>
                <c:pt idx="6">
                  <c:v>10023</c:v>
                </c:pt>
                <c:pt idx="7">
                  <c:v>10025</c:v>
                </c:pt>
                <c:pt idx="8">
                  <c:v>10028</c:v>
                </c:pt>
                <c:pt idx="9">
                  <c:v>10036</c:v>
                </c:pt>
                <c:pt idx="10">
                  <c:v>10128</c:v>
                </c:pt>
                <c:pt idx="11">
                  <c:v>11201</c:v>
                </c:pt>
                <c:pt idx="12">
                  <c:v>11215</c:v>
                </c:pt>
                <c:pt idx="13">
                  <c:v>11217</c:v>
                </c:pt>
                <c:pt idx="14">
                  <c:v>11231</c:v>
                </c:pt>
                <c:pt idx="15">
                  <c:v>11234</c:v>
                </c:pt>
                <c:pt idx="16">
                  <c:v>10303</c:v>
                </c:pt>
                <c:pt idx="17">
                  <c:v>10304</c:v>
                </c:pt>
                <c:pt idx="18">
                  <c:v>10305</c:v>
                </c:pt>
                <c:pt idx="19">
                  <c:v>10306</c:v>
                </c:pt>
                <c:pt idx="20">
                  <c:v>10308</c:v>
                </c:pt>
                <c:pt idx="21">
                  <c:v>10312</c:v>
                </c:pt>
                <c:pt idx="22">
                  <c:v>10314</c:v>
                </c:pt>
                <c:pt idx="23">
                  <c:v>11434</c:v>
                </c:pt>
              </c:strCache>
            </c:strRef>
          </c:cat>
          <c:val>
            <c:numRef>
              <c:f>Sheet1!$C$2:$C$25</c:f>
              <c:numCache>
                <c:formatCode>#,##0.00</c:formatCode>
                <c:ptCount val="24"/>
                <c:pt idx="0">
                  <c:v>20.202442439471799</c:v>
                </c:pt>
                <c:pt idx="1">
                  <c:v>20.202442439471799</c:v>
                </c:pt>
                <c:pt idx="2">
                  <c:v>20.202442439471799</c:v>
                </c:pt>
                <c:pt idx="3">
                  <c:v>20.202442439471799</c:v>
                </c:pt>
                <c:pt idx="4">
                  <c:v>20.202442439471799</c:v>
                </c:pt>
                <c:pt idx="5">
                  <c:v>20.202442439471799</c:v>
                </c:pt>
                <c:pt idx="6">
                  <c:v>20.202442439471799</c:v>
                </c:pt>
                <c:pt idx="7">
                  <c:v>20.202442439471799</c:v>
                </c:pt>
                <c:pt idx="8">
                  <c:v>20.202442439471799</c:v>
                </c:pt>
                <c:pt idx="9">
                  <c:v>20.202442439471799</c:v>
                </c:pt>
                <c:pt idx="10">
                  <c:v>20.202442439471799</c:v>
                </c:pt>
                <c:pt idx="11">
                  <c:v>20.202442439471799</c:v>
                </c:pt>
                <c:pt idx="12">
                  <c:v>20.202442439471799</c:v>
                </c:pt>
                <c:pt idx="13">
                  <c:v>20.202442439471799</c:v>
                </c:pt>
                <c:pt idx="14">
                  <c:v>20.202442439471799</c:v>
                </c:pt>
                <c:pt idx="15">
                  <c:v>20.202442439471799</c:v>
                </c:pt>
                <c:pt idx="16">
                  <c:v>20.202442439471799</c:v>
                </c:pt>
                <c:pt idx="17">
                  <c:v>20.202442439471799</c:v>
                </c:pt>
                <c:pt idx="18">
                  <c:v>20.202442439471799</c:v>
                </c:pt>
                <c:pt idx="19">
                  <c:v>20.202442439471799</c:v>
                </c:pt>
                <c:pt idx="20">
                  <c:v>20.202442439471799</c:v>
                </c:pt>
                <c:pt idx="21">
                  <c:v>20.202442439471799</c:v>
                </c:pt>
                <c:pt idx="22">
                  <c:v>20.202442439471799</c:v>
                </c:pt>
                <c:pt idx="23">
                  <c:v>20.202442439471799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9176-45DB-9DAB-994604B98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519256"/>
        <c:axId val="427520240"/>
      </c:lineChart>
      <c:catAx>
        <c:axId val="42751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Breakeven (in </a:t>
                </a:r>
                <a:r>
                  <a:rPr lang="en-US" sz="1400" b="0" i="0" baseline="0" dirty="0" err="1">
                    <a:effectLst/>
                  </a:rPr>
                  <a:t>yrs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24857117343997"/>
          <c:y val="0.16560474568823466"/>
          <c:w val="0.71664821095260767"/>
          <c:h val="0.580470868481761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Property Cost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triangle"/>
              <c:size val="9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6A-4EB6-9A83-6C27156E8BD8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6A-4EB6-9A83-6C27156E8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519256"/>
        <c:axId val="42752024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Annual Revenue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12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A6A-4EB6-9A83-6C27156E8BD8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6A-4EB6-9A83-6C27156E8B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Breakeven Period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6A-4EB6-9A83-6C27156E8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190256"/>
        <c:axId val="635191240"/>
      </c:lineChart>
      <c:catAx>
        <c:axId val="42751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427519256"/>
        <c:crosses val="autoZero"/>
        <c:crossBetween val="between"/>
      </c:valAx>
      <c:valAx>
        <c:axId val="635191240"/>
        <c:scaling>
          <c:orientation val="minMax"/>
        </c:scaling>
        <c:delete val="1"/>
        <c:axPos val="r"/>
        <c:numFmt formatCode="#,##0" sourceLinked="0"/>
        <c:majorTickMark val="out"/>
        <c:minorTickMark val="none"/>
        <c:tickLblPos val="nextTo"/>
        <c:crossAx val="635190256"/>
        <c:crosses val="max"/>
        <c:crossBetween val="between"/>
      </c:valAx>
      <c:catAx>
        <c:axId val="635190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519124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breakeven_years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15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CBD-4A02-BFDF-A8B95B85BB51}"/>
              </c:ext>
            </c:extLst>
          </c:dPt>
          <c:dPt>
            <c:idx val="1"/>
            <c:marker>
              <c:symbol val="circle"/>
              <c:size val="15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CBD-4A02-BFDF-A8B95B85BB51}"/>
              </c:ext>
            </c:extLst>
          </c:dPt>
          <c:dPt>
            <c:idx val="2"/>
            <c:marker>
              <c:symbol val="circle"/>
              <c:size val="15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CBD-4A02-BFDF-A8B95B85BB51}"/>
              </c:ext>
            </c:extLst>
          </c:dPt>
          <c:dPt>
            <c:idx val="3"/>
            <c:marker>
              <c:symbol val="circle"/>
              <c:size val="15"/>
              <c:spPr>
                <a:solidFill>
                  <a:srgbClr val="00BFC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CBD-4A02-BFDF-A8B95B85BB51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Manhattan</c:v>
                </c:pt>
                <c:pt idx="1">
                  <c:v>Brooklyn</c:v>
                </c:pt>
                <c:pt idx="2">
                  <c:v>Staten Island</c:v>
                </c:pt>
                <c:pt idx="3">
                  <c:v>Queens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BD-4A02-BFDF-A8B95B85BB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519256"/>
        <c:axId val="427520240"/>
      </c:lineChart>
      <c:catAx>
        <c:axId val="427519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42751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Breakeven</a:t>
            </a:r>
            <a:r>
              <a:rPr lang="en-US" sz="1600" baseline="0" dirty="0"/>
              <a:t> period (in </a:t>
            </a:r>
            <a:r>
              <a:rPr lang="en-US" sz="1600" baseline="0" dirty="0" err="1"/>
              <a:t>yrs</a:t>
            </a:r>
            <a:r>
              <a:rPr lang="en-US" sz="1600" baseline="0" dirty="0"/>
              <a:t>) across Zip Codes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45573993187584"/>
          <c:y val="6.7413062153837564E-2"/>
          <c:w val="0.82431876574617768"/>
          <c:h val="0.778845764333656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Manhattan</c:v>
                </c:pt>
              </c:strCache>
            </c:strRef>
          </c:tx>
          <c:spPr>
            <a:solidFill>
              <a:srgbClr val="7CAE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CAE00"/>
              </a:solidFill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7D-4905-A98F-76C51568580E}"/>
              </c:ext>
            </c:extLst>
          </c:dPt>
          <c:dPt>
            <c:idx val="1"/>
            <c:invertIfNegative val="0"/>
            <c:bubble3D val="0"/>
            <c:spPr>
              <a:solidFill>
                <a:srgbClr val="7CAE00"/>
              </a:solidFill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7D-4905-A98F-76C51568580E}"/>
              </c:ext>
            </c:extLst>
          </c:dPt>
          <c:dPt>
            <c:idx val="2"/>
            <c:invertIfNegative val="0"/>
            <c:bubble3D val="0"/>
            <c:spPr>
              <a:solidFill>
                <a:srgbClr val="7CAE00"/>
              </a:solidFill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7D-4905-A98F-76C51568580E}"/>
              </c:ext>
            </c:extLst>
          </c:dPt>
          <c:dPt>
            <c:idx val="3"/>
            <c:invertIfNegative val="0"/>
            <c:bubble3D val="0"/>
            <c:spPr>
              <a:solidFill>
                <a:srgbClr val="7CAE00"/>
              </a:solidFill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7D-4905-A98F-76C51568580E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AF7D-4905-A98F-76C51568580E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AF7D-4905-A98F-76C51568580E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AF7D-4905-A98F-76C51568580E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AF7D-4905-A98F-76C51568580E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AF7D-4905-A98F-76C51568580E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AF7D-4905-A98F-76C51568580E}"/>
              </c:ext>
            </c:extLst>
          </c:dPt>
          <c:dPt>
            <c:idx val="1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AF7D-4905-A98F-76C51568580E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AF7D-4905-A98F-76C51568580E}"/>
              </c:ext>
            </c:extLst>
          </c:dPt>
          <c:dPt>
            <c:idx val="1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AF7D-4905-A98F-76C51568580E}"/>
              </c:ext>
            </c:extLst>
          </c:dPt>
          <c:dPt>
            <c:idx val="2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AF7D-4905-A98F-76C51568580E}"/>
              </c:ext>
            </c:extLst>
          </c:dPt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AF7D-4905-A98F-76C51568580E}"/>
              </c:ext>
            </c:extLst>
          </c:dPt>
          <c:dPt>
            <c:idx val="2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AF7D-4905-A98F-76C51568580E}"/>
              </c:ext>
            </c:extLst>
          </c:dPt>
          <c:dPt>
            <c:idx val="2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AF7D-4905-A98F-76C51568580E}"/>
              </c:ext>
            </c:extLst>
          </c:dPt>
          <c:dLbls>
            <c:numFmt formatCode="#,##0.0;&quot;&quot;;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24-10013</c:v>
                </c:pt>
                <c:pt idx="1">
                  <c:v>23-10028</c:v>
                </c:pt>
                <c:pt idx="2">
                  <c:v>22-10003</c:v>
                </c:pt>
                <c:pt idx="3">
                  <c:v>21-10011</c:v>
                </c:pt>
                <c:pt idx="4">
                  <c:v>20-10128</c:v>
                </c:pt>
                <c:pt idx="5">
                  <c:v>19-10014</c:v>
                </c:pt>
                <c:pt idx="6">
                  <c:v>18-10022</c:v>
                </c:pt>
                <c:pt idx="7">
                  <c:v>17-10021</c:v>
                </c:pt>
                <c:pt idx="8">
                  <c:v>16-10023</c:v>
                </c:pt>
                <c:pt idx="9">
                  <c:v>15-10025</c:v>
                </c:pt>
                <c:pt idx="10">
                  <c:v>14-10036</c:v>
                </c:pt>
                <c:pt idx="11">
                  <c:v>13-11201</c:v>
                </c:pt>
                <c:pt idx="12">
                  <c:v>12-11217</c:v>
                </c:pt>
                <c:pt idx="13">
                  <c:v>11-11231</c:v>
                </c:pt>
                <c:pt idx="14">
                  <c:v>10-11215</c:v>
                </c:pt>
                <c:pt idx="15">
                  <c:v>9-10304</c:v>
                </c:pt>
                <c:pt idx="16">
                  <c:v>8-11434</c:v>
                </c:pt>
                <c:pt idx="17">
                  <c:v>7-11234</c:v>
                </c:pt>
                <c:pt idx="18">
                  <c:v>6-10308</c:v>
                </c:pt>
                <c:pt idx="19">
                  <c:v>5-10303</c:v>
                </c:pt>
                <c:pt idx="20">
                  <c:v>4-10312</c:v>
                </c:pt>
                <c:pt idx="21">
                  <c:v>3-10314</c:v>
                </c:pt>
                <c:pt idx="22">
                  <c:v>2-10306</c:v>
                </c:pt>
                <c:pt idx="23">
                  <c:v>1-10305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46.720674688705998</c:v>
                </c:pt>
                <c:pt idx="1">
                  <c:v>31.475979818632201</c:v>
                </c:pt>
                <c:pt idx="2">
                  <c:v>28.1837752114</c:v>
                </c:pt>
                <c:pt idx="3">
                  <c:v>28.0574607514083</c:v>
                </c:pt>
                <c:pt idx="4">
                  <c:v>27.910919496111202</c:v>
                </c:pt>
                <c:pt idx="5">
                  <c:v>27.372112394342601</c:v>
                </c:pt>
                <c:pt idx="6">
                  <c:v>26.035848142060999</c:v>
                </c:pt>
                <c:pt idx="7">
                  <c:v>25.8196006367926</c:v>
                </c:pt>
                <c:pt idx="8">
                  <c:v>24.9722510035675</c:v>
                </c:pt>
                <c:pt idx="9">
                  <c:v>24.0171827507023</c:v>
                </c:pt>
                <c:pt idx="10">
                  <c:v>24.016165626955999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F7D-4905-A98F-76C5156858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Brooklyn</c:v>
                </c:pt>
              </c:strCache>
            </c:strRef>
          </c:tx>
          <c:spPr>
            <a:solidFill>
              <a:srgbClr val="F8766D"/>
            </a:solidFill>
            <a:ln w="12700">
              <a:noFill/>
              <a:prstDash val="dash"/>
            </a:ln>
            <a:effectLst/>
          </c:spPr>
          <c:invertIfNegative val="0"/>
          <c:dLbls>
            <c:numFmt formatCode="#,##0.0;&quot;&quot;;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24-10013</c:v>
                </c:pt>
                <c:pt idx="1">
                  <c:v>23-10028</c:v>
                </c:pt>
                <c:pt idx="2">
                  <c:v>22-10003</c:v>
                </c:pt>
                <c:pt idx="3">
                  <c:v>21-10011</c:v>
                </c:pt>
                <c:pt idx="4">
                  <c:v>20-10128</c:v>
                </c:pt>
                <c:pt idx="5">
                  <c:v>19-10014</c:v>
                </c:pt>
                <c:pt idx="6">
                  <c:v>18-10022</c:v>
                </c:pt>
                <c:pt idx="7">
                  <c:v>17-10021</c:v>
                </c:pt>
                <c:pt idx="8">
                  <c:v>16-10023</c:v>
                </c:pt>
                <c:pt idx="9">
                  <c:v>15-10025</c:v>
                </c:pt>
                <c:pt idx="10">
                  <c:v>14-10036</c:v>
                </c:pt>
                <c:pt idx="11">
                  <c:v>13-11201</c:v>
                </c:pt>
                <c:pt idx="12">
                  <c:v>12-11217</c:v>
                </c:pt>
                <c:pt idx="13">
                  <c:v>11-11231</c:v>
                </c:pt>
                <c:pt idx="14">
                  <c:v>10-11215</c:v>
                </c:pt>
                <c:pt idx="15">
                  <c:v>9-10304</c:v>
                </c:pt>
                <c:pt idx="16">
                  <c:v>8-11434</c:v>
                </c:pt>
                <c:pt idx="17">
                  <c:v>7-11234</c:v>
                </c:pt>
                <c:pt idx="18">
                  <c:v>6-10308</c:v>
                </c:pt>
                <c:pt idx="19">
                  <c:v>5-10303</c:v>
                </c:pt>
                <c:pt idx="20">
                  <c:v>4-10312</c:v>
                </c:pt>
                <c:pt idx="21">
                  <c:v>3-10314</c:v>
                </c:pt>
                <c:pt idx="22">
                  <c:v>2-10306</c:v>
                </c:pt>
                <c:pt idx="23">
                  <c:v>1-10305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22.953443297797101</c:v>
                </c:pt>
                <c:pt idx="12">
                  <c:v>22.152678023168502</c:v>
                </c:pt>
                <c:pt idx="13">
                  <c:v>21.0549877616494</c:v>
                </c:pt>
                <c:pt idx="14">
                  <c:v>20.202442439471799</c:v>
                </c:pt>
                <c:pt idx="15">
                  <c:v>0</c:v>
                </c:pt>
                <c:pt idx="16">
                  <c:v>0</c:v>
                </c:pt>
                <c:pt idx="17">
                  <c:v>14.712040238277901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F7D-4905-A98F-76C5156858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Staten Island</c:v>
                </c:pt>
              </c:strCache>
            </c:strRef>
          </c:tx>
          <c:spPr>
            <a:solidFill>
              <a:srgbClr val="C77CFF"/>
            </a:solidFill>
            <a:ln w="25400">
              <a:noFill/>
            </a:ln>
            <a:effectLst/>
          </c:spPr>
          <c:invertIfNegative val="0"/>
          <c:dLbls>
            <c:numFmt formatCode="#,##0.0;&quot;&quot;;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24-10013</c:v>
                </c:pt>
                <c:pt idx="1">
                  <c:v>23-10028</c:v>
                </c:pt>
                <c:pt idx="2">
                  <c:v>22-10003</c:v>
                </c:pt>
                <c:pt idx="3">
                  <c:v>21-10011</c:v>
                </c:pt>
                <c:pt idx="4">
                  <c:v>20-10128</c:v>
                </c:pt>
                <c:pt idx="5">
                  <c:v>19-10014</c:v>
                </c:pt>
                <c:pt idx="6">
                  <c:v>18-10022</c:v>
                </c:pt>
                <c:pt idx="7">
                  <c:v>17-10021</c:v>
                </c:pt>
                <c:pt idx="8">
                  <c:v>16-10023</c:v>
                </c:pt>
                <c:pt idx="9">
                  <c:v>15-10025</c:v>
                </c:pt>
                <c:pt idx="10">
                  <c:v>14-10036</c:v>
                </c:pt>
                <c:pt idx="11">
                  <c:v>13-11201</c:v>
                </c:pt>
                <c:pt idx="12">
                  <c:v>12-11217</c:v>
                </c:pt>
                <c:pt idx="13">
                  <c:v>11-11231</c:v>
                </c:pt>
                <c:pt idx="14">
                  <c:v>10-11215</c:v>
                </c:pt>
                <c:pt idx="15">
                  <c:v>9-10304</c:v>
                </c:pt>
                <c:pt idx="16">
                  <c:v>8-11434</c:v>
                </c:pt>
                <c:pt idx="17">
                  <c:v>7-11234</c:v>
                </c:pt>
                <c:pt idx="18">
                  <c:v>6-10308</c:v>
                </c:pt>
                <c:pt idx="19">
                  <c:v>5-10303</c:v>
                </c:pt>
                <c:pt idx="20">
                  <c:v>4-10312</c:v>
                </c:pt>
                <c:pt idx="21">
                  <c:v>3-10314</c:v>
                </c:pt>
                <c:pt idx="22">
                  <c:v>2-10306</c:v>
                </c:pt>
                <c:pt idx="23">
                  <c:v>1-10305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17.760280085092599</c:v>
                </c:pt>
                <c:pt idx="16">
                  <c:v>0</c:v>
                </c:pt>
                <c:pt idx="17">
                  <c:v>0</c:v>
                </c:pt>
                <c:pt idx="18">
                  <c:v>13.792870772975199</c:v>
                </c:pt>
                <c:pt idx="19">
                  <c:v>12.4941446097325</c:v>
                </c:pt>
                <c:pt idx="20">
                  <c:v>12.4176800663131</c:v>
                </c:pt>
                <c:pt idx="21">
                  <c:v>11.949189723328001</c:v>
                </c:pt>
                <c:pt idx="22">
                  <c:v>11.833991044306</c:v>
                </c:pt>
                <c:pt idx="23">
                  <c:v>11.361818536347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F7D-4905-A98F-76C51568580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Queens</c:v>
                </c:pt>
              </c:strCache>
            </c:strRef>
          </c:tx>
          <c:spPr>
            <a:solidFill>
              <a:srgbClr val="00BFC4"/>
            </a:solidFill>
            <a:ln w="25400">
              <a:noFill/>
            </a:ln>
            <a:effectLst/>
          </c:spPr>
          <c:invertIfNegative val="0"/>
          <c:dLbls>
            <c:numFmt formatCode="#,##0.0;&quot;&quot;;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24-10013</c:v>
                </c:pt>
                <c:pt idx="1">
                  <c:v>23-10028</c:v>
                </c:pt>
                <c:pt idx="2">
                  <c:v>22-10003</c:v>
                </c:pt>
                <c:pt idx="3">
                  <c:v>21-10011</c:v>
                </c:pt>
                <c:pt idx="4">
                  <c:v>20-10128</c:v>
                </c:pt>
                <c:pt idx="5">
                  <c:v>19-10014</c:v>
                </c:pt>
                <c:pt idx="6">
                  <c:v>18-10022</c:v>
                </c:pt>
                <c:pt idx="7">
                  <c:v>17-10021</c:v>
                </c:pt>
                <c:pt idx="8">
                  <c:v>16-10023</c:v>
                </c:pt>
                <c:pt idx="9">
                  <c:v>15-10025</c:v>
                </c:pt>
                <c:pt idx="10">
                  <c:v>14-10036</c:v>
                </c:pt>
                <c:pt idx="11">
                  <c:v>13-11201</c:v>
                </c:pt>
                <c:pt idx="12">
                  <c:v>12-11217</c:v>
                </c:pt>
                <c:pt idx="13">
                  <c:v>11-11231</c:v>
                </c:pt>
                <c:pt idx="14">
                  <c:v>10-11215</c:v>
                </c:pt>
                <c:pt idx="15">
                  <c:v>9-10304</c:v>
                </c:pt>
                <c:pt idx="16">
                  <c:v>8-11434</c:v>
                </c:pt>
                <c:pt idx="17">
                  <c:v>7-11234</c:v>
                </c:pt>
                <c:pt idx="18">
                  <c:v>6-10308</c:v>
                </c:pt>
                <c:pt idx="19">
                  <c:v>5-10303</c:v>
                </c:pt>
                <c:pt idx="20">
                  <c:v>4-10312</c:v>
                </c:pt>
                <c:pt idx="21">
                  <c:v>3-10314</c:v>
                </c:pt>
                <c:pt idx="22">
                  <c:v>2-10306</c:v>
                </c:pt>
                <c:pt idx="23">
                  <c:v>1-10305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16.979151628304599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F7D-4905-A98F-76C515685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100"/>
        <c:axId val="427519256"/>
        <c:axId val="427520240"/>
      </c:barChart>
      <c:catAx>
        <c:axId val="427519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count_zip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C1-4338-836A-C14E2A9F243B}"/>
              </c:ext>
            </c:extLst>
          </c:dPt>
          <c:dPt>
            <c:idx val="1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C1-4338-836A-C14E2A9F243B}"/>
              </c:ext>
            </c:extLst>
          </c:dPt>
          <c:dPt>
            <c:idx val="2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C1-4338-836A-C14E2A9F243B}"/>
              </c:ext>
            </c:extLst>
          </c:dPt>
          <c:dPt>
            <c:idx val="3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BC1-4338-836A-C14E2A9F243B}"/>
              </c:ext>
            </c:extLst>
          </c:dPt>
          <c:dPt>
            <c:idx val="4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4BC1-4338-836A-C14E2A9F243B}"/>
              </c:ext>
            </c:extLst>
          </c:dPt>
          <c:dPt>
            <c:idx val="5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BC1-4338-836A-C14E2A9F243B}"/>
              </c:ext>
            </c:extLst>
          </c:dPt>
          <c:dPt>
            <c:idx val="6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4BC1-4338-836A-C14E2A9F243B}"/>
              </c:ext>
            </c:extLst>
          </c:dPt>
          <c:dPt>
            <c:idx val="7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BC1-4338-836A-C14E2A9F243B}"/>
              </c:ext>
            </c:extLst>
          </c:dPt>
          <c:dPt>
            <c:idx val="8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BC1-4338-836A-C14E2A9F243B}"/>
              </c:ext>
            </c:extLst>
          </c:dPt>
          <c:dPt>
            <c:idx val="9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BC1-4338-836A-C14E2A9F243B}"/>
              </c:ext>
            </c:extLst>
          </c:dPt>
          <c:dPt>
            <c:idx val="10"/>
            <c:invertIfNegative val="0"/>
            <c:bubble3D val="0"/>
            <c:spPr>
              <a:solidFill>
                <a:srgbClr val="7C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BC1-4338-836A-C14E2A9F243B}"/>
              </c:ext>
            </c:extLst>
          </c:dPt>
          <c:dPt>
            <c:idx val="11"/>
            <c:invertIfNegative val="0"/>
            <c:bubble3D val="0"/>
            <c:spPr>
              <a:solidFill>
                <a:srgbClr val="F8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BC1-4338-836A-C14E2A9F243B}"/>
              </c:ext>
            </c:extLst>
          </c:dPt>
          <c:dPt>
            <c:idx val="12"/>
            <c:invertIfNegative val="0"/>
            <c:bubble3D val="0"/>
            <c:spPr>
              <a:solidFill>
                <a:srgbClr val="F8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4BC1-4338-836A-C14E2A9F243B}"/>
              </c:ext>
            </c:extLst>
          </c:dPt>
          <c:dPt>
            <c:idx val="13"/>
            <c:invertIfNegative val="0"/>
            <c:bubble3D val="0"/>
            <c:spPr>
              <a:solidFill>
                <a:srgbClr val="F8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BC1-4338-836A-C14E2A9F243B}"/>
              </c:ext>
            </c:extLst>
          </c:dPt>
          <c:dPt>
            <c:idx val="14"/>
            <c:invertIfNegative val="0"/>
            <c:bubble3D val="0"/>
            <c:spPr>
              <a:solidFill>
                <a:srgbClr val="F8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4BC1-4338-836A-C14E2A9F243B}"/>
              </c:ext>
            </c:extLst>
          </c:dPt>
          <c:dPt>
            <c:idx val="15"/>
            <c:invertIfNegative val="0"/>
            <c:bubble3D val="0"/>
            <c:spPr>
              <a:solidFill>
                <a:srgbClr val="F8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BC1-4338-836A-C14E2A9F243B}"/>
              </c:ext>
            </c:extLst>
          </c:dPt>
          <c:dPt>
            <c:idx val="16"/>
            <c:invertIfNegative val="0"/>
            <c:bubble3D val="0"/>
            <c:spPr>
              <a:solidFill>
                <a:srgbClr val="C77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4BC1-4338-836A-C14E2A9F243B}"/>
              </c:ext>
            </c:extLst>
          </c:dPt>
          <c:dPt>
            <c:idx val="17"/>
            <c:invertIfNegative val="0"/>
            <c:bubble3D val="0"/>
            <c:spPr>
              <a:solidFill>
                <a:srgbClr val="C77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BC1-4338-836A-C14E2A9F243B}"/>
              </c:ext>
            </c:extLst>
          </c:dPt>
          <c:dPt>
            <c:idx val="18"/>
            <c:invertIfNegative val="0"/>
            <c:bubble3D val="0"/>
            <c:spPr>
              <a:solidFill>
                <a:srgbClr val="C77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4BC1-4338-836A-C14E2A9F243B}"/>
              </c:ext>
            </c:extLst>
          </c:dPt>
          <c:dPt>
            <c:idx val="19"/>
            <c:invertIfNegative val="0"/>
            <c:bubble3D val="0"/>
            <c:spPr>
              <a:solidFill>
                <a:srgbClr val="C77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BC1-4338-836A-C14E2A9F243B}"/>
              </c:ext>
            </c:extLst>
          </c:dPt>
          <c:dPt>
            <c:idx val="20"/>
            <c:invertIfNegative val="0"/>
            <c:bubble3D val="0"/>
            <c:spPr>
              <a:solidFill>
                <a:srgbClr val="C77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4BC1-4338-836A-C14E2A9F243B}"/>
              </c:ext>
            </c:extLst>
          </c:dPt>
          <c:dPt>
            <c:idx val="21"/>
            <c:invertIfNegative val="0"/>
            <c:bubble3D val="0"/>
            <c:spPr>
              <a:solidFill>
                <a:srgbClr val="C77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BC1-4338-836A-C14E2A9F243B}"/>
              </c:ext>
            </c:extLst>
          </c:dPt>
          <c:dPt>
            <c:idx val="22"/>
            <c:invertIfNegative val="0"/>
            <c:bubble3D val="0"/>
            <c:spPr>
              <a:solidFill>
                <a:srgbClr val="C77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4BC1-4338-836A-C14E2A9F243B}"/>
              </c:ext>
            </c:extLst>
          </c:dPt>
          <c:dPt>
            <c:idx val="23"/>
            <c:invertIfNegative val="0"/>
            <c:bubble3D val="0"/>
            <c:spPr>
              <a:solidFill>
                <a:srgbClr val="00BF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4BC1-4338-836A-C14E2A9F243B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10003</c:v>
                </c:pt>
                <c:pt idx="1">
                  <c:v>10025</c:v>
                </c:pt>
                <c:pt idx="2">
                  <c:v>10011</c:v>
                </c:pt>
                <c:pt idx="3">
                  <c:v>10036</c:v>
                </c:pt>
                <c:pt idx="4">
                  <c:v>10014</c:v>
                </c:pt>
                <c:pt idx="5">
                  <c:v>10023</c:v>
                </c:pt>
                <c:pt idx="6">
                  <c:v>10013</c:v>
                </c:pt>
                <c:pt idx="7">
                  <c:v>10128</c:v>
                </c:pt>
                <c:pt idx="8">
                  <c:v>10028</c:v>
                </c:pt>
                <c:pt idx="9">
                  <c:v>10022</c:v>
                </c:pt>
                <c:pt idx="10">
                  <c:v>10021</c:v>
                </c:pt>
                <c:pt idx="11">
                  <c:v>11215</c:v>
                </c:pt>
                <c:pt idx="12">
                  <c:v>11217</c:v>
                </c:pt>
                <c:pt idx="13">
                  <c:v>11201</c:v>
                </c:pt>
                <c:pt idx="14">
                  <c:v>11231</c:v>
                </c:pt>
                <c:pt idx="15">
                  <c:v>11234</c:v>
                </c:pt>
                <c:pt idx="16">
                  <c:v>10304</c:v>
                </c:pt>
                <c:pt idx="17">
                  <c:v>10305</c:v>
                </c:pt>
                <c:pt idx="18">
                  <c:v>10306</c:v>
                </c:pt>
                <c:pt idx="19">
                  <c:v>10314</c:v>
                </c:pt>
                <c:pt idx="20">
                  <c:v>10312</c:v>
                </c:pt>
                <c:pt idx="21">
                  <c:v>10303</c:v>
                </c:pt>
                <c:pt idx="22">
                  <c:v>10308</c:v>
                </c:pt>
                <c:pt idx="23">
                  <c:v>11434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1034</c:v>
                </c:pt>
                <c:pt idx="1">
                  <c:v>927</c:v>
                </c:pt>
                <c:pt idx="2">
                  <c:v>849</c:v>
                </c:pt>
                <c:pt idx="3">
                  <c:v>757</c:v>
                </c:pt>
                <c:pt idx="4">
                  <c:v>745</c:v>
                </c:pt>
                <c:pt idx="5">
                  <c:v>479</c:v>
                </c:pt>
                <c:pt idx="6">
                  <c:v>449</c:v>
                </c:pt>
                <c:pt idx="7">
                  <c:v>438</c:v>
                </c:pt>
                <c:pt idx="8">
                  <c:v>355</c:v>
                </c:pt>
                <c:pt idx="9">
                  <c:v>289</c:v>
                </c:pt>
                <c:pt idx="10">
                  <c:v>285</c:v>
                </c:pt>
                <c:pt idx="11">
                  <c:v>774</c:v>
                </c:pt>
                <c:pt idx="12">
                  <c:v>521</c:v>
                </c:pt>
                <c:pt idx="13">
                  <c:v>467</c:v>
                </c:pt>
                <c:pt idx="14">
                  <c:v>327</c:v>
                </c:pt>
                <c:pt idx="15">
                  <c:v>37</c:v>
                </c:pt>
                <c:pt idx="16">
                  <c:v>37</c:v>
                </c:pt>
                <c:pt idx="17">
                  <c:v>34</c:v>
                </c:pt>
                <c:pt idx="18">
                  <c:v>17</c:v>
                </c:pt>
                <c:pt idx="19">
                  <c:v>14</c:v>
                </c:pt>
                <c:pt idx="20">
                  <c:v>12</c:v>
                </c:pt>
                <c:pt idx="21">
                  <c:v>11</c:v>
                </c:pt>
                <c:pt idx="22">
                  <c:v>5</c:v>
                </c:pt>
                <c:pt idx="2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C1-4338-836A-C14E2A9F2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-27"/>
        <c:axId val="427519256"/>
        <c:axId val="427520240"/>
      </c:barChart>
      <c:catAx>
        <c:axId val="42751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Zip</a:t>
                </a:r>
                <a:r>
                  <a:rPr lang="en-US" baseline="0" dirty="0"/>
                  <a:t> Codes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# Properties</a:t>
                </a:r>
                <a:endParaRPr lang="en-US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Size</a:t>
            </a:r>
            <a:r>
              <a:rPr lang="en-US" baseline="0" dirty="0"/>
              <a:t> of apartments across bedroom count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mean_sq_feet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D1-4376-83DF-96EA25C61803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D1-4376-83DF-96EA25C61803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D1-4376-83DF-96EA25C61803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D1-4376-83DF-96EA25C61803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408</c:v>
                </c:pt>
                <c:pt idx="1">
                  <c:v>585</c:v>
                </c:pt>
                <c:pt idx="2">
                  <c:v>924</c:v>
                </c:pt>
                <c:pt idx="3">
                  <c:v>1333</c:v>
                </c:pt>
                <c:pt idx="4">
                  <c:v>3350</c:v>
                </c:pt>
                <c:pt idx="5">
                  <c:v>4000</c:v>
                </c:pt>
                <c:pt idx="6">
                  <c:v>2300</c:v>
                </c:pt>
                <c:pt idx="7">
                  <c:v>3700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D1-4376-83DF-96EA25C61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519256"/>
        <c:axId val="427520240"/>
      </c:barChart>
      <c:catAx>
        <c:axId val="42751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</a:t>
                </a:r>
                <a:r>
                  <a:rPr lang="en-US" baseline="0" dirty="0"/>
                  <a:t> Bedrooms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</a:t>
                </a:r>
                <a:r>
                  <a:rPr lang="en-US" baseline="0" dirty="0"/>
                  <a:t> Property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Property</a:t>
            </a:r>
            <a:r>
              <a:rPr lang="en-US" baseline="0" dirty="0"/>
              <a:t> count across number of reviews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F4-49BA-B56A-FB920660353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F4-49BA-B56A-FB9206603539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5F4-49BA-B56A-FB9206603539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5F4-49BA-B56A-FB9206603539}"/>
              </c:ext>
            </c:extLst>
          </c:dPt>
          <c:cat>
            <c:numRef>
              <c:f>Sheet1!$A$2:$A$203</c:f>
              <c:numCache>
                <c:formatCode>General</c:formatCode>
                <c:ptCount val="2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150</c:v>
                </c:pt>
                <c:pt idx="149">
                  <c:v>151</c:v>
                </c:pt>
                <c:pt idx="150">
                  <c:v>153</c:v>
                </c:pt>
                <c:pt idx="151">
                  <c:v>154</c:v>
                </c:pt>
                <c:pt idx="152">
                  <c:v>155</c:v>
                </c:pt>
                <c:pt idx="153">
                  <c:v>156</c:v>
                </c:pt>
                <c:pt idx="154">
                  <c:v>157</c:v>
                </c:pt>
                <c:pt idx="155">
                  <c:v>160</c:v>
                </c:pt>
                <c:pt idx="156">
                  <c:v>161</c:v>
                </c:pt>
                <c:pt idx="157">
                  <c:v>166</c:v>
                </c:pt>
                <c:pt idx="158">
                  <c:v>167</c:v>
                </c:pt>
                <c:pt idx="159">
                  <c:v>169</c:v>
                </c:pt>
                <c:pt idx="160">
                  <c:v>171</c:v>
                </c:pt>
                <c:pt idx="161">
                  <c:v>172</c:v>
                </c:pt>
                <c:pt idx="162">
                  <c:v>173</c:v>
                </c:pt>
                <c:pt idx="163">
                  <c:v>175</c:v>
                </c:pt>
                <c:pt idx="164">
                  <c:v>178</c:v>
                </c:pt>
                <c:pt idx="165">
                  <c:v>182</c:v>
                </c:pt>
                <c:pt idx="166">
                  <c:v>186</c:v>
                </c:pt>
                <c:pt idx="167">
                  <c:v>187</c:v>
                </c:pt>
                <c:pt idx="168">
                  <c:v>190</c:v>
                </c:pt>
                <c:pt idx="169">
                  <c:v>191</c:v>
                </c:pt>
                <c:pt idx="170">
                  <c:v>196</c:v>
                </c:pt>
                <c:pt idx="171">
                  <c:v>197</c:v>
                </c:pt>
                <c:pt idx="172">
                  <c:v>198</c:v>
                </c:pt>
                <c:pt idx="173">
                  <c:v>200</c:v>
                </c:pt>
                <c:pt idx="174">
                  <c:v>202</c:v>
                </c:pt>
                <c:pt idx="175">
                  <c:v>203</c:v>
                </c:pt>
                <c:pt idx="176">
                  <c:v>204</c:v>
                </c:pt>
                <c:pt idx="177">
                  <c:v>207</c:v>
                </c:pt>
                <c:pt idx="178">
                  <c:v>208</c:v>
                </c:pt>
                <c:pt idx="179">
                  <c:v>209</c:v>
                </c:pt>
                <c:pt idx="180">
                  <c:v>213</c:v>
                </c:pt>
                <c:pt idx="181">
                  <c:v>214</c:v>
                </c:pt>
                <c:pt idx="182">
                  <c:v>215</c:v>
                </c:pt>
                <c:pt idx="183">
                  <c:v>224</c:v>
                </c:pt>
                <c:pt idx="184">
                  <c:v>230</c:v>
                </c:pt>
                <c:pt idx="185">
                  <c:v>236</c:v>
                </c:pt>
                <c:pt idx="186">
                  <c:v>239</c:v>
                </c:pt>
                <c:pt idx="187">
                  <c:v>241</c:v>
                </c:pt>
                <c:pt idx="188">
                  <c:v>242</c:v>
                </c:pt>
                <c:pt idx="189">
                  <c:v>247</c:v>
                </c:pt>
                <c:pt idx="190">
                  <c:v>252</c:v>
                </c:pt>
                <c:pt idx="191">
                  <c:v>262</c:v>
                </c:pt>
                <c:pt idx="192">
                  <c:v>268</c:v>
                </c:pt>
                <c:pt idx="193">
                  <c:v>270</c:v>
                </c:pt>
                <c:pt idx="194">
                  <c:v>272</c:v>
                </c:pt>
                <c:pt idx="195">
                  <c:v>273</c:v>
                </c:pt>
                <c:pt idx="196">
                  <c:v>275</c:v>
                </c:pt>
                <c:pt idx="197">
                  <c:v>282</c:v>
                </c:pt>
                <c:pt idx="198">
                  <c:v>306</c:v>
                </c:pt>
                <c:pt idx="199">
                  <c:v>312</c:v>
                </c:pt>
                <c:pt idx="200">
                  <c:v>318</c:v>
                </c:pt>
                <c:pt idx="201">
                  <c:v>351</c:v>
                </c:pt>
              </c:numCache>
            </c:numRef>
          </c:cat>
          <c:val>
            <c:numRef>
              <c:f>Sheet1!$B$2:$B$203</c:f>
              <c:numCache>
                <c:formatCode>General</c:formatCode>
                <c:ptCount val="202"/>
                <c:pt idx="0">
                  <c:v>1949</c:v>
                </c:pt>
                <c:pt idx="1">
                  <c:v>996</c:v>
                </c:pt>
                <c:pt idx="2">
                  <c:v>646</c:v>
                </c:pt>
                <c:pt idx="3">
                  <c:v>463</c:v>
                </c:pt>
                <c:pt idx="4">
                  <c:v>359</c:v>
                </c:pt>
                <c:pt idx="5">
                  <c:v>337</c:v>
                </c:pt>
                <c:pt idx="6">
                  <c:v>277</c:v>
                </c:pt>
                <c:pt idx="7">
                  <c:v>237</c:v>
                </c:pt>
                <c:pt idx="8">
                  <c:v>210</c:v>
                </c:pt>
                <c:pt idx="9">
                  <c:v>153</c:v>
                </c:pt>
                <c:pt idx="10">
                  <c:v>167</c:v>
                </c:pt>
                <c:pt idx="11">
                  <c:v>149</c:v>
                </c:pt>
                <c:pt idx="12">
                  <c:v>144</c:v>
                </c:pt>
                <c:pt idx="13">
                  <c:v>113</c:v>
                </c:pt>
                <c:pt idx="14">
                  <c:v>131</c:v>
                </c:pt>
                <c:pt idx="15">
                  <c:v>91</c:v>
                </c:pt>
                <c:pt idx="16">
                  <c:v>97</c:v>
                </c:pt>
                <c:pt idx="17">
                  <c:v>91</c:v>
                </c:pt>
                <c:pt idx="18">
                  <c:v>86</c:v>
                </c:pt>
                <c:pt idx="19">
                  <c:v>81</c:v>
                </c:pt>
                <c:pt idx="20">
                  <c:v>74</c:v>
                </c:pt>
                <c:pt idx="21">
                  <c:v>70</c:v>
                </c:pt>
                <c:pt idx="22">
                  <c:v>64</c:v>
                </c:pt>
                <c:pt idx="23">
                  <c:v>80</c:v>
                </c:pt>
                <c:pt idx="24">
                  <c:v>59</c:v>
                </c:pt>
                <c:pt idx="25">
                  <c:v>54</c:v>
                </c:pt>
                <c:pt idx="26">
                  <c:v>67</c:v>
                </c:pt>
                <c:pt idx="27">
                  <c:v>46</c:v>
                </c:pt>
                <c:pt idx="28">
                  <c:v>50</c:v>
                </c:pt>
                <c:pt idx="29">
                  <c:v>57</c:v>
                </c:pt>
                <c:pt idx="30">
                  <c:v>45</c:v>
                </c:pt>
                <c:pt idx="31">
                  <c:v>53</c:v>
                </c:pt>
                <c:pt idx="32">
                  <c:v>40</c:v>
                </c:pt>
                <c:pt idx="33">
                  <c:v>53</c:v>
                </c:pt>
                <c:pt idx="34">
                  <c:v>38</c:v>
                </c:pt>
                <c:pt idx="35">
                  <c:v>38</c:v>
                </c:pt>
                <c:pt idx="36">
                  <c:v>39</c:v>
                </c:pt>
                <c:pt idx="37">
                  <c:v>42</c:v>
                </c:pt>
                <c:pt idx="38">
                  <c:v>30</c:v>
                </c:pt>
                <c:pt idx="39">
                  <c:v>34</c:v>
                </c:pt>
                <c:pt idx="40">
                  <c:v>20</c:v>
                </c:pt>
                <c:pt idx="41">
                  <c:v>24</c:v>
                </c:pt>
                <c:pt idx="42">
                  <c:v>35</c:v>
                </c:pt>
                <c:pt idx="43">
                  <c:v>20</c:v>
                </c:pt>
                <c:pt idx="44">
                  <c:v>31</c:v>
                </c:pt>
                <c:pt idx="45">
                  <c:v>26</c:v>
                </c:pt>
                <c:pt idx="46">
                  <c:v>23</c:v>
                </c:pt>
                <c:pt idx="47">
                  <c:v>29</c:v>
                </c:pt>
                <c:pt idx="48">
                  <c:v>23</c:v>
                </c:pt>
                <c:pt idx="49">
                  <c:v>28</c:v>
                </c:pt>
                <c:pt idx="50">
                  <c:v>19</c:v>
                </c:pt>
                <c:pt idx="51">
                  <c:v>19</c:v>
                </c:pt>
                <c:pt idx="52">
                  <c:v>21</c:v>
                </c:pt>
                <c:pt idx="53">
                  <c:v>16</c:v>
                </c:pt>
                <c:pt idx="54">
                  <c:v>21</c:v>
                </c:pt>
                <c:pt idx="55">
                  <c:v>13</c:v>
                </c:pt>
                <c:pt idx="56">
                  <c:v>19</c:v>
                </c:pt>
                <c:pt idx="57">
                  <c:v>24</c:v>
                </c:pt>
                <c:pt idx="58">
                  <c:v>22</c:v>
                </c:pt>
                <c:pt idx="59">
                  <c:v>14</c:v>
                </c:pt>
                <c:pt idx="60">
                  <c:v>22</c:v>
                </c:pt>
                <c:pt idx="61">
                  <c:v>16</c:v>
                </c:pt>
                <c:pt idx="62">
                  <c:v>14</c:v>
                </c:pt>
                <c:pt idx="63">
                  <c:v>11</c:v>
                </c:pt>
                <c:pt idx="64">
                  <c:v>13</c:v>
                </c:pt>
                <c:pt idx="65">
                  <c:v>8</c:v>
                </c:pt>
                <c:pt idx="66">
                  <c:v>14</c:v>
                </c:pt>
                <c:pt idx="67">
                  <c:v>16</c:v>
                </c:pt>
                <c:pt idx="68">
                  <c:v>23</c:v>
                </c:pt>
                <c:pt idx="69">
                  <c:v>16</c:v>
                </c:pt>
                <c:pt idx="70">
                  <c:v>14</c:v>
                </c:pt>
                <c:pt idx="71">
                  <c:v>12</c:v>
                </c:pt>
                <c:pt idx="72">
                  <c:v>18</c:v>
                </c:pt>
                <c:pt idx="73">
                  <c:v>10</c:v>
                </c:pt>
                <c:pt idx="74">
                  <c:v>6</c:v>
                </c:pt>
                <c:pt idx="75">
                  <c:v>15</c:v>
                </c:pt>
                <c:pt idx="76">
                  <c:v>12</c:v>
                </c:pt>
                <c:pt idx="77">
                  <c:v>11</c:v>
                </c:pt>
                <c:pt idx="78">
                  <c:v>7</c:v>
                </c:pt>
                <c:pt idx="79">
                  <c:v>12</c:v>
                </c:pt>
                <c:pt idx="80">
                  <c:v>9</c:v>
                </c:pt>
                <c:pt idx="81">
                  <c:v>12</c:v>
                </c:pt>
                <c:pt idx="82">
                  <c:v>8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11</c:v>
                </c:pt>
                <c:pt idx="87">
                  <c:v>6</c:v>
                </c:pt>
                <c:pt idx="88">
                  <c:v>9</c:v>
                </c:pt>
                <c:pt idx="89">
                  <c:v>2</c:v>
                </c:pt>
                <c:pt idx="90">
                  <c:v>4</c:v>
                </c:pt>
                <c:pt idx="91">
                  <c:v>9</c:v>
                </c:pt>
                <c:pt idx="92">
                  <c:v>7</c:v>
                </c:pt>
                <c:pt idx="93">
                  <c:v>10</c:v>
                </c:pt>
                <c:pt idx="94">
                  <c:v>5</c:v>
                </c:pt>
                <c:pt idx="95">
                  <c:v>7</c:v>
                </c:pt>
                <c:pt idx="96">
                  <c:v>4</c:v>
                </c:pt>
                <c:pt idx="97">
                  <c:v>10</c:v>
                </c:pt>
                <c:pt idx="98">
                  <c:v>6</c:v>
                </c:pt>
                <c:pt idx="99">
                  <c:v>8</c:v>
                </c:pt>
                <c:pt idx="100">
                  <c:v>8</c:v>
                </c:pt>
                <c:pt idx="101">
                  <c:v>4</c:v>
                </c:pt>
                <c:pt idx="102">
                  <c:v>5</c:v>
                </c:pt>
                <c:pt idx="103">
                  <c:v>6</c:v>
                </c:pt>
                <c:pt idx="104">
                  <c:v>12</c:v>
                </c:pt>
                <c:pt idx="105">
                  <c:v>8</c:v>
                </c:pt>
                <c:pt idx="106">
                  <c:v>4</c:v>
                </c:pt>
                <c:pt idx="107">
                  <c:v>10</c:v>
                </c:pt>
                <c:pt idx="108">
                  <c:v>4</c:v>
                </c:pt>
                <c:pt idx="109">
                  <c:v>3</c:v>
                </c:pt>
                <c:pt idx="110">
                  <c:v>6</c:v>
                </c:pt>
                <c:pt idx="111">
                  <c:v>3</c:v>
                </c:pt>
                <c:pt idx="112">
                  <c:v>6</c:v>
                </c:pt>
                <c:pt idx="113">
                  <c:v>6</c:v>
                </c:pt>
                <c:pt idx="114">
                  <c:v>5</c:v>
                </c:pt>
                <c:pt idx="115">
                  <c:v>3</c:v>
                </c:pt>
                <c:pt idx="116">
                  <c:v>3</c:v>
                </c:pt>
                <c:pt idx="117">
                  <c:v>4</c:v>
                </c:pt>
                <c:pt idx="118">
                  <c:v>4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6</c:v>
                </c:pt>
                <c:pt idx="123">
                  <c:v>1</c:v>
                </c:pt>
                <c:pt idx="124">
                  <c:v>4</c:v>
                </c:pt>
                <c:pt idx="125">
                  <c:v>4</c:v>
                </c:pt>
                <c:pt idx="126">
                  <c:v>1</c:v>
                </c:pt>
                <c:pt idx="127">
                  <c:v>4</c:v>
                </c:pt>
                <c:pt idx="128">
                  <c:v>4</c:v>
                </c:pt>
                <c:pt idx="129">
                  <c:v>1</c:v>
                </c:pt>
                <c:pt idx="130">
                  <c:v>5</c:v>
                </c:pt>
                <c:pt idx="131">
                  <c:v>6</c:v>
                </c:pt>
                <c:pt idx="132">
                  <c:v>4</c:v>
                </c:pt>
                <c:pt idx="133">
                  <c:v>7</c:v>
                </c:pt>
                <c:pt idx="134">
                  <c:v>2</c:v>
                </c:pt>
                <c:pt idx="135">
                  <c:v>3</c:v>
                </c:pt>
                <c:pt idx="136">
                  <c:v>2</c:v>
                </c:pt>
                <c:pt idx="137">
                  <c:v>1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3</c:v>
                </c:pt>
                <c:pt idx="143">
                  <c:v>4</c:v>
                </c:pt>
                <c:pt idx="144">
                  <c:v>1</c:v>
                </c:pt>
                <c:pt idx="145">
                  <c:v>2</c:v>
                </c:pt>
                <c:pt idx="146">
                  <c:v>4</c:v>
                </c:pt>
                <c:pt idx="147">
                  <c:v>1</c:v>
                </c:pt>
                <c:pt idx="148">
                  <c:v>2</c:v>
                </c:pt>
                <c:pt idx="149">
                  <c:v>1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1</c:v>
                </c:pt>
                <c:pt idx="154">
                  <c:v>2</c:v>
                </c:pt>
                <c:pt idx="155">
                  <c:v>4</c:v>
                </c:pt>
                <c:pt idx="156">
                  <c:v>1</c:v>
                </c:pt>
                <c:pt idx="157">
                  <c:v>3</c:v>
                </c:pt>
                <c:pt idx="158">
                  <c:v>1</c:v>
                </c:pt>
                <c:pt idx="159">
                  <c:v>4</c:v>
                </c:pt>
                <c:pt idx="160">
                  <c:v>2</c:v>
                </c:pt>
                <c:pt idx="161">
                  <c:v>1</c:v>
                </c:pt>
                <c:pt idx="162">
                  <c:v>1</c:v>
                </c:pt>
                <c:pt idx="163">
                  <c:v>2</c:v>
                </c:pt>
                <c:pt idx="164">
                  <c:v>3</c:v>
                </c:pt>
                <c:pt idx="165">
                  <c:v>5</c:v>
                </c:pt>
                <c:pt idx="166">
                  <c:v>1</c:v>
                </c:pt>
                <c:pt idx="167">
                  <c:v>1</c:v>
                </c:pt>
                <c:pt idx="168">
                  <c:v>3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F4-49BA-B56A-FB9206603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519256"/>
        <c:axId val="427520240"/>
      </c:barChart>
      <c:catAx>
        <c:axId val="42751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Review</a:t>
                </a:r>
                <a:r>
                  <a:rPr lang="en-US" baseline="0" dirty="0"/>
                  <a:t>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</a:t>
                </a:r>
                <a:r>
                  <a:rPr lang="en-US" baseline="0" dirty="0"/>
                  <a:t> Property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Property count across # Review</a:t>
            </a:r>
            <a:r>
              <a:rPr lang="en-US" baseline="0" dirty="0"/>
              <a:t>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E9-49CA-B390-1C5F8ECFDD46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E9-49CA-B390-1C5F8ECFDD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3E9-49CA-B390-1C5F8ECFDD46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3E9-49CA-B390-1C5F8ECFDD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&gt;=2</c:v>
                </c:pt>
                <c:pt idx="1">
                  <c:v>&gt;=3</c:v>
                </c:pt>
                <c:pt idx="2">
                  <c:v>&gt;=4</c:v>
                </c:pt>
                <c:pt idx="3">
                  <c:v>&gt;=5</c:v>
                </c:pt>
                <c:pt idx="4">
                  <c:v>&gt;=6</c:v>
                </c:pt>
                <c:pt idx="5">
                  <c:v>&gt;=7</c:v>
                </c:pt>
                <c:pt idx="6">
                  <c:v>&gt;=8</c:v>
                </c:pt>
                <c:pt idx="7">
                  <c:v>&gt;=9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0.67058165548098436</c:v>
                </c:pt>
                <c:pt idx="1">
                  <c:v>0.59832214765100677</c:v>
                </c:pt>
                <c:pt idx="2">
                  <c:v>0.54653243847874722</c:v>
                </c:pt>
                <c:pt idx="3">
                  <c:v>0.50637583892617455</c:v>
                </c:pt>
                <c:pt idx="4">
                  <c:v>0.46868008948545858</c:v>
                </c:pt>
                <c:pt idx="5">
                  <c:v>0.43769574944071588</c:v>
                </c:pt>
                <c:pt idx="6">
                  <c:v>0.41118568232662189</c:v>
                </c:pt>
                <c:pt idx="7">
                  <c:v>0.38769574944071583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E9-49CA-B390-1C5F8ECFD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519256"/>
        <c:axId val="427520240"/>
      </c:barChart>
      <c:catAx>
        <c:axId val="42751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</a:t>
                </a:r>
                <a:r>
                  <a:rPr lang="en-US" baseline="0" dirty="0"/>
                  <a:t> Reviews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  <a:r>
                  <a:rPr lang="en-US" baseline="0" dirty="0"/>
                  <a:t> Property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# Property</a:t>
            </a:r>
            <a:r>
              <a:rPr lang="en-US" sz="1600" baseline="0" dirty="0"/>
              <a:t> and % occupancy across Location Review Score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Property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D1-4380-86C4-AFDBAF15368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D1-4380-86C4-AFDBAF15368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D1-4380-86C4-AFDBAF15368D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8D1-4380-86C4-AFDBAF15368D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50</c:v>
                </c:pt>
                <c:pt idx="3">
                  <c:v>809</c:v>
                </c:pt>
                <c:pt idx="4">
                  <c:v>3646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D1-4380-86C4-AFDBAF15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519256"/>
        <c:axId val="4275202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Occupancy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</c:v>
                </c:pt>
                <c:pt idx="1">
                  <c:v>0.107</c:v>
                </c:pt>
                <c:pt idx="2">
                  <c:v>0.58899999999999997</c:v>
                </c:pt>
                <c:pt idx="3">
                  <c:v>0.745</c:v>
                </c:pt>
                <c:pt idx="4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8D1-4380-86C4-AFDBAF15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1952648"/>
        <c:axId val="561948712"/>
      </c:lineChart>
      <c:catAx>
        <c:axId val="42751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Location</a:t>
                </a:r>
                <a:r>
                  <a:rPr lang="en-US" baseline="0" dirty="0"/>
                  <a:t> Review Score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</a:t>
                </a:r>
                <a:r>
                  <a:rPr lang="en-US" baseline="0" dirty="0"/>
                  <a:t> Property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valAx>
        <c:axId val="5619487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</a:t>
                </a:r>
                <a:r>
                  <a:rPr lang="en-US" baseline="0" dirty="0"/>
                  <a:t> Occupancy Rate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952648"/>
        <c:crosses val="max"/>
        <c:crossBetween val="between"/>
      </c:valAx>
      <c:catAx>
        <c:axId val="561952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19487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Property Cost and Annual Revenue across Boroughs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Property Cost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rgbClr val="7CAE00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triangle"/>
              <c:size val="9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EB-4407-B6BA-3CAB44F8AC02}"/>
              </c:ext>
            </c:extLst>
          </c:dPt>
          <c:dPt>
            <c:idx val="1"/>
            <c:marker>
              <c:symbol val="triangle"/>
              <c:size val="9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EB-4407-B6BA-3CAB44F8AC02}"/>
              </c:ext>
            </c:extLst>
          </c:dPt>
          <c:dPt>
            <c:idx val="2"/>
            <c:marker>
              <c:symbol val="triangle"/>
              <c:size val="9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EB-4407-B6BA-3CAB44F8AC02}"/>
              </c:ext>
            </c:extLst>
          </c:dPt>
          <c:dPt>
            <c:idx val="3"/>
            <c:marker>
              <c:symbol val="triangle"/>
              <c:size val="9"/>
              <c:spPr>
                <a:solidFill>
                  <a:srgbClr val="00BFC4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EB-4407-B6BA-3CAB44F8AC02}"/>
              </c:ext>
            </c:extLst>
          </c:dPt>
          <c:cat>
            <c:strRef>
              <c:f>Sheet1!$A$2:$A$5</c:f>
              <c:strCache>
                <c:ptCount val="4"/>
                <c:pt idx="0">
                  <c:v>Manhattan</c:v>
                </c:pt>
                <c:pt idx="1">
                  <c:v>Brooklyn</c:v>
                </c:pt>
                <c:pt idx="2">
                  <c:v>Staten Island</c:v>
                </c:pt>
                <c:pt idx="3">
                  <c:v>Queens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1427488.92548102</c:v>
                </c:pt>
                <c:pt idx="1">
                  <c:v>898418.02569959802</c:v>
                </c:pt>
                <c:pt idx="2">
                  <c:v>279300.24522488198</c:v>
                </c:pt>
                <c:pt idx="3">
                  <c:v>245466.19738510501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2EB-4407-B6BA-3CAB44F8A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519256"/>
        <c:axId val="42752024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Annual Revenue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12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2EB-4407-B6BA-3CAB44F8AC02}"/>
              </c:ext>
            </c:extLst>
          </c:dPt>
          <c:dPt>
            <c:idx val="1"/>
            <c:marker>
              <c:symbol val="square"/>
              <c:size val="12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2EB-4407-B6BA-3CAB44F8AC02}"/>
              </c:ext>
            </c:extLst>
          </c:dPt>
          <c:dPt>
            <c:idx val="2"/>
            <c:marker>
              <c:symbol val="square"/>
              <c:size val="12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2EB-4407-B6BA-3CAB44F8AC02}"/>
              </c:ext>
            </c:extLst>
          </c:dPt>
          <c:dPt>
            <c:idx val="3"/>
            <c:marker>
              <c:symbol val="square"/>
              <c:size val="12"/>
              <c:spPr>
                <a:solidFill>
                  <a:srgbClr val="00BFC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E2EB-4407-B6BA-3CAB44F8AC02}"/>
              </c:ext>
            </c:extLst>
          </c:dPt>
          <c:cat>
            <c:strRef>
              <c:f>Sheet1!$A$2:$A$5</c:f>
              <c:strCache>
                <c:ptCount val="4"/>
                <c:pt idx="0">
                  <c:v>Manhattan</c:v>
                </c:pt>
                <c:pt idx="1">
                  <c:v>Brooklyn</c:v>
                </c:pt>
                <c:pt idx="2">
                  <c:v>Staten Island</c:v>
                </c:pt>
                <c:pt idx="3">
                  <c:v>Queens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51069.917741162797</c:v>
                </c:pt>
                <c:pt idx="1">
                  <c:v>41983.121342641403</c:v>
                </c:pt>
                <c:pt idx="2">
                  <c:v>20026.314574155302</c:v>
                </c:pt>
                <c:pt idx="3">
                  <c:v>14456.9176810877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2EB-4407-B6BA-3CAB44F8A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190256"/>
        <c:axId val="635191240"/>
      </c:lineChart>
      <c:catAx>
        <c:axId val="42751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Property</a:t>
                </a:r>
                <a:r>
                  <a:rPr lang="en-US" baseline="0" dirty="0"/>
                  <a:t> cost ($ 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valAx>
        <c:axId val="6351912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Annual</a:t>
                </a:r>
                <a:r>
                  <a:rPr lang="en-US" baseline="0" dirty="0"/>
                  <a:t> Cost ($)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&quot;K&quot;;&quot;&quot;;&quot;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90256"/>
        <c:crosses val="max"/>
        <c:crossBetween val="between"/>
      </c:valAx>
      <c:catAx>
        <c:axId val="635190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5191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>
                <a:effectLst/>
              </a:rPr>
              <a:t>Breakeven Period (in </a:t>
            </a:r>
            <a:r>
              <a:rPr lang="en-US" sz="1600" b="0" i="0" baseline="0" dirty="0" err="1">
                <a:effectLst/>
              </a:rPr>
              <a:t>yrs</a:t>
            </a:r>
            <a:r>
              <a:rPr lang="en-US" sz="1600" b="0" i="0" baseline="0" dirty="0">
                <a:effectLst/>
              </a:rPr>
              <a:t>) across Boroughs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722610137679442"/>
          <c:y val="0.1861037438953338"/>
          <c:w val="0.83587006739823777"/>
          <c:h val="0.56472764546783127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breakeven_years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15"/>
              <c:spPr>
                <a:solidFill>
                  <a:srgbClr val="7CAE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E6D-464C-A8EE-6AD02393DCEF}"/>
              </c:ext>
            </c:extLst>
          </c:dPt>
          <c:dPt>
            <c:idx val="1"/>
            <c:marker>
              <c:symbol val="circle"/>
              <c:size val="15"/>
              <c:spPr>
                <a:solidFill>
                  <a:srgbClr val="F8766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BE6D-464C-A8EE-6AD02393DCEF}"/>
              </c:ext>
            </c:extLst>
          </c:dPt>
          <c:dPt>
            <c:idx val="2"/>
            <c:marker>
              <c:symbol val="circle"/>
              <c:size val="15"/>
              <c:spPr>
                <a:solidFill>
                  <a:srgbClr val="C77C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BE6D-464C-A8EE-6AD02393DCEF}"/>
              </c:ext>
            </c:extLst>
          </c:dPt>
          <c:dPt>
            <c:idx val="3"/>
            <c:marker>
              <c:symbol val="circle"/>
              <c:size val="15"/>
              <c:spPr>
                <a:solidFill>
                  <a:srgbClr val="00BFC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BE6D-464C-A8EE-6AD02393DCEF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Manhattan</c:v>
                </c:pt>
                <c:pt idx="1">
                  <c:v>Brooklyn</c:v>
                </c:pt>
                <c:pt idx="2">
                  <c:v>Staten Island</c:v>
                </c:pt>
                <c:pt idx="3">
                  <c:v>Queens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27.951658992598102</c:v>
                </c:pt>
                <c:pt idx="1">
                  <c:v>21.399505252771501</c:v>
                </c:pt>
                <c:pt idx="2">
                  <c:v>13.946662237360901</c:v>
                </c:pt>
                <c:pt idx="3">
                  <c:v>16.979151628304599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E6D-464C-A8EE-6AD02393D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519256"/>
        <c:axId val="427520240"/>
      </c:lineChart>
      <c:catAx>
        <c:axId val="42751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Breakeven </a:t>
                </a:r>
                <a:r>
                  <a:rPr lang="en-US" baseline="0" dirty="0"/>
                  <a:t>(in </a:t>
                </a:r>
                <a:r>
                  <a:rPr lang="en-US" baseline="0" dirty="0" err="1"/>
                  <a:t>yrs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1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24857117343997"/>
          <c:y val="0.16560474568823466"/>
          <c:w val="0.71664821095260767"/>
          <c:h val="0.580470868481761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Property Cost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triangle"/>
              <c:size val="9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F5-4025-9F7B-A80C5436FC97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0F5-4025-9F7B-A80C5436F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519256"/>
        <c:axId val="42752024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Annual Revenue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12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12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30F5-4025-9F7B-A80C5436FC97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0F5-4025-9F7B-A80C5436FC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Breakeven Period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C3-4E1A-9934-CDFA35D65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190256"/>
        <c:axId val="635191240"/>
      </c:lineChart>
      <c:catAx>
        <c:axId val="42751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0240"/>
        <c:crosses val="autoZero"/>
        <c:auto val="1"/>
        <c:lblAlgn val="ctr"/>
        <c:lblOffset val="100"/>
        <c:noMultiLvlLbl val="0"/>
      </c:catAx>
      <c:valAx>
        <c:axId val="427520240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427519256"/>
        <c:crosses val="autoZero"/>
        <c:crossBetween val="between"/>
      </c:valAx>
      <c:valAx>
        <c:axId val="635191240"/>
        <c:scaling>
          <c:orientation val="minMax"/>
        </c:scaling>
        <c:delete val="1"/>
        <c:axPos val="r"/>
        <c:numFmt formatCode="#,##0" sourceLinked="0"/>
        <c:majorTickMark val="out"/>
        <c:minorTickMark val="none"/>
        <c:tickLblPos val="nextTo"/>
        <c:crossAx val="635190256"/>
        <c:crosses val="max"/>
        <c:crossBetween val="between"/>
      </c:valAx>
      <c:catAx>
        <c:axId val="635190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519124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0.01697</cdr:x>
      <cdr:y>0.01541</cdr:y>
    </cdr:from>
    <cdr:to>
      <cdr:x>0.15276</cdr:x>
      <cdr:y>0.06365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49A9981-D998-4EAA-84F5-9349714C3AFD}"/>
            </a:ext>
          </a:extLst>
        </cdr:cNvPr>
        <cdr:cNvSpPr txBox="1"/>
      </cdr:nvSpPr>
      <cdr:spPr>
        <a:xfrm xmlns:a="http://schemas.openxmlformats.org/drawingml/2006/main">
          <a:off x="114299" y="88280"/>
          <a:ext cx="91440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tx1"/>
              </a:solidFill>
            </a:rPr>
            <a:t>Rank-Zip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88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9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9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1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5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6727E3-E311-4084-BCDD-2B747433CB0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24FC-551A-43A3-8B5A-11EE6931D71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044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E2B3-6CD9-46EF-9C9D-6AD198E54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666" y="1899821"/>
            <a:ext cx="7821227" cy="152917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Identifying New York’s most profitable zips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CCD31-D1B8-4A7A-ADA0-32922CDBB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198" y="3526656"/>
            <a:ext cx="7135909" cy="867792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Data Product to identify the most profitable Zip within New York City</a:t>
            </a:r>
          </a:p>
          <a:p>
            <a:pPr algn="l"/>
            <a:r>
              <a:rPr lang="en-US" sz="2000" b="1" i="1" dirty="0">
                <a:solidFill>
                  <a:schemeClr val="tx1">
                    <a:lumMod val="65000"/>
                  </a:schemeClr>
                </a:solidFill>
              </a:rPr>
              <a:t>A case study for ABC real estate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37E1C-0885-4D31-B966-28A1A645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406" y="0"/>
            <a:ext cx="3317143" cy="68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Outliers were removed based on the price charged for the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6FE9F-78B9-46D1-9B30-6A2AB1AF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7" y="1347843"/>
            <a:ext cx="4941670" cy="3663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3ECE2-9A1F-4FEA-B2D8-D36BD31F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80" y="1334461"/>
            <a:ext cx="4941670" cy="36905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5C2408-3AEC-4F13-9B68-920DE311A4A6}"/>
              </a:ext>
            </a:extLst>
          </p:cNvPr>
          <p:cNvSpPr/>
          <p:nvPr/>
        </p:nvSpPr>
        <p:spPr>
          <a:xfrm>
            <a:off x="1315234" y="5185775"/>
            <a:ext cx="9977162" cy="1174204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outliers based on price per day as keeping them would skew our results and make our analysis unreliable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properties in the range 5% to 95% were kept in the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1479F-FE1F-4632-BB8C-7AF75C18296B}"/>
              </a:ext>
            </a:extLst>
          </p:cNvPr>
          <p:cNvSpPr txBox="1"/>
          <p:nvPr/>
        </p:nvSpPr>
        <p:spPr>
          <a:xfrm>
            <a:off x="5911334" y="2485174"/>
            <a:ext cx="369332" cy="13891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/>
              <a:t>Price per day (in $)</a:t>
            </a:r>
          </a:p>
        </p:txBody>
      </p:sp>
    </p:spTree>
    <p:extLst>
      <p:ext uri="{BB962C8B-B14F-4D97-AF65-F5344CB8AC3E}">
        <p14:creationId xmlns:p14="http://schemas.microsoft.com/office/powerpoint/2010/main" val="378824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Breakeven period metric was used to analyze property  listings across zip codes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943F1-0C84-438C-AD32-B316B0B702EE}"/>
              </a:ext>
            </a:extLst>
          </p:cNvPr>
          <p:cNvSpPr/>
          <p:nvPr/>
        </p:nvSpPr>
        <p:spPr>
          <a:xfrm>
            <a:off x="1465545" y="1628384"/>
            <a:ext cx="3795386" cy="165343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Annual Revenue= price per day X 365 X Occupancy 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2005E-419A-464C-B3FB-62E0CDA76E17}"/>
              </a:ext>
            </a:extLst>
          </p:cNvPr>
          <p:cNvSpPr/>
          <p:nvPr/>
        </p:nvSpPr>
        <p:spPr>
          <a:xfrm>
            <a:off x="6943595" y="1628384"/>
            <a:ext cx="3795386" cy="165343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Property Cost = Latest cost of 2 bedroom apartment X Cost Factor calculated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C8001-D678-46BB-A534-B61EDAB5EA82}"/>
              </a:ext>
            </a:extLst>
          </p:cNvPr>
          <p:cNvSpPr/>
          <p:nvPr/>
        </p:nvSpPr>
        <p:spPr>
          <a:xfrm>
            <a:off x="1580367" y="4402898"/>
            <a:ext cx="3795386" cy="165343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Breakeven Period = </a:t>
            </a:r>
          </a:p>
          <a:p>
            <a:pPr algn="ctr"/>
            <a:r>
              <a:rPr lang="en-US" b="1" dirty="0"/>
              <a:t>Property cost / Annual Revenue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A3CF0-C515-462B-B1AB-1363A0F09BB8}"/>
              </a:ext>
            </a:extLst>
          </p:cNvPr>
          <p:cNvSpPr/>
          <p:nvPr/>
        </p:nvSpPr>
        <p:spPr>
          <a:xfrm>
            <a:off x="6816248" y="4283901"/>
            <a:ext cx="3922733" cy="1772432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Breakeven period is a really good metric to understanding of how much time it would take to get the investment back or when the property would become profitable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D456A8-B5FA-42E2-AFCC-65BA2B3DE6E0}"/>
              </a:ext>
            </a:extLst>
          </p:cNvPr>
          <p:cNvSpPr/>
          <p:nvPr/>
        </p:nvSpPr>
        <p:spPr>
          <a:xfrm>
            <a:off x="1315233" y="1429969"/>
            <a:ext cx="576197" cy="611773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2EFFA6-359B-4B56-BDA4-EA402A9FBE03}"/>
              </a:ext>
            </a:extLst>
          </p:cNvPr>
          <p:cNvSpPr/>
          <p:nvPr/>
        </p:nvSpPr>
        <p:spPr>
          <a:xfrm>
            <a:off x="6753618" y="1429968"/>
            <a:ext cx="576197" cy="611773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245BDC-4310-4628-9831-5FDCE8E70680}"/>
              </a:ext>
            </a:extLst>
          </p:cNvPr>
          <p:cNvSpPr/>
          <p:nvPr/>
        </p:nvSpPr>
        <p:spPr>
          <a:xfrm>
            <a:off x="1342374" y="4097011"/>
            <a:ext cx="576197" cy="611773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4903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Metrics were calculated across boroughs to understand most profitable boroughs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889DDF6-0CBE-4BA5-AF92-E6CED9DC2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338519"/>
              </p:ext>
            </p:extLst>
          </p:nvPr>
        </p:nvGraphicFramePr>
        <p:xfrm>
          <a:off x="1088379" y="1266826"/>
          <a:ext cx="5532162" cy="247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CCF305-AEDA-4B69-ABC6-772F29F75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207861"/>
              </p:ext>
            </p:extLst>
          </p:nvPr>
        </p:nvGraphicFramePr>
        <p:xfrm>
          <a:off x="1029811" y="4034138"/>
          <a:ext cx="5028089" cy="2667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B6564C8-A925-46BF-AD65-1E95AD759CD9}"/>
              </a:ext>
            </a:extLst>
          </p:cNvPr>
          <p:cNvSpPr/>
          <p:nvPr/>
        </p:nvSpPr>
        <p:spPr>
          <a:xfrm>
            <a:off x="7001753" y="1701210"/>
            <a:ext cx="3922733" cy="4387702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Manhattan was found to be the costliest place to stay followed by Brooklyn, Staten Island and Queens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cost closely follows the same trend as annual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Breakeven time is least for Staten Island with 13.9 years followed by Queens, Brooklyn and Manhattan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trend is expected for zip codes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AFD9B7D-DA70-41E5-942A-5F35D8AF9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117645"/>
              </p:ext>
            </p:extLst>
          </p:nvPr>
        </p:nvGraphicFramePr>
        <p:xfrm>
          <a:off x="1088379" y="3738171"/>
          <a:ext cx="5532162" cy="37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8737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96B853-483A-45AA-B6B0-6E7EC408E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332145"/>
              </p:ext>
            </p:extLst>
          </p:nvPr>
        </p:nvGraphicFramePr>
        <p:xfrm>
          <a:off x="1088379" y="965744"/>
          <a:ext cx="10040538" cy="266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21F4C9-344C-42C0-B226-1FD9EC0F4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294395"/>
              </p:ext>
            </p:extLst>
          </p:nvPr>
        </p:nvGraphicFramePr>
        <p:xfrm>
          <a:off x="1209675" y="3936380"/>
          <a:ext cx="9383985" cy="266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FA424E2-C043-4321-B187-594F4CEFAAF8}"/>
              </a:ext>
            </a:extLst>
          </p:cNvPr>
          <p:cNvSpPr/>
          <p:nvPr/>
        </p:nvSpPr>
        <p:spPr>
          <a:xfrm>
            <a:off x="8374566" y="3836020"/>
            <a:ext cx="2394229" cy="1204331"/>
          </a:xfrm>
          <a:prstGeom prst="wedgeRectCallout">
            <a:avLst>
              <a:gd name="adj1" fmla="val -39463"/>
              <a:gd name="adj2" fmla="val 70833"/>
            </a:avLst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we need to select Top 10 zip codes, a cut off of ~20 years can be taken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A20349-6CE6-4782-8C8B-DBD0441066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74605"/>
              </p:ext>
            </p:extLst>
          </p:nvPr>
        </p:nvGraphicFramePr>
        <p:xfrm>
          <a:off x="3507729" y="3600085"/>
          <a:ext cx="5532162" cy="37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03B607-46F3-458C-9691-4B5AF7C8B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164953"/>
              </p:ext>
            </p:extLst>
          </p:nvPr>
        </p:nvGraphicFramePr>
        <p:xfrm>
          <a:off x="3420586" y="6520540"/>
          <a:ext cx="5192569" cy="37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E484F60-012C-4589-9F85-7E9AA30D94A1}"/>
              </a:ext>
            </a:extLst>
          </p:cNvPr>
          <p:cNvSpPr txBox="1"/>
          <p:nvPr/>
        </p:nvSpPr>
        <p:spPr>
          <a:xfrm>
            <a:off x="1029810" y="-131595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Staten Islands Zip codes have lowest breakeven period when compared to other zip codes</a:t>
            </a:r>
          </a:p>
        </p:txBody>
      </p:sp>
    </p:spTree>
    <p:extLst>
      <p:ext uri="{BB962C8B-B14F-4D97-AF65-F5344CB8AC3E}">
        <p14:creationId xmlns:p14="http://schemas.microsoft.com/office/powerpoint/2010/main" val="410604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C81846-31BE-4E71-9D4A-7DE0B26CC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231350"/>
              </p:ext>
            </p:extLst>
          </p:nvPr>
        </p:nvGraphicFramePr>
        <p:xfrm>
          <a:off x="1114426" y="1178545"/>
          <a:ext cx="6086474" cy="572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E1DC55-7EBD-4FDD-8169-591487DBD1DE}"/>
              </a:ext>
            </a:extLst>
          </p:cNvPr>
          <p:cNvSpPr/>
          <p:nvPr/>
        </p:nvSpPr>
        <p:spPr>
          <a:xfrm>
            <a:off x="7285516" y="1191844"/>
            <a:ext cx="3974447" cy="5570905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Although, most of the properties are in Manhattan as it receives the highest number of guests . Our Analysis suggests that the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breakeven is also longest for Manhattan due to high property cost</a:t>
            </a:r>
          </a:p>
          <a:p>
            <a:pPr marL="9144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Manhattan presents tough competition as there are many competitors and it has high property cost. Overall, it has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long breakeven point and doesn’t present a good opportunity in terms of ROI</a:t>
            </a:r>
          </a:p>
          <a:p>
            <a:pPr marL="9144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Staten Island has considerable lower property cost but it also gets fewer guests. </a:t>
            </a:r>
            <a:r>
              <a:rPr lang="en-US" sz="1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Also, travelers and tourist who are visiting NY for business and leisure, it is much better for them to stay in Manhattan which is closer to offices and other tourist attractions</a:t>
            </a:r>
          </a:p>
          <a:p>
            <a:pPr marL="91440" indent="-285750">
              <a:buFont typeface="Arial" panose="020B0604020202020204" pitchFamily="34" charset="0"/>
              <a:buChar char="•"/>
            </a:pPr>
            <a:endParaRPr lang="en-US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But going just by numbers it seems it is much safer to invest in a property at Staten Island as it offers shorter Breakeven point and is less risky compared to other locations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CD67C-CDAB-4966-9846-AE0FCE7C73E6}"/>
              </a:ext>
            </a:extLst>
          </p:cNvPr>
          <p:cNvSpPr txBox="1"/>
          <p:nvPr/>
        </p:nvSpPr>
        <p:spPr>
          <a:xfrm>
            <a:off x="1029810" y="-777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Zips were arranged in order of their profitability to identify most profitable Zips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01B4C-DF69-4FE5-8439-A994F26D8E8F}"/>
              </a:ext>
            </a:extLst>
          </p:cNvPr>
          <p:cNvSpPr txBox="1"/>
          <p:nvPr/>
        </p:nvSpPr>
        <p:spPr>
          <a:xfrm>
            <a:off x="4276725" y="2114550"/>
            <a:ext cx="30087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This is the list of top 10 performing zips that came in the analysis-</a:t>
            </a:r>
          </a:p>
          <a:p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Helvetica Neue"/>
            </a:endParaRP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10305(SI)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10306(SI)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10314(SI)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10312(SI)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10303(SI)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10308(SI)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11234(B)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11434(Q)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10304(SI)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11215(B)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8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EBF11-7416-4DCD-984B-638C04A7A56E}"/>
              </a:ext>
            </a:extLst>
          </p:cNvPr>
          <p:cNvSpPr/>
          <p:nvPr/>
        </p:nvSpPr>
        <p:spPr>
          <a:xfrm>
            <a:off x="1210628" y="2440785"/>
            <a:ext cx="4572000" cy="4114800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Since, Staten Island doesn’t receive than many visitors, not all properties should be bought in that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 performers in respective neighborhoods should be chosen to minimize risks and maximize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Potential candidates also depend on the investment as the property cost varies significantly based on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Profitability should be evaluated in a year to understand whether these properties are providing expected returns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ABC real estate should diversify investments in all the boroughs based on calculated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FC8CD-22A2-41B5-981D-526C69F58E82}"/>
              </a:ext>
            </a:extLst>
          </p:cNvPr>
          <p:cNvSpPr txBox="1"/>
          <p:nvPr/>
        </p:nvSpPr>
        <p:spPr>
          <a:xfrm>
            <a:off x="1204332" y="1683834"/>
            <a:ext cx="985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Our recommendation would be to diversify and buy properties in top performing zips of </a:t>
            </a:r>
          </a:p>
          <a:p>
            <a:r>
              <a:rPr lang="en-US" b="1" i="1" dirty="0">
                <a:solidFill>
                  <a:schemeClr val="tx2"/>
                </a:solidFill>
              </a:rPr>
              <a:t>different neighborhoods with prime focus on Staten Island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A15F1-11A5-4692-B74C-E78E52A47C90}"/>
              </a:ext>
            </a:extLst>
          </p:cNvPr>
          <p:cNvSpPr/>
          <p:nvPr/>
        </p:nvSpPr>
        <p:spPr>
          <a:xfrm>
            <a:off x="6412940" y="2470436"/>
            <a:ext cx="4572000" cy="4114800"/>
          </a:xfrm>
          <a:prstGeom prst="rect">
            <a:avLst/>
          </a:prstGeom>
          <a:solidFill>
            <a:srgbClr val="683F1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For instance, If we need to recommend 8 zips then these are the zips we would recommend-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10305(SI)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10306(SI)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10314(SI)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10312(SI)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11234(B)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11434(Q)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11215(B)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/>
              </a:rPr>
              <a:t>10036(M)</a:t>
            </a:r>
            <a:endParaRPr lang="en-US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3413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Modifying the analysis for following factors would result in more accurate results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9BB4F-31C4-4327-B5F7-20B7EA925B6A}"/>
              </a:ext>
            </a:extLst>
          </p:cNvPr>
          <p:cNvSpPr txBox="1"/>
          <p:nvPr/>
        </p:nvSpPr>
        <p:spPr>
          <a:xfrm flipH="1">
            <a:off x="1029810" y="1704514"/>
            <a:ext cx="10324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5"/>
                </a:solidFill>
              </a:rPr>
              <a:t>Property cost </a:t>
            </a:r>
            <a:r>
              <a:rPr lang="en-US" dirty="0"/>
              <a:t> - </a:t>
            </a:r>
            <a:r>
              <a:rPr lang="en-US" dirty="0">
                <a:solidFill>
                  <a:schemeClr val="tx2"/>
                </a:solidFill>
              </a:rPr>
              <a:t>Property cost used for this analysis was from Jun’17</a:t>
            </a:r>
            <a:r>
              <a:rPr lang="en-US" dirty="0"/>
              <a:t>. Latest property cost should be used if it is available. We can also use forecasting techniques like </a:t>
            </a:r>
            <a:r>
              <a:rPr lang="en-US" b="1" i="1" dirty="0">
                <a:solidFill>
                  <a:schemeClr val="tx2"/>
                </a:solidFill>
              </a:rPr>
              <a:t>ARIMA</a:t>
            </a:r>
            <a:r>
              <a:rPr lang="en-US" dirty="0"/>
              <a:t> to predict latest property cost from past trend. We can also take the actual cost of properties which would give more accurate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5"/>
                </a:solidFill>
              </a:rPr>
              <a:t>Factors impacting Occupancy</a:t>
            </a:r>
            <a:r>
              <a:rPr lang="en-US" b="1" i="1" dirty="0"/>
              <a:t> </a:t>
            </a:r>
            <a:r>
              <a:rPr lang="en-US" dirty="0"/>
              <a:t>- In the present analysis, </a:t>
            </a:r>
            <a:r>
              <a:rPr lang="en-US" dirty="0">
                <a:solidFill>
                  <a:schemeClr val="tx2"/>
                </a:solidFill>
              </a:rPr>
              <a:t>although we have used occupancy rate based on review score location, there are other factors which impact occupancy rate</a:t>
            </a:r>
            <a:r>
              <a:rPr lang="en-US" dirty="0"/>
              <a:t>. We should also normalize our results for other factors like cleanliness, staff behavior </a:t>
            </a:r>
            <a:r>
              <a:rPr lang="en-US" dirty="0" err="1"/>
              <a:t>etc</a:t>
            </a:r>
            <a:r>
              <a:rPr lang="en-US" dirty="0"/>
              <a:t> which definitely impacts Occupancy rate. We can also use Availability_30 at property level to get more accurate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5"/>
                </a:solidFill>
              </a:rPr>
              <a:t>Discount/Interest Rate </a:t>
            </a:r>
            <a:r>
              <a:rPr lang="en-US" dirty="0"/>
              <a:t>- </a:t>
            </a:r>
            <a:r>
              <a:rPr lang="en-US" dirty="0">
                <a:solidFill>
                  <a:schemeClr val="tx2"/>
                </a:solidFill>
              </a:rPr>
              <a:t>In this case, we have taken 0% discount rate as our assumption but that assumption is not practical.</a:t>
            </a:r>
            <a:r>
              <a:rPr lang="en-US" dirty="0"/>
              <a:t> </a:t>
            </a:r>
            <a:r>
              <a:rPr lang="en-US" b="1" i="1" dirty="0"/>
              <a:t>Some reasonable percentage rate can be taken to calculate NPV value and make a more accurate prediction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E2DBC7-F7B1-444D-A63F-2B30BA05F89F}"/>
              </a:ext>
            </a:extLst>
          </p:cNvPr>
          <p:cNvSpPr/>
          <p:nvPr/>
        </p:nvSpPr>
        <p:spPr>
          <a:xfrm>
            <a:off x="1271239" y="1683834"/>
            <a:ext cx="4382429" cy="1538868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RMD File output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B9743-AF3D-481F-96CF-5B82467108CF}"/>
              </a:ext>
            </a:extLst>
          </p:cNvPr>
          <p:cNvSpPr/>
          <p:nvPr/>
        </p:nvSpPr>
        <p:spPr>
          <a:xfrm>
            <a:off x="6538332" y="1683834"/>
            <a:ext cx="4382429" cy="1538868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90312-BFDA-427B-844F-DD9CB481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44" y="3429000"/>
            <a:ext cx="7167911" cy="34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4006B-7964-4FED-B0F0-26A092A0F5DE}"/>
              </a:ext>
            </a:extLst>
          </p:cNvPr>
          <p:cNvSpPr txBox="1"/>
          <p:nvPr/>
        </p:nvSpPr>
        <p:spPr>
          <a:xfrm>
            <a:off x="1091954" y="1118586"/>
            <a:ext cx="60190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Quality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Cost Factor Calculation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Calculating Occupancy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Outlier Removal on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Metric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 (R Code, RMD file)</a:t>
            </a:r>
          </a:p>
        </p:txBody>
      </p:sp>
    </p:spTree>
    <p:extLst>
      <p:ext uri="{BB962C8B-B14F-4D97-AF65-F5344CB8AC3E}">
        <p14:creationId xmlns:p14="http://schemas.microsoft.com/office/powerpoint/2010/main" val="385575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ABC real estate company is looking to identify most profitable zips within New York city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88BA2-CE2F-4AFA-BA41-31B414FEB085}"/>
              </a:ext>
            </a:extLst>
          </p:cNvPr>
          <p:cNvSpPr txBox="1"/>
          <p:nvPr/>
        </p:nvSpPr>
        <p:spPr>
          <a:xfrm>
            <a:off x="1029810" y="1553592"/>
            <a:ext cx="10333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Available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Cost 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Zillow provides us an estimate of value for two-bedroom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Revenue 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medium through which the investor plans to lease out their investment property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39988-DE5B-45B5-9F9C-F1D887D3E7CB}"/>
              </a:ext>
            </a:extLst>
          </p:cNvPr>
          <p:cNvSpPr txBox="1"/>
          <p:nvPr/>
        </p:nvSpPr>
        <p:spPr>
          <a:xfrm>
            <a:off x="1109710" y="4718762"/>
            <a:ext cx="971291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Assumptions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investor will pay for the property in cash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time value of money discount rate is 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properties and all square feet within each locale can be assumed to be homogeneous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B9F0C-BE64-431C-9A78-27C4CEB1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4811" y="3123252"/>
            <a:ext cx="2606706" cy="251884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C54C8-51C9-4C16-9093-CE0484B1ED00}"/>
              </a:ext>
            </a:extLst>
          </p:cNvPr>
          <p:cNvSpPr txBox="1"/>
          <p:nvPr/>
        </p:nvSpPr>
        <p:spPr>
          <a:xfrm>
            <a:off x="1091954" y="3367009"/>
            <a:ext cx="7049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Background</a:t>
            </a:r>
          </a:p>
          <a:p>
            <a:endParaRPr lang="en-US" sz="2400" b="1" dirty="0"/>
          </a:p>
          <a:p>
            <a:r>
              <a:rPr lang="en-US" b="1" dirty="0"/>
              <a:t>New York consists of following five boroughs/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5106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Following steps were performed to bring data in the required format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A9C5E-B7CA-44E1-AF5A-7D9A6E78ED84}"/>
              </a:ext>
            </a:extLst>
          </p:cNvPr>
          <p:cNvSpPr txBox="1"/>
          <p:nvPr/>
        </p:nvSpPr>
        <p:spPr>
          <a:xfrm>
            <a:off x="1145313" y="1533245"/>
            <a:ext cx="9929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Loading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Revenue and Cost files were loaded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 check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Data is checked for missing values 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Relevant Column Names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Column names of both Datasets were checked and relevant columns are filtered from the dataset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values in columns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Check count of missing values in relevant columns.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Zipcode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 1.5% and bedrooms has 0.16% missing values.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Making zip to 5 digits. Dropping the dollar sign and changing the format to numeric format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Merging the file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-Merging with the revenue file to get property cost of 2 bedroom apartments on the zip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for NY Zips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-Filtering for NY zip codes that will be considered for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4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Ten steps approach was followed to finalize results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699FE6-0EEB-477B-B16B-D5FED36ACDB2}"/>
              </a:ext>
            </a:extLst>
          </p:cNvPr>
          <p:cNvSpPr/>
          <p:nvPr/>
        </p:nvSpPr>
        <p:spPr>
          <a:xfrm>
            <a:off x="1260629" y="1638679"/>
            <a:ext cx="2068497" cy="110970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15561D-FF21-4585-B83C-9BAAED525E02}"/>
              </a:ext>
            </a:extLst>
          </p:cNvPr>
          <p:cNvSpPr/>
          <p:nvPr/>
        </p:nvSpPr>
        <p:spPr>
          <a:xfrm>
            <a:off x="3836633" y="1638679"/>
            <a:ext cx="2068497" cy="110970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Quality Checks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762F19-1991-490E-AD5A-A1E8A35042DB}"/>
              </a:ext>
            </a:extLst>
          </p:cNvPr>
          <p:cNvSpPr/>
          <p:nvPr/>
        </p:nvSpPr>
        <p:spPr>
          <a:xfrm>
            <a:off x="6412637" y="1638679"/>
            <a:ext cx="2068497" cy="110970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Master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AC8BD1-6ADB-48D4-8972-F108F6A7DBBF}"/>
              </a:ext>
            </a:extLst>
          </p:cNvPr>
          <p:cNvSpPr/>
          <p:nvPr/>
        </p:nvSpPr>
        <p:spPr>
          <a:xfrm>
            <a:off x="1260629" y="3457233"/>
            <a:ext cx="2011680" cy="110970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Analyzing Cost Factor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552968-7C18-405C-BEC3-A9395C83BA95}"/>
              </a:ext>
            </a:extLst>
          </p:cNvPr>
          <p:cNvSpPr/>
          <p:nvPr/>
        </p:nvSpPr>
        <p:spPr>
          <a:xfrm>
            <a:off x="8988641" y="1638679"/>
            <a:ext cx="2068497" cy="110970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C6DBE-159D-416A-8A3F-A0F6F7214E40}"/>
              </a:ext>
            </a:extLst>
          </p:cNvPr>
          <p:cNvSpPr/>
          <p:nvPr/>
        </p:nvSpPr>
        <p:spPr>
          <a:xfrm>
            <a:off x="3863266" y="3457233"/>
            <a:ext cx="2011680" cy="110970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Filtering property listings based on review 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225F89-6E72-4A8F-B5E0-2F3C88D58D4C}"/>
              </a:ext>
            </a:extLst>
          </p:cNvPr>
          <p:cNvSpPr/>
          <p:nvPr/>
        </p:nvSpPr>
        <p:spPr>
          <a:xfrm>
            <a:off x="6465903" y="3457233"/>
            <a:ext cx="2011680" cy="110970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Calculating Occupancy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9356A-8A2A-4A44-917A-2E5A521243F9}"/>
              </a:ext>
            </a:extLst>
          </p:cNvPr>
          <p:cNvSpPr/>
          <p:nvPr/>
        </p:nvSpPr>
        <p:spPr>
          <a:xfrm>
            <a:off x="9068541" y="3457233"/>
            <a:ext cx="2011680" cy="110970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Outlier removal based on prices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6EB21B-C64E-4DA2-A827-3E8D3A73CA50}"/>
              </a:ext>
            </a:extLst>
          </p:cNvPr>
          <p:cNvSpPr/>
          <p:nvPr/>
        </p:nvSpPr>
        <p:spPr>
          <a:xfrm>
            <a:off x="4897513" y="5371000"/>
            <a:ext cx="2408808" cy="1240981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Analyzing Results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2D2292-793B-47D8-80C1-056E24EFFC0E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3329126" y="2193534"/>
            <a:ext cx="50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F5CC21-0971-4B84-B9D4-899ABD88E8A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905130" y="2193534"/>
            <a:ext cx="50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F4BFA-0040-4B1F-828C-08B690ECD044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272309" y="4012088"/>
            <a:ext cx="590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CF06C-FB47-4F1F-8458-DA834A31D20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481134" y="2193534"/>
            <a:ext cx="50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719C96-B108-4125-A8FC-75CE53B7A78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874946" y="4012088"/>
            <a:ext cx="590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6BD9BB-183F-4394-8616-6BD65B2B453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477583" y="4012088"/>
            <a:ext cx="5909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88681C-0F0E-49AA-9601-87D1C06EEF0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H="1">
            <a:off x="1333243" y="4012088"/>
            <a:ext cx="9746978" cy="1979403"/>
          </a:xfrm>
          <a:prstGeom prst="bentConnector5">
            <a:avLst>
              <a:gd name="adj1" fmla="val -2345"/>
              <a:gd name="adj2" fmla="val 50000"/>
              <a:gd name="adj3" fmla="val 1023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5C6547D-BF51-4A6D-A4DF-94C3F616972B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 flipH="1">
            <a:off x="1260629" y="2193534"/>
            <a:ext cx="9796509" cy="1818554"/>
          </a:xfrm>
          <a:prstGeom prst="bentConnector5">
            <a:avLst>
              <a:gd name="adj1" fmla="val -2333"/>
              <a:gd name="adj2" fmla="val 50000"/>
              <a:gd name="adj3" fmla="val 102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1E60CB4-EC35-4814-8B30-C0A216B819A1}"/>
              </a:ext>
            </a:extLst>
          </p:cNvPr>
          <p:cNvSpPr/>
          <p:nvPr/>
        </p:nvSpPr>
        <p:spPr>
          <a:xfrm>
            <a:off x="1333243" y="5436636"/>
            <a:ext cx="2011680" cy="110970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Metrics creation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08C9F-35F5-4DEE-BBDC-A75314AD345C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3344923" y="5991491"/>
            <a:ext cx="15525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9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Manhattan has the highest number of property listings with ~85% of properties in that area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2C3EA0-CD14-4DC4-8489-5045FBE83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147016"/>
              </p:ext>
            </p:extLst>
          </p:nvPr>
        </p:nvGraphicFramePr>
        <p:xfrm>
          <a:off x="1088378" y="1266825"/>
          <a:ext cx="7569847" cy="2797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4672908-7792-4ADF-A797-D63EA397E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091829"/>
              </p:ext>
            </p:extLst>
          </p:nvPr>
        </p:nvGraphicFramePr>
        <p:xfrm>
          <a:off x="1088378" y="3952875"/>
          <a:ext cx="7569847" cy="2878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ADDC6FB-8EEB-41C8-B385-988A81C71267}"/>
              </a:ext>
            </a:extLst>
          </p:cNvPr>
          <p:cNvSpPr/>
          <p:nvPr/>
        </p:nvSpPr>
        <p:spPr>
          <a:xfrm>
            <a:off x="8658225" y="1485900"/>
            <a:ext cx="2634171" cy="5162551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Manhattan has the highest number of properties (listings) which suggests that it is most preferred place for visitors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Manhattan is followed by Brooklyn followed by </a:t>
            </a:r>
            <a:r>
              <a:rPr lang="en-US" sz="1400" dirty="0" err="1"/>
              <a:t>staten</a:t>
            </a:r>
            <a:r>
              <a:rPr lang="en-US" sz="1400" dirty="0"/>
              <a:t> Island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trend is observed at zip level with top 3 zips belonging to Manhattan followed by Brooklyn</a:t>
            </a:r>
          </a:p>
        </p:txBody>
      </p:sp>
    </p:spTree>
    <p:extLst>
      <p:ext uri="{BB962C8B-B14F-4D97-AF65-F5344CB8AC3E}">
        <p14:creationId xmlns:p14="http://schemas.microsoft.com/office/powerpoint/2010/main" val="74289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Cost factor was calculated based on the bed room count of the property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9B8C2-B244-4AA6-BC60-A7A9C416BC06}"/>
              </a:ext>
            </a:extLst>
          </p:cNvPr>
          <p:cNvSpPr txBox="1"/>
          <p:nvPr/>
        </p:nvSpPr>
        <p:spPr>
          <a:xfrm>
            <a:off x="1029810" y="1781175"/>
            <a:ext cx="996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Since, we had property cost of only 2 bedroom apartment, we decided to calculate property cost</a:t>
            </a:r>
          </a:p>
          <a:p>
            <a:r>
              <a:rPr lang="en-US" i="1" dirty="0"/>
              <a:t>based on the bedroom count for each property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13DA1-F824-4B79-AC8D-C140ED5901D4}"/>
              </a:ext>
            </a:extLst>
          </p:cNvPr>
          <p:cNvSpPr txBox="1"/>
          <p:nvPr/>
        </p:nvSpPr>
        <p:spPr>
          <a:xfrm>
            <a:off x="1114425" y="2638425"/>
            <a:ext cx="924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to calculate the factor 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size (in sq. feet) was calculated across bedroom counts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Cost factor was calculated after dividing size with that of 2 bedroom house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DDD645-95A8-48F4-B657-D0FE9BC2A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364538"/>
              </p:ext>
            </p:extLst>
          </p:nvPr>
        </p:nvGraphicFramePr>
        <p:xfrm>
          <a:off x="1174103" y="3943350"/>
          <a:ext cx="7569847" cy="2797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EC1DC9-FD2E-42AB-8EA8-B2A351CCBCDC}"/>
              </a:ext>
            </a:extLst>
          </p:cNvPr>
          <p:cNvSpPr/>
          <p:nvPr/>
        </p:nvSpPr>
        <p:spPr>
          <a:xfrm>
            <a:off x="8896350" y="4029075"/>
            <a:ext cx="2396046" cy="2428875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calculate cost factor following formula is applied-</a:t>
            </a:r>
          </a:p>
          <a:p>
            <a:r>
              <a:rPr lang="en-US" dirty="0"/>
              <a:t>Avg. size/size of 2 bedroom apartment</a:t>
            </a:r>
          </a:p>
          <a:p>
            <a:r>
              <a:rPr lang="en-US" dirty="0"/>
              <a:t>E.g. for 4 bedroom</a:t>
            </a:r>
          </a:p>
          <a:p>
            <a:r>
              <a:rPr lang="en-US" dirty="0"/>
              <a:t>3350/924=3.63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B583BB-B470-4740-9505-CC0DDCEAFFA3}"/>
              </a:ext>
            </a:extLst>
          </p:cNvPr>
          <p:cNvSpPr/>
          <p:nvPr/>
        </p:nvSpPr>
        <p:spPr>
          <a:xfrm>
            <a:off x="2019300" y="3790950"/>
            <a:ext cx="552450" cy="571500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05F4B2-EC04-41AA-9765-59F01C62899C}"/>
              </a:ext>
            </a:extLst>
          </p:cNvPr>
          <p:cNvSpPr/>
          <p:nvPr/>
        </p:nvSpPr>
        <p:spPr>
          <a:xfrm>
            <a:off x="8572500" y="3744099"/>
            <a:ext cx="552450" cy="571500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501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Only properties with 5 or more reviews were considered in the analysis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0DE0FDC-243F-44BA-BF08-3BD6DFED4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691507"/>
              </p:ext>
            </p:extLst>
          </p:nvPr>
        </p:nvGraphicFramePr>
        <p:xfrm>
          <a:off x="1288403" y="1581150"/>
          <a:ext cx="9693922" cy="2797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F364A0-68A2-4EFC-8F14-536E83DC1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743462"/>
              </p:ext>
            </p:extLst>
          </p:nvPr>
        </p:nvGraphicFramePr>
        <p:xfrm>
          <a:off x="1314142" y="4514850"/>
          <a:ext cx="4877108" cy="216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A524AE7-06FC-402F-99AA-2E1A0AA1987D}"/>
              </a:ext>
            </a:extLst>
          </p:cNvPr>
          <p:cNvSpPr/>
          <p:nvPr/>
        </p:nvSpPr>
        <p:spPr>
          <a:xfrm>
            <a:off x="6415288" y="4514850"/>
            <a:ext cx="4877108" cy="1943100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keep the results reliable and have enough properties in the analysis, we decided to go ahead with 5 or more properties</a:t>
            </a:r>
          </a:p>
          <a:p>
            <a:endParaRPr lang="en-US" dirty="0"/>
          </a:p>
          <a:p>
            <a:r>
              <a:rPr lang="en-US" dirty="0"/>
              <a:t>Only properties with 5 or more review were considered in the analysis (4,527)</a:t>
            </a:r>
          </a:p>
        </p:txBody>
      </p:sp>
    </p:spTree>
    <p:extLst>
      <p:ext uri="{BB962C8B-B14F-4D97-AF65-F5344CB8AC3E}">
        <p14:creationId xmlns:p14="http://schemas.microsoft.com/office/powerpoint/2010/main" val="405991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04FA-44F5-4451-AAFD-78E329C77A6D}"/>
              </a:ext>
            </a:extLst>
          </p:cNvPr>
          <p:cNvSpPr txBox="1"/>
          <p:nvPr/>
        </p:nvSpPr>
        <p:spPr>
          <a:xfrm>
            <a:off x="1029810" y="106530"/>
            <a:ext cx="1026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Occupancy Rate was calculated based on the Location review score of the property listings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64E78-1F2D-486F-8CC7-C9CF6A0F881A}"/>
              </a:ext>
            </a:extLst>
          </p:cNvPr>
          <p:cNvSpPr txBox="1"/>
          <p:nvPr/>
        </p:nvSpPr>
        <p:spPr>
          <a:xfrm flipH="1">
            <a:off x="1131569" y="1581150"/>
            <a:ext cx="926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Since, we are interested in location, location review score was used in the analysis which would serve as a proxy for occupancy rate based on location</a:t>
            </a:r>
          </a:p>
          <a:p>
            <a:endParaRPr lang="en-US" i="1" dirty="0"/>
          </a:p>
          <a:p>
            <a:r>
              <a:rPr lang="en-US" i="1" dirty="0"/>
              <a:t>Occupancy rate was calculated using the availability in next 30 days (column availability_30) present in the dataset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37170F0-A51A-4F1C-9A1E-756092D91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490588"/>
              </p:ext>
            </p:extLst>
          </p:nvPr>
        </p:nvGraphicFramePr>
        <p:xfrm>
          <a:off x="1029810" y="3429000"/>
          <a:ext cx="5726431" cy="332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A27F0F7-925F-4B34-885D-7018A677E14A}"/>
              </a:ext>
            </a:extLst>
          </p:cNvPr>
          <p:cNvSpPr/>
          <p:nvPr/>
        </p:nvSpPr>
        <p:spPr>
          <a:xfrm>
            <a:off x="7102928" y="4090307"/>
            <a:ext cx="4189467" cy="2269672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property listing received 9 or 10 location review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Occupancy rate increases as we go from low to high location review score</a:t>
            </a:r>
          </a:p>
        </p:txBody>
      </p:sp>
    </p:spTree>
    <p:extLst>
      <p:ext uri="{BB962C8B-B14F-4D97-AF65-F5344CB8AC3E}">
        <p14:creationId xmlns:p14="http://schemas.microsoft.com/office/powerpoint/2010/main" val="2101371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2522</TotalTime>
  <Words>1286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Helvetica Neue</vt:lpstr>
      <vt:lpstr>MS Shell Dlg 2</vt:lpstr>
      <vt:lpstr>Wingdings</vt:lpstr>
      <vt:lpstr>Wingdings 3</vt:lpstr>
      <vt:lpstr>Madison</vt:lpstr>
      <vt:lpstr>Identifying New York’s most profitable zips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New York’s most profitable zips</dc:title>
  <dc:creator>Vashishtha, Avinash (vashisah)</dc:creator>
  <cp:lastModifiedBy>Vashishtha, Avinash (vashisah)</cp:lastModifiedBy>
  <cp:revision>97</cp:revision>
  <dcterms:created xsi:type="dcterms:W3CDTF">2019-05-11T02:31:11Z</dcterms:created>
  <dcterms:modified xsi:type="dcterms:W3CDTF">2019-05-15T18:35:45Z</dcterms:modified>
</cp:coreProperties>
</file>