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8" r:id="rId12"/>
    <p:sldId id="267" r:id="rId13"/>
    <p:sldId id="270" r:id="rId14"/>
    <p:sldId id="266" r:id="rId15"/>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2" d="100"/>
          <a:sy n="72" d="100"/>
        </p:scale>
        <p:origin x="523"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a Biradar" userId="3ffa6afab98c2fff" providerId="LiveId" clId="{A2D74225-0ACA-4F01-9F72-B1330C914B07}"/>
    <pc:docChg chg="modSld">
      <pc:chgData name="Nikhita Biradar" userId="3ffa6afab98c2fff" providerId="LiveId" clId="{A2D74225-0ACA-4F01-9F72-B1330C914B07}" dt="2025-05-18T05:30:17.688" v="28" actId="14100"/>
      <pc:docMkLst>
        <pc:docMk/>
      </pc:docMkLst>
      <pc:sldChg chg="modSp mod">
        <pc:chgData name="Nikhita Biradar" userId="3ffa6afab98c2fff" providerId="LiveId" clId="{A2D74225-0ACA-4F01-9F72-B1330C914B07}" dt="2025-05-18T05:29:36.817" v="25" actId="207"/>
        <pc:sldMkLst>
          <pc:docMk/>
          <pc:sldMk cId="0" sldId="256"/>
        </pc:sldMkLst>
        <pc:spChg chg="mod">
          <ac:chgData name="Nikhita Biradar" userId="3ffa6afab98c2fff" providerId="LiveId" clId="{A2D74225-0ACA-4F01-9F72-B1330C914B07}" dt="2025-05-18T05:26:07.700" v="1" actId="14100"/>
          <ac:spMkLst>
            <pc:docMk/>
            <pc:sldMk cId="0" sldId="256"/>
            <ac:spMk id="15" creationId="{5D3B0157-7E08-75D4-B702-1FC29E98EF9C}"/>
          </ac:spMkLst>
        </pc:spChg>
        <pc:spChg chg="mod">
          <ac:chgData name="Nikhita Biradar" userId="3ffa6afab98c2fff" providerId="LiveId" clId="{A2D74225-0ACA-4F01-9F72-B1330C914B07}" dt="2025-05-18T05:29:36.817" v="25" actId="207"/>
          <ac:spMkLst>
            <pc:docMk/>
            <pc:sldMk cId="0" sldId="256"/>
            <ac:spMk id="17" creationId="{82669684-23CB-9434-454E-3D09DBA67FD4}"/>
          </ac:spMkLst>
        </pc:spChg>
      </pc:sldChg>
      <pc:sldChg chg="modSp mod">
        <pc:chgData name="Nikhita Biradar" userId="3ffa6afab98c2fff" providerId="LiveId" clId="{A2D74225-0ACA-4F01-9F72-B1330C914B07}" dt="2025-05-18T05:27:14.569" v="12" actId="14100"/>
        <pc:sldMkLst>
          <pc:docMk/>
          <pc:sldMk cId="0" sldId="257"/>
        </pc:sldMkLst>
        <pc:spChg chg="mod">
          <ac:chgData name="Nikhita Biradar" userId="3ffa6afab98c2fff" providerId="LiveId" clId="{A2D74225-0ACA-4F01-9F72-B1330C914B07}" dt="2025-05-18T05:27:14.569" v="12" actId="14100"/>
          <ac:spMkLst>
            <pc:docMk/>
            <pc:sldMk cId="0" sldId="257"/>
            <ac:spMk id="3" creationId="{00000000-0000-0000-0000-000000000000}"/>
          </ac:spMkLst>
        </pc:spChg>
      </pc:sldChg>
      <pc:sldChg chg="modSp mod">
        <pc:chgData name="Nikhita Biradar" userId="3ffa6afab98c2fff" providerId="LiveId" clId="{A2D74225-0ACA-4F01-9F72-B1330C914B07}" dt="2025-05-18T05:27:38.014" v="15" actId="14100"/>
        <pc:sldMkLst>
          <pc:docMk/>
          <pc:sldMk cId="0" sldId="258"/>
        </pc:sldMkLst>
        <pc:spChg chg="mod">
          <ac:chgData name="Nikhita Biradar" userId="3ffa6afab98c2fff" providerId="LiveId" clId="{A2D74225-0ACA-4F01-9F72-B1330C914B07}" dt="2025-05-18T05:27:38.014" v="15" actId="14100"/>
          <ac:spMkLst>
            <pc:docMk/>
            <pc:sldMk cId="0" sldId="258"/>
            <ac:spMk id="2" creationId="{00000000-0000-0000-0000-000000000000}"/>
          </ac:spMkLst>
        </pc:spChg>
        <pc:spChg chg="mod">
          <ac:chgData name="Nikhita Biradar" userId="3ffa6afab98c2fff" providerId="LiveId" clId="{A2D74225-0ACA-4F01-9F72-B1330C914B07}" dt="2025-05-18T05:27:32.116" v="13" actId="14100"/>
          <ac:spMkLst>
            <pc:docMk/>
            <pc:sldMk cId="0" sldId="258"/>
            <ac:spMk id="3" creationId="{00000000-0000-0000-0000-000000000000}"/>
          </ac:spMkLst>
        </pc:spChg>
      </pc:sldChg>
      <pc:sldChg chg="modSp mod">
        <pc:chgData name="Nikhita Biradar" userId="3ffa6afab98c2fff" providerId="LiveId" clId="{A2D74225-0ACA-4F01-9F72-B1330C914B07}" dt="2025-05-18T05:27:53.965" v="18" actId="14100"/>
        <pc:sldMkLst>
          <pc:docMk/>
          <pc:sldMk cId="0" sldId="259"/>
        </pc:sldMkLst>
        <pc:spChg chg="mod">
          <ac:chgData name="Nikhita Biradar" userId="3ffa6afab98c2fff" providerId="LiveId" clId="{A2D74225-0ACA-4F01-9F72-B1330C914B07}" dt="2025-05-18T05:27:45.197" v="16" actId="14100"/>
          <ac:spMkLst>
            <pc:docMk/>
            <pc:sldMk cId="0" sldId="259"/>
            <ac:spMk id="3" creationId="{00000000-0000-0000-0000-000000000000}"/>
          </ac:spMkLst>
        </pc:spChg>
        <pc:spChg chg="mod">
          <ac:chgData name="Nikhita Biradar" userId="3ffa6afab98c2fff" providerId="LiveId" clId="{A2D74225-0ACA-4F01-9F72-B1330C914B07}" dt="2025-05-18T05:27:48.785" v="17" actId="14100"/>
          <ac:spMkLst>
            <pc:docMk/>
            <pc:sldMk cId="0" sldId="259"/>
            <ac:spMk id="5" creationId="{00000000-0000-0000-0000-000000000000}"/>
          </ac:spMkLst>
        </pc:spChg>
        <pc:spChg chg="mod">
          <ac:chgData name="Nikhita Biradar" userId="3ffa6afab98c2fff" providerId="LiveId" clId="{A2D74225-0ACA-4F01-9F72-B1330C914B07}" dt="2025-05-18T05:27:53.965" v="18" actId="14100"/>
          <ac:spMkLst>
            <pc:docMk/>
            <pc:sldMk cId="0" sldId="259"/>
            <ac:spMk id="11" creationId="{00000000-0000-0000-0000-000000000000}"/>
          </ac:spMkLst>
        </pc:spChg>
      </pc:sldChg>
      <pc:sldChg chg="modSp mod">
        <pc:chgData name="Nikhita Biradar" userId="3ffa6afab98c2fff" providerId="LiveId" clId="{A2D74225-0ACA-4F01-9F72-B1330C914B07}" dt="2025-05-18T05:28:04.998" v="19" actId="14100"/>
        <pc:sldMkLst>
          <pc:docMk/>
          <pc:sldMk cId="0" sldId="260"/>
        </pc:sldMkLst>
        <pc:spChg chg="mod">
          <ac:chgData name="Nikhita Biradar" userId="3ffa6afab98c2fff" providerId="LiveId" clId="{A2D74225-0ACA-4F01-9F72-B1330C914B07}" dt="2025-05-18T05:28:04.998" v="19" actId="14100"/>
          <ac:spMkLst>
            <pc:docMk/>
            <pc:sldMk cId="0" sldId="260"/>
            <ac:spMk id="2" creationId="{00000000-0000-0000-0000-000000000000}"/>
          </ac:spMkLst>
        </pc:spChg>
      </pc:sldChg>
      <pc:sldChg chg="modSp mod">
        <pc:chgData name="Nikhita Biradar" userId="3ffa6afab98c2fff" providerId="LiveId" clId="{A2D74225-0ACA-4F01-9F72-B1330C914B07}" dt="2025-05-18T05:30:17.688" v="28" actId="14100"/>
        <pc:sldMkLst>
          <pc:docMk/>
          <pc:sldMk cId="0" sldId="263"/>
        </pc:sldMkLst>
        <pc:spChg chg="mod">
          <ac:chgData name="Nikhita Biradar" userId="3ffa6afab98c2fff" providerId="LiveId" clId="{A2D74225-0ACA-4F01-9F72-B1330C914B07}" dt="2025-05-18T05:30:17.688" v="28" actId="14100"/>
          <ac:spMkLst>
            <pc:docMk/>
            <pc:sldMk cId="0" sldId="263"/>
            <ac:spMk id="12" creationId="{EA617B85-45EA-2A51-E918-9936340F1170}"/>
          </ac:spMkLst>
        </pc:spChg>
        <pc:spChg chg="mod">
          <ac:chgData name="Nikhita Biradar" userId="3ffa6afab98c2fff" providerId="LiveId" clId="{A2D74225-0ACA-4F01-9F72-B1330C914B07}" dt="2025-05-18T05:30:11.832" v="27" actId="14100"/>
          <ac:spMkLst>
            <pc:docMk/>
            <pc:sldMk cId="0" sldId="263"/>
            <ac:spMk id="13" creationId="{4F04E9CE-0718-EF5D-AB2E-82C8EF5A6B99}"/>
          </ac:spMkLst>
        </pc:spChg>
      </pc:sldChg>
      <pc:sldChg chg="modSp mod">
        <pc:chgData name="Nikhita Biradar" userId="3ffa6afab98c2fff" providerId="LiveId" clId="{A2D74225-0ACA-4F01-9F72-B1330C914B07}" dt="2025-05-18T05:28:20.295" v="20" actId="14100"/>
        <pc:sldMkLst>
          <pc:docMk/>
          <pc:sldMk cId="416831803" sldId="264"/>
        </pc:sldMkLst>
        <pc:spChg chg="mod">
          <ac:chgData name="Nikhita Biradar" userId="3ffa6afab98c2fff" providerId="LiveId" clId="{A2D74225-0ACA-4F01-9F72-B1330C914B07}" dt="2025-05-18T05:28:20.295" v="20" actId="14100"/>
          <ac:spMkLst>
            <pc:docMk/>
            <pc:sldMk cId="416831803" sldId="264"/>
            <ac:spMk id="7" creationId="{842E3C7A-EAEC-9B1E-2C3F-F718D7806B1F}"/>
          </ac:spMkLst>
        </pc:spChg>
      </pc:sldChg>
      <pc:sldChg chg="modSp mod">
        <pc:chgData name="Nikhita Biradar" userId="3ffa6afab98c2fff" providerId="LiveId" clId="{A2D74225-0ACA-4F01-9F72-B1330C914B07}" dt="2025-05-18T05:28:30.946" v="22" actId="14100"/>
        <pc:sldMkLst>
          <pc:docMk/>
          <pc:sldMk cId="2293323731" sldId="265"/>
        </pc:sldMkLst>
        <pc:spChg chg="mod">
          <ac:chgData name="Nikhita Biradar" userId="3ffa6afab98c2fff" providerId="LiveId" clId="{A2D74225-0ACA-4F01-9F72-B1330C914B07}" dt="2025-05-18T05:28:30.946" v="22" actId="14100"/>
          <ac:spMkLst>
            <pc:docMk/>
            <pc:sldMk cId="2293323731" sldId="265"/>
            <ac:spMk id="6" creationId="{FD614D5D-C73E-3A4F-23BA-4966D854EF68}"/>
          </ac:spMkLst>
        </pc:spChg>
        <pc:spChg chg="mod">
          <ac:chgData name="Nikhita Biradar" userId="3ffa6afab98c2fff" providerId="LiveId" clId="{A2D74225-0ACA-4F01-9F72-B1330C914B07}" dt="2025-05-18T05:28:27.364" v="21" actId="14100"/>
          <ac:spMkLst>
            <pc:docMk/>
            <pc:sldMk cId="2293323731" sldId="265"/>
            <ac:spMk id="10" creationId="{24BA8772-965A-6155-187F-BD3368800E17}"/>
          </ac:spMkLst>
        </pc:spChg>
      </pc:sldChg>
      <pc:sldChg chg="modSp mod">
        <pc:chgData name="Nikhita Biradar" userId="3ffa6afab98c2fff" providerId="LiveId" clId="{A2D74225-0ACA-4F01-9F72-B1330C914B07}" dt="2025-05-18T05:28:41.640" v="23" actId="14100"/>
        <pc:sldMkLst>
          <pc:docMk/>
          <pc:sldMk cId="1025245890" sldId="268"/>
        </pc:sldMkLst>
        <pc:spChg chg="mod">
          <ac:chgData name="Nikhita Biradar" userId="3ffa6afab98c2fff" providerId="LiveId" clId="{A2D74225-0ACA-4F01-9F72-B1330C914B07}" dt="2025-05-18T05:28:41.640" v="23" actId="14100"/>
          <ac:spMkLst>
            <pc:docMk/>
            <pc:sldMk cId="1025245890" sldId="268"/>
            <ac:spMk id="3" creationId="{4D222B2A-6774-6C7E-79A3-36DFE31295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703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0321" y="0"/>
            <a:ext cx="14677392" cy="8227457"/>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230878" y="2245358"/>
            <a:ext cx="8178803" cy="1818640"/>
          </a:xfrm>
        </p:spPr>
        <p:txBody>
          <a:bodyPr anchor="b">
            <a:noAutofit/>
          </a:bodyPr>
          <a:lstStyle>
            <a:lvl1pPr algn="ctr">
              <a:defRPr sz="6480">
                <a:effectLst/>
              </a:defRPr>
            </a:lvl1pPr>
          </a:lstStyle>
          <a:p>
            <a:r>
              <a:rPr lang="en-US"/>
              <a:t>Click to edit Master title style</a:t>
            </a:r>
            <a:endParaRPr lang="en-US" dirty="0"/>
          </a:p>
        </p:txBody>
      </p:sp>
      <p:sp>
        <p:nvSpPr>
          <p:cNvPr id="3" name="Subtitle 2"/>
          <p:cNvSpPr>
            <a:spLocks noGrp="1"/>
          </p:cNvSpPr>
          <p:nvPr>
            <p:ph type="subTitle" idx="1"/>
          </p:nvPr>
        </p:nvSpPr>
        <p:spPr>
          <a:xfrm>
            <a:off x="3230878" y="4389117"/>
            <a:ext cx="8178803" cy="1584962"/>
          </a:xfrm>
        </p:spPr>
        <p:txBody>
          <a:bodyPr anchor="t">
            <a:normAutofit/>
          </a:bodyPr>
          <a:lstStyle>
            <a:lvl1pPr marL="0" indent="0" algn="ctr">
              <a:buNone/>
              <a:defRPr sz="2520">
                <a:solidFill>
                  <a:schemeClr val="tx1"/>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579879" y="6045196"/>
            <a:ext cx="1076960" cy="335280"/>
          </a:xfrm>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a:xfrm>
            <a:off x="3230877" y="6045196"/>
            <a:ext cx="6257562" cy="335280"/>
          </a:xfrm>
        </p:spPr>
        <p:txBody>
          <a:bodyPr/>
          <a:lstStyle/>
          <a:p>
            <a:endParaRPr lang="en-US" dirty="0"/>
          </a:p>
        </p:txBody>
      </p:sp>
      <p:sp>
        <p:nvSpPr>
          <p:cNvPr id="6" name="Slide Number Placeholder 5"/>
          <p:cNvSpPr>
            <a:spLocks noGrp="1"/>
          </p:cNvSpPr>
          <p:nvPr>
            <p:ph type="sldNum" sz="quarter" idx="12"/>
          </p:nvPr>
        </p:nvSpPr>
        <p:spPr>
          <a:xfrm>
            <a:off x="10748281" y="6045196"/>
            <a:ext cx="661400" cy="33528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3230879" y="4226557"/>
            <a:ext cx="8178802"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590878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1" y="5778498"/>
            <a:ext cx="11531599" cy="680086"/>
          </a:xfrm>
        </p:spPr>
        <p:txBody>
          <a:bodyPr anchor="b">
            <a:normAutofit/>
          </a:bodyPr>
          <a:lstStyle>
            <a:lvl1pPr algn="ctr">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9713" y="1249679"/>
            <a:ext cx="12127166" cy="400304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81" y="6458584"/>
            <a:ext cx="11531599" cy="592454"/>
          </a:xfrm>
        </p:spPr>
        <p:txBody>
          <a:bodyPr>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158807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564642" y="1178558"/>
            <a:ext cx="11511278" cy="3545842"/>
          </a:xfrm>
        </p:spPr>
        <p:txBody>
          <a:bodyPr anchor="ctr">
            <a:normAutofit/>
          </a:bodyPr>
          <a:lstStyle>
            <a:lvl1pPr algn="ctr">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64642" y="5212080"/>
            <a:ext cx="11511278"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01904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8448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009775" y="4023360"/>
            <a:ext cx="10607042" cy="701040"/>
          </a:xfrm>
        </p:spPr>
        <p:txBody>
          <a:bodyPr anchor="ctr">
            <a:normAutofit/>
          </a:bodyPr>
          <a:lstStyle>
            <a:lvl1pPr marL="0" indent="0" algn="r">
              <a:buFontTx/>
              <a:buNone/>
              <a:defRPr sz="2400"/>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1554481" y="5212080"/>
            <a:ext cx="11531599" cy="1838960"/>
          </a:xfrm>
        </p:spPr>
        <p:txBody>
          <a:bodyPr anchor="ctr">
            <a:normAutofit/>
          </a:bodyPr>
          <a:lstStyle>
            <a:lvl1pPr marL="0" indent="0" algn="ctr">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5" name="TextBox 14"/>
          <p:cNvSpPr txBox="1"/>
          <p:nvPr/>
        </p:nvSpPr>
        <p:spPr>
          <a:xfrm>
            <a:off x="12720320" y="3393444"/>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19" name="Straight Connector 18"/>
          <p:cNvCxnSpPr/>
          <p:nvPr/>
        </p:nvCxnSpPr>
        <p:spPr>
          <a:xfrm>
            <a:off x="1675403" y="496823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966270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554482" y="3970297"/>
            <a:ext cx="11531602" cy="1762560"/>
          </a:xfrm>
        </p:spPr>
        <p:txBody>
          <a:bodyPr anchor="b">
            <a:normAutofit/>
          </a:bodyPr>
          <a:lstStyle>
            <a:lvl1pPr algn="l">
              <a:defRPr sz="3840" b="0" cap="none"/>
            </a:lvl1pPr>
          </a:lstStyle>
          <a:p>
            <a:r>
              <a:rPr lang="en-US"/>
              <a:t>Click to edit Master title style</a:t>
            </a:r>
            <a:endParaRPr lang="en-US" dirty="0"/>
          </a:p>
        </p:txBody>
      </p:sp>
      <p:sp>
        <p:nvSpPr>
          <p:cNvPr id="3" name="Text Placeholder 2"/>
          <p:cNvSpPr>
            <a:spLocks noGrp="1"/>
          </p:cNvSpPr>
          <p:nvPr>
            <p:ph type="body" idx="1"/>
          </p:nvPr>
        </p:nvSpPr>
        <p:spPr>
          <a:xfrm>
            <a:off x="1554481" y="5732857"/>
            <a:ext cx="11531602" cy="1032480"/>
          </a:xfrm>
        </p:spPr>
        <p:txBody>
          <a:bodyPr anchor="t">
            <a:normAutofit/>
          </a:bodyPr>
          <a:lstStyle>
            <a:lvl1pPr marL="0" indent="0" algn="l">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522914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5455" y="1178558"/>
            <a:ext cx="11155678" cy="2692402"/>
          </a:xfrm>
        </p:spPr>
        <p:txBody>
          <a:bodyPr anchor="ctr">
            <a:normAutofit/>
          </a:bodyPr>
          <a:lstStyle>
            <a:lvl1pPr algn="ctr">
              <a:defRPr sz="384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554481" y="4367174"/>
            <a:ext cx="11531602" cy="1064362"/>
          </a:xfrm>
        </p:spPr>
        <p:txBody>
          <a:bodyPr anchor="b">
            <a:normAutofit/>
          </a:bodyPr>
          <a:lstStyle>
            <a:lvl1pPr marL="0" indent="0" algn="l">
              <a:spcBef>
                <a:spcPts val="0"/>
              </a:spcBef>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1" y="5435600"/>
            <a:ext cx="11531602" cy="161544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1034416" y="1055953"/>
            <a:ext cx="731520" cy="701731"/>
          </a:xfrm>
          <a:prstGeom prst="rect">
            <a:avLst/>
          </a:prstGeom>
        </p:spPr>
        <p:txBody>
          <a:bodyPr vert="horz" lIns="109728" tIns="54864" rIns="109728" bIns="54864" rtlCol="0" anchor="ctr">
            <a:noAutofit/>
          </a:bodyPr>
          <a:lstStyle/>
          <a:p>
            <a:pPr lvl="0"/>
            <a:r>
              <a:rPr lang="en-US" sz="9600" dirty="0">
                <a:solidFill>
                  <a:schemeClr val="tx1"/>
                </a:solidFill>
                <a:effectLst/>
              </a:rPr>
              <a:t>“</a:t>
            </a:r>
          </a:p>
        </p:txBody>
      </p:sp>
      <p:sp>
        <p:nvSpPr>
          <p:cNvPr id="13" name="TextBox 12"/>
          <p:cNvSpPr txBox="1"/>
          <p:nvPr/>
        </p:nvSpPr>
        <p:spPr>
          <a:xfrm>
            <a:off x="12720320" y="3119113"/>
            <a:ext cx="731520" cy="701731"/>
          </a:xfrm>
          <a:prstGeom prst="rect">
            <a:avLst/>
          </a:prstGeom>
        </p:spPr>
        <p:txBody>
          <a:bodyPr vert="horz" lIns="109728" tIns="54864" rIns="109728" bIns="54864" rtlCol="0" anchor="ctr">
            <a:noAutofit/>
          </a:bodyPr>
          <a:lstStyle/>
          <a:p>
            <a:pPr lvl="0" algn="r"/>
            <a:r>
              <a:rPr lang="en-US" sz="9600" dirty="0">
                <a:solidFill>
                  <a:schemeClr val="tx1"/>
                </a:solidFill>
                <a:effectLst/>
              </a:rPr>
              <a:t>”</a:t>
            </a:r>
          </a:p>
        </p:txBody>
      </p:sp>
      <p:cxnSp>
        <p:nvCxnSpPr>
          <p:cNvPr id="26" name="Straight Connector 25"/>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8753520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554481" y="1178558"/>
            <a:ext cx="11531599" cy="2692402"/>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554481" y="4356201"/>
            <a:ext cx="11531602" cy="1009498"/>
          </a:xfrm>
        </p:spPr>
        <p:txBody>
          <a:bodyPr anchor="b">
            <a:normAutofit/>
          </a:bodyPr>
          <a:lstStyle>
            <a:lvl1pPr marL="0" indent="0" algn="l">
              <a:spcBef>
                <a:spcPts val="0"/>
              </a:spcBef>
              <a:buNone/>
              <a:defRPr sz="33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554480" y="5364480"/>
            <a:ext cx="11531604" cy="1686560"/>
          </a:xfrm>
        </p:spPr>
        <p:txBody>
          <a:bodyPr anchor="t">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675403" y="4114800"/>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009837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36051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99228" y="1178558"/>
            <a:ext cx="2269074" cy="58724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54478" y="1178558"/>
            <a:ext cx="8919630" cy="587248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0636668" y="1188720"/>
            <a:ext cx="0" cy="585216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76652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136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81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538585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006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77845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573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4490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935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6305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8083" y="2103127"/>
            <a:ext cx="9790426" cy="2187017"/>
          </a:xfrm>
        </p:spPr>
        <p:txBody>
          <a:bodyPr anchor="b">
            <a:normAutofit/>
          </a:bodyPr>
          <a:lstStyle>
            <a:lvl1pPr algn="ctr">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2418080" y="4615262"/>
            <a:ext cx="9790428" cy="1145456"/>
          </a:xfrm>
        </p:spPr>
        <p:txBody>
          <a:bodyPr anchor="t">
            <a:normAutofit/>
          </a:bodyPr>
          <a:lstStyle>
            <a:lvl1pPr marL="0" indent="0" algn="ctr">
              <a:buNone/>
              <a:defRPr sz="288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415268" y="4452702"/>
            <a:ext cx="9796056"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01747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58138"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17613" y="3072384"/>
            <a:ext cx="5661965" cy="397215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206374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554480"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554480"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16804" y="3190240"/>
            <a:ext cx="5661965" cy="691514"/>
          </a:xfrm>
        </p:spPr>
        <p:txBody>
          <a:bodyPr anchor="b">
            <a:noAutofit/>
          </a:bodyPr>
          <a:lstStyle>
            <a:lvl1pPr marL="0" indent="0">
              <a:spcBef>
                <a:spcPts val="806"/>
              </a:spcBef>
              <a:spcAft>
                <a:spcPts val="720"/>
              </a:spcAft>
              <a:buNone/>
              <a:defRPr sz="336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16804" y="3891915"/>
            <a:ext cx="5661965" cy="315912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56180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675403" y="2905759"/>
            <a:ext cx="1128875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93986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6806291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2574" y="1666241"/>
            <a:ext cx="4462146" cy="1645920"/>
          </a:xfrm>
        </p:spPr>
        <p:txBody>
          <a:bodyPr anchor="b">
            <a:normAutofit/>
          </a:bodyPr>
          <a:lstStyle>
            <a:lvl1pPr algn="ctr">
              <a:defRPr sz="2880" b="0"/>
            </a:lvl1pPr>
          </a:lstStyle>
          <a:p>
            <a:r>
              <a:rPr lang="en-US"/>
              <a:t>Click to edit Master title style</a:t>
            </a:r>
            <a:endParaRPr lang="en-US" dirty="0"/>
          </a:p>
        </p:txBody>
      </p:sp>
      <p:sp>
        <p:nvSpPr>
          <p:cNvPr id="3" name="Content Placeholder 2"/>
          <p:cNvSpPr>
            <a:spLocks noGrp="1"/>
          </p:cNvSpPr>
          <p:nvPr>
            <p:ph idx="1"/>
          </p:nvPr>
        </p:nvSpPr>
        <p:spPr>
          <a:xfrm>
            <a:off x="6502402" y="1178558"/>
            <a:ext cx="6563359" cy="5872482"/>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52574" y="3637278"/>
            <a:ext cx="4462146" cy="2926085"/>
          </a:xfrm>
        </p:spPr>
        <p:txBody>
          <a:bodyPr anchor="t">
            <a:normAutofit/>
          </a:bodyPr>
          <a:lstStyle>
            <a:lvl1pPr marL="0" indent="0" algn="ctr">
              <a:buNone/>
              <a:defRPr sz="192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675403" y="3495040"/>
            <a:ext cx="42173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69465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79" y="2260598"/>
            <a:ext cx="7490179" cy="1645920"/>
          </a:xfrm>
        </p:spPr>
        <p:txBody>
          <a:bodyPr anchor="b">
            <a:normAutofit/>
          </a:bodyPr>
          <a:lstStyle>
            <a:lvl1pPr algn="ctr">
              <a:defRPr sz="336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9713798" y="1249680"/>
            <a:ext cx="3676016" cy="573024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554479" y="3906518"/>
            <a:ext cx="7490179" cy="2194560"/>
          </a:xfrm>
        </p:spPr>
        <p:txBody>
          <a:bodyPr anchor="t">
            <a:normAutofit/>
          </a:bodyPr>
          <a:lstStyle>
            <a:lvl1pPr marL="0" indent="0" algn="ct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84053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8883" y="0"/>
            <a:ext cx="14675954" cy="8227457"/>
            <a:chOff x="-15736" y="0"/>
            <a:chExt cx="12229962" cy="6856214"/>
          </a:xfrm>
        </p:grpSpPr>
        <p:pic>
          <p:nvPicPr>
            <p:cNvPr id="8" name="Picture 7" descr="HD-PanelContent.png"/>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8">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554483" y="1178559"/>
            <a:ext cx="11521435" cy="156464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54481" y="3068319"/>
            <a:ext cx="11521435" cy="3982723"/>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13001" y="7162800"/>
            <a:ext cx="1920240"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B61BEF0D-F0BB-DE4B-95CE-6DB70DBA9567}" type="datetimeFigureOut">
              <a:rPr lang="en-US" smtClean="0"/>
              <a:pPr/>
              <a:t>5/18/2025</a:t>
            </a:fld>
            <a:endParaRPr lang="en-US" dirty="0"/>
          </a:p>
        </p:txBody>
      </p:sp>
      <p:sp>
        <p:nvSpPr>
          <p:cNvPr id="5" name="Footer Placeholder 4"/>
          <p:cNvSpPr>
            <a:spLocks noGrp="1"/>
          </p:cNvSpPr>
          <p:nvPr>
            <p:ph type="ftr" sz="quarter" idx="3"/>
          </p:nvPr>
        </p:nvSpPr>
        <p:spPr>
          <a:xfrm>
            <a:off x="1554481" y="7162800"/>
            <a:ext cx="8767080" cy="335280"/>
          </a:xfrm>
          <a:prstGeom prst="rect">
            <a:avLst/>
          </a:prstGeom>
        </p:spPr>
        <p:txBody>
          <a:bodyPr vert="horz" lIns="91440" tIns="45720" rIns="91440" bIns="45720" rtlCol="0" anchor="ctr"/>
          <a:lstStyle>
            <a:lvl1pPr algn="l">
              <a:defRPr sz="12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2424682" y="7162800"/>
            <a:ext cx="651236" cy="335280"/>
          </a:xfrm>
          <a:prstGeom prst="rect">
            <a:avLst/>
          </a:prstGeom>
        </p:spPr>
        <p:txBody>
          <a:bodyPr vert="horz" lIns="91440" tIns="45720" rIns="91440" bIns="45720" rtlCol="0" anchor="ctr"/>
          <a:lstStyle>
            <a:lvl1pPr algn="r">
              <a:defRPr sz="12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724243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 id="2147483885" r:id="rId18"/>
    <p:sldLayoutId id="2147483886" r:id="rId19"/>
    <p:sldLayoutId id="2147483887" r:id="rId20"/>
    <p:sldLayoutId id="2147483888" r:id="rId21"/>
    <p:sldLayoutId id="2147483889" r:id="rId22"/>
    <p:sldLayoutId id="2147483890" r:id="rId23"/>
    <p:sldLayoutId id="2147483891" r:id="rId24"/>
    <p:sldLayoutId id="2147483892" r:id="rId25"/>
  </p:sldLayoutIdLst>
  <p:hf sldNum="0" hdr="0" ftr="0" dt="0"/>
  <p:txStyles>
    <p:titleStyle>
      <a:lvl1pPr algn="ctr" defTabSz="548640" rtl="0" eaLnBrk="1" latinLnBrk="0" hangingPunct="1">
        <a:spcBef>
          <a:spcPct val="0"/>
        </a:spcBef>
        <a:buNone/>
        <a:defRPr sz="528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548640" rtl="0" eaLnBrk="1" latinLnBrk="0" hangingPunct="1">
        <a:spcBef>
          <a:spcPct val="20000"/>
        </a:spcBef>
        <a:spcAft>
          <a:spcPts val="720"/>
        </a:spcAft>
        <a:buClr>
          <a:schemeClr val="accent1"/>
        </a:buClr>
        <a:buSzPct val="115000"/>
        <a:buFont typeface="Arial"/>
        <a:buChar char="•"/>
        <a:defRPr sz="2880" kern="1200" cap="none">
          <a:solidFill>
            <a:schemeClr val="tx1">
              <a:lumMod val="85000"/>
              <a:lumOff val="15000"/>
            </a:schemeClr>
          </a:solidFill>
          <a:effectLst/>
          <a:latin typeface="+mn-lt"/>
          <a:ea typeface="+mn-ea"/>
          <a:cs typeface="+mn-cs"/>
        </a:defRPr>
      </a:lvl1pPr>
      <a:lvl2pPr marL="891540" indent="-342900" algn="l" defTabSz="548640" rtl="0" eaLnBrk="1" latinLnBrk="0" hangingPunct="1">
        <a:spcBef>
          <a:spcPct val="20000"/>
        </a:spcBef>
        <a:spcAft>
          <a:spcPts val="72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2pPr>
      <a:lvl3pPr marL="1440180" indent="-342900" algn="l" defTabSz="548640" rtl="0" eaLnBrk="1" latinLnBrk="0" hangingPunct="1">
        <a:spcBef>
          <a:spcPct val="20000"/>
        </a:spcBef>
        <a:spcAft>
          <a:spcPts val="720"/>
        </a:spcAft>
        <a:buClr>
          <a:schemeClr val="accent1"/>
        </a:buClr>
        <a:buSzPct val="115000"/>
        <a:buFont typeface="Arial"/>
        <a:buChar char="•"/>
        <a:defRPr sz="2160" kern="1200" cap="none">
          <a:solidFill>
            <a:schemeClr val="tx1">
              <a:lumMod val="85000"/>
              <a:lumOff val="15000"/>
            </a:schemeClr>
          </a:solidFill>
          <a:effectLst/>
          <a:latin typeface="+mn-lt"/>
          <a:ea typeface="+mn-ea"/>
          <a:cs typeface="+mn-cs"/>
        </a:defRPr>
      </a:lvl3pPr>
      <a:lvl4pPr marL="1851660" indent="-205740" algn="l" defTabSz="548640" rtl="0" eaLnBrk="1" latinLnBrk="0" hangingPunct="1">
        <a:spcBef>
          <a:spcPct val="20000"/>
        </a:spcBef>
        <a:spcAft>
          <a:spcPts val="720"/>
        </a:spcAft>
        <a:buClr>
          <a:schemeClr val="accent1"/>
        </a:buClr>
        <a:buSzPct val="115000"/>
        <a:buFont typeface="Arial"/>
        <a:buChar char="•"/>
        <a:defRPr sz="1920" kern="1200" cap="none">
          <a:solidFill>
            <a:schemeClr val="tx1">
              <a:lumMod val="85000"/>
              <a:lumOff val="15000"/>
            </a:schemeClr>
          </a:solidFill>
          <a:effectLst/>
          <a:latin typeface="+mn-lt"/>
          <a:ea typeface="+mn-ea"/>
          <a:cs typeface="+mn-cs"/>
        </a:defRPr>
      </a:lvl4pPr>
      <a:lvl5pPr marL="2400300" indent="-20574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5pPr>
      <a:lvl6pPr marL="301752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6pPr>
      <a:lvl7pPr marL="356616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7pPr>
      <a:lvl8pPr marL="411480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8pPr>
      <a:lvl9pPr marL="4663440" indent="-274320" algn="l" defTabSz="548640" rtl="0" eaLnBrk="1" latinLnBrk="0" hangingPunct="1">
        <a:spcBef>
          <a:spcPct val="20000"/>
        </a:spcBef>
        <a:spcAft>
          <a:spcPts val="720"/>
        </a:spcAft>
        <a:buClr>
          <a:schemeClr val="accent1"/>
        </a:buClr>
        <a:buSzPct val="115000"/>
        <a:buFont typeface="Arial"/>
        <a:buChar char="•"/>
        <a:defRPr sz="1680" kern="1200" cap="none">
          <a:solidFill>
            <a:schemeClr val="tx1">
              <a:lumMod val="85000"/>
              <a:lumOff val="15000"/>
            </a:schemeClr>
          </a:solidFill>
          <a:effectLst/>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avinashbiradar722@gmail.com" TargetMode="External"/><Relationship Id="rId3" Type="http://schemas.openxmlformats.org/officeDocument/2006/relationships/image" Target="../media/image7.png"/><Relationship Id="rId7" Type="http://schemas.openxmlformats.org/officeDocument/2006/relationships/hyperlink" Target="mailto:madhurachilakandi2004@gamil.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mailto:kumbaranand007@gmail.com" TargetMode="External"/><Relationship Id="rId5" Type="http://schemas.openxmlformats.org/officeDocument/2006/relationships/hyperlink" Target="mailto:nikhitarambiradar@gmail.com" TargetMode="External"/><Relationship Id="rId4" Type="http://schemas.openxmlformats.org/officeDocument/2006/relationships/hyperlink" Target="mailto:nehaganakumar@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hyperlink" Target="https://www.linkedin.com/in/anandkumbar07?utm_source=share&amp;utm_campaign=share_via&amp;utm_content=profile&amp;utm_medium=android_app" TargetMode="Externa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vinashb722/hackv38.git"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b="24050"/>
          <a:stretch/>
        </p:blipFill>
        <p:spPr>
          <a:xfrm>
            <a:off x="10082088" y="1907283"/>
            <a:ext cx="3723125" cy="4594580"/>
          </a:xfrm>
          <a:prstGeom prst="rect">
            <a:avLst/>
          </a:prstGeom>
        </p:spPr>
      </p:pic>
      <p:sp>
        <p:nvSpPr>
          <p:cNvPr id="3" name="Text 0"/>
          <p:cNvSpPr/>
          <p:nvPr/>
        </p:nvSpPr>
        <p:spPr>
          <a:xfrm>
            <a:off x="4019074" y="5114806"/>
            <a:ext cx="80110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4" name="Text 1"/>
          <p:cNvSpPr/>
          <p:nvPr/>
        </p:nvSpPr>
        <p:spPr>
          <a:xfrm>
            <a:off x="837724" y="3821549"/>
            <a:ext cx="8011001" cy="766048"/>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6" name="Text 3"/>
          <p:cNvSpPr/>
          <p:nvPr/>
        </p:nvSpPr>
        <p:spPr>
          <a:xfrm>
            <a:off x="968931" y="5017294"/>
            <a:ext cx="129242" cy="97512"/>
          </a:xfrm>
          <a:prstGeom prst="rect">
            <a:avLst/>
          </a:prstGeom>
          <a:noFill/>
          <a:ln/>
        </p:spPr>
        <p:txBody>
          <a:bodyPr wrap="none" lIns="0" tIns="0" rIns="0" bIns="0" rtlCol="0" anchor="t"/>
          <a:lstStyle/>
          <a:p>
            <a:pPr marL="0" indent="0" algn="ctr">
              <a:lnSpc>
                <a:spcPts val="750"/>
              </a:lnSpc>
              <a:buNone/>
            </a:pPr>
            <a:endParaRPr lang="en-US" sz="750" dirty="0"/>
          </a:p>
        </p:txBody>
      </p:sp>
      <p:sp>
        <p:nvSpPr>
          <p:cNvPr id="7" name="Text 4"/>
          <p:cNvSpPr/>
          <p:nvPr/>
        </p:nvSpPr>
        <p:spPr>
          <a:xfrm>
            <a:off x="1340286" y="4856798"/>
            <a:ext cx="2562631" cy="418862"/>
          </a:xfrm>
          <a:prstGeom prst="rect">
            <a:avLst/>
          </a:prstGeom>
          <a:noFill/>
          <a:ln/>
        </p:spPr>
        <p:txBody>
          <a:bodyPr wrap="none" lIns="0" tIns="0" rIns="0" bIns="0" rtlCol="0" anchor="t"/>
          <a:lstStyle/>
          <a:p>
            <a:pPr marL="0" indent="0" algn="l">
              <a:lnSpc>
                <a:spcPts val="3250"/>
              </a:lnSpc>
              <a:buNone/>
            </a:pPr>
            <a:endParaRPr lang="en-US" sz="2350" dirty="0"/>
          </a:p>
        </p:txBody>
      </p:sp>
      <p:sp>
        <p:nvSpPr>
          <p:cNvPr id="15" name="TextBox 14">
            <a:extLst>
              <a:ext uri="{FF2B5EF4-FFF2-40B4-BE49-F238E27FC236}">
                <a16:creationId xmlns:a16="http://schemas.microsoft.com/office/drawing/2014/main" id="{5D3B0157-7E08-75D4-B702-1FC29E98EF9C}"/>
              </a:ext>
            </a:extLst>
          </p:cNvPr>
          <p:cNvSpPr txBox="1"/>
          <p:nvPr/>
        </p:nvSpPr>
        <p:spPr>
          <a:xfrm>
            <a:off x="968931" y="625305"/>
            <a:ext cx="7613094" cy="1384995"/>
          </a:xfrm>
          <a:prstGeom prst="rect">
            <a:avLst/>
          </a:prstGeom>
          <a:noFill/>
        </p:spPr>
        <p:txBody>
          <a:bodyPr wrap="square">
            <a:spAutoFit/>
          </a:bodyPr>
          <a:lstStyle/>
          <a:p>
            <a:r>
              <a:rPr kumimoji="0" lang="en-IN" sz="4400" b="1" i="0" strike="noStrike" kern="1200" cap="none" spc="0" normalizeH="0" baseline="0" noProof="0" dirty="0">
                <a:ln>
                  <a:noFill/>
                </a:ln>
                <a:solidFill>
                  <a:srgbClr val="0051BA"/>
                </a:solidFill>
                <a:effectLst/>
                <a:uLnTx/>
                <a:uFillTx/>
                <a:latin typeface="Calibri"/>
                <a:ea typeface="+mj-ea"/>
                <a:cs typeface="+mj-cs"/>
              </a:rPr>
              <a:t>                  </a:t>
            </a:r>
          </a:p>
          <a:p>
            <a:r>
              <a:rPr lang="en-IN" sz="4000" b="1" dirty="0">
                <a:solidFill>
                  <a:srgbClr val="C00000"/>
                </a:solidFill>
                <a:latin typeface="Calibri"/>
                <a:ea typeface="+mj-ea"/>
                <a:cs typeface="+mj-cs"/>
              </a:rPr>
              <a:t>  </a:t>
            </a:r>
            <a:r>
              <a:rPr kumimoji="0" lang="en-IN" sz="3600" b="1" i="0" strike="noStrike" kern="1200" cap="none" spc="0" normalizeH="0" baseline="0" noProof="0" dirty="0">
                <a:ln>
                  <a:noFill/>
                </a:ln>
                <a:solidFill>
                  <a:srgbClr val="C00000"/>
                </a:solidFill>
                <a:effectLst/>
                <a:uLnTx/>
                <a:uFillTx/>
                <a:latin typeface="Arial" panose="020B0604020202020204" pitchFamily="34" charset="0"/>
                <a:ea typeface="+mj-ea"/>
                <a:cs typeface="Arial" panose="020B0604020202020204" pitchFamily="34" charset="0"/>
              </a:rPr>
              <a:t>HACKVYUHA 2025 PROJECT </a:t>
            </a:r>
            <a:endParaRPr lang="en-IN" sz="3600" dirty="0">
              <a:solidFill>
                <a:srgbClr val="C0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82669684-23CB-9434-454E-3D09DBA67FD4}"/>
              </a:ext>
            </a:extLst>
          </p:cNvPr>
          <p:cNvSpPr txBox="1"/>
          <p:nvPr/>
        </p:nvSpPr>
        <p:spPr>
          <a:xfrm>
            <a:off x="1214330" y="2085975"/>
            <a:ext cx="9290118" cy="5386090"/>
          </a:xfrm>
          <a:prstGeom prst="rect">
            <a:avLst/>
          </a:prstGeom>
          <a:noFill/>
        </p:spPr>
        <p:txBody>
          <a:bodyPr wrap="square" rtlCol="0">
            <a:spAutoFit/>
          </a:bodyPr>
          <a:lstStyle/>
          <a:p>
            <a:endParaRPr lang="en-IN" b="1" u="sng" dirty="0"/>
          </a:p>
          <a:p>
            <a:r>
              <a:rPr lang="en-IN" b="1" u="sng" dirty="0">
                <a:latin typeface="Arial" panose="020B0604020202020204" pitchFamily="34" charset="0"/>
                <a:cs typeface="Arial" panose="020B0604020202020204" pitchFamily="34" charset="0"/>
              </a:rPr>
              <a:t>TEAM INTRODUCTION</a:t>
            </a:r>
          </a:p>
          <a:p>
            <a:endParaRPr lang="en-IN" b="1" u="sng"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Team name </a:t>
            </a:r>
            <a:r>
              <a:rPr lang="en-IN" sz="1600" dirty="0">
                <a:latin typeface="Arial" panose="020B0604020202020204" pitchFamily="34" charset="0"/>
                <a:cs typeface="Arial" panose="020B0604020202020204" pitchFamily="34" charset="0"/>
              </a:rPr>
              <a:t>:-  code-warriors (HACKV38)</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Names and roles of team members  </a:t>
            </a:r>
            <a:r>
              <a:rPr lang="en-IN" sz="1600" dirty="0">
                <a:latin typeface="Arial" panose="020B0604020202020204" pitchFamily="34" charset="0"/>
                <a:cs typeface="Arial" panose="020B0604020202020204" pitchFamily="34" charset="0"/>
              </a:rPr>
              <a:t>:-     Neha  </a:t>
            </a:r>
            <a:r>
              <a:rPr lang="en-IN" sz="1600" dirty="0" err="1">
                <a:latin typeface="Arial" panose="020B0604020202020204" pitchFamily="34" charset="0"/>
                <a:cs typeface="Arial" panose="020B0604020202020204" pitchFamily="34" charset="0"/>
              </a:rPr>
              <a:t>Ganakumar</a:t>
            </a:r>
            <a:r>
              <a:rPr lang="en-IN" sz="1600" dirty="0">
                <a:latin typeface="Arial" panose="020B0604020202020204" pitchFamily="34" charset="0"/>
                <a:cs typeface="Arial" panose="020B0604020202020204" pitchFamily="34" charset="0"/>
              </a:rPr>
              <a:t>   -  Project presentation</a:t>
            </a:r>
          </a:p>
          <a:p>
            <a:r>
              <a:rPr lang="en-IN" sz="1600" dirty="0">
                <a:latin typeface="Arial" panose="020B0604020202020204" pitchFamily="34" charset="0"/>
                <a:cs typeface="Arial" panose="020B0604020202020204" pitchFamily="34" charset="0"/>
              </a:rPr>
              <a:t>                                                                    Nikhita Biradar        -   Project report</a:t>
            </a:r>
          </a:p>
          <a:p>
            <a:r>
              <a:rPr lang="en-IN" sz="1600" dirty="0">
                <a:latin typeface="Arial" panose="020B0604020202020204" pitchFamily="34" charset="0"/>
                <a:cs typeface="Arial" panose="020B0604020202020204" pitchFamily="34" charset="0"/>
              </a:rPr>
              <a:t>                                                                    Anand Kumbar         -  Frontend</a:t>
            </a:r>
          </a:p>
          <a:p>
            <a:r>
              <a:rPr lang="en-IN" sz="1600" dirty="0">
                <a:latin typeface="Arial" panose="020B0604020202020204" pitchFamily="34" charset="0"/>
                <a:cs typeface="Arial" panose="020B0604020202020204" pitchFamily="34" charset="0"/>
              </a:rPr>
              <a:t>                                                                    Madhura </a:t>
            </a:r>
            <a:r>
              <a:rPr lang="en-IN" sz="1600" dirty="0" err="1">
                <a:latin typeface="Arial" panose="020B0604020202020204" pitchFamily="34" charset="0"/>
                <a:cs typeface="Arial" panose="020B0604020202020204" pitchFamily="34" charset="0"/>
              </a:rPr>
              <a:t>Chilakandi</a:t>
            </a:r>
            <a:r>
              <a:rPr lang="en-IN" sz="1600" dirty="0">
                <a:latin typeface="Arial" panose="020B0604020202020204" pitchFamily="34" charset="0"/>
                <a:cs typeface="Arial" panose="020B0604020202020204" pitchFamily="34" charset="0"/>
              </a:rPr>
              <a:t>  - UI/UX design</a:t>
            </a:r>
          </a:p>
          <a:p>
            <a:r>
              <a:rPr lang="en-IN" sz="1600" dirty="0">
                <a:latin typeface="Arial" panose="020B0604020202020204" pitchFamily="34" charset="0"/>
                <a:cs typeface="Arial" panose="020B0604020202020204" pitchFamily="34" charset="0"/>
              </a:rPr>
              <a:t>                                                                    Avinash  Biradar        - backend</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Collage Name</a:t>
            </a:r>
            <a:r>
              <a:rPr lang="en-IN" sz="1600" dirty="0">
                <a:latin typeface="Arial" panose="020B0604020202020204" pitchFamily="34" charset="0"/>
                <a:cs typeface="Arial" panose="020B0604020202020204" pitchFamily="34" charset="0"/>
              </a:rPr>
              <a:t>:-    BLDEAS V P Dr  P G </a:t>
            </a:r>
            <a:r>
              <a:rPr lang="en-IN" sz="1600" dirty="0" err="1">
                <a:latin typeface="Arial" panose="020B0604020202020204" pitchFamily="34" charset="0"/>
                <a:cs typeface="Arial" panose="020B0604020202020204" pitchFamily="34" charset="0"/>
              </a:rPr>
              <a:t>Halakatti</a:t>
            </a:r>
            <a:r>
              <a:rPr lang="en-IN" sz="1600" dirty="0">
                <a:latin typeface="Arial" panose="020B0604020202020204" pitchFamily="34" charset="0"/>
                <a:cs typeface="Arial" panose="020B0604020202020204" pitchFamily="34" charset="0"/>
              </a:rPr>
              <a:t> collage of engineering and technology </a:t>
            </a:r>
            <a:r>
              <a:rPr lang="en-IN" sz="1600" dirty="0" err="1">
                <a:latin typeface="Arial" panose="020B0604020202020204" pitchFamily="34" charset="0"/>
                <a:cs typeface="Arial" panose="020B0604020202020204" pitchFamily="34" charset="0"/>
              </a:rPr>
              <a:t>vijayapur</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and</a:t>
            </a:r>
          </a:p>
          <a:p>
            <a:r>
              <a:rPr lang="en-IN" sz="1600" dirty="0">
                <a:latin typeface="Arial" panose="020B0604020202020204" pitchFamily="34" charset="0"/>
                <a:cs typeface="Arial" panose="020B0604020202020204" pitchFamily="34" charset="0"/>
              </a:rPr>
              <a:t>                              Angadi Institute of technology and management Belagavi</a:t>
            </a:r>
          </a:p>
          <a:p>
            <a:endParaRPr lang="en-IN" sz="1600" dirty="0">
              <a:latin typeface="Arial" panose="020B0604020202020204" pitchFamily="34" charset="0"/>
              <a:cs typeface="Arial" panose="020B0604020202020204" pitchFamily="34" charset="0"/>
            </a:endParaRPr>
          </a:p>
          <a:p>
            <a:r>
              <a:rPr lang="en-IN" sz="1600" b="1" dirty="0">
                <a:latin typeface="Arial" panose="020B0604020202020204" pitchFamily="34" charset="0"/>
                <a:cs typeface="Arial" panose="020B0604020202020204" pitchFamily="34" charset="0"/>
              </a:rPr>
              <a:t>Contact details </a:t>
            </a:r>
            <a:r>
              <a:rPr lang="en-IN" sz="1600" dirty="0">
                <a:solidFill>
                  <a:srgbClr val="00B0F0"/>
                </a:solidFill>
                <a:latin typeface="Arial" panose="020B0604020202020204" pitchFamily="34" charset="0"/>
                <a:cs typeface="Arial" panose="020B0604020202020204" pitchFamily="34" charset="0"/>
              </a:rPr>
              <a:t>:-   </a:t>
            </a:r>
            <a:r>
              <a:rPr lang="en-IN" sz="1600" dirty="0">
                <a:solidFill>
                  <a:schemeClr val="accent3"/>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nehaganakumar@gmail.com</a:t>
            </a:r>
            <a:endParaRPr lang="en-IN" sz="1600" dirty="0">
              <a:solidFill>
                <a:schemeClr val="accent3"/>
              </a:solidFill>
              <a:latin typeface="Arial" panose="020B0604020202020204" pitchFamily="34" charset="0"/>
              <a:cs typeface="Arial" panose="020B0604020202020204" pitchFamily="34" charset="0"/>
            </a:endParaRPr>
          </a:p>
          <a:p>
            <a:r>
              <a:rPr lang="en-IN" sz="1600" dirty="0">
                <a:solidFill>
                  <a:schemeClr val="accent3"/>
                </a:solidFill>
                <a:latin typeface="Arial" panose="020B0604020202020204" pitchFamily="34" charset="0"/>
                <a:cs typeface="Arial" panose="020B0604020202020204" pitchFamily="34" charset="0"/>
              </a:rPr>
              <a:t>                                </a:t>
            </a:r>
            <a:r>
              <a:rPr lang="en-IN" sz="1600" dirty="0">
                <a:solidFill>
                  <a:schemeClr val="accent3"/>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nikhitarambiradar@gmail.com</a:t>
            </a:r>
            <a:endParaRPr lang="en-IN" sz="1600" dirty="0">
              <a:solidFill>
                <a:schemeClr val="accent3"/>
              </a:solidFill>
              <a:latin typeface="Arial" panose="020B0604020202020204" pitchFamily="34" charset="0"/>
              <a:cs typeface="Arial" panose="020B0604020202020204" pitchFamily="34" charset="0"/>
            </a:endParaRPr>
          </a:p>
          <a:p>
            <a:r>
              <a:rPr lang="en-IN" sz="1600" dirty="0">
                <a:solidFill>
                  <a:schemeClr val="accent3"/>
                </a:solidFill>
                <a:latin typeface="Arial" panose="020B0604020202020204" pitchFamily="34" charset="0"/>
                <a:cs typeface="Arial" panose="020B0604020202020204" pitchFamily="34" charset="0"/>
              </a:rPr>
              <a:t>                                </a:t>
            </a:r>
            <a:r>
              <a:rPr lang="en-IN" sz="1600" dirty="0">
                <a:solidFill>
                  <a:schemeClr val="accent3"/>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kumbaranand007@gmail.com</a:t>
            </a:r>
            <a:endParaRPr lang="en-IN" sz="1600" dirty="0">
              <a:solidFill>
                <a:schemeClr val="accent3"/>
              </a:solidFill>
              <a:latin typeface="Arial" panose="020B0604020202020204" pitchFamily="34" charset="0"/>
              <a:cs typeface="Arial" panose="020B0604020202020204" pitchFamily="34" charset="0"/>
            </a:endParaRPr>
          </a:p>
          <a:p>
            <a:r>
              <a:rPr lang="en-IN" sz="1600" dirty="0">
                <a:solidFill>
                  <a:schemeClr val="accent3"/>
                </a:solidFill>
                <a:latin typeface="Arial" panose="020B0604020202020204" pitchFamily="34" charset="0"/>
                <a:cs typeface="Arial" panose="020B0604020202020204" pitchFamily="34" charset="0"/>
              </a:rPr>
              <a:t>                                </a:t>
            </a:r>
            <a:r>
              <a:rPr lang="en-IN" sz="1600" dirty="0">
                <a:solidFill>
                  <a:schemeClr val="accent3"/>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madhurachilakandi2004@gamil.com</a:t>
            </a:r>
            <a:endParaRPr lang="en-IN" sz="1600" dirty="0">
              <a:solidFill>
                <a:schemeClr val="accent3"/>
              </a:solidFill>
              <a:latin typeface="Arial" panose="020B0604020202020204" pitchFamily="34" charset="0"/>
              <a:cs typeface="Arial" panose="020B0604020202020204" pitchFamily="34" charset="0"/>
            </a:endParaRPr>
          </a:p>
          <a:p>
            <a:r>
              <a:rPr lang="en-IN" sz="1600" dirty="0">
                <a:solidFill>
                  <a:schemeClr val="accent3"/>
                </a:solidFill>
                <a:latin typeface="Arial" panose="020B0604020202020204" pitchFamily="34" charset="0"/>
                <a:cs typeface="Arial" panose="020B0604020202020204" pitchFamily="34" charset="0"/>
              </a:rPr>
              <a:t>                                </a:t>
            </a:r>
            <a:r>
              <a:rPr lang="en-IN" sz="1600" dirty="0">
                <a:solidFill>
                  <a:schemeClr val="accent3"/>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avinashbiradar722@gmail.com</a:t>
            </a:r>
            <a:endParaRPr lang="en-IN" sz="1600" dirty="0">
              <a:solidFill>
                <a:schemeClr val="accent3"/>
              </a:solidFill>
              <a:latin typeface="Arial" panose="020B0604020202020204" pitchFamily="34" charset="0"/>
              <a:cs typeface="Arial" panose="020B0604020202020204" pitchFamily="34"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D614D5D-C73E-3A4F-23BA-4966D854EF68}"/>
              </a:ext>
            </a:extLst>
          </p:cNvPr>
          <p:cNvSpPr txBox="1"/>
          <p:nvPr/>
        </p:nvSpPr>
        <p:spPr>
          <a:xfrm>
            <a:off x="1499839" y="1284597"/>
            <a:ext cx="7638585" cy="646331"/>
          </a:xfrm>
          <a:prstGeom prst="rect">
            <a:avLst/>
          </a:prstGeom>
          <a:noFill/>
        </p:spPr>
        <p:txBody>
          <a:bodyPr wrap="square">
            <a:spAutoFit/>
          </a:bodyPr>
          <a:lstStyle/>
          <a:p>
            <a:r>
              <a:rPr kumimoji="0" lang="en-IN" sz="3600" b="1" i="0" strike="noStrike" kern="1200" cap="none" spc="0" normalizeH="0" baseline="0" noProof="0" dirty="0">
                <a:ln>
                  <a:noFill/>
                </a:ln>
                <a:solidFill>
                  <a:srgbClr val="C00000"/>
                </a:solidFill>
                <a:effectLst/>
                <a:uLnTx/>
                <a:uFillTx/>
                <a:latin typeface="Arial" panose="020B0604020202020204" pitchFamily="34" charset="0"/>
                <a:ea typeface="+mj-ea"/>
                <a:cs typeface="Arial" panose="020B0604020202020204" pitchFamily="34" charset="0"/>
              </a:rPr>
              <a:t>Impact &amp; Value Proposition</a:t>
            </a:r>
            <a:endParaRPr lang="en-IN" sz="3600" dirty="0">
              <a:solidFill>
                <a:srgbClr val="C0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59AA46C-EAB3-7EB6-71C6-075F10996F67}"/>
              </a:ext>
            </a:extLst>
          </p:cNvPr>
          <p:cNvSpPr txBox="1"/>
          <p:nvPr/>
        </p:nvSpPr>
        <p:spPr>
          <a:xfrm>
            <a:off x="5319132" y="3746810"/>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24BA8772-965A-6155-187F-BD3368800E17}"/>
              </a:ext>
            </a:extLst>
          </p:cNvPr>
          <p:cNvSpPr txBox="1"/>
          <p:nvPr/>
        </p:nvSpPr>
        <p:spPr>
          <a:xfrm>
            <a:off x="1499839" y="2541181"/>
            <a:ext cx="10839682" cy="2800767"/>
          </a:xfrm>
          <a:prstGeom prst="rect">
            <a:avLst/>
          </a:prstGeom>
          <a:noFill/>
        </p:spPr>
        <p:txBody>
          <a:bodyPr wrap="square">
            <a:spAutoFit/>
          </a:bodyPr>
          <a:lstStyle/>
          <a:p>
            <a:r>
              <a:rPr lang="en-US" sz="1600" b="1" dirty="0">
                <a:latin typeface="Arial" panose="020B0604020202020204" pitchFamily="34" charset="0"/>
                <a:cs typeface="Arial" panose="020B0604020202020204" pitchFamily="34" charset="0"/>
              </a:rPr>
              <a:t>Impact</a:t>
            </a:r>
          </a:p>
          <a:p>
            <a:pPr marL="342900" indent="-342900">
              <a:buAutoNum type="arabicPeriod"/>
            </a:pPr>
            <a:r>
              <a:rPr lang="en-US" sz="1600" dirty="0">
                <a:latin typeface="Arial" panose="020B0604020202020204" pitchFamily="34" charset="0"/>
                <a:cs typeface="Arial" panose="020B0604020202020204" pitchFamily="34" charset="0"/>
              </a:rPr>
              <a:t>Improved Operational EfficiencyEnables real-time tracking of personnel movement and zone usage, allowing companies to streamline workflows and reduce downtime.</a:t>
            </a:r>
          </a:p>
          <a:p>
            <a:pPr marL="342900" indent="-342900">
              <a:buAutoNum type="arabicPeriod"/>
            </a:pPr>
            <a:r>
              <a:rPr lang="en-US" sz="1600" dirty="0">
                <a:latin typeface="Arial" panose="020B0604020202020204" pitchFamily="34" charset="0"/>
                <a:cs typeface="Arial" panose="020B0604020202020204" pitchFamily="34" charset="0"/>
              </a:rPr>
              <a:t>.Enhanced Security and </a:t>
            </a:r>
            <a:r>
              <a:rPr lang="en-US" sz="1600" dirty="0" err="1">
                <a:latin typeface="Arial" panose="020B0604020202020204" pitchFamily="34" charset="0"/>
                <a:cs typeface="Arial" panose="020B0604020202020204" pitchFamily="34" charset="0"/>
              </a:rPr>
              <a:t>ComplianceDetects</a:t>
            </a:r>
            <a:r>
              <a:rPr lang="en-US" sz="1600" dirty="0">
                <a:latin typeface="Arial" panose="020B0604020202020204" pitchFamily="34" charset="0"/>
                <a:cs typeface="Arial" panose="020B0604020202020204" pitchFamily="34" charset="0"/>
              </a:rPr>
              <a:t> unauthorized access and idle behaviors, supporting safer and more compliant work environments.</a:t>
            </a:r>
          </a:p>
          <a:p>
            <a:endParaRPr lang="en-US" sz="16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Value Proposition1</a:t>
            </a:r>
            <a:r>
              <a:rPr lang="en-US" sz="1600" dirty="0">
                <a:latin typeface="Arial" panose="020B0604020202020204" pitchFamily="34" charset="0"/>
                <a:cs typeface="Arial" panose="020B0604020202020204" pitchFamily="34" charset="0"/>
              </a:rPr>
              <a:t>.</a:t>
            </a:r>
          </a:p>
          <a:p>
            <a:pPr marL="342900" indent="-342900">
              <a:buAutoNum type="arabicPeriod"/>
            </a:pPr>
            <a:r>
              <a:rPr lang="en-US" sz="1600" dirty="0">
                <a:latin typeface="Arial" panose="020B0604020202020204" pitchFamily="34" charset="0"/>
                <a:cs typeface="Arial" panose="020B0604020202020204" pitchFamily="34" charset="0"/>
              </a:rPr>
              <a:t>Data-Driven Productivity </a:t>
            </a:r>
            <a:r>
              <a:rPr lang="en-US" sz="1600" dirty="0" err="1">
                <a:latin typeface="Arial" panose="020B0604020202020204" pitchFamily="34" charset="0"/>
                <a:cs typeface="Arial" panose="020B0604020202020204" pitchFamily="34" charset="0"/>
              </a:rPr>
              <a:t>OptimizationProvides</a:t>
            </a:r>
            <a:r>
              <a:rPr lang="en-US" sz="1600" dirty="0">
                <a:latin typeface="Arial" panose="020B0604020202020204" pitchFamily="34" charset="0"/>
                <a:cs typeface="Arial" panose="020B0604020202020204" pitchFamily="34" charset="0"/>
              </a:rPr>
              <a:t> actionable insights into how space and time are used, helping organizations make informed decisions to boost performance.</a:t>
            </a:r>
          </a:p>
          <a:p>
            <a:pPr marL="342900" indent="-342900">
              <a:buAutoNum type="arabicPeriod"/>
            </a:pPr>
            <a:r>
              <a:rPr lang="en-US" sz="1600" dirty="0">
                <a:latin typeface="Arial" panose="020B0604020202020204" pitchFamily="34" charset="0"/>
                <a:cs typeface="Arial" panose="020B0604020202020204" pitchFamily="34" charset="0"/>
              </a:rPr>
              <a:t> Scalable and Cost-Effective </a:t>
            </a:r>
            <a:r>
              <a:rPr lang="en-US" sz="1600" dirty="0" err="1">
                <a:latin typeface="Arial" panose="020B0604020202020204" pitchFamily="34" charset="0"/>
                <a:cs typeface="Arial" panose="020B0604020202020204" pitchFamily="34" charset="0"/>
              </a:rPr>
              <a:t>SolutionDesigned</a:t>
            </a:r>
            <a:r>
              <a:rPr lang="en-US" sz="1600" dirty="0">
                <a:latin typeface="Arial" panose="020B0604020202020204" pitchFamily="34" charset="0"/>
                <a:cs typeface="Arial" panose="020B0604020202020204" pitchFamily="34" charset="0"/>
              </a:rPr>
              <a:t> with modern tech stacks for scalability, it reduces the need for manual monitoring and improves cost efficiency in large or dynamic workspaces.</a:t>
            </a:r>
            <a:endParaRPr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332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15E603-C85C-6041-E48F-1090E5B66909}"/>
              </a:ext>
            </a:extLst>
          </p:cNvPr>
          <p:cNvSpPr txBox="1"/>
          <p:nvPr/>
        </p:nvSpPr>
        <p:spPr>
          <a:xfrm>
            <a:off x="1381125" y="1657350"/>
            <a:ext cx="8429625" cy="646331"/>
          </a:xfrm>
          <a:prstGeom prst="rect">
            <a:avLst/>
          </a:prstGeom>
          <a:noFill/>
        </p:spPr>
        <p:txBody>
          <a:bodyPr wrap="square" rtlCol="0">
            <a:spAutoFit/>
          </a:bodyPr>
          <a:lstStyle/>
          <a:p>
            <a:r>
              <a:rPr lang="en-IN" sz="3600" b="1" dirty="0">
                <a:solidFill>
                  <a:srgbClr val="C00000"/>
                </a:solidFill>
                <a:latin typeface="Arial" panose="020B0604020202020204" pitchFamily="34" charset="0"/>
                <a:cs typeface="Arial" panose="020B0604020202020204" pitchFamily="34" charset="0"/>
              </a:rPr>
              <a:t>Challenges Faced</a:t>
            </a:r>
            <a:r>
              <a:rPr lang="en-IN" dirty="0">
                <a:latin typeface="Arial" panose="020B0604020202020204" pitchFamily="34" charset="0"/>
                <a:cs typeface="Arial" panose="020B0604020202020204" pitchFamily="34" charset="0"/>
              </a:rPr>
              <a:t>:</a:t>
            </a:r>
          </a:p>
        </p:txBody>
      </p:sp>
      <p:sp>
        <p:nvSpPr>
          <p:cNvPr id="3" name="TextBox 2">
            <a:extLst>
              <a:ext uri="{FF2B5EF4-FFF2-40B4-BE49-F238E27FC236}">
                <a16:creationId xmlns:a16="http://schemas.microsoft.com/office/drawing/2014/main" id="{4D222B2A-6774-6C7E-79A3-36DFE31295AF}"/>
              </a:ext>
            </a:extLst>
          </p:cNvPr>
          <p:cNvSpPr txBox="1"/>
          <p:nvPr/>
        </p:nvSpPr>
        <p:spPr>
          <a:xfrm>
            <a:off x="1477926" y="2638425"/>
            <a:ext cx="11190323" cy="3354765"/>
          </a:xfrm>
          <a:prstGeom prst="rect">
            <a:avLst/>
          </a:prstGeom>
          <a:noFill/>
        </p:spPr>
        <p:txBody>
          <a:bodyPr wrap="square" rtlCol="0">
            <a:spAutoFit/>
          </a:bodyPr>
          <a:lstStyle/>
          <a:p>
            <a:pPr marL="457200" indent="-457200">
              <a:buAutoNum type="arabicPeriod"/>
            </a:pPr>
            <a:r>
              <a:rPr lang="en-US" sz="1600" b="1" dirty="0">
                <a:latin typeface="Arial" panose="020B0604020202020204" pitchFamily="34" charset="0"/>
                <a:cs typeface="Arial" panose="020B0604020202020204" pitchFamily="34" charset="0"/>
              </a:rPr>
              <a:t>Real-Time Zone Transition and </a:t>
            </a:r>
            <a:r>
              <a:rPr lang="en-US" sz="1600" b="1" dirty="0" err="1">
                <a:latin typeface="Arial" panose="020B0604020202020204" pitchFamily="34" charset="0"/>
                <a:cs typeface="Arial" panose="020B0604020202020204" pitchFamily="34" charset="0"/>
              </a:rPr>
              <a:t>MappingChallenge</a:t>
            </a:r>
            <a:r>
              <a:rPr lang="en-US" sz="1600" dirty="0">
                <a:latin typeface="Arial" panose="020B0604020202020204" pitchFamily="34" charset="0"/>
                <a:cs typeface="Arial" panose="020B0604020202020204" pitchFamily="34" charset="0"/>
              </a:rPr>
              <a:t>: Defining fixed spatial zones (desks, meeting rooms, break areas) on video feeds and accurately detecting transitions between </a:t>
            </a:r>
            <a:r>
              <a:rPr lang="en-US" sz="1600" dirty="0" err="1">
                <a:latin typeface="Arial" panose="020B0604020202020204" pitchFamily="34" charset="0"/>
                <a:cs typeface="Arial" panose="020B0604020202020204" pitchFamily="34" charset="0"/>
              </a:rPr>
              <a:t>them.Technical</a:t>
            </a:r>
            <a:r>
              <a:rPr lang="en-US" sz="1600" dirty="0">
                <a:latin typeface="Arial" panose="020B0604020202020204" pitchFamily="34" charset="0"/>
                <a:cs typeface="Arial" panose="020B0604020202020204" pitchFamily="34" charset="0"/>
              </a:rPr>
              <a:t> Difficulty: Requires fine-tuned spatial calibration using tools like OpenCV and possibly </a:t>
            </a:r>
            <a:r>
              <a:rPr lang="en-US" sz="1600" dirty="0" err="1">
                <a:latin typeface="Arial" panose="020B0604020202020204" pitchFamily="34" charset="0"/>
                <a:cs typeface="Arial" panose="020B0604020202020204" pitchFamily="34" charset="0"/>
              </a:rPr>
              <a:t>homography</a:t>
            </a:r>
            <a:r>
              <a:rPr lang="en-US" sz="1600" dirty="0">
                <a:latin typeface="Arial" panose="020B0604020202020204" pitchFamily="34" charset="0"/>
                <a:cs typeface="Arial" panose="020B0604020202020204" pitchFamily="34" charset="0"/>
              </a:rPr>
              <a:t> to map camera coordinates to real-world zones.</a:t>
            </a:r>
          </a:p>
          <a:p>
            <a:pPr marL="457200" indent="-457200">
              <a:buAutoNum type="arabicPeriod"/>
            </a:pPr>
            <a:r>
              <a:rPr lang="en-US" sz="1600" b="1" dirty="0">
                <a:latin typeface="Arial" panose="020B0604020202020204" pitchFamily="34" charset="0"/>
                <a:cs typeface="Arial" panose="020B0604020202020204" pitchFamily="34" charset="0"/>
              </a:rPr>
              <a:t>Low Latency Processing with High </a:t>
            </a:r>
            <a:r>
              <a:rPr lang="en-US" sz="1600" b="1" dirty="0" err="1">
                <a:latin typeface="Arial" panose="020B0604020202020204" pitchFamily="34" charset="0"/>
                <a:cs typeface="Arial" panose="020B0604020202020204" pitchFamily="34" charset="0"/>
              </a:rPr>
              <a:t>ScalabilityChallenge</a:t>
            </a:r>
            <a:r>
              <a:rPr lang="en-US" sz="1600" dirty="0">
                <a:latin typeface="Arial" panose="020B0604020202020204" pitchFamily="34" charset="0"/>
                <a:cs typeface="Arial" panose="020B0604020202020204" pitchFamily="34" charset="0"/>
              </a:rPr>
              <a:t>: The system must process multiple video streams and provide live updates with minimal </a:t>
            </a:r>
            <a:r>
              <a:rPr lang="en-US" sz="1600" dirty="0" err="1">
                <a:latin typeface="Arial" panose="020B0604020202020204" pitchFamily="34" charset="0"/>
                <a:cs typeface="Arial" panose="020B0604020202020204" pitchFamily="34" charset="0"/>
              </a:rPr>
              <a:t>delay.Technical</a:t>
            </a:r>
            <a:r>
              <a:rPr lang="en-US" sz="1600" dirty="0">
                <a:latin typeface="Arial" panose="020B0604020202020204" pitchFamily="34" charset="0"/>
                <a:cs typeface="Arial" panose="020B0604020202020204" pitchFamily="34" charset="0"/>
              </a:rPr>
              <a:t> Difficulty: Real-time video ingestion (using Kafka/WebRTC), efficient processing (using Flink), and horizontal scalability must be orchestrated smoothly.</a:t>
            </a:r>
          </a:p>
          <a:p>
            <a:pPr marL="457200" indent="-457200">
              <a:buAutoNum type="arabicPeriod"/>
            </a:pPr>
            <a:r>
              <a:rPr lang="en-US" sz="1600" b="1" dirty="0">
                <a:latin typeface="Arial" panose="020B0604020202020204" pitchFamily="34" charset="0"/>
                <a:cs typeface="Arial" panose="020B0604020202020204" pitchFamily="34" charset="0"/>
              </a:rPr>
              <a:t>Accurate Human Detection and Tracking Across </a:t>
            </a:r>
            <a:r>
              <a:rPr lang="en-US" sz="1600" b="1" dirty="0" err="1">
                <a:latin typeface="Arial" panose="020B0604020202020204" pitchFamily="34" charset="0"/>
                <a:cs typeface="Arial" panose="020B0604020202020204" pitchFamily="34" charset="0"/>
              </a:rPr>
              <a:t>ZonesChallenge</a:t>
            </a:r>
            <a:r>
              <a:rPr lang="en-US" sz="1600" dirty="0">
                <a:latin typeface="Arial" panose="020B0604020202020204" pitchFamily="34" charset="0"/>
                <a:cs typeface="Arial" panose="020B0604020202020204" pitchFamily="34" charset="0"/>
              </a:rPr>
              <a:t>: Continuously and precisely detecting individuals in real-time video feeds is complex due to variations in camera angles, lighting, occlusions (e.g., people overlapping), and body </a:t>
            </a:r>
            <a:r>
              <a:rPr lang="en-US" sz="1600" dirty="0" err="1">
                <a:latin typeface="Arial" panose="020B0604020202020204" pitchFamily="34" charset="0"/>
                <a:cs typeface="Arial" panose="020B0604020202020204" pitchFamily="34" charset="0"/>
              </a:rPr>
              <a:t>postures.Technical</a:t>
            </a:r>
            <a:r>
              <a:rPr lang="en-US" sz="1600" dirty="0">
                <a:latin typeface="Arial" panose="020B0604020202020204" pitchFamily="34" charset="0"/>
                <a:cs typeface="Arial" panose="020B0604020202020204" pitchFamily="34" charset="0"/>
              </a:rPr>
              <a:t> Difficulty:</a:t>
            </a:r>
          </a:p>
          <a:p>
            <a:pPr marL="457200" indent="-457200">
              <a:buAutoNum type="arabicPeriod"/>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To successfully address the three major challenges in the Real-Time Productivity Detection in Workspaces project, the team should adopt a combination of technical tools, best practices, and architectural strategies</a:t>
            </a:r>
          </a:p>
          <a:p>
            <a:pPr marL="457200" indent="-457200">
              <a:buAutoNum type="arabicPeriod"/>
            </a:pPr>
            <a:endParaRPr lang="en-IN" sz="2000" dirty="0"/>
          </a:p>
        </p:txBody>
      </p:sp>
    </p:spTree>
    <p:extLst>
      <p:ext uri="{BB962C8B-B14F-4D97-AF65-F5344CB8AC3E}">
        <p14:creationId xmlns:p14="http://schemas.microsoft.com/office/powerpoint/2010/main" val="1025245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336DAE-F034-6996-6D2C-CA6DBAE63226}"/>
              </a:ext>
            </a:extLst>
          </p:cNvPr>
          <p:cNvSpPr txBox="1"/>
          <p:nvPr/>
        </p:nvSpPr>
        <p:spPr>
          <a:xfrm>
            <a:off x="2217234" y="2219094"/>
            <a:ext cx="5787483" cy="646331"/>
          </a:xfrm>
          <a:prstGeom prst="rect">
            <a:avLst/>
          </a:prstGeom>
          <a:noFill/>
        </p:spPr>
        <p:txBody>
          <a:bodyPr wrap="square" rtlCol="0">
            <a:spAutoFit/>
          </a:bodyPr>
          <a:lstStyle/>
          <a:p>
            <a:r>
              <a:rPr lang="en-IN" sz="3600" b="1" dirty="0">
                <a:solidFill>
                  <a:srgbClr val="C00000"/>
                </a:solidFill>
                <a:latin typeface="Arial" panose="020B0604020202020204" pitchFamily="34" charset="0"/>
                <a:ea typeface="Calibri" panose="020F0502020204030204" pitchFamily="34" charset="0"/>
                <a:cs typeface="Arial" panose="020B0604020202020204" pitchFamily="34" charset="0"/>
              </a:rPr>
              <a:t>FUTURE SCOPE</a:t>
            </a:r>
          </a:p>
        </p:txBody>
      </p:sp>
      <p:sp>
        <p:nvSpPr>
          <p:cNvPr id="3" name="TextBox 2">
            <a:extLst>
              <a:ext uri="{FF2B5EF4-FFF2-40B4-BE49-F238E27FC236}">
                <a16:creationId xmlns:a16="http://schemas.microsoft.com/office/drawing/2014/main" id="{5951B008-F471-6C9B-DDDA-9DC87F2A9B04}"/>
              </a:ext>
            </a:extLst>
          </p:cNvPr>
          <p:cNvSpPr txBox="1"/>
          <p:nvPr/>
        </p:nvSpPr>
        <p:spPr>
          <a:xfrm>
            <a:off x="2141034" y="3145304"/>
            <a:ext cx="10348332" cy="1569660"/>
          </a:xfrm>
          <a:prstGeom prst="rect">
            <a:avLst/>
          </a:prstGeom>
          <a:noFill/>
        </p:spPr>
        <p:txBody>
          <a:bodyPr wrap="square" rtlCol="0">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Scalability Across Industries</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Integration with Biometric and Access Systems</a:t>
            </a: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AI-Driven Productivity Insights</a:t>
            </a: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Smart Environmental Adaptation</a:t>
            </a: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Privacy-Preserving Monitoring</a:t>
            </a:r>
          </a:p>
          <a:p>
            <a:pPr marL="342900" indent="-342900">
              <a:buFont typeface="Arial" panose="020B0604020202020204" pitchFamily="34" charset="0"/>
              <a:buChar char="•"/>
            </a:pPr>
            <a:r>
              <a:rPr lang="en-US" sz="1600" dirty="0">
                <a:latin typeface="Arial" panose="020B0604020202020204" pitchFamily="34" charset="0"/>
                <a:cs typeface="Arial" panose="020B0604020202020204" pitchFamily="34" charset="0"/>
              </a:rPr>
              <a:t>Predictive Anomaly </a:t>
            </a:r>
            <a:r>
              <a:rPr lang="en-US" sz="1600" dirty="0" err="1">
                <a:latin typeface="Arial" panose="020B0604020202020204" pitchFamily="34" charset="0"/>
                <a:cs typeface="Arial" panose="020B0604020202020204" pitchFamily="34" charset="0"/>
              </a:rPr>
              <a:t>DetectionFuture</a:t>
            </a:r>
            <a:r>
              <a:rPr lang="en-US" sz="1600" dirty="0">
                <a:latin typeface="Arial" panose="020B0604020202020204" pitchFamily="34" charset="0"/>
                <a:cs typeface="Arial" panose="020B0604020202020204" pitchFamily="34" charset="0"/>
              </a:rPr>
              <a:t> anomaly detection could</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8979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0E30C-63EF-D57C-A862-D99A950128BA}"/>
              </a:ext>
            </a:extLst>
          </p:cNvPr>
          <p:cNvSpPr txBox="1"/>
          <p:nvPr/>
        </p:nvSpPr>
        <p:spPr>
          <a:xfrm>
            <a:off x="1476375" y="1595884"/>
            <a:ext cx="7000875" cy="1138773"/>
          </a:xfrm>
          <a:prstGeom prst="rect">
            <a:avLst/>
          </a:prstGeom>
          <a:noFill/>
        </p:spPr>
        <p:txBody>
          <a:bodyPr wrap="square" rtlCol="0">
            <a:spAutoFit/>
          </a:bodyPr>
          <a:lstStyle/>
          <a:p>
            <a:r>
              <a:rPr lang="en-IN" sz="3600" b="1" dirty="0">
                <a:solidFill>
                  <a:srgbClr val="C00000"/>
                </a:solidFill>
                <a:latin typeface="Arial" panose="020B0604020202020204" pitchFamily="34" charset="0"/>
                <a:cs typeface="Arial" panose="020B0604020202020204" pitchFamily="34" charset="0"/>
              </a:rPr>
              <a:t>Learning and experience</a:t>
            </a:r>
          </a:p>
          <a:p>
            <a:endParaRPr lang="en-IN" sz="3200" b="1" dirty="0">
              <a:solidFill>
                <a:srgbClr val="C00000"/>
              </a:solidFill>
            </a:endParaRPr>
          </a:p>
        </p:txBody>
      </p:sp>
      <p:sp>
        <p:nvSpPr>
          <p:cNvPr id="4" name="TextBox 3">
            <a:extLst>
              <a:ext uri="{FF2B5EF4-FFF2-40B4-BE49-F238E27FC236}">
                <a16:creationId xmlns:a16="http://schemas.microsoft.com/office/drawing/2014/main" id="{C1C57D63-A457-86A6-2E82-64644D77A457}"/>
              </a:ext>
            </a:extLst>
          </p:cNvPr>
          <p:cNvSpPr txBox="1"/>
          <p:nvPr/>
        </p:nvSpPr>
        <p:spPr>
          <a:xfrm>
            <a:off x="1476375" y="2505075"/>
            <a:ext cx="12049125" cy="3323987"/>
          </a:xfrm>
          <a:prstGeom prst="rect">
            <a:avLst/>
          </a:prstGeom>
          <a:noFill/>
        </p:spPr>
        <p:txBody>
          <a:bodyPr wrap="square" rtlCol="0">
            <a:spAutoFit/>
          </a:bodyPr>
          <a:lstStyle/>
          <a:p>
            <a:r>
              <a:rPr lang="en-US" b="1" dirty="0"/>
              <a:t> </a:t>
            </a:r>
          </a:p>
          <a:p>
            <a:endParaRPr lang="en-US" sz="1600" b="1" dirty="0"/>
          </a:p>
          <a:p>
            <a:r>
              <a:rPr lang="en-US" sz="1600" b="1" dirty="0">
                <a:latin typeface="Arial" panose="020B0604020202020204" pitchFamily="34" charset="0"/>
                <a:cs typeface="Arial" panose="020B0604020202020204" pitchFamily="34" charset="0"/>
              </a:rPr>
              <a:t>New Tools or Skills </a:t>
            </a:r>
            <a:r>
              <a:rPr lang="en-US" sz="1600" b="1" dirty="0" err="1">
                <a:latin typeface="Arial" panose="020B0604020202020204" pitchFamily="34" charset="0"/>
                <a:cs typeface="Arial" panose="020B0604020202020204" pitchFamily="34" charset="0"/>
              </a:rPr>
              <a:t>GainedComputer</a:t>
            </a:r>
            <a:r>
              <a:rPr lang="en-US" sz="1600" b="1" dirty="0">
                <a:latin typeface="Arial" panose="020B0604020202020204" pitchFamily="34" charset="0"/>
                <a:cs typeface="Arial" panose="020B0604020202020204" pitchFamily="34" charset="0"/>
              </a:rPr>
              <a:t> Vision</a:t>
            </a:r>
            <a:r>
              <a:rPr lang="en-US" sz="1600" dirty="0">
                <a:latin typeface="Arial" panose="020B0604020202020204" pitchFamily="34" charset="0"/>
                <a:cs typeface="Arial" panose="020B0604020202020204" pitchFamily="34" charset="0"/>
              </a:rPr>
              <a:t>: Gained hands-on experience with object detection models like YOLOv8 and tracking algorithms such as </a:t>
            </a:r>
            <a:r>
              <a:rPr lang="en-US" sz="1600" dirty="0" err="1">
                <a:latin typeface="Arial" panose="020B0604020202020204" pitchFamily="34" charset="0"/>
                <a:cs typeface="Arial" panose="020B0604020202020204" pitchFamily="34" charset="0"/>
              </a:rPr>
              <a:t>DeepSORT</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ByteTrack</a:t>
            </a:r>
            <a:r>
              <a:rPr lang="en-US" sz="1600" dirty="0">
                <a:latin typeface="Arial" panose="020B0604020202020204" pitchFamily="34" charset="0"/>
                <a:cs typeface="Arial" panose="020B0604020202020204" pitchFamily="34" charset="0"/>
              </a:rPr>
              <a:t> for identifying individuals across video </a:t>
            </a:r>
            <a:r>
              <a:rPr lang="en-US" sz="1600" dirty="0" err="1">
                <a:latin typeface="Arial" panose="020B0604020202020204" pitchFamily="34" charset="0"/>
                <a:cs typeface="Arial" panose="020B0604020202020204" pitchFamily="34" charset="0"/>
              </a:rPr>
              <a:t>frames.Real</a:t>
            </a:r>
            <a:r>
              <a:rPr lang="en-US" sz="1600" dirty="0">
                <a:latin typeface="Arial" panose="020B0604020202020204" pitchFamily="34" charset="0"/>
                <a:cs typeface="Arial" panose="020B0604020202020204" pitchFamily="34" charset="0"/>
              </a:rPr>
              <a:t>-Time Streaming: Learned to integrate tools like WebRTC and </a:t>
            </a:r>
            <a:r>
              <a:rPr lang="en-US" sz="1600" dirty="0" err="1">
                <a:latin typeface="Arial" panose="020B0604020202020204" pitchFamily="34" charset="0"/>
                <a:cs typeface="Arial" panose="020B0604020202020204" pitchFamily="34" charset="0"/>
              </a:rPr>
              <a:t>GStreamer</a:t>
            </a:r>
            <a:r>
              <a:rPr lang="en-US" sz="1600" dirty="0">
                <a:latin typeface="Arial" panose="020B0604020202020204" pitchFamily="34" charset="0"/>
                <a:cs typeface="Arial" panose="020B0604020202020204" pitchFamily="34" charset="0"/>
              </a:rPr>
              <a:t> for low-latency video feed </a:t>
            </a:r>
            <a:r>
              <a:rPr lang="en-US" sz="1600" dirty="0" err="1">
                <a:latin typeface="Arial" panose="020B0604020202020204" pitchFamily="34" charset="0"/>
                <a:cs typeface="Arial" panose="020B0604020202020204" pitchFamily="34" charset="0"/>
              </a:rPr>
              <a:t>processing.Zone</a:t>
            </a:r>
            <a:r>
              <a:rPr lang="en-US" sz="1600" dirty="0">
                <a:latin typeface="Arial" panose="020B0604020202020204" pitchFamily="34" charset="0"/>
                <a:cs typeface="Arial" panose="020B0604020202020204" pitchFamily="34" charset="0"/>
              </a:rPr>
              <a:t> Detection and Spatial Mapping: Used OpenCV to map zones such as desks, meeting rooms, and break areas, and track transitions </a:t>
            </a:r>
            <a:r>
              <a:rPr lang="en-US" sz="1600" dirty="0" err="1">
                <a:latin typeface="Arial" panose="020B0604020202020204" pitchFamily="34" charset="0"/>
                <a:cs typeface="Arial" panose="020B0604020202020204" pitchFamily="34" charset="0"/>
              </a:rPr>
              <a:t>accuraely</a:t>
            </a:r>
            <a:r>
              <a:rPr lang="en-US" sz="1600" dirty="0">
                <a:latin typeface="Arial" panose="020B0604020202020204" pitchFamily="34" charset="0"/>
                <a:cs typeface="Arial" panose="020B0604020202020204" pitchFamily="34" charset="0"/>
              </a:rPr>
              <a:t> Data Handling &amp; Visualization: Leveraged PostgreSQL/</a:t>
            </a:r>
            <a:r>
              <a:rPr lang="en-US" sz="1600" dirty="0" err="1">
                <a:latin typeface="Arial" panose="020B0604020202020204" pitchFamily="34" charset="0"/>
                <a:cs typeface="Arial" panose="020B0604020202020204" pitchFamily="34" charset="0"/>
              </a:rPr>
              <a:t>TimescaleDB</a:t>
            </a:r>
            <a:r>
              <a:rPr lang="en-US" sz="1600" dirty="0">
                <a:latin typeface="Arial" panose="020B0604020202020204" pitchFamily="34" charset="0"/>
                <a:cs typeface="Arial" panose="020B0604020202020204" pitchFamily="34" charset="0"/>
              </a:rPr>
              <a:t> for event logging and </a:t>
            </a:r>
            <a:r>
              <a:rPr lang="en-US" sz="1600" dirty="0" err="1">
                <a:latin typeface="Arial" panose="020B0604020202020204" pitchFamily="34" charset="0"/>
                <a:cs typeface="Arial" panose="020B0604020202020204" pitchFamily="34" charset="0"/>
              </a:rPr>
              <a:t>Streamlit</a:t>
            </a:r>
            <a:r>
              <a:rPr lang="en-US" sz="1600" dirty="0">
                <a:latin typeface="Arial" panose="020B0604020202020204" pitchFamily="34" charset="0"/>
                <a:cs typeface="Arial" panose="020B0604020202020204" pitchFamily="34" charset="0"/>
              </a:rPr>
              <a:t>/Flask to build a real-time dashboard with heatmaps and analytics</a:t>
            </a:r>
          </a:p>
          <a:p>
            <a:r>
              <a:rPr lang="en-US" sz="1600" b="1" dirty="0">
                <a:latin typeface="Arial" panose="020B0604020202020204" pitchFamily="34" charset="0"/>
                <a:cs typeface="Arial" panose="020B0604020202020204" pitchFamily="34" charset="0"/>
              </a:rPr>
              <a:t>Team Collaboration </a:t>
            </a:r>
            <a:r>
              <a:rPr lang="en-US" sz="1600" b="1" dirty="0" err="1">
                <a:latin typeface="Arial" panose="020B0604020202020204" pitchFamily="34" charset="0"/>
                <a:cs typeface="Arial" panose="020B0604020202020204" pitchFamily="34" charset="0"/>
              </a:rPr>
              <a:t>ExperienceDeveloped</a:t>
            </a:r>
            <a:r>
              <a:rPr lang="en-US" sz="1600" b="1" dirty="0">
                <a:latin typeface="Arial" panose="020B0604020202020204" pitchFamily="34" charset="0"/>
                <a:cs typeface="Arial" panose="020B0604020202020204" pitchFamily="34" charset="0"/>
              </a:rPr>
              <a:t> strong collaborative workflows</a:t>
            </a:r>
            <a:r>
              <a:rPr lang="en-US" sz="1600" dirty="0">
                <a:latin typeface="Arial" panose="020B0604020202020204" pitchFamily="34" charset="0"/>
                <a:cs typeface="Arial" panose="020B0604020202020204" pitchFamily="34" charset="0"/>
              </a:rPr>
              <a:t>, including role-based task distribution (e.g., CV model tuning, backend integration, dashboard design).[8:16 AM, 5/18/2025] Madhura </a:t>
            </a:r>
            <a:r>
              <a:rPr lang="en-US" sz="1600" dirty="0" err="1">
                <a:latin typeface="Arial" panose="020B0604020202020204" pitchFamily="34" charset="0"/>
                <a:cs typeface="Arial" panose="020B0604020202020204" pitchFamily="34" charset="0"/>
              </a:rPr>
              <a:t>Chilakandi</a:t>
            </a:r>
            <a:r>
              <a:rPr lang="en-US" sz="1600" dirty="0">
                <a:latin typeface="Arial" panose="020B0604020202020204" pitchFamily="34" charset="0"/>
                <a:cs typeface="Arial" panose="020B0604020202020204" pitchFamily="34" charset="0"/>
              </a:rPr>
              <a:t>: Importance of modular design to allow parallel development and easier integration of </a:t>
            </a:r>
            <a:r>
              <a:rPr lang="en-US" sz="1600" dirty="0" err="1">
                <a:latin typeface="Arial" panose="020B0604020202020204" pitchFamily="34" charset="0"/>
                <a:cs typeface="Arial" panose="020B0604020202020204" pitchFamily="34" charset="0"/>
              </a:rPr>
              <a:t>components.Gained</a:t>
            </a:r>
            <a:r>
              <a:rPr lang="en-US" sz="1600" dirty="0">
                <a:latin typeface="Arial" panose="020B0604020202020204" pitchFamily="34" charset="0"/>
                <a:cs typeface="Arial" panose="020B0604020202020204" pitchFamily="34" charset="0"/>
              </a:rPr>
              <a:t> insight into balancing performance with accuracy, especially in object detection and anomaly </a:t>
            </a:r>
            <a:r>
              <a:rPr lang="en-US" sz="1600" dirty="0" err="1">
                <a:latin typeface="Arial" panose="020B0604020202020204" pitchFamily="34" charset="0"/>
                <a:cs typeface="Arial" panose="020B0604020202020204" pitchFamily="34" charset="0"/>
              </a:rPr>
              <a:t>alerts.Learned</a:t>
            </a:r>
            <a:r>
              <a:rPr lang="en-US" sz="1600" dirty="0">
                <a:latin typeface="Arial" panose="020B0604020202020204" pitchFamily="34" charset="0"/>
                <a:cs typeface="Arial" panose="020B0604020202020204" pitchFamily="34" charset="0"/>
              </a:rPr>
              <a:t> to manage system latency, crucial for real-time </a:t>
            </a:r>
            <a:r>
              <a:rPr lang="en-US" sz="1600" dirty="0" err="1">
                <a:latin typeface="Arial" panose="020B0604020202020204" pitchFamily="34" charset="0"/>
                <a:cs typeface="Arial" panose="020B0604020202020204" pitchFamily="34" charset="0"/>
              </a:rPr>
              <a:t>responsiveness.Understood</a:t>
            </a:r>
            <a:r>
              <a:rPr lang="en-US" sz="1600" dirty="0">
                <a:latin typeface="Arial" panose="020B0604020202020204" pitchFamily="34" charset="0"/>
                <a:cs typeface="Arial" panose="020B0604020202020204" pitchFamily="34" charset="0"/>
              </a:rPr>
              <a:t> the value of usability and visualization in presenting technical outcomes to non-technical stakeholder</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8492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173C6-42D1-AC72-DCE2-80D21321BF78}"/>
              </a:ext>
            </a:extLst>
          </p:cNvPr>
          <p:cNvSpPr txBox="1"/>
          <p:nvPr/>
        </p:nvSpPr>
        <p:spPr>
          <a:xfrm>
            <a:off x="3145573" y="1655027"/>
            <a:ext cx="7912952" cy="2031325"/>
          </a:xfrm>
          <a:prstGeom prst="rect">
            <a:avLst/>
          </a:prstGeom>
          <a:noFill/>
        </p:spPr>
        <p:txBody>
          <a:bodyPr wrap="square" rtlCol="0">
            <a:spAutoFit/>
          </a:bodyPr>
          <a:lstStyle/>
          <a:p>
            <a:r>
              <a:rPr lang="en-IN" sz="5400" b="1" dirty="0">
                <a:solidFill>
                  <a:srgbClr val="C00000"/>
                </a:solidFill>
              </a:rPr>
              <a:t>        </a:t>
            </a:r>
          </a:p>
          <a:p>
            <a:r>
              <a:rPr lang="en-IN" sz="5400" b="1" dirty="0">
                <a:solidFill>
                  <a:srgbClr val="C00000"/>
                </a:solidFill>
                <a:latin typeface="Algerian" panose="04020705040A02060702" pitchFamily="82" charset="0"/>
              </a:rPr>
              <a:t>      </a:t>
            </a:r>
            <a:r>
              <a:rPr lang="en-IN" sz="7200" b="1" dirty="0">
                <a:solidFill>
                  <a:srgbClr val="C00000"/>
                </a:solidFill>
                <a:latin typeface="Algerian" panose="04020705040A02060702" pitchFamily="82" charset="0"/>
              </a:rPr>
              <a:t>THANK YOU </a:t>
            </a:r>
            <a:endParaRPr lang="en-IN" sz="5400" b="1" dirty="0">
              <a:solidFill>
                <a:srgbClr val="C00000"/>
              </a:solidFill>
              <a:latin typeface="Algerian" panose="04020705040A02060702" pitchFamily="82" charset="0"/>
            </a:endParaRPr>
          </a:p>
        </p:txBody>
      </p:sp>
      <p:sp>
        <p:nvSpPr>
          <p:cNvPr id="3" name="TextBox 2">
            <a:extLst>
              <a:ext uri="{FF2B5EF4-FFF2-40B4-BE49-F238E27FC236}">
                <a16:creationId xmlns:a16="http://schemas.microsoft.com/office/drawing/2014/main" id="{38D07ABA-962D-EF2F-D3D6-A771CF8FE79A}"/>
              </a:ext>
            </a:extLst>
          </p:cNvPr>
          <p:cNvSpPr txBox="1"/>
          <p:nvPr/>
        </p:nvSpPr>
        <p:spPr>
          <a:xfrm>
            <a:off x="1038226" y="5458599"/>
            <a:ext cx="12715874" cy="2031325"/>
          </a:xfrm>
          <a:prstGeom prst="rect">
            <a:avLst/>
          </a:prstGeom>
          <a:noFill/>
        </p:spPr>
        <p:txBody>
          <a:bodyPr wrap="square" rtlCol="0">
            <a:spAutoFit/>
          </a:bodyPr>
          <a:lstStyle/>
          <a:p>
            <a:r>
              <a:rPr lang="en-IN" dirty="0"/>
              <a:t>Contact details</a:t>
            </a:r>
          </a:p>
          <a:p>
            <a:r>
              <a:rPr lang="en-IN" dirty="0"/>
              <a:t>LinkedIn:- </a:t>
            </a:r>
            <a:r>
              <a:rPr lang="en-IN" dirty="0">
                <a:solidFill>
                  <a:schemeClr val="accent3"/>
                </a:solidFill>
                <a:hlinkClick r:id="rId2">
                  <a:extLst>
                    <a:ext uri="{A12FA001-AC4F-418D-AE19-62706E023703}">
                      <ahyp:hlinkClr xmlns:ahyp="http://schemas.microsoft.com/office/drawing/2018/hyperlinkcolor" val="tx"/>
                    </a:ext>
                  </a:extLst>
                </a:hlinkClick>
              </a:rPr>
              <a:t>https://www.linkedin.com/in/anandkumbar07?utm_source=share&amp;utm_campaign=share_via&amp;utm_content=profile&amp;utm_medium=android_app</a:t>
            </a:r>
            <a:endParaRPr lang="en-IN" dirty="0">
              <a:solidFill>
                <a:schemeClr val="accent3"/>
              </a:solidFill>
            </a:endParaRPr>
          </a:p>
          <a:p>
            <a:r>
              <a:rPr lang="en-IN" dirty="0"/>
              <a:t>GitHub:-</a:t>
            </a:r>
          </a:p>
          <a:p>
            <a:r>
              <a:rPr lang="en-IN" dirty="0">
                <a:solidFill>
                  <a:schemeClr val="accent3"/>
                </a:solidFill>
              </a:rPr>
              <a:t>https://github.com/Anandck07</a:t>
            </a:r>
          </a:p>
          <a:p>
            <a:endParaRPr lang="en-IN" dirty="0"/>
          </a:p>
        </p:txBody>
      </p:sp>
    </p:spTree>
    <p:extLst>
      <p:ext uri="{BB962C8B-B14F-4D97-AF65-F5344CB8AC3E}">
        <p14:creationId xmlns:p14="http://schemas.microsoft.com/office/powerpoint/2010/main" val="21960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1399592" y="1367671"/>
            <a:ext cx="11459158" cy="5345906"/>
          </a:xfrm>
          <a:prstGeom prst="rect">
            <a:avLst/>
          </a:prstGeom>
          <a:noFill/>
          <a:ln/>
        </p:spPr>
        <p:txBody>
          <a:bodyPr wrap="square" lIns="0" tIns="0" rIns="0" bIns="0" rtlCol="0" anchor="t"/>
          <a:lstStyle/>
          <a:p>
            <a:pPr marL="0" indent="0" algn="l">
              <a:lnSpc>
                <a:spcPts val="5250"/>
              </a:lnSpc>
              <a:buNone/>
            </a:pPr>
            <a:r>
              <a:rPr lang="en-US" sz="3600" b="1" dirty="0">
                <a:solidFill>
                  <a:srgbClr val="C00000"/>
                </a:solidFill>
                <a:latin typeface="Arial" panose="020B0604020202020204" pitchFamily="34" charset="0"/>
                <a:cs typeface="Arial" panose="020B0604020202020204" pitchFamily="34" charset="0"/>
              </a:rPr>
              <a:t>Problem Statement: 3</a:t>
            </a:r>
          </a:p>
          <a:p>
            <a:pPr marL="0" indent="0" algn="l">
              <a:lnSpc>
                <a:spcPts val="5250"/>
              </a:lnSpc>
              <a:buNone/>
            </a:pPr>
            <a:r>
              <a:rPr lang="en-US" u="sng" dirty="0">
                <a:latin typeface="Arial" panose="020B0604020202020204" pitchFamily="34" charset="0"/>
                <a:cs typeface="Arial" panose="020B0604020202020204" pitchFamily="34" charset="0"/>
              </a:rPr>
              <a:t>Real-Time Productivity Detection in Workspaces</a:t>
            </a:r>
            <a:endParaRPr lang="en-US" b="1" u="sng" dirty="0">
              <a:latin typeface="Arial" panose="020B0604020202020204" pitchFamily="34" charset="0"/>
              <a:cs typeface="Arial" panose="020B0604020202020204" pitchFamily="34" charset="0"/>
            </a:endParaRPr>
          </a:p>
          <a:p>
            <a:pPr marL="0" indent="0" algn="l">
              <a:lnSpc>
                <a:spcPts val="5250"/>
              </a:lnSpc>
              <a:buNone/>
            </a:pPr>
            <a:r>
              <a:rPr lang="en-US" sz="1600" dirty="0">
                <a:latin typeface="Arial" panose="020B0604020202020204" pitchFamily="34" charset="0"/>
                <a:cs typeface="Arial" panose="020B0604020202020204" pitchFamily="34" charset="0"/>
              </a:rPr>
              <a:t>Build a real-time monitoring system to detect Individuals in office desks, meeting rooms, or school environments and accurately calculate the time spent in productive spaces. The system should also account for breaks, idle times, and movement between zones. </a:t>
            </a:r>
          </a:p>
        </p:txBody>
      </p:sp>
      <p:sp>
        <p:nvSpPr>
          <p:cNvPr id="5" name="Text 2"/>
          <p:cNvSpPr/>
          <p:nvPr/>
        </p:nvSpPr>
        <p:spPr>
          <a:xfrm>
            <a:off x="6522482" y="2551986"/>
            <a:ext cx="3185636" cy="672227"/>
          </a:xfrm>
          <a:prstGeom prst="rect">
            <a:avLst/>
          </a:prstGeom>
          <a:noFill/>
          <a:ln/>
        </p:spPr>
        <p:txBody>
          <a:bodyPr wrap="square" lIns="0" tIns="0" rIns="0" bIns="0" rtlCol="0" anchor="t"/>
          <a:lstStyle/>
          <a:p>
            <a:pPr marL="0" indent="0" algn="l">
              <a:lnSpc>
                <a:spcPts val="2600"/>
              </a:lnSpc>
              <a:buNone/>
            </a:pPr>
            <a:endParaRPr lang="en-US" sz="2100" dirty="0"/>
          </a:p>
        </p:txBody>
      </p:sp>
      <p:sp>
        <p:nvSpPr>
          <p:cNvPr id="6" name="Text 3"/>
          <p:cNvSpPr/>
          <p:nvPr/>
        </p:nvSpPr>
        <p:spPr>
          <a:xfrm>
            <a:off x="6522482" y="3361253"/>
            <a:ext cx="3185636" cy="731520"/>
          </a:xfrm>
          <a:prstGeom prst="rect">
            <a:avLst/>
          </a:prstGeom>
          <a:noFill/>
          <a:ln/>
        </p:spPr>
        <p:txBody>
          <a:bodyPr wrap="square" lIns="0" tIns="0" rIns="0" bIns="0" rtlCol="0" anchor="t"/>
          <a:lstStyle/>
          <a:p>
            <a:pPr marL="0" indent="0" algn="l">
              <a:lnSpc>
                <a:spcPts val="2850"/>
              </a:lnSpc>
              <a:buNone/>
            </a:pPr>
            <a:endParaRPr lang="en-US" sz="1750" dirty="0"/>
          </a:p>
        </p:txBody>
      </p:sp>
      <p:sp>
        <p:nvSpPr>
          <p:cNvPr id="9" name="Text 6"/>
          <p:cNvSpPr/>
          <p:nvPr/>
        </p:nvSpPr>
        <p:spPr>
          <a:xfrm>
            <a:off x="10408801" y="3025140"/>
            <a:ext cx="3185636" cy="731520"/>
          </a:xfrm>
          <a:prstGeom prst="rect">
            <a:avLst/>
          </a:prstGeom>
          <a:noFill/>
          <a:ln/>
        </p:spPr>
        <p:txBody>
          <a:bodyPr wrap="square" lIns="0" tIns="0" rIns="0" bIns="0" rtlCol="0" anchor="t"/>
          <a:lstStyle/>
          <a:p>
            <a:pPr algn="l">
              <a:lnSpc>
                <a:spcPts val="2850"/>
              </a:lnSpc>
              <a:buSzPct val="100000"/>
            </a:pPr>
            <a:endParaRPr lang="en-US" sz="1750" dirty="0"/>
          </a:p>
        </p:txBody>
      </p:sp>
      <p:sp>
        <p:nvSpPr>
          <p:cNvPr id="10" name="Text 7"/>
          <p:cNvSpPr/>
          <p:nvPr/>
        </p:nvSpPr>
        <p:spPr>
          <a:xfrm>
            <a:off x="10408801" y="3836551"/>
            <a:ext cx="3185636" cy="731520"/>
          </a:xfrm>
          <a:prstGeom prst="rect">
            <a:avLst/>
          </a:prstGeom>
          <a:noFill/>
          <a:ln/>
        </p:spPr>
        <p:txBody>
          <a:bodyPr wrap="square" lIns="0" tIns="0" rIns="0" bIns="0" rtlCol="0" anchor="t"/>
          <a:lstStyle/>
          <a:p>
            <a:pPr algn="l">
              <a:lnSpc>
                <a:spcPts val="2850"/>
              </a:lnSpc>
              <a:buSzPct val="100000"/>
            </a:pPr>
            <a:endParaRPr lang="en-US" sz="1750" dirty="0"/>
          </a:p>
        </p:txBody>
      </p:sp>
      <p:sp>
        <p:nvSpPr>
          <p:cNvPr id="11" name="Text 8"/>
          <p:cNvSpPr/>
          <p:nvPr/>
        </p:nvSpPr>
        <p:spPr>
          <a:xfrm>
            <a:off x="10408801" y="4647962"/>
            <a:ext cx="3185636" cy="365760"/>
          </a:xfrm>
          <a:prstGeom prst="rect">
            <a:avLst/>
          </a:prstGeom>
          <a:noFill/>
          <a:ln/>
        </p:spPr>
        <p:txBody>
          <a:bodyPr wrap="none" lIns="0" tIns="0" rIns="0" bIns="0" rtlCol="0" anchor="t"/>
          <a:lstStyle/>
          <a:p>
            <a:pPr algn="l">
              <a:lnSpc>
                <a:spcPts val="2850"/>
              </a:lnSpc>
              <a:buSzPct val="100000"/>
            </a:pPr>
            <a:endParaRPr lang="en-US" sz="1750" dirty="0"/>
          </a:p>
        </p:txBody>
      </p:sp>
      <p:sp>
        <p:nvSpPr>
          <p:cNvPr id="12" name="Text 9"/>
          <p:cNvSpPr/>
          <p:nvPr/>
        </p:nvSpPr>
        <p:spPr>
          <a:xfrm>
            <a:off x="10408801" y="5093613"/>
            <a:ext cx="3185636" cy="731520"/>
          </a:xfrm>
          <a:prstGeom prst="rect">
            <a:avLst/>
          </a:prstGeom>
          <a:noFill/>
          <a:ln/>
        </p:spPr>
        <p:txBody>
          <a:bodyPr wrap="square" lIns="0" tIns="0" rIns="0" bIns="0" rtlCol="0" anchor="t"/>
          <a:lstStyle/>
          <a:p>
            <a:pPr algn="l">
              <a:lnSpc>
                <a:spcPts val="2850"/>
              </a:lnSpc>
              <a:buSzPct val="100000"/>
            </a:pPr>
            <a:endParaRPr lang="en-US" sz="1750" dirty="0"/>
          </a:p>
        </p:txBody>
      </p:sp>
      <p:sp>
        <p:nvSpPr>
          <p:cNvPr id="14" name="Text 11"/>
          <p:cNvSpPr/>
          <p:nvPr/>
        </p:nvSpPr>
        <p:spPr>
          <a:xfrm>
            <a:off x="6522482" y="6525816"/>
            <a:ext cx="2689146" cy="336113"/>
          </a:xfrm>
          <a:prstGeom prst="rect">
            <a:avLst/>
          </a:prstGeom>
          <a:noFill/>
          <a:ln/>
        </p:spPr>
        <p:txBody>
          <a:bodyPr wrap="none" lIns="0" tIns="0" rIns="0" bIns="0" rtlCol="0" anchor="t"/>
          <a:lstStyle/>
          <a:p>
            <a:pPr marL="0" indent="0" algn="l">
              <a:lnSpc>
                <a:spcPts val="2600"/>
              </a:lnSpc>
              <a:buNone/>
            </a:pPr>
            <a:endParaRPr lang="en-US" sz="2100" dirty="0"/>
          </a:p>
        </p:txBody>
      </p:sp>
      <p:sp>
        <p:nvSpPr>
          <p:cNvPr id="15" name="Text 12"/>
          <p:cNvSpPr/>
          <p:nvPr/>
        </p:nvSpPr>
        <p:spPr>
          <a:xfrm>
            <a:off x="6522482" y="6998970"/>
            <a:ext cx="7071836" cy="365760"/>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350335" y="999460"/>
            <a:ext cx="9114934" cy="608283"/>
          </a:xfrm>
          <a:prstGeom prst="rect">
            <a:avLst/>
          </a:prstGeom>
          <a:noFill/>
          <a:ln/>
        </p:spPr>
        <p:txBody>
          <a:bodyPr wrap="none" lIns="0" tIns="0" rIns="0" bIns="0" rtlCol="0" anchor="t"/>
          <a:lstStyle/>
          <a:p>
            <a:pPr marL="0" indent="0" algn="l">
              <a:lnSpc>
                <a:spcPts val="5500"/>
              </a:lnSpc>
              <a:buNone/>
            </a:pPr>
            <a:r>
              <a:rPr lang="en-US" sz="3600" dirty="0">
                <a:solidFill>
                  <a:srgbClr val="C00000"/>
                </a:solidFill>
                <a:latin typeface="Arial" panose="020B0604020202020204" pitchFamily="34" charset="0"/>
                <a:ea typeface="Source Serif Pro Semi Bold" pitchFamily="34" charset="-122"/>
                <a:cs typeface="Arial" panose="020B0604020202020204" pitchFamily="34" charset="0"/>
              </a:rPr>
              <a:t>Solution Overview</a:t>
            </a:r>
            <a:endParaRPr lang="en-US" sz="3600" dirty="0">
              <a:solidFill>
                <a:srgbClr val="C00000"/>
              </a:solidFill>
              <a:latin typeface="Arial" panose="020B0604020202020204" pitchFamily="34" charset="0"/>
              <a:cs typeface="Arial" panose="020B0604020202020204" pitchFamily="34" charset="0"/>
            </a:endParaRPr>
          </a:p>
        </p:txBody>
      </p:sp>
      <p:sp>
        <p:nvSpPr>
          <p:cNvPr id="3" name="Text 1"/>
          <p:cNvSpPr/>
          <p:nvPr/>
        </p:nvSpPr>
        <p:spPr>
          <a:xfrm>
            <a:off x="1350335" y="1839951"/>
            <a:ext cx="10830486" cy="5597912"/>
          </a:xfrm>
          <a:prstGeom prst="rect">
            <a:avLst/>
          </a:prstGeom>
          <a:noFill/>
          <a:ln/>
        </p:spPr>
        <p:txBody>
          <a:bodyPr wrap="none" lIns="0" tIns="0" rIns="0" bIns="0" rtlCol="0" anchor="t"/>
          <a:lstStyle/>
          <a:p>
            <a:pPr marL="0" indent="0" algn="l">
              <a:lnSpc>
                <a:spcPts val="2750"/>
              </a:lnSpc>
              <a:buNone/>
            </a:pPr>
            <a:r>
              <a:rPr lang="en-US" sz="1600" b="1" dirty="0">
                <a:solidFill>
                  <a:schemeClr val="tx2"/>
                </a:solidFill>
                <a:latin typeface="Arial" panose="020B0604020202020204" pitchFamily="34" charset="0"/>
                <a:ea typeface="Source Serif Pro Semi Bold" pitchFamily="34" charset="-122"/>
                <a:cs typeface="Arial" panose="020B0604020202020204" pitchFamily="34" charset="0"/>
              </a:rPr>
              <a:t>One-Liner Pitch:   </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A real-time AI-powered workspace monitoring system that detects individual presence across </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zones, calculates productive hours, and visualizes usage insights through live dashboards </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and anomaly alerts.</a:t>
            </a:r>
          </a:p>
          <a:p>
            <a:pPr marL="0" indent="0" algn="l">
              <a:lnSpc>
                <a:spcPts val="2750"/>
              </a:lnSpc>
              <a:buNone/>
            </a:pPr>
            <a:endParaRPr lang="en-US" sz="1600" dirty="0">
              <a:solidFill>
                <a:schemeClr val="tx2"/>
              </a:solidFill>
              <a:latin typeface="Arial" panose="020B0604020202020204" pitchFamily="34" charset="0"/>
              <a:ea typeface="Source Serif Pro Semi Bold" pitchFamily="34" charset="-122"/>
              <a:cs typeface="Arial" panose="020B0604020202020204" pitchFamily="34" charset="0"/>
            </a:endParaRPr>
          </a:p>
          <a:p>
            <a:pPr marL="0" indent="0" algn="l">
              <a:lnSpc>
                <a:spcPts val="2750"/>
              </a:lnSpc>
              <a:buNone/>
            </a:pPr>
            <a:r>
              <a:rPr lang="en-US" sz="1600" b="1" dirty="0">
                <a:solidFill>
                  <a:schemeClr val="tx2"/>
                </a:solidFill>
                <a:latin typeface="Arial" panose="020B0604020202020204" pitchFamily="34" charset="0"/>
                <a:ea typeface="Source Serif Pro Semi Bold" pitchFamily="34" charset="-122"/>
                <a:cs typeface="Arial" panose="020B0604020202020204" pitchFamily="34" charset="0"/>
              </a:rPr>
              <a:t>What the solution does:</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The solution continuously monitors video feeds from office or school environments to detect </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individuals in real time, track their movement across predefined zones (desks, meeting rooms,</a:t>
            </a:r>
          </a:p>
          <a:p>
            <a:pPr marL="0" indent="0" algn="l">
              <a:lnSpc>
                <a:spcPts val="2750"/>
              </a:lnSpc>
              <a:buNone/>
            </a:pPr>
            <a:r>
              <a:rPr lang="en-US" sz="1600" dirty="0">
                <a:solidFill>
                  <a:schemeClr val="tx2"/>
                </a:solidFill>
                <a:latin typeface="Arial" panose="020B0604020202020204" pitchFamily="34" charset="0"/>
                <a:ea typeface="Source Serif Pro Semi Bold" pitchFamily="34" charset="-122"/>
                <a:cs typeface="Arial" panose="020B0604020202020204" pitchFamily="34" charset="0"/>
              </a:rPr>
              <a:t> break areas), calculate their productive time, generate heatmaps of occupancy, and  unauthorized access.</a:t>
            </a:r>
          </a:p>
          <a:p>
            <a:pPr marL="0" indent="0" algn="l">
              <a:lnSpc>
                <a:spcPts val="2750"/>
              </a:lnSpc>
              <a:buNone/>
            </a:pPr>
            <a:endParaRPr lang="en-US" sz="1600" dirty="0">
              <a:solidFill>
                <a:schemeClr val="tx2"/>
              </a:solidFill>
              <a:latin typeface="Arial" panose="020B0604020202020204" pitchFamily="34" charset="0"/>
              <a:ea typeface="Source Serif Pro Semi Bold" pitchFamily="34" charset="-122"/>
              <a:cs typeface="Arial" panose="020B0604020202020204" pitchFamily="34" charset="0"/>
            </a:endParaRPr>
          </a:p>
          <a:p>
            <a:pPr marL="0" indent="0" algn="l">
              <a:lnSpc>
                <a:spcPts val="2750"/>
              </a:lnSpc>
              <a:buNone/>
            </a:pPr>
            <a:r>
              <a:rPr lang="en-US" sz="1600" b="1" dirty="0">
                <a:solidFill>
                  <a:schemeClr val="tx2"/>
                </a:solidFill>
                <a:latin typeface="Arial" panose="020B0604020202020204" pitchFamily="34" charset="0"/>
                <a:ea typeface="Source Serif Pro Semi Bold" pitchFamily="34" charset="-122"/>
                <a:cs typeface="Arial" panose="020B0604020202020204" pitchFamily="34" charset="0"/>
              </a:rPr>
              <a:t>Key benefits :</a:t>
            </a:r>
            <a:endParaRPr kumimoji="0" lang="en-IN"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sz="2000">
                <a:solidFill>
                  <a:srgbClr val="111111"/>
                </a:solidFill>
              </a:defRPr>
            </a:pPr>
            <a:r>
              <a:rPr kumimoji="0" lang="en-IN" sz="16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Real-Time Monitoring with YOLOv8 and </a:t>
            </a:r>
            <a:r>
              <a:rPr kumimoji="0" lang="en-IN" sz="1600" b="0" i="0" u="none" strike="noStrike" kern="1200" cap="none" spc="0" normalizeH="0" baseline="0" noProof="0" dirty="0" err="1">
                <a:ln>
                  <a:noFill/>
                </a:ln>
                <a:solidFill>
                  <a:srgbClr val="111111"/>
                </a:solidFill>
                <a:effectLst/>
                <a:uLnTx/>
                <a:uFillTx/>
                <a:latin typeface="Arial" panose="020B0604020202020204" pitchFamily="34" charset="0"/>
                <a:cs typeface="Arial" panose="020B0604020202020204" pitchFamily="34" charset="0"/>
              </a:rPr>
              <a:t>DeepSORT</a:t>
            </a:r>
            <a:r>
              <a:rPr kumimoji="0" lang="en-IN" sz="16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sz="2000">
                <a:solidFill>
                  <a:srgbClr val="111111"/>
                </a:solidFill>
              </a:defRPr>
            </a:pPr>
            <a:r>
              <a:rPr kumimoji="0" lang="en-IN" sz="16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Zone Mapping using OpenCV &amp; Redis.</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sz="2000">
                <a:solidFill>
                  <a:srgbClr val="111111"/>
                </a:solidFill>
              </a:defRPr>
            </a:pPr>
            <a:r>
              <a:rPr kumimoji="0" lang="en-IN" sz="16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Time Logging &amp; Idle Detection.</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sz="2000">
                <a:solidFill>
                  <a:srgbClr val="111111"/>
                </a:solidFill>
              </a:defRPr>
            </a:pPr>
            <a:r>
              <a:rPr kumimoji="0" lang="en-IN" sz="1600" b="0" i="0" u="none" strike="noStrike" kern="1200" cap="none" spc="0" normalizeH="0" baseline="0" noProof="0" dirty="0">
                <a:ln>
                  <a:noFill/>
                </a:ln>
                <a:solidFill>
                  <a:srgbClr val="111111"/>
                </a:solidFill>
                <a:effectLst/>
                <a:uLnTx/>
                <a:uFillTx/>
                <a:latin typeface="Arial" panose="020B0604020202020204" pitchFamily="34" charset="0"/>
                <a:cs typeface="Arial" panose="020B0604020202020204" pitchFamily="34" charset="0"/>
              </a:rPr>
              <a:t>Heatmaps, Analytics Dashboards, and Alerts.</a:t>
            </a:r>
            <a:endParaRPr lang="en-US" sz="1600" dirty="0">
              <a:solidFill>
                <a:schemeClr val="tx2"/>
              </a:solidFill>
              <a:latin typeface="Arial" panose="020B0604020202020204" pitchFamily="34" charset="0"/>
              <a:ea typeface="Source Serif Pro Semi Bold" pitchFamily="34" charset="-122"/>
              <a:cs typeface="Arial" panose="020B0604020202020204" pitchFamily="34" charset="0"/>
            </a:endParaRPr>
          </a:p>
          <a:p>
            <a:pPr marL="0" indent="0" algn="l">
              <a:lnSpc>
                <a:spcPts val="2750"/>
              </a:lnSpc>
              <a:buNone/>
            </a:pPr>
            <a:endParaRPr lang="en-US" sz="1600" dirty="0">
              <a:solidFill>
                <a:schemeClr val="tx2"/>
              </a:solidFill>
              <a:latin typeface="Source Serif Pro Semi Bold" pitchFamily="34" charset="0"/>
              <a:ea typeface="Source Serif Pro Semi Bold" pitchFamily="34" charset="-122"/>
              <a:cs typeface="Source Serif Pro Semi Bold" pitchFamily="34" charset="-120"/>
            </a:endParaRPr>
          </a:p>
          <a:p>
            <a:pPr marL="0" indent="0" algn="l">
              <a:lnSpc>
                <a:spcPts val="2750"/>
              </a:lnSpc>
              <a:buNone/>
            </a:pPr>
            <a:endParaRPr lang="en-US" sz="1600" dirty="0">
              <a:solidFill>
                <a:schemeClr val="tx2"/>
              </a:solidFill>
              <a:latin typeface="Source Serif Pro Semi Bold" pitchFamily="34" charset="0"/>
              <a:ea typeface="Source Serif Pro Semi Bold" pitchFamily="34" charset="-122"/>
              <a:cs typeface="Source Serif Pro Semi Bold" pitchFamily="34" charset="-120"/>
            </a:endParaRPr>
          </a:p>
          <a:p>
            <a:pPr marL="0" indent="0" algn="l">
              <a:lnSpc>
                <a:spcPts val="2750"/>
              </a:lnSpc>
              <a:buNone/>
            </a:pPr>
            <a:r>
              <a:rPr lang="en-US" sz="1600" b="1" dirty="0">
                <a:solidFill>
                  <a:schemeClr val="tx2"/>
                </a:solidFill>
                <a:latin typeface="Source Serif Pro Semi Bold" pitchFamily="34" charset="0"/>
                <a:ea typeface="Source Serif Pro Semi Bold" pitchFamily="34" charset="-122"/>
                <a:cs typeface="Source Serif Pro Semi Bold" pitchFamily="34" charset="-120"/>
              </a:rPr>
              <a:t>  </a:t>
            </a:r>
            <a:endParaRPr lang="en-US" sz="1600" b="1" dirty="0">
              <a:solidFill>
                <a:schemeClr val="tx2"/>
              </a:solidFill>
            </a:endParaRPr>
          </a:p>
        </p:txBody>
      </p:sp>
      <p:sp>
        <p:nvSpPr>
          <p:cNvPr id="4" name="Text 2"/>
          <p:cNvSpPr/>
          <p:nvPr/>
        </p:nvSpPr>
        <p:spPr>
          <a:xfrm>
            <a:off x="1471961" y="3858322"/>
            <a:ext cx="3294348" cy="1652248"/>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5" name="Text 3"/>
          <p:cNvSpPr/>
          <p:nvPr/>
        </p:nvSpPr>
        <p:spPr>
          <a:xfrm>
            <a:off x="5357813" y="3770233"/>
            <a:ext cx="2816185" cy="351949"/>
          </a:xfrm>
          <a:prstGeom prst="rect">
            <a:avLst/>
          </a:prstGeom>
          <a:noFill/>
          <a:ln/>
        </p:spPr>
        <p:txBody>
          <a:bodyPr wrap="none" lIns="0" tIns="0" rIns="0" bIns="0" rtlCol="0" anchor="t"/>
          <a:lstStyle/>
          <a:p>
            <a:pPr marL="0" indent="0" algn="l">
              <a:lnSpc>
                <a:spcPts val="2750"/>
              </a:lnSpc>
              <a:buNone/>
            </a:pPr>
            <a:endParaRPr lang="en-US" sz="2200" dirty="0"/>
          </a:p>
        </p:txBody>
      </p:sp>
      <p:sp>
        <p:nvSpPr>
          <p:cNvPr id="6" name="Text 4"/>
          <p:cNvSpPr/>
          <p:nvPr/>
        </p:nvSpPr>
        <p:spPr>
          <a:xfrm>
            <a:off x="5357813" y="4361498"/>
            <a:ext cx="3928586" cy="1149072"/>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7" name="Text 5"/>
          <p:cNvSpPr/>
          <p:nvPr/>
        </p:nvSpPr>
        <p:spPr>
          <a:xfrm>
            <a:off x="9877901" y="3770233"/>
            <a:ext cx="3020735" cy="351949"/>
          </a:xfrm>
          <a:prstGeom prst="rect">
            <a:avLst/>
          </a:prstGeom>
          <a:noFill/>
          <a:ln/>
        </p:spPr>
        <p:txBody>
          <a:bodyPr wrap="none" lIns="0" tIns="0" rIns="0" bIns="0" rtlCol="0" anchor="t"/>
          <a:lstStyle/>
          <a:p>
            <a:pPr marL="0" indent="0" algn="l">
              <a:lnSpc>
                <a:spcPts val="2750"/>
              </a:lnSpc>
              <a:buNone/>
            </a:pPr>
            <a:endParaRPr lang="en-US" sz="2200" dirty="0"/>
          </a:p>
        </p:txBody>
      </p:sp>
      <p:sp>
        <p:nvSpPr>
          <p:cNvPr id="8" name="Text 6"/>
          <p:cNvSpPr/>
          <p:nvPr/>
        </p:nvSpPr>
        <p:spPr>
          <a:xfrm>
            <a:off x="9877901" y="4361498"/>
            <a:ext cx="3928586"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9" name="Text 7"/>
          <p:cNvSpPr/>
          <p:nvPr/>
        </p:nvSpPr>
        <p:spPr>
          <a:xfrm>
            <a:off x="9877901" y="4828223"/>
            <a:ext cx="3928586" cy="383024"/>
          </a:xfrm>
          <a:prstGeom prst="rect">
            <a:avLst/>
          </a:prstGeom>
          <a:noFill/>
          <a:ln/>
        </p:spPr>
        <p:txBody>
          <a:bodyPr wrap="none" lIns="0" tIns="0" rIns="0" bIns="0" rtlCol="0" anchor="t"/>
          <a:lstStyle/>
          <a:p>
            <a:pPr algn="l">
              <a:lnSpc>
                <a:spcPts val="3000"/>
              </a:lnSpc>
              <a:buSzPct val="100000"/>
            </a:pP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251984" y="1074398"/>
            <a:ext cx="5486400" cy="5898995"/>
          </a:xfrm>
          <a:prstGeom prst="rect">
            <a:avLst/>
          </a:prstGeom>
        </p:spPr>
      </p:pic>
      <p:sp>
        <p:nvSpPr>
          <p:cNvPr id="3" name="Text 0"/>
          <p:cNvSpPr/>
          <p:nvPr/>
        </p:nvSpPr>
        <p:spPr>
          <a:xfrm>
            <a:off x="1435395" y="1074398"/>
            <a:ext cx="6437352" cy="758010"/>
          </a:xfrm>
          <a:prstGeom prst="rect">
            <a:avLst/>
          </a:prstGeom>
          <a:noFill/>
          <a:ln/>
        </p:spPr>
        <p:txBody>
          <a:bodyPr wrap="none" lIns="0" tIns="0" rIns="0" bIns="0" rtlCol="0" anchor="t"/>
          <a:lstStyle/>
          <a:p>
            <a:pPr marL="0" indent="0" algn="l">
              <a:lnSpc>
                <a:spcPts val="5500"/>
              </a:lnSpc>
              <a:buNone/>
            </a:pPr>
            <a:r>
              <a:rPr lang="en-US" sz="3600" dirty="0">
                <a:solidFill>
                  <a:srgbClr val="C00000"/>
                </a:solidFill>
                <a:latin typeface="Arial" panose="020B0604020202020204" pitchFamily="34" charset="0"/>
                <a:ea typeface="Source Serif Pro Semi Bold" pitchFamily="34" charset="-122"/>
                <a:cs typeface="Arial" panose="020B0604020202020204" pitchFamily="34" charset="0"/>
              </a:rPr>
              <a:t>Innovation &amp; Uniqueness</a:t>
            </a:r>
            <a:endParaRPr lang="en-US" sz="3600" dirty="0">
              <a:solidFill>
                <a:srgbClr val="C00000"/>
              </a:solidFill>
              <a:latin typeface="Arial" panose="020B0604020202020204" pitchFamily="34" charset="0"/>
              <a:cs typeface="Arial" panose="020B0604020202020204" pitchFamily="34" charset="0"/>
            </a:endParaRPr>
          </a:p>
        </p:txBody>
      </p:sp>
      <p:sp>
        <p:nvSpPr>
          <p:cNvPr id="5" name="Text 2"/>
          <p:cNvSpPr/>
          <p:nvPr/>
        </p:nvSpPr>
        <p:spPr>
          <a:xfrm>
            <a:off x="1360966" y="1976600"/>
            <a:ext cx="6545233" cy="4461540"/>
          </a:xfrm>
          <a:prstGeom prst="rect">
            <a:avLst/>
          </a:prstGeom>
          <a:noFill/>
          <a:ln/>
        </p:spPr>
        <p:txBody>
          <a:bodyPr wrap="none" lIns="0" tIns="0" rIns="0" bIns="0" rtlCol="0" anchor="t"/>
          <a:lstStyle/>
          <a:p>
            <a:pPr marL="0" indent="0" algn="l">
              <a:lnSpc>
                <a:spcPts val="2750"/>
              </a:lnSpc>
              <a:buNone/>
            </a:pPr>
            <a:r>
              <a:rPr lang="en-US" b="1" dirty="0">
                <a:solidFill>
                  <a:srgbClr val="272525"/>
                </a:solidFill>
                <a:latin typeface="Arial" panose="020B0604020202020204" pitchFamily="34" charset="0"/>
                <a:ea typeface="Source Serif Pro Semi Bold" pitchFamily="34" charset="-122"/>
                <a:cs typeface="Arial" panose="020B0604020202020204" pitchFamily="34" charset="0"/>
              </a:rPr>
              <a:t>Unique Approach</a:t>
            </a:r>
            <a:r>
              <a:rPr lang="en-US" dirty="0">
                <a:solidFill>
                  <a:srgbClr val="272525"/>
                </a:solidFill>
                <a:latin typeface="Arial" panose="020B0604020202020204" pitchFamily="34" charset="0"/>
                <a:ea typeface="Source Serif Pro Semi Bold" pitchFamily="34" charset="-122"/>
                <a:cs typeface="Arial" panose="020B0604020202020204" pitchFamily="34" charset="0"/>
              </a:rPr>
              <a:t>: </a:t>
            </a:r>
          </a:p>
          <a:p>
            <a:pPr marL="0" indent="0" algn="l">
              <a:lnSpc>
                <a:spcPts val="2750"/>
              </a:lnSpc>
              <a:buNone/>
            </a:pPr>
            <a:r>
              <a:rPr lang="en-US" dirty="0">
                <a:solidFill>
                  <a:srgbClr val="272525"/>
                </a:solidFill>
                <a:latin typeface="Arial" panose="020B0604020202020204" pitchFamily="34" charset="0"/>
                <a:ea typeface="Source Serif Pro Semi Bold" pitchFamily="34" charset="-122"/>
                <a:cs typeface="Arial" panose="020B0604020202020204" pitchFamily="34" charset="0"/>
              </a:rPr>
              <a:t>Real-Time Monitoring</a:t>
            </a:r>
          </a:p>
          <a:p>
            <a:pPr marL="0" indent="0" algn="l">
              <a:lnSpc>
                <a:spcPts val="2750"/>
              </a:lnSpc>
              <a:buNone/>
            </a:pPr>
            <a:r>
              <a:rPr lang="en-US" dirty="0">
                <a:solidFill>
                  <a:srgbClr val="272525"/>
                </a:solidFill>
                <a:latin typeface="Arial" panose="020B0604020202020204" pitchFamily="34" charset="0"/>
                <a:ea typeface="Source Serif Pro Semi Bold" pitchFamily="34" charset="-122"/>
                <a:cs typeface="Arial" panose="020B0604020202020204" pitchFamily="34" charset="0"/>
              </a:rPr>
              <a:t>Zone Detection</a:t>
            </a:r>
          </a:p>
          <a:p>
            <a:pPr marL="0" indent="0" algn="l">
              <a:lnSpc>
                <a:spcPts val="2750"/>
              </a:lnSpc>
              <a:buNone/>
            </a:pPr>
            <a:r>
              <a:rPr lang="en-US" dirty="0">
                <a:solidFill>
                  <a:srgbClr val="272525"/>
                </a:solidFill>
                <a:latin typeface="Arial" panose="020B0604020202020204" pitchFamily="34" charset="0"/>
                <a:ea typeface="Source Serif Pro Semi Bold" pitchFamily="34" charset="-122"/>
                <a:cs typeface="Arial" panose="020B0604020202020204" pitchFamily="34" charset="0"/>
              </a:rPr>
              <a:t>Time Calculation Logic</a:t>
            </a:r>
          </a:p>
          <a:p>
            <a:pPr marL="0" indent="0" algn="l">
              <a:lnSpc>
                <a:spcPts val="2750"/>
              </a:lnSpc>
              <a:buNone/>
            </a:pPr>
            <a:r>
              <a:rPr lang="en-US" dirty="0">
                <a:solidFill>
                  <a:srgbClr val="272525"/>
                </a:solidFill>
                <a:latin typeface="Arial" panose="020B0604020202020204" pitchFamily="34" charset="0"/>
                <a:ea typeface="Source Serif Pro Semi Bold" pitchFamily="34" charset="-122"/>
                <a:cs typeface="Arial" panose="020B0604020202020204" pitchFamily="34" charset="0"/>
              </a:rPr>
              <a:t>Heatmap &amp; Analytics Dashboard</a:t>
            </a:r>
          </a:p>
          <a:p>
            <a:pPr marL="0" indent="0" algn="l">
              <a:lnSpc>
                <a:spcPts val="2750"/>
              </a:lnSpc>
              <a:buNone/>
            </a:pPr>
            <a:r>
              <a:rPr lang="en-US" dirty="0">
                <a:solidFill>
                  <a:srgbClr val="272525"/>
                </a:solidFill>
                <a:latin typeface="Arial" panose="020B0604020202020204" pitchFamily="34" charset="0"/>
                <a:ea typeface="Source Serif Pro Semi Bold" pitchFamily="34" charset="-122"/>
                <a:cs typeface="Arial" panose="020B0604020202020204" pitchFamily="34" charset="0"/>
              </a:rPr>
              <a:t>Anomaly Detection</a:t>
            </a:r>
          </a:p>
          <a:p>
            <a:pPr marL="0" indent="0" algn="l">
              <a:lnSpc>
                <a:spcPts val="2750"/>
              </a:lnSpc>
              <a:buNone/>
            </a:pPr>
            <a:endParaRPr lang="en-US" sz="2200" dirty="0">
              <a:solidFill>
                <a:srgbClr val="272525"/>
              </a:solidFill>
              <a:latin typeface="Source Serif Pro Semi Bold" pitchFamily="34" charset="0"/>
              <a:ea typeface="Source Serif Pro Semi Bold" pitchFamily="34" charset="-122"/>
              <a:cs typeface="Source Serif Pro Semi Bold" pitchFamily="34" charset="-120"/>
            </a:endParaRPr>
          </a:p>
        </p:txBody>
      </p:sp>
      <p:sp>
        <p:nvSpPr>
          <p:cNvPr id="6" name="Text 3"/>
          <p:cNvSpPr/>
          <p:nvPr/>
        </p:nvSpPr>
        <p:spPr>
          <a:xfrm>
            <a:off x="7101959" y="3449360"/>
            <a:ext cx="2806898" cy="1149072"/>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9" name="Text 6"/>
          <p:cNvSpPr/>
          <p:nvPr/>
        </p:nvSpPr>
        <p:spPr>
          <a:xfrm>
            <a:off x="10985897" y="3449360"/>
            <a:ext cx="2806898" cy="1149072"/>
          </a:xfrm>
          <a:prstGeom prst="rect">
            <a:avLst/>
          </a:prstGeom>
          <a:noFill/>
          <a:ln/>
        </p:spPr>
        <p:txBody>
          <a:bodyPr wrap="square" lIns="0" tIns="0" rIns="0" bIns="0" rtlCol="0" anchor="t"/>
          <a:lstStyle/>
          <a:p>
            <a:pPr marL="0" indent="0" algn="l">
              <a:lnSpc>
                <a:spcPts val="3000"/>
              </a:lnSpc>
              <a:buNone/>
            </a:pPr>
            <a:endParaRPr lang="en-US" sz="1850" dirty="0"/>
          </a:p>
        </p:txBody>
      </p:sp>
      <p:sp>
        <p:nvSpPr>
          <p:cNvPr id="11" name="Text 8"/>
          <p:cNvSpPr/>
          <p:nvPr/>
        </p:nvSpPr>
        <p:spPr>
          <a:xfrm>
            <a:off x="1360966" y="4114800"/>
            <a:ext cx="8590633" cy="2562304"/>
          </a:xfrm>
          <a:prstGeom prst="rect">
            <a:avLst/>
          </a:prstGeom>
          <a:noFill/>
          <a:ln/>
        </p:spPr>
        <p:txBody>
          <a:bodyPr wrap="none" lIns="0" tIns="0" rIns="0" bIns="0" rtlCol="0" anchor="t"/>
          <a:lstStyle/>
          <a:p>
            <a:pPr marL="0" indent="0" algn="l">
              <a:lnSpc>
                <a:spcPts val="2750"/>
              </a:lnSpc>
              <a:buNone/>
            </a:pPr>
            <a:endParaRPr lang="en-US" sz="2200" b="1" dirty="0">
              <a:solidFill>
                <a:srgbClr val="272525"/>
              </a:solidFill>
              <a:latin typeface="Source Serif Pro Semi Bold" pitchFamily="34" charset="0"/>
              <a:ea typeface="Source Serif Pro Semi Bold" pitchFamily="34" charset="-122"/>
              <a:cs typeface="Source Serif Pro Semi Bold" pitchFamily="34" charset="-120"/>
            </a:endParaRPr>
          </a:p>
          <a:p>
            <a:pPr marL="0" indent="0" algn="l">
              <a:lnSpc>
                <a:spcPts val="2750"/>
              </a:lnSpc>
              <a:buNone/>
            </a:pPr>
            <a:r>
              <a:rPr lang="en-US" b="1" dirty="0">
                <a:solidFill>
                  <a:srgbClr val="272525"/>
                </a:solidFill>
                <a:latin typeface="Arial" panose="020B0604020202020204" pitchFamily="34" charset="0"/>
                <a:ea typeface="Source Serif Pro Semi Bold" pitchFamily="34" charset="-122"/>
                <a:cs typeface="Arial" panose="020B0604020202020204" pitchFamily="34" charset="0"/>
              </a:rPr>
              <a:t>Novel Integrations</a:t>
            </a:r>
            <a:r>
              <a:rPr lang="en-US" dirty="0">
                <a:solidFill>
                  <a:srgbClr val="272525"/>
                </a:solidFill>
                <a:latin typeface="Arial" panose="020B0604020202020204" pitchFamily="34" charset="0"/>
                <a:ea typeface="Source Serif Pro Semi Bold" pitchFamily="34" charset="-122"/>
                <a:cs typeface="Arial" panose="020B0604020202020204" pitchFamily="34" charset="0"/>
              </a:rPr>
              <a:t>:</a:t>
            </a:r>
          </a:p>
          <a:p>
            <a:pPr marL="0" indent="0" algn="l">
              <a:lnSpc>
                <a:spcPts val="2750"/>
              </a:lnSpc>
              <a:buNone/>
            </a:pPr>
            <a:r>
              <a:rPr lang="en-US" dirty="0">
                <a:latin typeface="Arial" panose="020B0604020202020204" pitchFamily="34" charset="0"/>
                <a:cs typeface="Arial" panose="020B0604020202020204" pitchFamily="34" charset="0"/>
              </a:rPr>
              <a:t>Interactive Productivity Timeline</a:t>
            </a:r>
          </a:p>
          <a:p>
            <a:pPr marL="0" indent="0" algn="l">
              <a:lnSpc>
                <a:spcPts val="2750"/>
              </a:lnSpc>
              <a:buNone/>
            </a:pPr>
            <a:r>
              <a:rPr lang="en-US" dirty="0">
                <a:latin typeface="Arial" panose="020B0604020202020204" pitchFamily="34" charset="0"/>
                <a:cs typeface="Arial" panose="020B0604020202020204" pitchFamily="34" charset="0"/>
              </a:rPr>
              <a:t>Voice-Assisted Check-ins</a:t>
            </a:r>
          </a:p>
          <a:p>
            <a:pPr marL="0" indent="0" algn="l">
              <a:lnSpc>
                <a:spcPts val="2750"/>
              </a:lnSpc>
              <a:buNone/>
            </a:pPr>
            <a:r>
              <a:rPr lang="en-US" dirty="0">
                <a:latin typeface="Arial" panose="020B0604020202020204" pitchFamily="34" charset="0"/>
                <a:cs typeface="Arial" panose="020B0604020202020204" pitchFamily="34" charset="0"/>
              </a:rPr>
              <a:t>AR-Powered Live Heatmaps </a:t>
            </a:r>
          </a:p>
          <a:p>
            <a:pPr marL="0" indent="0" algn="l">
              <a:lnSpc>
                <a:spcPts val="2750"/>
              </a:lnSpc>
              <a:buNone/>
            </a:pPr>
            <a:r>
              <a:rPr lang="en-US" dirty="0">
                <a:latin typeface="Arial" panose="020B0604020202020204" pitchFamily="34" charset="0"/>
                <a:cs typeface="Arial" panose="020B0604020202020204" pitchFamily="34" charset="0"/>
              </a:rPr>
              <a:t>Anomaly Feedback Loop</a:t>
            </a:r>
          </a:p>
          <a:p>
            <a:pPr marL="0" indent="0" algn="l">
              <a:lnSpc>
                <a:spcPts val="2750"/>
              </a:lnSpc>
              <a:buNone/>
            </a:pPr>
            <a:endParaRPr lang="en-US" dirty="0">
              <a:latin typeface="Arial" panose="020B0604020202020204" pitchFamily="34" charset="0"/>
              <a:cs typeface="Arial" panose="020B0604020202020204" pitchFamily="34" charset="0"/>
            </a:endParaRPr>
          </a:p>
          <a:p>
            <a:pPr marL="0" indent="0" algn="l">
              <a:lnSpc>
                <a:spcPts val="2750"/>
              </a:lnSpc>
              <a:buNone/>
            </a:pPr>
            <a:endParaRPr lang="en-US" sz="2200" dirty="0"/>
          </a:p>
          <a:p>
            <a:pPr marL="0" indent="0" algn="l">
              <a:lnSpc>
                <a:spcPts val="2750"/>
              </a:lnSpc>
              <a:buNone/>
            </a:pPr>
            <a:endParaRPr lang="en-US" sz="2200" dirty="0"/>
          </a:p>
          <a:p>
            <a:pPr marL="0" indent="0" algn="l">
              <a:lnSpc>
                <a:spcPts val="2750"/>
              </a:lnSpc>
              <a:buNone/>
            </a:pPr>
            <a:endParaRPr lang="en-US" sz="2200" dirty="0"/>
          </a:p>
        </p:txBody>
      </p:sp>
      <p:sp>
        <p:nvSpPr>
          <p:cNvPr id="12" name="Text 9"/>
          <p:cNvSpPr/>
          <p:nvPr/>
        </p:nvSpPr>
        <p:spPr>
          <a:xfrm>
            <a:off x="7101959" y="5654993"/>
            <a:ext cx="6690717" cy="766048"/>
          </a:xfrm>
          <a:prstGeom prst="rect">
            <a:avLst/>
          </a:prstGeom>
          <a:noFill/>
          <a:ln/>
        </p:spPr>
        <p:txBody>
          <a:bodyPr wrap="square" lIns="0" tIns="0" rIns="0" bIns="0" rtlCol="0" anchor="t"/>
          <a:lstStyle/>
          <a:p>
            <a:pPr marL="0" indent="0" algn="l">
              <a:lnSpc>
                <a:spcPts val="3000"/>
              </a:lnSpc>
              <a:buNone/>
            </a:pP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212112" y="1584251"/>
            <a:ext cx="7316216" cy="589950"/>
          </a:xfrm>
          <a:prstGeom prst="rect">
            <a:avLst/>
          </a:prstGeom>
          <a:noFill/>
          <a:ln/>
        </p:spPr>
        <p:txBody>
          <a:bodyPr wrap="none" lIns="0" tIns="0" rIns="0" bIns="0" rtlCol="0" anchor="t"/>
          <a:lstStyle/>
          <a:p>
            <a:pPr marL="0" indent="0" algn="l">
              <a:lnSpc>
                <a:spcPts val="5500"/>
              </a:lnSpc>
              <a:buNone/>
            </a:pPr>
            <a:r>
              <a:rPr lang="en-US" sz="4400" dirty="0">
                <a:solidFill>
                  <a:srgbClr val="C00000"/>
                </a:solidFill>
                <a:latin typeface="Source Serif Pro Semi Bold" pitchFamily="34" charset="0"/>
                <a:ea typeface="Source Serif Pro Semi Bold" pitchFamily="34" charset="-122"/>
                <a:cs typeface="Source Serif Pro Semi Bold" pitchFamily="34" charset="-120"/>
              </a:rPr>
              <a:t> </a:t>
            </a:r>
            <a:r>
              <a:rPr lang="en-US" sz="3600" dirty="0">
                <a:solidFill>
                  <a:srgbClr val="C00000"/>
                </a:solidFill>
                <a:latin typeface="Arial" panose="020B0604020202020204" pitchFamily="34" charset="0"/>
                <a:ea typeface="Source Serif Pro Semi Bold" pitchFamily="34" charset="-122"/>
                <a:cs typeface="Arial" panose="020B0604020202020204" pitchFamily="34" charset="0"/>
              </a:rPr>
              <a:t>UI/UX Screens </a:t>
            </a:r>
            <a:endParaRPr lang="en-US" sz="3600" dirty="0">
              <a:solidFill>
                <a:srgbClr val="C00000"/>
              </a:solidFill>
              <a:latin typeface="Arial" panose="020B0604020202020204" pitchFamily="34" charset="0"/>
              <a:cs typeface="Arial" panose="020B0604020202020204" pitchFamily="34" charset="0"/>
            </a:endParaRPr>
          </a:p>
        </p:txBody>
      </p:sp>
      <p:pic>
        <p:nvPicPr>
          <p:cNvPr id="3" name="Image 0" descr="preencoded.png"/>
          <p:cNvPicPr>
            <a:picLocks noChangeAspect="1"/>
          </p:cNvPicPr>
          <p:nvPr/>
        </p:nvPicPr>
        <p:blipFill>
          <a:blip r:embed="rId3"/>
          <a:stretch>
            <a:fillRect/>
          </a:stretch>
        </p:blipFill>
        <p:spPr>
          <a:xfrm>
            <a:off x="837724" y="2652951"/>
            <a:ext cx="4118848" cy="2545556"/>
          </a:xfrm>
          <a:prstGeom prst="rect">
            <a:avLst/>
          </a:prstGeom>
        </p:spPr>
      </p:pic>
      <p:sp>
        <p:nvSpPr>
          <p:cNvPr id="4" name="Text 1"/>
          <p:cNvSpPr/>
          <p:nvPr/>
        </p:nvSpPr>
        <p:spPr>
          <a:xfrm>
            <a:off x="837724" y="549771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Source Serif Pro Semi Bold" pitchFamily="34" charset="0"/>
                <a:ea typeface="Source Serif Pro Semi Bold" pitchFamily="34" charset="-122"/>
                <a:cs typeface="Source Serif Pro Semi Bold" pitchFamily="34" charset="-120"/>
              </a:rPr>
              <a:t>   Wireframe Design </a:t>
            </a:r>
            <a:endParaRPr lang="en-US" sz="2200" dirty="0"/>
          </a:p>
        </p:txBody>
      </p:sp>
      <p:sp>
        <p:nvSpPr>
          <p:cNvPr id="5" name="Text 2"/>
          <p:cNvSpPr/>
          <p:nvPr/>
        </p:nvSpPr>
        <p:spPr>
          <a:xfrm>
            <a:off x="990600" y="5993249"/>
            <a:ext cx="3965972"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Initial layout focusing on minimalistic task management.</a:t>
            </a:r>
            <a:endParaRPr lang="en-US" sz="1850" dirty="0"/>
          </a:p>
        </p:txBody>
      </p:sp>
      <p:pic>
        <p:nvPicPr>
          <p:cNvPr id="6" name="Image 1" descr="preencoded.png"/>
          <p:cNvPicPr>
            <a:picLocks noChangeAspect="1"/>
          </p:cNvPicPr>
          <p:nvPr/>
        </p:nvPicPr>
        <p:blipFill>
          <a:blip r:embed="rId4"/>
          <a:stretch>
            <a:fillRect/>
          </a:stretch>
        </p:blipFill>
        <p:spPr>
          <a:xfrm>
            <a:off x="5255776" y="2652951"/>
            <a:ext cx="4118848" cy="2545556"/>
          </a:xfrm>
          <a:prstGeom prst="rect">
            <a:avLst/>
          </a:prstGeom>
        </p:spPr>
      </p:pic>
      <p:sp>
        <p:nvSpPr>
          <p:cNvPr id="7" name="Text 3"/>
          <p:cNvSpPr/>
          <p:nvPr/>
        </p:nvSpPr>
        <p:spPr>
          <a:xfrm>
            <a:off x="5255776" y="5497711"/>
            <a:ext cx="2967276" cy="351949"/>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Source Serif Pro Semi Bold" pitchFamily="34" charset="0"/>
                <a:ea typeface="Source Serif Pro Semi Bold" pitchFamily="34" charset="-122"/>
                <a:cs typeface="Source Serif Pro Semi Bold" pitchFamily="34" charset="-120"/>
              </a:rPr>
              <a:t>High Fidelity Prototype</a:t>
            </a:r>
            <a:endParaRPr lang="en-US" sz="2200" dirty="0"/>
          </a:p>
        </p:txBody>
      </p:sp>
      <p:sp>
        <p:nvSpPr>
          <p:cNvPr id="8" name="Text 4"/>
          <p:cNvSpPr/>
          <p:nvPr/>
        </p:nvSpPr>
        <p:spPr>
          <a:xfrm>
            <a:off x="5255776" y="5993249"/>
            <a:ext cx="4118848"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Final polished design offering an engaging user experience.</a:t>
            </a:r>
            <a:endParaRPr lang="en-US" sz="1850" dirty="0"/>
          </a:p>
        </p:txBody>
      </p:sp>
      <p:pic>
        <p:nvPicPr>
          <p:cNvPr id="9" name="Image 2" descr="preencoded.png"/>
          <p:cNvPicPr>
            <a:picLocks noChangeAspect="1"/>
          </p:cNvPicPr>
          <p:nvPr/>
        </p:nvPicPr>
        <p:blipFill>
          <a:blip r:embed="rId5"/>
          <a:stretch>
            <a:fillRect/>
          </a:stretch>
        </p:blipFill>
        <p:spPr>
          <a:xfrm>
            <a:off x="9673828" y="2652951"/>
            <a:ext cx="4118848" cy="2545556"/>
          </a:xfrm>
          <a:prstGeom prst="rect">
            <a:avLst/>
          </a:prstGeom>
        </p:spPr>
      </p:pic>
      <p:sp>
        <p:nvSpPr>
          <p:cNvPr id="10" name="Text 5"/>
          <p:cNvSpPr/>
          <p:nvPr/>
        </p:nvSpPr>
        <p:spPr>
          <a:xfrm>
            <a:off x="9673828" y="549771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272525"/>
                </a:solidFill>
                <a:latin typeface="Source Serif Pro Semi Bold" pitchFamily="34" charset="0"/>
                <a:ea typeface="Source Serif Pro Semi Bold" pitchFamily="34" charset="-122"/>
                <a:cs typeface="Source Serif Pro Semi Bold" pitchFamily="34" charset="-120"/>
              </a:rPr>
              <a:t>User Journey</a:t>
            </a:r>
            <a:endParaRPr lang="en-US" sz="2200" dirty="0"/>
          </a:p>
        </p:txBody>
      </p:sp>
      <p:sp>
        <p:nvSpPr>
          <p:cNvPr id="11" name="Text 6"/>
          <p:cNvSpPr/>
          <p:nvPr/>
        </p:nvSpPr>
        <p:spPr>
          <a:xfrm>
            <a:off x="9673828" y="5993249"/>
            <a:ext cx="4118848"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A smooth flow optimized for quick user adoption and retention.</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36702" y="1260088"/>
            <a:ext cx="9645573" cy="766049"/>
          </a:xfrm>
          <a:prstGeom prst="rect">
            <a:avLst/>
          </a:prstGeom>
          <a:noFill/>
          <a:ln/>
        </p:spPr>
        <p:txBody>
          <a:bodyPr wrap="none" lIns="0" tIns="0" rIns="0" bIns="0" rtlCol="0" anchor="t"/>
          <a:lstStyle/>
          <a:p>
            <a:pPr marL="0" indent="0" algn="l">
              <a:lnSpc>
                <a:spcPts val="5500"/>
              </a:lnSpc>
              <a:buNone/>
            </a:pPr>
            <a:r>
              <a:rPr lang="en-US" sz="3600" dirty="0">
                <a:solidFill>
                  <a:srgbClr val="C00000"/>
                </a:solidFill>
                <a:latin typeface="Arial" panose="020B0604020202020204" pitchFamily="34" charset="0"/>
                <a:ea typeface="Source Serif Pro Semi Bold" pitchFamily="34" charset="-122"/>
                <a:cs typeface="Arial" panose="020B0604020202020204" pitchFamily="34" charset="0"/>
              </a:rPr>
              <a:t>   Technical Architecture &amp; Tech Stack</a:t>
            </a:r>
            <a:endParaRPr lang="en-US" sz="3600" dirty="0">
              <a:solidFill>
                <a:srgbClr val="C00000"/>
              </a:solidFill>
              <a:latin typeface="Arial" panose="020B0604020202020204" pitchFamily="34" charset="0"/>
              <a:cs typeface="Arial" panose="020B0604020202020204" pitchFamily="34" charset="0"/>
            </a:endParaRPr>
          </a:p>
        </p:txBody>
      </p:sp>
      <p:sp>
        <p:nvSpPr>
          <p:cNvPr id="3" name="Text 1"/>
          <p:cNvSpPr/>
          <p:nvPr/>
        </p:nvSpPr>
        <p:spPr>
          <a:xfrm>
            <a:off x="837724" y="3044284"/>
            <a:ext cx="2816185" cy="533888"/>
          </a:xfrm>
          <a:prstGeom prst="rect">
            <a:avLst/>
          </a:prstGeom>
          <a:noFill/>
          <a:ln/>
        </p:spPr>
        <p:txBody>
          <a:bodyPr wrap="none" lIns="0" tIns="0" rIns="0" bIns="0" rtlCol="0" anchor="t"/>
          <a:lstStyle/>
          <a:p>
            <a:pPr marL="0" indent="0" algn="l">
              <a:lnSpc>
                <a:spcPts val="2750"/>
              </a:lnSpc>
              <a:buNone/>
            </a:pPr>
            <a:r>
              <a:rPr lang="en-US" sz="2200" dirty="0">
                <a:solidFill>
                  <a:srgbClr val="D73AD7"/>
                </a:solidFill>
                <a:latin typeface="Source Serif Pro Semi Bold" pitchFamily="34" charset="0"/>
                <a:ea typeface="Source Serif Pro Semi Bold" pitchFamily="34" charset="-122"/>
                <a:cs typeface="Source Serif Pro Semi Bold" pitchFamily="34" charset="-120"/>
              </a:rPr>
              <a:t>        System Architecture</a:t>
            </a:r>
            <a:endParaRPr lang="en-US" sz="2200" dirty="0"/>
          </a:p>
        </p:txBody>
      </p:sp>
      <p:sp>
        <p:nvSpPr>
          <p:cNvPr id="4" name="Text 2"/>
          <p:cNvSpPr/>
          <p:nvPr/>
        </p:nvSpPr>
        <p:spPr>
          <a:xfrm>
            <a:off x="1314450" y="3578172"/>
            <a:ext cx="3747612"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 Microservices deployed on cloud with           scalable load balancing.</a:t>
            </a:r>
            <a:endParaRPr lang="en-US" sz="1850" dirty="0"/>
          </a:p>
        </p:txBody>
      </p:sp>
      <p:sp>
        <p:nvSpPr>
          <p:cNvPr id="5" name="Text 3"/>
          <p:cNvSpPr/>
          <p:nvPr/>
        </p:nvSpPr>
        <p:spPr>
          <a:xfrm>
            <a:off x="5357813" y="3044284"/>
            <a:ext cx="2816185" cy="533888"/>
          </a:xfrm>
          <a:prstGeom prst="rect">
            <a:avLst/>
          </a:prstGeom>
          <a:noFill/>
          <a:ln/>
        </p:spPr>
        <p:txBody>
          <a:bodyPr wrap="none" lIns="0" tIns="0" rIns="0" bIns="0" rtlCol="0" anchor="t"/>
          <a:lstStyle/>
          <a:p>
            <a:pPr marL="0" indent="0" algn="l">
              <a:lnSpc>
                <a:spcPts val="2750"/>
              </a:lnSpc>
              <a:buNone/>
            </a:pPr>
            <a:r>
              <a:rPr lang="en-US" sz="2200" dirty="0">
                <a:solidFill>
                  <a:srgbClr val="D73AD7"/>
                </a:solidFill>
                <a:latin typeface="Source Serif Pro Semi Bold" pitchFamily="34" charset="0"/>
                <a:ea typeface="Source Serif Pro Semi Bold" pitchFamily="34" charset="-122"/>
                <a:cs typeface="Source Serif Pro Semi Bold" pitchFamily="34" charset="-120"/>
              </a:rPr>
              <a:t>Technologies Used</a:t>
            </a:r>
            <a:endParaRPr lang="en-US" sz="2200" dirty="0"/>
          </a:p>
        </p:txBody>
      </p:sp>
      <p:sp>
        <p:nvSpPr>
          <p:cNvPr id="6" name="Text 4"/>
          <p:cNvSpPr/>
          <p:nvPr/>
        </p:nvSpPr>
        <p:spPr>
          <a:xfrm>
            <a:off x="5357812" y="3578173"/>
            <a:ext cx="3490913" cy="533888"/>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HTML &amp;CSS for frontend</a:t>
            </a:r>
          </a:p>
        </p:txBody>
      </p:sp>
      <p:sp>
        <p:nvSpPr>
          <p:cNvPr id="7" name="Text 5"/>
          <p:cNvSpPr/>
          <p:nvPr/>
        </p:nvSpPr>
        <p:spPr>
          <a:xfrm>
            <a:off x="5357813" y="4003289"/>
            <a:ext cx="3928586" cy="593030"/>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Python   backend</a:t>
            </a:r>
            <a:endParaRPr lang="en-US" sz="1850" dirty="0"/>
          </a:p>
        </p:txBody>
      </p:sp>
      <p:sp>
        <p:nvSpPr>
          <p:cNvPr id="8" name="Text 6"/>
          <p:cNvSpPr/>
          <p:nvPr/>
        </p:nvSpPr>
        <p:spPr>
          <a:xfrm>
            <a:off x="5357813" y="4344220"/>
            <a:ext cx="3928586" cy="1333752"/>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PostgreSQL database</a:t>
            </a:r>
            <a:endParaRPr lang="en-US" sz="1850" dirty="0"/>
          </a:p>
        </p:txBody>
      </p:sp>
      <p:sp>
        <p:nvSpPr>
          <p:cNvPr id="9" name="Text 7"/>
          <p:cNvSpPr/>
          <p:nvPr/>
        </p:nvSpPr>
        <p:spPr>
          <a:xfrm>
            <a:off x="9877901" y="3044283"/>
            <a:ext cx="2816185" cy="661551"/>
          </a:xfrm>
          <a:prstGeom prst="rect">
            <a:avLst/>
          </a:prstGeom>
          <a:noFill/>
          <a:ln/>
        </p:spPr>
        <p:txBody>
          <a:bodyPr wrap="none" lIns="0" tIns="0" rIns="0" bIns="0" rtlCol="0" anchor="t"/>
          <a:lstStyle/>
          <a:p>
            <a:pPr marL="0" indent="0" algn="l">
              <a:lnSpc>
                <a:spcPts val="2750"/>
              </a:lnSpc>
              <a:buNone/>
            </a:pPr>
            <a:r>
              <a:rPr lang="en-US" sz="2200" dirty="0">
                <a:solidFill>
                  <a:srgbClr val="D73AD7"/>
                </a:solidFill>
                <a:latin typeface="Source Serif Pro Semi Bold" pitchFamily="34" charset="0"/>
                <a:ea typeface="Source Serif Pro Semi Bold" pitchFamily="34" charset="-122"/>
                <a:cs typeface="Source Serif Pro Semi Bold" pitchFamily="34" charset="-120"/>
              </a:rPr>
              <a:t>Tools &amp; Frameworks</a:t>
            </a:r>
            <a:endParaRPr lang="en-US" sz="2200" dirty="0"/>
          </a:p>
        </p:txBody>
      </p:sp>
      <p:sp>
        <p:nvSpPr>
          <p:cNvPr id="10" name="Text 8"/>
          <p:cNvSpPr/>
          <p:nvPr/>
        </p:nvSpPr>
        <p:spPr>
          <a:xfrm>
            <a:off x="9855041" y="3490521"/>
            <a:ext cx="3928586" cy="2019740"/>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272525"/>
                </a:solidFill>
                <a:latin typeface="Source Sans Pro" pitchFamily="34" charset="0"/>
                <a:ea typeface="Source Sans Pro" pitchFamily="34" charset="-122"/>
                <a:cs typeface="Source Sans Pro" pitchFamily="34" charset="-120"/>
              </a:rPr>
              <a:t>Figma for design</a:t>
            </a:r>
            <a:endParaRPr lang="en-US" sz="1850" dirty="0"/>
          </a:p>
        </p:txBody>
      </p:sp>
      <p:sp>
        <p:nvSpPr>
          <p:cNvPr id="12" name="Text 10"/>
          <p:cNvSpPr/>
          <p:nvPr/>
        </p:nvSpPr>
        <p:spPr>
          <a:xfrm>
            <a:off x="9877901" y="5294948"/>
            <a:ext cx="3928586" cy="383024"/>
          </a:xfrm>
          <a:prstGeom prst="rect">
            <a:avLst/>
          </a:prstGeom>
          <a:noFill/>
          <a:ln/>
        </p:spPr>
        <p:txBody>
          <a:bodyPr wrap="none" lIns="0" tIns="0" rIns="0" bIns="0" rtlCol="0" anchor="t"/>
          <a:lstStyle/>
          <a:p>
            <a:pPr algn="l">
              <a:lnSpc>
                <a:spcPts val="3000"/>
              </a:lnSpc>
              <a:buSzPct val="100000"/>
            </a:pP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4467226" y="1124903"/>
            <a:ext cx="8799672" cy="704017"/>
          </a:xfrm>
          <a:prstGeom prst="rect">
            <a:avLst/>
          </a:prstGeom>
          <a:noFill/>
          <a:ln/>
        </p:spPr>
        <p:txBody>
          <a:bodyPr wrap="none" lIns="0" tIns="0" rIns="0" bIns="0" rtlCol="0" anchor="t"/>
          <a:lstStyle/>
          <a:p>
            <a:pPr marL="0" indent="0" algn="l">
              <a:lnSpc>
                <a:spcPts val="5500"/>
              </a:lnSpc>
              <a:buNone/>
            </a:pPr>
            <a:r>
              <a:rPr lang="en-US" sz="4400" dirty="0">
                <a:solidFill>
                  <a:srgbClr val="D73AD7"/>
                </a:solidFill>
                <a:latin typeface="Source Serif Pro Semi Bold" pitchFamily="34" charset="0"/>
                <a:ea typeface="Source Serif Pro Semi Bold" pitchFamily="34" charset="-122"/>
                <a:cs typeface="Source Serif Pro Semi Bold" pitchFamily="34" charset="-120"/>
              </a:rPr>
              <a:t>Prototype Demo Highlights</a:t>
            </a:r>
            <a:endParaRPr lang="en-US" sz="4400" dirty="0"/>
          </a:p>
        </p:txBody>
      </p:sp>
      <p:pic>
        <p:nvPicPr>
          <p:cNvPr id="4" name="Image 1" descr="preencoded.png"/>
          <p:cNvPicPr>
            <a:picLocks noChangeAspect="1"/>
          </p:cNvPicPr>
          <p:nvPr/>
        </p:nvPicPr>
        <p:blipFill>
          <a:blip r:embed="rId3"/>
          <a:stretch>
            <a:fillRect/>
          </a:stretch>
        </p:blipFill>
        <p:spPr>
          <a:xfrm>
            <a:off x="2073465" y="2046597"/>
            <a:ext cx="1079310" cy="1671102"/>
          </a:xfrm>
          <a:prstGeom prst="rect">
            <a:avLst/>
          </a:prstGeom>
        </p:spPr>
      </p:pic>
      <p:sp>
        <p:nvSpPr>
          <p:cNvPr id="5" name="Text 1"/>
          <p:cNvSpPr/>
          <p:nvPr/>
        </p:nvSpPr>
        <p:spPr>
          <a:xfrm>
            <a:off x="3848100" y="2251233"/>
            <a:ext cx="3037998" cy="351949"/>
          </a:xfrm>
          <a:prstGeom prst="rect">
            <a:avLst/>
          </a:prstGeom>
          <a:noFill/>
          <a:ln/>
        </p:spPr>
        <p:txBody>
          <a:bodyPr wrap="none" lIns="0" tIns="0" rIns="0" bIns="0" rtlCol="0" anchor="t"/>
          <a:lstStyle/>
          <a:p>
            <a:pPr marL="0" indent="0" algn="l">
              <a:lnSpc>
                <a:spcPts val="2750"/>
              </a:lnSpc>
              <a:buNone/>
            </a:pPr>
            <a:r>
              <a:rPr lang="en-US" sz="1600" dirty="0">
                <a:solidFill>
                  <a:srgbClr val="272525"/>
                </a:solidFill>
                <a:latin typeface="Arial" panose="020B0604020202020204" pitchFamily="34" charset="0"/>
                <a:ea typeface="Source Serif Pro Semi Bold" pitchFamily="34" charset="-122"/>
                <a:cs typeface="Arial" panose="020B0604020202020204" pitchFamily="34" charset="0"/>
              </a:rPr>
              <a:t>Live Interaction    </a:t>
            </a:r>
            <a:r>
              <a:rPr lang="en-US" sz="2000" dirty="0">
                <a:solidFill>
                  <a:srgbClr val="272525"/>
                </a:solidFill>
                <a:latin typeface="Source Serif Pro Semi Bold" pitchFamily="34" charset="0"/>
                <a:ea typeface="Source Serif Pro Semi Bold" pitchFamily="34" charset="-122"/>
                <a:cs typeface="Source Serif Pro Semi Bold" pitchFamily="34" charset="-120"/>
              </a:rPr>
              <a:t>:</a:t>
            </a:r>
            <a:endParaRPr lang="en-US" sz="2000" dirty="0"/>
          </a:p>
        </p:txBody>
      </p:sp>
      <p:sp>
        <p:nvSpPr>
          <p:cNvPr id="6" name="Text 2"/>
          <p:cNvSpPr/>
          <p:nvPr/>
        </p:nvSpPr>
        <p:spPr>
          <a:xfrm>
            <a:off x="5886449" y="2217596"/>
            <a:ext cx="7944327" cy="578289"/>
          </a:xfrm>
          <a:prstGeom prst="rect">
            <a:avLst/>
          </a:prstGeom>
          <a:noFill/>
          <a:ln/>
        </p:spPr>
        <p:txBody>
          <a:bodyPr wrap="square" lIns="0" tIns="0" rIns="0" bIns="0" rtlCol="0" anchor="t"/>
          <a:lstStyle/>
          <a:p>
            <a:pPr marL="0" indent="0" algn="l">
              <a:lnSpc>
                <a:spcPts val="3000"/>
              </a:lnSpc>
              <a:buNone/>
            </a:pPr>
            <a:r>
              <a:rPr lang="en-US" sz="1600" dirty="0">
                <a:solidFill>
                  <a:srgbClr val="272525"/>
                </a:solidFill>
                <a:latin typeface="Arial" panose="020B0604020202020204" pitchFamily="34" charset="0"/>
                <a:ea typeface="Source Sans Pro" pitchFamily="34" charset="-122"/>
                <a:cs typeface="Arial" panose="020B0604020202020204" pitchFamily="34" charset="0"/>
              </a:rPr>
              <a:t>Real-time task updates boost productivity and reduce delays.</a:t>
            </a:r>
          </a:p>
          <a:p>
            <a:pPr marL="0" indent="0" algn="l">
              <a:lnSpc>
                <a:spcPts val="3000"/>
              </a:lnSpc>
              <a:buNone/>
            </a:pPr>
            <a:r>
              <a:rPr lang="en-US" sz="1600" dirty="0">
                <a:solidFill>
                  <a:srgbClr val="272525"/>
                </a:solidFill>
                <a:latin typeface="Arial" panose="020B0604020202020204" pitchFamily="34" charset="0"/>
                <a:ea typeface="Source Sans Pro" pitchFamily="34" charset="-122"/>
                <a:cs typeface="Arial" panose="020B0604020202020204" pitchFamily="34" charset="0"/>
              </a:rPr>
              <a:t>Real-Time Occupancy </a:t>
            </a:r>
            <a:r>
              <a:rPr lang="en-US" sz="1600" dirty="0" err="1">
                <a:solidFill>
                  <a:srgbClr val="272525"/>
                </a:solidFill>
                <a:latin typeface="Arial" panose="020B0604020202020204" pitchFamily="34" charset="0"/>
                <a:ea typeface="Source Sans Pro" pitchFamily="34" charset="-122"/>
                <a:cs typeface="Arial" panose="020B0604020202020204" pitchFamily="34" charset="0"/>
              </a:rPr>
              <a:t>DetectionInstantly</a:t>
            </a:r>
            <a:r>
              <a:rPr lang="en-US" sz="1600" dirty="0">
                <a:solidFill>
                  <a:srgbClr val="272525"/>
                </a:solidFill>
                <a:latin typeface="Arial" panose="020B0604020202020204" pitchFamily="34" charset="0"/>
                <a:ea typeface="Source Sans Pro" pitchFamily="34" charset="-122"/>
                <a:cs typeface="Arial" panose="020B0604020202020204" pitchFamily="34" charset="0"/>
              </a:rPr>
              <a:t> detects individuals in desks, meeting rooms, and break areas.</a:t>
            </a:r>
          </a:p>
          <a:p>
            <a:pPr marL="0" indent="0" algn="l">
              <a:lnSpc>
                <a:spcPts val="3000"/>
              </a:lnSpc>
              <a:buNone/>
            </a:pPr>
            <a:endParaRPr lang="en-US" sz="1850" dirty="0"/>
          </a:p>
        </p:txBody>
      </p:sp>
      <p:pic>
        <p:nvPicPr>
          <p:cNvPr id="7" name="Image 2" descr="preencoded.png"/>
          <p:cNvPicPr>
            <a:picLocks noChangeAspect="1"/>
          </p:cNvPicPr>
          <p:nvPr/>
        </p:nvPicPr>
        <p:blipFill>
          <a:blip r:embed="rId4"/>
          <a:stretch>
            <a:fillRect/>
          </a:stretch>
        </p:blipFill>
        <p:spPr>
          <a:xfrm>
            <a:off x="2028825" y="3795669"/>
            <a:ext cx="1123950" cy="1588234"/>
          </a:xfrm>
          <a:prstGeom prst="rect">
            <a:avLst/>
          </a:prstGeom>
        </p:spPr>
      </p:pic>
      <p:sp>
        <p:nvSpPr>
          <p:cNvPr id="8" name="Text 3"/>
          <p:cNvSpPr/>
          <p:nvPr/>
        </p:nvSpPr>
        <p:spPr>
          <a:xfrm>
            <a:off x="3848100" y="4167426"/>
            <a:ext cx="2476026" cy="351949"/>
          </a:xfrm>
          <a:prstGeom prst="rect">
            <a:avLst/>
          </a:prstGeom>
          <a:noFill/>
          <a:ln/>
        </p:spPr>
        <p:txBody>
          <a:bodyPr wrap="none" lIns="0" tIns="0" rIns="0" bIns="0" rtlCol="0" anchor="t"/>
          <a:lstStyle/>
          <a:p>
            <a:pPr marL="0" indent="0" algn="l">
              <a:lnSpc>
                <a:spcPts val="2750"/>
              </a:lnSpc>
              <a:buNone/>
            </a:pPr>
            <a:r>
              <a:rPr lang="en-US" sz="1600" dirty="0">
                <a:solidFill>
                  <a:srgbClr val="272525"/>
                </a:solidFill>
                <a:latin typeface="Arial" panose="020B0604020202020204" pitchFamily="34" charset="0"/>
                <a:ea typeface="Source Serif Pro Semi Bold" pitchFamily="34" charset="-122"/>
                <a:cs typeface="Arial" panose="020B0604020202020204" pitchFamily="34" charset="0"/>
              </a:rPr>
              <a:t>Feature Showcase </a:t>
            </a:r>
            <a:r>
              <a:rPr lang="en-US" sz="2200" dirty="0">
                <a:solidFill>
                  <a:srgbClr val="272525"/>
                </a:solidFill>
                <a:latin typeface="Source Serif Pro Semi Bold" pitchFamily="34" charset="0"/>
                <a:ea typeface="Source Serif Pro Semi Bold" pitchFamily="34" charset="-122"/>
                <a:cs typeface="Source Serif Pro Semi Bold" pitchFamily="34" charset="-120"/>
              </a:rPr>
              <a:t>:    </a:t>
            </a:r>
            <a:endParaRPr lang="en-US" sz="2200" dirty="0"/>
          </a:p>
        </p:txBody>
      </p:sp>
      <p:sp>
        <p:nvSpPr>
          <p:cNvPr id="9" name="Text 4"/>
          <p:cNvSpPr/>
          <p:nvPr/>
        </p:nvSpPr>
        <p:spPr>
          <a:xfrm>
            <a:off x="5886449" y="4257676"/>
            <a:ext cx="7906228" cy="488040"/>
          </a:xfrm>
          <a:prstGeom prst="rect">
            <a:avLst/>
          </a:prstGeom>
          <a:noFill/>
          <a:ln/>
        </p:spPr>
        <p:txBody>
          <a:bodyPr wrap="none" lIns="0" tIns="0" rIns="0" bIns="0" rtlCol="0" anchor="t"/>
          <a:lstStyle/>
          <a:p>
            <a:pPr marL="0" indent="0" algn="l">
              <a:lnSpc>
                <a:spcPts val="3000"/>
              </a:lnSpc>
              <a:buNone/>
            </a:pPr>
            <a:r>
              <a:rPr lang="en-US" sz="1600" dirty="0">
                <a:solidFill>
                  <a:srgbClr val="272525"/>
                </a:solidFill>
                <a:latin typeface="Arial" panose="020B0604020202020204" pitchFamily="34" charset="0"/>
                <a:ea typeface="Source Sans Pro" pitchFamily="34" charset="-122"/>
                <a:cs typeface="Arial" panose="020B0604020202020204" pitchFamily="34" charset="0"/>
              </a:rPr>
              <a:t>Easy navigation between messaging, task lists, and reports.</a:t>
            </a:r>
          </a:p>
          <a:p>
            <a:pPr marL="0" indent="0" algn="l">
              <a:lnSpc>
                <a:spcPts val="3000"/>
              </a:lnSpc>
              <a:buNone/>
            </a:pPr>
            <a:r>
              <a:rPr lang="en-US" sz="1600" dirty="0">
                <a:solidFill>
                  <a:srgbClr val="272525"/>
                </a:solidFill>
                <a:latin typeface="Arial" panose="020B0604020202020204" pitchFamily="34" charset="0"/>
                <a:ea typeface="Source Sans Pro" pitchFamily="34" charset="-122"/>
                <a:cs typeface="Arial" panose="020B0604020202020204" pitchFamily="34" charset="0"/>
              </a:rPr>
              <a:t>Live Time Tracking </a:t>
            </a:r>
            <a:r>
              <a:rPr lang="en-US" sz="1600" dirty="0" err="1">
                <a:solidFill>
                  <a:srgbClr val="272525"/>
                </a:solidFill>
                <a:latin typeface="Arial" panose="020B0604020202020204" pitchFamily="34" charset="0"/>
                <a:ea typeface="Source Sans Pro" pitchFamily="34" charset="-122"/>
                <a:cs typeface="Arial" panose="020B0604020202020204" pitchFamily="34" charset="0"/>
              </a:rPr>
              <a:t>DashboardShows</a:t>
            </a:r>
            <a:r>
              <a:rPr lang="en-US" sz="1600" dirty="0">
                <a:solidFill>
                  <a:srgbClr val="272525"/>
                </a:solidFill>
                <a:latin typeface="Arial" panose="020B0604020202020204" pitchFamily="34" charset="0"/>
                <a:ea typeface="Source Sans Pro" pitchFamily="34" charset="-122"/>
                <a:cs typeface="Arial" panose="020B0604020202020204" pitchFamily="34" charset="0"/>
              </a:rPr>
              <a:t> current time spent in each zone with</a:t>
            </a:r>
          </a:p>
          <a:p>
            <a:pPr marL="0" indent="0" algn="l">
              <a:lnSpc>
                <a:spcPts val="3000"/>
              </a:lnSpc>
              <a:buNone/>
            </a:pPr>
            <a:r>
              <a:rPr lang="en-US" sz="1600" dirty="0">
                <a:solidFill>
                  <a:srgbClr val="272525"/>
                </a:solidFill>
                <a:latin typeface="Arial" panose="020B0604020202020204" pitchFamily="34" charset="0"/>
                <a:ea typeface="Source Sans Pro" pitchFamily="34" charset="-122"/>
                <a:cs typeface="Arial" panose="020B0604020202020204" pitchFamily="34" charset="0"/>
              </a:rPr>
              <a:t> live updates</a:t>
            </a:r>
            <a:r>
              <a:rPr lang="en-US" sz="1850" dirty="0">
                <a:solidFill>
                  <a:srgbClr val="272525"/>
                </a:solidFill>
                <a:latin typeface="Source Sans Pro" pitchFamily="34" charset="0"/>
                <a:ea typeface="Source Sans Pro" pitchFamily="34" charset="-122"/>
                <a:cs typeface="Source Sans Pro" pitchFamily="34" charset="-120"/>
              </a:rPr>
              <a:t>.</a:t>
            </a:r>
          </a:p>
          <a:p>
            <a:pPr marL="0" indent="0" algn="l">
              <a:lnSpc>
                <a:spcPts val="3000"/>
              </a:lnSpc>
              <a:buNone/>
            </a:pPr>
            <a:endParaRPr lang="en-US" sz="1850" dirty="0"/>
          </a:p>
          <a:p>
            <a:pPr marL="0" indent="0" algn="l">
              <a:lnSpc>
                <a:spcPts val="3000"/>
              </a:lnSpc>
              <a:buNone/>
            </a:pPr>
            <a:endParaRPr lang="en-US" sz="1850" dirty="0"/>
          </a:p>
        </p:txBody>
      </p:sp>
      <p:pic>
        <p:nvPicPr>
          <p:cNvPr id="10" name="Image 3" descr="preencoded.png"/>
          <p:cNvPicPr>
            <a:picLocks noChangeAspect="1"/>
          </p:cNvPicPr>
          <p:nvPr/>
        </p:nvPicPr>
        <p:blipFill>
          <a:blip r:embed="rId5"/>
          <a:stretch>
            <a:fillRect/>
          </a:stretch>
        </p:blipFill>
        <p:spPr>
          <a:xfrm>
            <a:off x="2051145" y="5461874"/>
            <a:ext cx="1123950" cy="1740218"/>
          </a:xfrm>
          <a:prstGeom prst="rect">
            <a:avLst/>
          </a:prstGeom>
        </p:spPr>
      </p:pic>
      <p:sp>
        <p:nvSpPr>
          <p:cNvPr id="11" name="Text 5"/>
          <p:cNvSpPr/>
          <p:nvPr/>
        </p:nvSpPr>
        <p:spPr>
          <a:xfrm>
            <a:off x="3848099" y="5626419"/>
            <a:ext cx="6780193" cy="404575"/>
          </a:xfrm>
          <a:prstGeom prst="rect">
            <a:avLst/>
          </a:prstGeom>
          <a:noFill/>
          <a:ln/>
        </p:spPr>
        <p:txBody>
          <a:bodyPr wrap="none" lIns="0" tIns="0" rIns="0" bIns="0" rtlCol="0" anchor="t"/>
          <a:lstStyle/>
          <a:p>
            <a:pPr marL="0" indent="0" algn="l">
              <a:lnSpc>
                <a:spcPts val="2750"/>
              </a:lnSpc>
              <a:buNone/>
            </a:pPr>
            <a:r>
              <a:rPr lang="en-US" dirty="0">
                <a:solidFill>
                  <a:srgbClr val="272525"/>
                </a:solidFill>
                <a:latin typeface="Source Serif Pro Semi Bold" pitchFamily="34" charset="0"/>
                <a:ea typeface="Source Serif Pro Semi Bold" pitchFamily="34" charset="-122"/>
                <a:cs typeface="Source Serif Pro Semi Bold" pitchFamily="34" charset="-120"/>
              </a:rPr>
              <a:t> </a:t>
            </a:r>
          </a:p>
          <a:p>
            <a:pPr marL="0" indent="0" algn="l">
              <a:lnSpc>
                <a:spcPts val="2750"/>
              </a:lnSpc>
              <a:buNone/>
            </a:pPr>
            <a:r>
              <a:rPr lang="en-US" sz="1600" dirty="0">
                <a:solidFill>
                  <a:srgbClr val="272525"/>
                </a:solidFill>
                <a:latin typeface="Arial" panose="020B0604020202020204" pitchFamily="34" charset="0"/>
                <a:ea typeface="Source Serif Pro Semi Bold" pitchFamily="34" charset="-122"/>
                <a:cs typeface="Arial" panose="020B0604020202020204" pitchFamily="34" charset="0"/>
              </a:rPr>
              <a:t>Demo Access    :        Dynamic User </a:t>
            </a:r>
            <a:r>
              <a:rPr lang="en-US" sz="1600" dirty="0" err="1">
                <a:solidFill>
                  <a:srgbClr val="272525"/>
                </a:solidFill>
                <a:latin typeface="Arial" panose="020B0604020202020204" pitchFamily="34" charset="0"/>
                <a:ea typeface="Source Serif Pro Semi Bold" pitchFamily="34" charset="-122"/>
                <a:cs typeface="Arial" panose="020B0604020202020204" pitchFamily="34" charset="0"/>
              </a:rPr>
              <a:t>StatesAutomatically</a:t>
            </a:r>
            <a:r>
              <a:rPr lang="en-US" sz="1600" dirty="0">
                <a:solidFill>
                  <a:srgbClr val="272525"/>
                </a:solidFill>
                <a:latin typeface="Arial" panose="020B0604020202020204" pitchFamily="34" charset="0"/>
                <a:ea typeface="Source Serif Pro Semi Bold" pitchFamily="34" charset="-122"/>
                <a:cs typeface="Arial" panose="020B0604020202020204" pitchFamily="34" charset="0"/>
              </a:rPr>
              <a:t> labels users as Working, </a:t>
            </a:r>
          </a:p>
          <a:p>
            <a:pPr marL="0" indent="0" algn="l">
              <a:lnSpc>
                <a:spcPts val="2750"/>
              </a:lnSpc>
              <a:buNone/>
            </a:pPr>
            <a:r>
              <a:rPr lang="en-US" sz="1600" dirty="0">
                <a:solidFill>
                  <a:srgbClr val="272525"/>
                </a:solidFill>
                <a:latin typeface="Arial" panose="020B0604020202020204" pitchFamily="34" charset="0"/>
                <a:ea typeface="Source Serif Pro Semi Bold" pitchFamily="34" charset="-122"/>
                <a:cs typeface="Arial" panose="020B0604020202020204" pitchFamily="34" charset="0"/>
              </a:rPr>
              <a:t>                                    On Break, Idle, etc.</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936312" y="2234565"/>
            <a:ext cx="7744897" cy="704017"/>
          </a:xfrm>
          <a:prstGeom prst="rect">
            <a:avLst/>
          </a:prstGeom>
          <a:noFill/>
          <a:ln/>
        </p:spPr>
        <p:txBody>
          <a:bodyPr wrap="none" lIns="0" tIns="0" rIns="0" bIns="0" rtlCol="0" anchor="t"/>
          <a:lstStyle/>
          <a:p>
            <a:pPr marL="0" indent="0" algn="l">
              <a:lnSpc>
                <a:spcPts val="5500"/>
              </a:lnSpc>
              <a:buNone/>
            </a:pPr>
            <a:r>
              <a:rPr lang="en-US" sz="4400" dirty="0">
                <a:solidFill>
                  <a:srgbClr val="D73AD7"/>
                </a:solidFill>
                <a:ea typeface="Source Serif Pro Semi Bold" pitchFamily="34" charset="-122"/>
                <a:cs typeface="Source Serif Pro Semi Bold" pitchFamily="34" charset="-120"/>
              </a:rPr>
              <a:t>  </a:t>
            </a:r>
            <a:endParaRPr lang="en-US" sz="3600" dirty="0">
              <a:solidFill>
                <a:srgbClr val="C00000"/>
              </a:solidFill>
              <a:latin typeface="Arial" panose="020B0604020202020204" pitchFamily="34" charset="0"/>
              <a:cs typeface="Arial" panose="020B0604020202020204" pitchFamily="34" charset="0"/>
            </a:endParaRPr>
          </a:p>
        </p:txBody>
      </p:sp>
      <p:sp>
        <p:nvSpPr>
          <p:cNvPr id="3" name="Text 1"/>
          <p:cNvSpPr/>
          <p:nvPr/>
        </p:nvSpPr>
        <p:spPr>
          <a:xfrm>
            <a:off x="837724" y="35368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D73AD7"/>
                </a:solidFill>
                <a:latin typeface="Source Serif Pro Semi Bold" pitchFamily="34" charset="0"/>
                <a:ea typeface="Source Serif Pro Semi Bold" pitchFamily="34" charset="-122"/>
                <a:cs typeface="Source Serif Pro Semi Bold" pitchFamily="34" charset="-120"/>
              </a:rPr>
              <a:t>     </a:t>
            </a:r>
            <a:endParaRPr lang="en-US" sz="2200" dirty="0"/>
          </a:p>
        </p:txBody>
      </p:sp>
      <p:sp>
        <p:nvSpPr>
          <p:cNvPr id="5" name="Text 3"/>
          <p:cNvSpPr/>
          <p:nvPr/>
        </p:nvSpPr>
        <p:spPr>
          <a:xfrm>
            <a:off x="5357813" y="353687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D73AD7"/>
                </a:solidFill>
                <a:latin typeface="Source Serif Pro Semi Bold" pitchFamily="34" charset="0"/>
                <a:ea typeface="Source Serif Pro Semi Bold" pitchFamily="34" charset="-122"/>
                <a:cs typeface="Source Serif Pro Semi Bold" pitchFamily="34" charset="-120"/>
              </a:rPr>
              <a:t>   </a:t>
            </a:r>
            <a:endParaRPr lang="en-US" sz="2200" dirty="0"/>
          </a:p>
        </p:txBody>
      </p:sp>
      <p:sp>
        <p:nvSpPr>
          <p:cNvPr id="6" name="Text 4"/>
          <p:cNvSpPr/>
          <p:nvPr/>
        </p:nvSpPr>
        <p:spPr>
          <a:xfrm>
            <a:off x="5357813" y="4128135"/>
            <a:ext cx="3928586"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7" name="Text 5"/>
          <p:cNvSpPr/>
          <p:nvPr/>
        </p:nvSpPr>
        <p:spPr>
          <a:xfrm>
            <a:off x="5357813" y="4594860"/>
            <a:ext cx="3928586"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8" name="Text 6"/>
          <p:cNvSpPr/>
          <p:nvPr/>
        </p:nvSpPr>
        <p:spPr>
          <a:xfrm>
            <a:off x="5357813" y="5061585"/>
            <a:ext cx="3928586"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9" name="Text 7"/>
          <p:cNvSpPr/>
          <p:nvPr/>
        </p:nvSpPr>
        <p:spPr>
          <a:xfrm>
            <a:off x="5357813" y="5528310"/>
            <a:ext cx="3928586" cy="383024"/>
          </a:xfrm>
          <a:prstGeom prst="rect">
            <a:avLst/>
          </a:prstGeom>
          <a:noFill/>
          <a:ln/>
        </p:spPr>
        <p:txBody>
          <a:bodyPr wrap="none" lIns="0" tIns="0" rIns="0" bIns="0" rtlCol="0" anchor="t"/>
          <a:lstStyle/>
          <a:p>
            <a:pPr marL="342900" indent="-342900" algn="l">
              <a:lnSpc>
                <a:spcPts val="3000"/>
              </a:lnSpc>
              <a:buSzPct val="100000"/>
              <a:buChar char="•"/>
            </a:pPr>
            <a:endParaRPr lang="en-US" sz="1850" dirty="0"/>
          </a:p>
        </p:txBody>
      </p:sp>
      <p:sp>
        <p:nvSpPr>
          <p:cNvPr id="10" name="Text 8"/>
          <p:cNvSpPr/>
          <p:nvPr/>
        </p:nvSpPr>
        <p:spPr>
          <a:xfrm>
            <a:off x="1733551" y="1666875"/>
            <a:ext cx="10960536" cy="2221945"/>
          </a:xfrm>
          <a:prstGeom prst="rect">
            <a:avLst/>
          </a:prstGeom>
          <a:noFill/>
          <a:ln/>
        </p:spPr>
        <p:txBody>
          <a:bodyPr wrap="none" lIns="0" tIns="0" rIns="0" bIns="0" rtlCol="0" anchor="t"/>
          <a:lstStyle/>
          <a:p>
            <a:pPr marL="0" indent="0" algn="l">
              <a:lnSpc>
                <a:spcPts val="2750"/>
              </a:lnSpc>
              <a:buNone/>
            </a:pPr>
            <a:endParaRPr lang="en-US" sz="2200" dirty="0"/>
          </a:p>
        </p:txBody>
      </p:sp>
      <p:sp>
        <p:nvSpPr>
          <p:cNvPr id="11" name="Text 9"/>
          <p:cNvSpPr/>
          <p:nvPr/>
        </p:nvSpPr>
        <p:spPr>
          <a:xfrm>
            <a:off x="9877901" y="4128135"/>
            <a:ext cx="3928586" cy="766048"/>
          </a:xfrm>
          <a:prstGeom prst="rect">
            <a:avLst/>
          </a:prstGeom>
          <a:noFill/>
          <a:ln/>
        </p:spPr>
        <p:txBody>
          <a:bodyPr wrap="square" lIns="0" tIns="0" rIns="0" bIns="0" rtlCol="0" anchor="t"/>
          <a:lstStyle/>
          <a:p>
            <a:pPr marL="0" indent="0" algn="l">
              <a:lnSpc>
                <a:spcPts val="3000"/>
              </a:lnSpc>
              <a:buNone/>
            </a:pPr>
            <a:r>
              <a:rPr lang="en-US" sz="1850" dirty="0">
                <a:solidFill>
                  <a:srgbClr val="272525"/>
                </a:solidFill>
                <a:latin typeface="Source Sans Pro" pitchFamily="34" charset="0"/>
                <a:ea typeface="Source Sans Pro" pitchFamily="34" charset="-122"/>
                <a:cs typeface="Source Sans Pro" pitchFamily="34" charset="-120"/>
              </a:rPr>
              <a:t>.</a:t>
            </a:r>
            <a:endParaRPr lang="en-US" sz="1850" dirty="0"/>
          </a:p>
        </p:txBody>
      </p:sp>
      <p:sp>
        <p:nvSpPr>
          <p:cNvPr id="12" name="TextBox 11">
            <a:extLst>
              <a:ext uri="{FF2B5EF4-FFF2-40B4-BE49-F238E27FC236}">
                <a16:creationId xmlns:a16="http://schemas.microsoft.com/office/drawing/2014/main" id="{EA617B85-45EA-2A51-E918-9936340F1170}"/>
              </a:ext>
            </a:extLst>
          </p:cNvPr>
          <p:cNvSpPr txBox="1"/>
          <p:nvPr/>
        </p:nvSpPr>
        <p:spPr>
          <a:xfrm>
            <a:off x="1936313" y="1427560"/>
            <a:ext cx="4683562" cy="523220"/>
          </a:xfrm>
          <a:prstGeom prst="rect">
            <a:avLst/>
          </a:prstGeom>
          <a:noFill/>
        </p:spPr>
        <p:txBody>
          <a:bodyPr wrap="square" rtlCol="0">
            <a:spAutoFit/>
          </a:bodyPr>
          <a:lstStyle/>
          <a:p>
            <a:r>
              <a:rPr lang="en-US" sz="2800" dirty="0">
                <a:solidFill>
                  <a:srgbClr val="C00000"/>
                </a:solidFill>
                <a:latin typeface="Arial" panose="020B0604020202020204" pitchFamily="34" charset="0"/>
                <a:cs typeface="Arial" panose="020B0604020202020204" pitchFamily="34" charset="0"/>
              </a:rPr>
              <a:t>GitHub Repository     </a:t>
            </a:r>
            <a:endParaRPr lang="en-IN" sz="2800" dirty="0">
              <a:solidFill>
                <a:srgbClr val="C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4F04E9CE-0718-EF5D-AB2E-82C8EF5A6B99}"/>
              </a:ext>
            </a:extLst>
          </p:cNvPr>
          <p:cNvSpPr txBox="1"/>
          <p:nvPr/>
        </p:nvSpPr>
        <p:spPr>
          <a:xfrm>
            <a:off x="1936312" y="2234565"/>
            <a:ext cx="9918989" cy="646331"/>
          </a:xfrm>
          <a:prstGeom prst="rect">
            <a:avLst/>
          </a:prstGeom>
          <a:noFill/>
        </p:spPr>
        <p:txBody>
          <a:bodyPr wrap="square" rtlCol="0">
            <a:spAutoFit/>
          </a:bodyPr>
          <a:lstStyle/>
          <a:p>
            <a:r>
              <a:rPr lang="en-US" dirty="0"/>
              <a:t>GitHub Project link :-  </a:t>
            </a:r>
            <a:r>
              <a:rPr lang="en-US" dirty="0">
                <a:hlinkClick r:id="rId3"/>
              </a:rPr>
              <a:t>https://github.com/Avinashb722/hackv38.git</a:t>
            </a:r>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D89962-2D29-4426-13F8-B094B1C60C92}"/>
              </a:ext>
            </a:extLst>
          </p:cNvPr>
          <p:cNvSpPr txBox="1"/>
          <p:nvPr/>
        </p:nvSpPr>
        <p:spPr>
          <a:xfrm>
            <a:off x="1584636" y="1483332"/>
            <a:ext cx="5977054" cy="646331"/>
          </a:xfrm>
          <a:prstGeom prst="rect">
            <a:avLst/>
          </a:prstGeom>
          <a:noFill/>
        </p:spPr>
        <p:txBody>
          <a:bodyPr wrap="square" rtlCol="0">
            <a:spAutoFit/>
          </a:bodyPr>
          <a:lstStyle/>
          <a:p>
            <a:r>
              <a:rPr lang="en-IN" sz="3600" b="1" dirty="0">
                <a:solidFill>
                  <a:srgbClr val="C00000"/>
                </a:solidFill>
                <a:latin typeface="Arial" panose="020B0604020202020204" pitchFamily="34" charset="0"/>
                <a:cs typeface="Arial" panose="020B0604020202020204" pitchFamily="34" charset="0"/>
              </a:rPr>
              <a:t>Feasibility and Scalability</a:t>
            </a:r>
          </a:p>
        </p:txBody>
      </p:sp>
      <p:sp>
        <p:nvSpPr>
          <p:cNvPr id="7" name="TextBox 6">
            <a:extLst>
              <a:ext uri="{FF2B5EF4-FFF2-40B4-BE49-F238E27FC236}">
                <a16:creationId xmlns:a16="http://schemas.microsoft.com/office/drawing/2014/main" id="{842E3C7A-EAEC-9B1E-2C3F-F718D7806B1F}"/>
              </a:ext>
            </a:extLst>
          </p:cNvPr>
          <p:cNvSpPr txBox="1"/>
          <p:nvPr/>
        </p:nvSpPr>
        <p:spPr>
          <a:xfrm>
            <a:off x="1584636" y="2977375"/>
            <a:ext cx="11060847" cy="2031325"/>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solution is feasible with current technologies. The use of existing CV models (like YOLOv8, </a:t>
            </a:r>
            <a:r>
              <a:rPr lang="en-US" dirty="0" err="1">
                <a:latin typeface="Arial" panose="020B0604020202020204" pitchFamily="34" charset="0"/>
                <a:cs typeface="Arial" panose="020B0604020202020204" pitchFamily="34" charset="0"/>
              </a:rPr>
              <a:t>DeepSORT</a:t>
            </a:r>
            <a:r>
              <a:rPr lang="en-US" dirty="0">
                <a:latin typeface="Arial" panose="020B0604020202020204" pitchFamily="34" charset="0"/>
                <a:cs typeface="Arial" panose="020B0604020202020204" pitchFamily="34" charset="0"/>
              </a:rPr>
              <a:t>), real-time frameworks (Kafka, </a:t>
            </a:r>
            <a:r>
              <a:rPr lang="en-US" dirty="0" err="1">
                <a:latin typeface="Arial" panose="020B0604020202020204" pitchFamily="34" charset="0"/>
                <a:cs typeface="Arial" panose="020B0604020202020204" pitchFamily="34" charset="0"/>
              </a:rPr>
              <a:t>GStreamer</a:t>
            </a:r>
            <a:r>
              <a:rPr lang="en-US" dirty="0">
                <a:latin typeface="Arial" panose="020B0604020202020204" pitchFamily="34" charset="0"/>
                <a:cs typeface="Arial" panose="020B0604020202020204" pitchFamily="34" charset="0"/>
              </a:rPr>
              <a:t>), and dashboards (</a:t>
            </a: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makes it technically implementable.</a:t>
            </a:r>
          </a:p>
          <a:p>
            <a:r>
              <a:rPr lang="en-US" dirty="0">
                <a:latin typeface="Arial" panose="020B0604020202020204" pitchFamily="34" charset="0"/>
                <a:cs typeface="Arial" panose="020B0604020202020204" pitchFamily="34" charset="0"/>
              </a:rPr>
              <a:t>Key Feasible Points:</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Body detection and tracking using pretrained models is well-established.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Zone-based presence detection can be mapped with basic camera calibration.</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Time tracking logic and heatmaps are straightforward with time-series databases and visualization tools.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68318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TM02900743[[fn=Organic]]</Template>
  <TotalTime>509</TotalTime>
  <Words>1126</Words>
  <Application>Microsoft Office PowerPoint</Application>
  <PresentationFormat>Custom</PresentationFormat>
  <Paragraphs>138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Algerian</vt:lpstr>
      <vt:lpstr>Arial</vt:lpstr>
      <vt:lpstr>Calibri</vt:lpstr>
      <vt:lpstr>Garamond</vt:lpstr>
      <vt:lpstr>Source Sans Pro</vt:lpstr>
      <vt:lpstr>Source Serif Pro Semi Bold</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Nikhita Biradar</cp:lastModifiedBy>
  <cp:revision>13</cp:revision>
  <dcterms:created xsi:type="dcterms:W3CDTF">2025-05-17T17:57:21Z</dcterms:created>
  <dcterms:modified xsi:type="dcterms:W3CDTF">2025-05-18T05:30:20Z</dcterms:modified>
</cp:coreProperties>
</file>