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64" r:id="rId8"/>
    <p:sldId id="266" r:id="rId9"/>
    <p:sldId id="263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231FA04880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231FA04883</a:t>
          </a:r>
          <a:endParaRPr lang="en-US" sz="3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pPr>
            <a:buFontTx/>
            <a:buNone/>
          </a:pP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G.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Srujana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231FA04910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pPr>
            <a:buNone/>
          </a:pP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A.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Jothsna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231FA04A06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pPr>
            <a:buFontTx/>
            <a:buNone/>
          </a:pP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D. Rakesh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pPr>
            <a:buFontTx/>
            <a:buNone/>
          </a:pP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K. Ravi Teja</a:t>
          </a:r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 custLinFactNeighborX="-2733" custLinFactNeighborY="338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K. Ravi Teja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3064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231FA04880</a:t>
          </a:r>
        </a:p>
      </dsp:txBody>
      <dsp:txXfrm>
        <a:off x="41619" y="72268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G.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Srujana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231FA04883</a:t>
          </a:r>
          <a:endParaRPr lang="en-US" sz="32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A.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Jothsna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231FA04910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D. Rakesh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231FA04A06</a:t>
          </a: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0685" y="2056014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and architecture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2265A-CAAE-5C86-EC11-FA9EC615A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276F-F127-EB5B-1F5B-8D790C5D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183" y="2456944"/>
            <a:ext cx="4889634" cy="1701170"/>
          </a:xfrm>
        </p:spPr>
        <p:txBody>
          <a:bodyPr>
            <a:noAutofit/>
          </a:bodyPr>
          <a:lstStyle/>
          <a:p>
            <a:r>
              <a:rPr lang="en-US" sz="4400" cap="none" dirty="0">
                <a:latin typeface="Perpetua Titling MT" panose="02020502060505020804" pitchFamily="18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107296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>
                <a:latin typeface="Rockwell" panose="02060603020205020403" pitchFamily="18" charset="0"/>
              </a:rPr>
              <a:t>Module : 01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450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07" y="231005"/>
            <a:ext cx="9825003" cy="6371926"/>
          </a:xfrm>
        </p:spPr>
        <p:txBody>
          <a:bodyPr>
            <a:normAutofit/>
          </a:bodyPr>
          <a:lstStyle/>
          <a:p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statements:</a:t>
            </a:r>
            <a:b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Define and classify the microoperations with suitable illustrations. </a:t>
            </a:r>
            <a:b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perform the following arithmetic operations using 2’s complement and 10’s complement methods.</a:t>
            </a:r>
            <a:b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(-7) + (+5) </a:t>
            </a:r>
            <a:b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sz="2400" b="0" i="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(+4) + (-3). </a:t>
            </a:r>
            <a:b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consider the instruction formats of the basic computer and the list of instructions supported by basic computer. for each of the following 16-bit instructions, give the equivalent four-digit hexadecimal code and explain in your own words what it is that the instruction is going to perform.</a:t>
            </a:r>
            <a:b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0001 0000 0010 0100 </a:t>
            </a:r>
            <a:b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b)1011 0001 0010 0100</a:t>
            </a:r>
            <a:b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B072F-882F-3DE1-2267-8F84A4332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9D9D-A641-DAFD-AB2F-B45F45C4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33651"/>
            <a:ext cx="9905998" cy="5601904"/>
          </a:xfrm>
        </p:spPr>
        <p:txBody>
          <a:bodyPr>
            <a:noAutofit/>
          </a:bodyPr>
          <a:lstStyle/>
          <a:p>
            <a:pPr algn="l" rtl="0" fontAlgn="base">
              <a:spcBef>
                <a:spcPts val="300"/>
              </a:spcBef>
              <a:spcAft>
                <a:spcPts val="300"/>
              </a:spcAft>
            </a:pPr>
            <a:r>
              <a:rPr lang="en-US" sz="2000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a)Microoperations: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icrooperation</a:t>
            </a: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elementary operation performed with the data stored registers. The microoperations most often encountered in digital computers are classified into four categories: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1.Register transfer microoperations transfer binary information from one register to another.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2.Arithmetic microoperations perform arithmetic operations on numeric data stored in registers.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3.Logic microoperations perform bit manipulation operations on non-numeric data stored in registers.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4.Shift microoperations perform shift operations on data stored in registers.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cap="none" dirty="0">
                <a:solidFill>
                  <a:srgbClr val="FFFF00"/>
                </a:solidFill>
                <a:latin typeface="ui-sans-serif"/>
                <a:cs typeface="Times New Roman" panose="02020603050405020304" pitchFamily="18" charset="0"/>
              </a:rPr>
              <a:t>R</a:t>
            </a:r>
            <a:r>
              <a:rPr lang="en-US" sz="2000" b="1" i="0" cap="none" dirty="0">
                <a:solidFill>
                  <a:srgbClr val="FFFF00"/>
                </a:solidFill>
                <a:effectLst/>
                <a:latin typeface="ui-sans-serif"/>
              </a:rPr>
              <a:t>egister transfer microoperations</a:t>
            </a:r>
            <a:r>
              <a:rPr lang="en-US" sz="2000" b="0" i="0" cap="none" dirty="0">
                <a:solidFill>
                  <a:srgbClr val="FFFF00"/>
                </a:solidFill>
                <a:effectLst/>
                <a:latin typeface="ui-sans-serif"/>
              </a:rPr>
              <a:t>:</a:t>
            </a:r>
            <a:r>
              <a:rPr lang="en-US" sz="2000" b="0" i="0" cap="none" dirty="0">
                <a:effectLst/>
                <a:latin typeface="ui-sans-serif"/>
              </a:rPr>
              <a:t/>
            </a:r>
            <a:br>
              <a:rPr lang="en-US" sz="2000" b="0" i="0" cap="none" dirty="0">
                <a:effectLst/>
                <a:latin typeface="ui-sans-serif"/>
              </a:rPr>
            </a:br>
            <a:r>
              <a:rPr lang="en-US" sz="2000" b="0" i="0" cap="none" dirty="0">
                <a:effectLst/>
                <a:latin typeface="ui-sans-serif"/>
              </a:rPr>
              <a:t>These involve moving data from one register to another.</a:t>
            </a:r>
            <a:br>
              <a:rPr lang="en-US" sz="2000" b="0" i="0" cap="none" dirty="0">
                <a:effectLst/>
                <a:latin typeface="ui-sans-serif"/>
              </a:rPr>
            </a:br>
            <a:r>
              <a:rPr lang="en-US" sz="2000" b="0" i="0" cap="none" dirty="0">
                <a:solidFill>
                  <a:srgbClr val="00B0F0"/>
                </a:solidFill>
                <a:effectLst/>
                <a:latin typeface="ui-sans-serif"/>
              </a:rPr>
              <a:t>example: </a:t>
            </a:r>
            <a:r>
              <a:rPr lang="en-US" sz="2000" b="0" i="0" cap="none" dirty="0">
                <a:effectLst/>
                <a:latin typeface="KaTeX_Main"/>
              </a:rPr>
              <a:t>r1←r2</a:t>
            </a:r>
            <a:r>
              <a:rPr lang="en-US" sz="2000" b="0" i="1" cap="none" dirty="0">
                <a:effectLst/>
                <a:latin typeface="KaTeX_Math"/>
              </a:rPr>
              <a:t>r</a:t>
            </a:r>
            <a:r>
              <a:rPr lang="en-US" sz="2000" b="0" i="0" cap="none" dirty="0">
                <a:effectLst/>
                <a:latin typeface="KaTeX_Main"/>
              </a:rPr>
              <a:t>1←</a:t>
            </a:r>
            <a:r>
              <a:rPr lang="en-US" sz="2000" b="0" i="1" cap="none" dirty="0">
                <a:effectLst/>
                <a:latin typeface="KaTeX_Math"/>
              </a:rPr>
              <a:t>r</a:t>
            </a:r>
            <a:r>
              <a:rPr lang="en-US" sz="2000" b="0" i="0" cap="none" dirty="0">
                <a:effectLst/>
                <a:latin typeface="KaTeX_Main"/>
              </a:rPr>
              <a:t>2</a:t>
            </a:r>
            <a:r>
              <a:rPr lang="en-US" sz="2000" b="0" i="0" cap="none" dirty="0">
                <a:effectLst/>
                <a:latin typeface="ui-sans-serif"/>
              </a:rPr>
              <a:t>, meaning the content of register r2 is transferred to register r1.</a:t>
            </a:r>
            <a:br>
              <a:rPr lang="en-US" sz="2000" b="0" i="0" cap="none" dirty="0">
                <a:effectLst/>
                <a:latin typeface="ui-sans-serif"/>
              </a:rPr>
            </a:br>
            <a:r>
              <a:rPr lang="en-US" sz="2000" b="1" i="0" cap="none" dirty="0">
                <a:solidFill>
                  <a:srgbClr val="FFFF00"/>
                </a:solidFill>
                <a:effectLst/>
                <a:latin typeface="ui-sans-serif"/>
              </a:rPr>
              <a:t>Arithmetic microoperations</a:t>
            </a:r>
            <a:r>
              <a:rPr lang="en-US" sz="2000" b="0" i="0" cap="none" dirty="0">
                <a:solidFill>
                  <a:srgbClr val="FFFF00"/>
                </a:solidFill>
                <a:effectLst/>
                <a:latin typeface="ui-sans-serif"/>
              </a:rPr>
              <a:t>:</a:t>
            </a:r>
            <a:br>
              <a:rPr lang="en-US" sz="2000" b="0" i="0" cap="none" dirty="0">
                <a:solidFill>
                  <a:srgbClr val="FFFF00"/>
                </a:solidFill>
                <a:effectLst/>
                <a:latin typeface="ui-sans-serif"/>
              </a:rPr>
            </a:br>
            <a:r>
              <a:rPr lang="en-US" sz="2000" b="0" i="0" cap="none" dirty="0">
                <a:effectLst/>
                <a:latin typeface="ui-sans-serif"/>
              </a:rPr>
              <a:t>Operations like addition, subtraction, multiplication, and division.</a:t>
            </a:r>
            <a:br>
              <a:rPr lang="en-US" sz="2000" b="0" i="0" cap="none" dirty="0">
                <a:effectLst/>
                <a:latin typeface="ui-sans-serif"/>
              </a:rPr>
            </a:br>
            <a:r>
              <a:rPr lang="en-US" sz="2000" b="0" i="0" cap="none" dirty="0">
                <a:solidFill>
                  <a:srgbClr val="00B0F0"/>
                </a:solidFill>
                <a:effectLst/>
                <a:latin typeface="ui-sans-serif"/>
              </a:rPr>
              <a:t>example: </a:t>
            </a:r>
            <a:r>
              <a:rPr lang="en-US" sz="2000" b="0" i="0" cap="none" dirty="0">
                <a:effectLst/>
                <a:latin typeface="KaTeX_Main"/>
              </a:rPr>
              <a:t>r1←r1+r2</a:t>
            </a:r>
            <a:r>
              <a:rPr lang="en-US" sz="2000" b="0" i="1" cap="none" dirty="0">
                <a:effectLst/>
                <a:latin typeface="KaTeX_Math"/>
              </a:rPr>
              <a:t>r</a:t>
            </a:r>
            <a:r>
              <a:rPr lang="en-US" sz="2000" b="0" i="0" cap="none" dirty="0">
                <a:effectLst/>
                <a:latin typeface="KaTeX_Main"/>
              </a:rPr>
              <a:t>1←</a:t>
            </a:r>
            <a:r>
              <a:rPr lang="en-US" sz="2000" b="0" i="1" cap="none" dirty="0">
                <a:effectLst/>
                <a:latin typeface="KaTeX_Math"/>
              </a:rPr>
              <a:t>r</a:t>
            </a:r>
            <a:r>
              <a:rPr lang="en-US" sz="2000" b="0" i="0" cap="none" dirty="0">
                <a:effectLst/>
                <a:latin typeface="KaTeX_Main"/>
              </a:rPr>
              <a:t>1+</a:t>
            </a:r>
            <a:r>
              <a:rPr lang="en-US" sz="2000" b="0" i="1" cap="none" dirty="0">
                <a:effectLst/>
                <a:latin typeface="KaTeX_Math"/>
              </a:rPr>
              <a:t>r</a:t>
            </a:r>
            <a:r>
              <a:rPr lang="en-US" sz="2000" b="0" i="0" cap="none" dirty="0">
                <a:effectLst/>
                <a:latin typeface="KaTeX_Main"/>
              </a:rPr>
              <a:t>2</a:t>
            </a:r>
            <a:r>
              <a:rPr lang="en-US" sz="2000" b="0" i="0" cap="none" dirty="0">
                <a:effectLst/>
                <a:latin typeface="ui-sans-serif"/>
              </a:rPr>
              <a:t>, where the contents of register r1 and r2 are added, and the result is stored back in r1.</a:t>
            </a:r>
            <a:br>
              <a:rPr lang="en-US" sz="2000" b="0" i="0" cap="none" dirty="0">
                <a:effectLst/>
                <a:latin typeface="ui-sans-serif"/>
              </a:rPr>
            </a:br>
            <a:r>
              <a:rPr lang="en-US" sz="2000" b="1" cap="none" dirty="0">
                <a:solidFill>
                  <a:srgbClr val="FFFF00"/>
                </a:solidFill>
                <a:latin typeface="ui-sans-serif"/>
              </a:rPr>
              <a:t>L</a:t>
            </a:r>
            <a:r>
              <a:rPr lang="en-US" sz="2000" b="1" i="0" cap="none" dirty="0">
                <a:solidFill>
                  <a:srgbClr val="FFFF00"/>
                </a:solidFill>
                <a:effectLst/>
                <a:latin typeface="ui-sans-serif"/>
              </a:rPr>
              <a:t>ogic microoperations</a:t>
            </a:r>
            <a:r>
              <a:rPr lang="en-US" sz="2000" b="0" i="0" cap="none" dirty="0">
                <a:solidFill>
                  <a:srgbClr val="FFFF00"/>
                </a:solidFill>
                <a:effectLst/>
                <a:latin typeface="ui-sans-serif"/>
              </a:rPr>
              <a:t>:</a:t>
            </a:r>
            <a:r>
              <a:rPr lang="en-US" sz="2000" b="0" i="0" cap="none" dirty="0">
                <a:effectLst/>
                <a:latin typeface="ui-sans-serif"/>
              </a:rPr>
              <a:t/>
            </a:r>
            <a:br>
              <a:rPr lang="en-US" sz="2000" b="0" i="0" cap="none" dirty="0">
                <a:effectLst/>
                <a:latin typeface="ui-sans-serif"/>
              </a:rPr>
            </a:br>
            <a:r>
              <a:rPr lang="en-US" sz="2000" b="0" i="0" cap="none" dirty="0">
                <a:effectLst/>
                <a:latin typeface="ui-sans-serif"/>
              </a:rPr>
              <a:t>These involve logical operations such as and, or, </a:t>
            </a:r>
            <a:r>
              <a:rPr lang="en-US" sz="2000" b="0" i="0" cap="none" dirty="0" err="1">
                <a:effectLst/>
                <a:latin typeface="ui-sans-serif"/>
              </a:rPr>
              <a:t>xor</a:t>
            </a:r>
            <a:r>
              <a:rPr lang="en-US" sz="2000" b="0" i="0" cap="none" dirty="0">
                <a:effectLst/>
                <a:latin typeface="ui-sans-serif"/>
              </a:rPr>
              <a:t>, not, etc.</a:t>
            </a:r>
            <a:br>
              <a:rPr lang="en-US" sz="2000" b="0" i="0" cap="none" dirty="0">
                <a:effectLst/>
                <a:latin typeface="ui-sans-serif"/>
              </a:rPr>
            </a:br>
            <a:r>
              <a:rPr lang="en-US" sz="2000" b="0" i="0" cap="none" dirty="0">
                <a:solidFill>
                  <a:srgbClr val="00B0F0"/>
                </a:solidFill>
                <a:effectLst/>
                <a:latin typeface="ui-sans-serif"/>
              </a:rPr>
              <a:t>example: </a:t>
            </a:r>
            <a:r>
              <a:rPr lang="en-US" sz="2000" b="0" i="0" cap="none" dirty="0">
                <a:effectLst/>
                <a:latin typeface="KaTeX_Main"/>
              </a:rPr>
              <a:t>r1←r1 &amp; r2</a:t>
            </a:r>
            <a:r>
              <a:rPr lang="en-US" sz="2000" b="0" i="1" cap="none" dirty="0">
                <a:effectLst/>
                <a:latin typeface="KaTeX_Math"/>
              </a:rPr>
              <a:t>r</a:t>
            </a:r>
            <a:r>
              <a:rPr lang="en-US" sz="2000" b="0" i="0" cap="none" dirty="0">
                <a:effectLst/>
                <a:latin typeface="KaTeX_Main"/>
              </a:rPr>
              <a:t>1←</a:t>
            </a:r>
            <a:r>
              <a:rPr lang="en-US" sz="2000" b="0" i="1" cap="none" dirty="0">
                <a:effectLst/>
                <a:latin typeface="KaTeX_Math"/>
              </a:rPr>
              <a:t>r</a:t>
            </a:r>
            <a:r>
              <a:rPr lang="en-US" sz="2000" b="0" i="0" cap="none" dirty="0">
                <a:effectLst/>
                <a:latin typeface="KaTeX_Main"/>
              </a:rPr>
              <a:t>1&amp;</a:t>
            </a:r>
            <a:r>
              <a:rPr lang="en-US" sz="2000" b="0" i="1" cap="none" dirty="0">
                <a:effectLst/>
                <a:latin typeface="KaTeX_Math"/>
              </a:rPr>
              <a:t>r</a:t>
            </a:r>
            <a:r>
              <a:rPr lang="en-US" sz="2000" b="0" i="0" cap="none" dirty="0">
                <a:effectLst/>
                <a:latin typeface="KaTeX_Main"/>
              </a:rPr>
              <a:t>2</a:t>
            </a:r>
            <a:r>
              <a:rPr lang="en-US" sz="2000" b="0" i="0" cap="none" dirty="0">
                <a:effectLst/>
                <a:latin typeface="ui-sans-serif"/>
              </a:rPr>
              <a:t>, where bitwise and is performed between the contents of r1 and r2.</a:t>
            </a: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0" cap="none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hift microoperations</a:t>
            </a:r>
            <a:r>
              <a:rPr lang="en-US" sz="2000" b="0" i="0" cap="none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involve shifting the contents of a register left or right by one or more bits.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 </a:t>
            </a: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r1←r1&lt;&lt;1</a:t>
            </a:r>
            <a:r>
              <a:rPr lang="en-US" sz="2000" b="0" i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1←</a:t>
            </a:r>
            <a:r>
              <a:rPr lang="en-US" sz="2000" b="0" i="1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1&lt;&lt;1, where the bits in r1 are shifted left by one bit.</a:t>
            </a:r>
            <a:r>
              <a:rPr lang="en-US" sz="2000" b="0" i="0" cap="none" dirty="0">
                <a:effectLst/>
                <a:latin typeface="ui-sans-serif"/>
              </a:rPr>
              <a:t/>
            </a:r>
            <a:br>
              <a:rPr lang="en-US" sz="2000" b="0" i="0" cap="none" dirty="0">
                <a:effectLst/>
                <a:latin typeface="ui-sans-serif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2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416CB-9D92-58AB-6CC6-4CA657227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BF62-62CF-E158-D275-EB96450E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2" y="1886552"/>
            <a:ext cx="10828420" cy="3936732"/>
          </a:xfrm>
        </p:spPr>
        <p:txBody>
          <a:bodyPr>
            <a:noAutofit/>
          </a:bodyPr>
          <a:lstStyle/>
          <a:p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b)performing arithmetic operations using 2’s complement and 10’s complement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US" sz="1800" i="0" cap="none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-7+(+5)</a:t>
            </a: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7-&gt; 0111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-7-&gt; 1001 in 2’s complement  that is:  0111  convert it into 1’s complement that means  change all 0’s as 1’s and all 1’s as 0’s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,0111: 1000 perform  2’s complement that is add 1 to 1’s complement .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0111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     1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know that for 5 (4 bit binary number is 0101 )in given question it is +5 only </a:t>
            </a:r>
            <a:r>
              <a:rPr lang="en-US" sz="1800" i="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0101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1110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       which is the </a:t>
            </a:r>
            <a:r>
              <a:rPr lang="en-US" sz="1800" i="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2’s </a:t>
            </a: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complement of -2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performing 10’s complement that is first we have to do 9’s complement and add 1 to the result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-7+(+5)  is the given number 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 as 7 </a:t>
            </a: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9 from 7  that is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,now add 1 to the result that is 3</a:t>
            </a:r>
            <a:b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5+ 3 =8  ,remove  10 from 8 ,8-10=-2</a:t>
            </a:r>
            <a:b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doing 2’s and 10’s complement we get </a:t>
            </a:r>
            <a:r>
              <a:rPr lang="en-US" sz="1800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-7+(+5)=-2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correct answer</a:t>
            </a: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2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22400"/>
          </a:xfrm>
        </p:spPr>
        <p:txBody>
          <a:bodyPr>
            <a:noAutofit/>
          </a:bodyPr>
          <a:lstStyle/>
          <a:p>
            <a:r>
              <a:rPr lang="en-US" sz="1800" i="0" cap="none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4+(-3)</a:t>
            </a: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3-&gt; 0011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-3-&gt; 1101 in 2’s complement  that is  1101 convert it into 1’s complement that means  change all 0’s as 1’s and all 1’s as 0’s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0011: 1101 perform  2’s complement that is add 1 to 1’s complement .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0011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     1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know that for 4 (4 bit binary number is 0101 )in given question it is +4 only </a:t>
            </a:r>
            <a:r>
              <a:rPr lang="en-US" sz="1800" i="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0100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  1</a:t>
            </a:r>
            <a:b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</a:t>
            </a: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0001     which is equal to 1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      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performing 10’s complement that is first we have to do 9’s complement and add 1 to the result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+4+(-3)  is the given number </a:t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 as 3</a:t>
            </a: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9 from 3  that is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6, now add 1 to the result that is 7</a:t>
            </a:r>
            <a:b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4+ 7=11  ,remove  11 from 10 ,11-10=-1</a:t>
            </a:r>
            <a:b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doing 2’s and 10’s complement we get </a:t>
            </a:r>
            <a:r>
              <a:rPr lang="en-US" sz="1800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+4+(-3)=1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correct answer.</a:t>
            </a: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50F47-C389-532A-88AC-CA40B4979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009A-D557-D724-B41C-2ACCAC8D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18146"/>
            <a:ext cx="9905998" cy="5111015"/>
          </a:xfrm>
        </p:spPr>
        <p:txBody>
          <a:bodyPr>
            <a:noAutofit/>
          </a:bodyPr>
          <a:lstStyle/>
          <a:p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four-digit hexadecimal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 for given question:</a:t>
            </a:r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nstruction 1: 0001 0000 0010 0100</a:t>
            </a: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equivalent four-digit hexadecimal code for this instruction is: 1024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instruction can be divided as 2 fields one is opcode another one is address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Address:0-11 bits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Opcode:12-15 bits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</a:t>
            </a:r>
            <a:r>
              <a:rPr lang="en-US" sz="2000" b="0" i="0" u="sng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0" i="0" u="sng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0000 0010 0100 </a:t>
            </a:r>
            <a:br>
              <a:rPr lang="en-US" sz="2000" b="0" i="0" u="sng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1              0     2        4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inally , </a:t>
            </a:r>
            <a:r>
              <a:rPr lang="en-US" sz="2000" b="1" i="0" cap="none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0001 0000 0010 0100</a:t>
            </a:r>
            <a:r>
              <a:rPr lang="en-US" sz="2000" b="0" i="0" cap="none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value is1024</a:t>
            </a: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Instruction 1: 1011 0001 0010 0100 </a:t>
            </a: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equivalent four-digit hexadecimal code for this instruction is: b124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instruction can be divided as 2 fields one is opcode another one is address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Address:0-11 bits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Opcode:12-15 bits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</a:t>
            </a:r>
            <a:r>
              <a:rPr lang="en-US" sz="2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0" i="0" u="sng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0001 </a:t>
            </a:r>
            <a:r>
              <a:rPr lang="en-US" sz="2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0010 0100</a:t>
            </a:r>
            <a:r>
              <a:rPr lang="en-US" sz="2000" b="0" i="0" u="sng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i="0" u="sng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B              1      2     4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1011:11 that is B</a:t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inally, </a:t>
            </a:r>
            <a:r>
              <a:rPr lang="en-US" sz="2000" b="1" i="0" cap="none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1011 0001 0010 0100 </a:t>
            </a:r>
            <a:r>
              <a:rPr lang="en-US" sz="2000" i="0" cap="none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is  </a:t>
            </a:r>
            <a:r>
              <a:rPr lang="en-US" sz="2000" b="0" i="0" cap="none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B124</a:t>
            </a:r>
            <a: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9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1CB03-0F5B-DE25-2EED-D1FB599F6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8C91-A63C-E7E3-84D3-61704275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6571"/>
            <a:ext cx="9905998" cy="6372612"/>
          </a:xfrm>
        </p:spPr>
        <p:txBody>
          <a:bodyPr>
            <a:noAutofit/>
          </a:bodyPr>
          <a:lstStyle/>
          <a:p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xtension </a:t>
            </a:r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four-digit hexadecimal codes for given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lang="en-US" sz="2000" b="1" cap="none" dirty="0">
                <a:latin typeface="inherit"/>
              </a:rPr>
              <a:t/>
            </a:r>
            <a:br>
              <a:rPr lang="en-US" sz="2000" b="1" cap="none" dirty="0">
                <a:latin typeface="inherit"/>
              </a:rPr>
            </a:br>
            <a:r>
              <a:rPr lang="en-US" sz="2000" b="1" cap="none" dirty="0">
                <a:latin typeface="inherit"/>
              </a:rPr>
              <a:t>1.0001 0000 1101 0110</a:t>
            </a:r>
            <a:r>
              <a:rPr lang="en-US" sz="2000" b="1" i="0" cap="none" dirty="0">
                <a:effectLst/>
                <a:latin typeface="inherit"/>
              </a:rPr>
              <a:t/>
            </a:r>
            <a:br>
              <a:rPr lang="en-US" sz="2000" b="1" i="0" cap="none" dirty="0">
                <a:effectLst/>
                <a:latin typeface="inherit"/>
              </a:rPr>
            </a:br>
            <a:r>
              <a:rPr lang="en-US" sz="2000" b="1" i="0" cap="none" dirty="0">
                <a:effectLst/>
                <a:latin typeface="inherit"/>
              </a:rPr>
              <a:t>Instruction 1: </a:t>
            </a:r>
            <a:r>
              <a:rPr lang="en-US" sz="2000" b="1" cap="none" dirty="0">
                <a:latin typeface="inherit"/>
              </a:rPr>
              <a:t>0001 0000 1101 0110 </a:t>
            </a:r>
            <a:r>
              <a:rPr lang="en-US" sz="2000" b="0" i="0" cap="none" dirty="0">
                <a:effectLst/>
                <a:latin typeface="SF Pro Text"/>
              </a:rPr>
              <a:t>the equivalent four-digit hexadecimal code for this instruction is: </a:t>
            </a:r>
            <a:r>
              <a:rPr lang="en-US" sz="2000" cap="none" dirty="0" smtClean="0">
                <a:latin typeface="SF Pro Text"/>
              </a:rPr>
              <a:t>10D6</a:t>
            </a:r>
            <a:r>
              <a:rPr lang="en-US" sz="2000" b="0" i="0" cap="none" dirty="0">
                <a:effectLst/>
                <a:latin typeface="SF Pro Text"/>
              </a:rPr>
              <a:t/>
            </a:r>
            <a:br>
              <a:rPr lang="en-US" sz="2000" b="0" i="0" cap="none" dirty="0">
                <a:effectLst/>
                <a:latin typeface="SF Pro Text"/>
              </a:rPr>
            </a:br>
            <a:r>
              <a:rPr lang="en-US" sz="2000" b="0" i="0" cap="none" dirty="0">
                <a:effectLst/>
                <a:latin typeface="SF Pro Text"/>
              </a:rPr>
              <a:t>This instruction can be divided as 2 fields one is opcode another one is address</a:t>
            </a:r>
            <a:br>
              <a:rPr lang="en-US" sz="2000" b="0" i="0" cap="none" dirty="0">
                <a:effectLst/>
                <a:latin typeface="SF Pro Text"/>
              </a:rPr>
            </a:br>
            <a:r>
              <a:rPr lang="en-US" sz="2000" b="0" i="0" cap="none" dirty="0">
                <a:effectLst/>
                <a:latin typeface="SF Pro Text"/>
              </a:rPr>
              <a:t>Address:0-11 bits</a:t>
            </a:r>
            <a:br>
              <a:rPr lang="en-US" sz="2000" b="0" i="0" cap="none" dirty="0">
                <a:effectLst/>
                <a:latin typeface="SF Pro Text"/>
              </a:rPr>
            </a:br>
            <a:r>
              <a:rPr lang="en-US" sz="2000" b="0" i="0" cap="none" dirty="0">
                <a:effectLst/>
                <a:latin typeface="SF Pro Text"/>
              </a:rPr>
              <a:t>Opcode:12-15 bits</a:t>
            </a:r>
            <a:br>
              <a:rPr lang="en-US" sz="2000" b="0" i="0" cap="none" dirty="0">
                <a:effectLst/>
                <a:latin typeface="SF Pro Text"/>
              </a:rPr>
            </a:br>
            <a:r>
              <a:rPr lang="en-US" sz="2000" b="0" i="0" cap="none" dirty="0">
                <a:effectLst/>
                <a:latin typeface="SF Pro Text"/>
              </a:rPr>
              <a:t>So,</a:t>
            </a:r>
            <a:r>
              <a:rPr lang="en-US" sz="2000" b="1" cap="none" dirty="0">
                <a:latin typeface="inherit"/>
              </a:rPr>
              <a:t> </a:t>
            </a:r>
            <a:r>
              <a:rPr lang="en-US" sz="2000" b="1" u="sng" cap="none" dirty="0">
                <a:latin typeface="inherit"/>
              </a:rPr>
              <a:t>0001</a:t>
            </a:r>
            <a:r>
              <a:rPr lang="en-US" sz="2000" b="1" cap="none" dirty="0">
                <a:latin typeface="inherit"/>
              </a:rPr>
              <a:t>    </a:t>
            </a:r>
            <a:r>
              <a:rPr lang="en-US" sz="2000" b="1" u="sng" cap="none" dirty="0">
                <a:latin typeface="inherit"/>
              </a:rPr>
              <a:t>0000 1101 0110</a:t>
            </a:r>
            <a:r>
              <a:rPr lang="en-US" sz="2000" b="0" i="0" u="sng" cap="none" dirty="0">
                <a:effectLst/>
                <a:latin typeface="SF Pro Text"/>
              </a:rPr>
              <a:t/>
            </a:r>
            <a:br>
              <a:rPr lang="en-US" sz="2000" b="0" i="0" u="sng" cap="none" dirty="0">
                <a:effectLst/>
                <a:latin typeface="SF Pro Text"/>
              </a:rPr>
            </a:br>
            <a:r>
              <a:rPr lang="en-US" sz="2000" b="0" i="0" cap="none" dirty="0">
                <a:effectLst/>
                <a:latin typeface="SF Pro Text"/>
              </a:rPr>
              <a:t>             1           0       D      6</a:t>
            </a:r>
            <a:br>
              <a:rPr lang="en-US" sz="2000" b="0" i="0" cap="none" dirty="0">
                <a:effectLst/>
                <a:latin typeface="SF Pro Text"/>
              </a:rPr>
            </a:br>
            <a:r>
              <a:rPr lang="en-US" sz="2000" b="0" i="0" cap="none" dirty="0">
                <a:effectLst/>
                <a:latin typeface="SF Pro Text"/>
              </a:rPr>
              <a:t/>
            </a:r>
            <a:br>
              <a:rPr lang="en-US" sz="2000" b="0" i="0" cap="none" dirty="0">
                <a:effectLst/>
                <a:latin typeface="SF Pro Text"/>
              </a:rPr>
            </a:br>
            <a:r>
              <a:rPr lang="en-US" sz="2000" cap="none" dirty="0">
                <a:latin typeface="SF Pro Text"/>
              </a:rPr>
              <a:t>F</a:t>
            </a:r>
            <a:r>
              <a:rPr lang="en-US" sz="2000" b="0" i="0" cap="none" dirty="0">
                <a:effectLst/>
                <a:latin typeface="SF Pro Text"/>
              </a:rPr>
              <a:t>inally, </a:t>
            </a:r>
            <a:r>
              <a:rPr lang="en-US" sz="2000" b="1" cap="none" dirty="0">
                <a:solidFill>
                  <a:srgbClr val="FFFF00"/>
                </a:solidFill>
                <a:latin typeface="inherit"/>
              </a:rPr>
              <a:t>0001 0000 1101 0110</a:t>
            </a:r>
            <a:r>
              <a:rPr lang="en-US" sz="2000" cap="none" dirty="0">
                <a:solidFill>
                  <a:srgbClr val="FFFF00"/>
                </a:solidFill>
                <a:latin typeface="inherit"/>
              </a:rPr>
              <a:t> value is</a:t>
            </a:r>
            <a:r>
              <a:rPr lang="en-US" sz="2000" i="0" cap="none" dirty="0">
                <a:solidFill>
                  <a:srgbClr val="FFFF00"/>
                </a:solidFill>
                <a:effectLst/>
                <a:latin typeface="SF Pro Text"/>
              </a:rPr>
              <a:t>  </a:t>
            </a:r>
            <a:r>
              <a:rPr lang="en-US" sz="2000" b="0" i="0" cap="none" dirty="0">
                <a:solidFill>
                  <a:srgbClr val="FFFF00"/>
                </a:solidFill>
                <a:effectLst/>
                <a:latin typeface="SF Pro Text"/>
              </a:rPr>
              <a:t>10D6</a:t>
            </a:r>
            <a:r>
              <a:rPr lang="en-US" sz="2000" b="0" i="0" cap="none" dirty="0">
                <a:effectLst/>
                <a:latin typeface="SF Pro Text"/>
              </a:rPr>
              <a:t/>
            </a:r>
            <a:br>
              <a:rPr lang="en-US" sz="2000" b="0" i="0" cap="none" dirty="0">
                <a:effectLst/>
                <a:latin typeface="SF Pro Text"/>
              </a:rPr>
            </a:br>
            <a:r>
              <a:rPr lang="en-US" sz="2000" b="0" i="0" cap="none" dirty="0">
                <a:effectLst/>
                <a:latin typeface="SF Pro Text"/>
              </a:rPr>
              <a:t/>
            </a:r>
            <a:br>
              <a:rPr lang="en-US" sz="2000" b="0" i="0" cap="none" dirty="0">
                <a:effectLst/>
                <a:latin typeface="SF Pro Text"/>
              </a:rPr>
            </a:br>
            <a:r>
              <a:rPr lang="en-US" sz="2000" b="1" i="0" cap="none" dirty="0">
                <a:effectLst/>
                <a:latin typeface="SF Pro Text"/>
              </a:rPr>
              <a:t>2.1011 1110 1101 1011</a:t>
            </a:r>
            <a:r>
              <a:rPr lang="en-US" sz="2000" b="0" i="0" cap="none" dirty="0">
                <a:effectLst/>
                <a:latin typeface="SF Pro Text"/>
              </a:rPr>
              <a:t/>
            </a:r>
            <a:br>
              <a:rPr lang="en-US" sz="2000" b="0" i="0" cap="none" dirty="0">
                <a:effectLst/>
                <a:latin typeface="SF Pro Text"/>
              </a:rPr>
            </a:br>
            <a:r>
              <a:rPr lang="en-US" sz="2000" b="1" cap="none" dirty="0">
                <a:latin typeface="inherit"/>
              </a:rPr>
              <a:t>I</a:t>
            </a:r>
            <a:r>
              <a:rPr lang="en-US" sz="2000" b="1" i="0" cap="none" dirty="0">
                <a:effectLst/>
                <a:latin typeface="inherit"/>
              </a:rPr>
              <a:t>nstruction 1: </a:t>
            </a:r>
            <a:r>
              <a:rPr lang="en-US" sz="2000" b="1" cap="none" dirty="0">
                <a:latin typeface="inherit"/>
              </a:rPr>
              <a:t>1011 1110 1101 0100 </a:t>
            </a:r>
            <a:r>
              <a:rPr lang="en-US" sz="2000" b="0" i="0" cap="none" dirty="0">
                <a:effectLst/>
                <a:latin typeface="SF Pro Text"/>
              </a:rPr>
              <a:t>the equivalent four-digit hexadecimal code for this instruction is: </a:t>
            </a:r>
            <a:r>
              <a:rPr lang="en-US" sz="2000" cap="none" dirty="0">
                <a:latin typeface="SF Pro Text"/>
              </a:rPr>
              <a:t>bed4</a:t>
            </a:r>
            <a:r>
              <a:rPr lang="en-US" sz="2000" b="0" i="0" cap="none" dirty="0">
                <a:effectLst/>
                <a:latin typeface="SF Pro Text"/>
              </a:rPr>
              <a:t/>
            </a:r>
            <a:br>
              <a:rPr lang="en-US" sz="2000" b="0" i="0" cap="none" dirty="0">
                <a:effectLst/>
                <a:latin typeface="SF Pro Text"/>
              </a:rPr>
            </a:br>
            <a:r>
              <a:rPr lang="en-US" sz="2000" b="0" i="0" cap="none" dirty="0">
                <a:effectLst/>
                <a:latin typeface="SF Pro Text"/>
              </a:rPr>
              <a:t>This instruction can be divided as 2 fields one is opcode another one is address</a:t>
            </a:r>
            <a:br>
              <a:rPr lang="en-US" sz="2000" b="0" i="0" cap="none" dirty="0">
                <a:effectLst/>
                <a:latin typeface="SF Pro Text"/>
              </a:rPr>
            </a:br>
            <a:r>
              <a:rPr lang="en-US" sz="2000" b="0" i="0" cap="none" dirty="0">
                <a:effectLst/>
                <a:latin typeface="SF Pro Text"/>
              </a:rPr>
              <a:t>Address:0-11 bits</a:t>
            </a:r>
            <a:br>
              <a:rPr lang="en-US" sz="2000" b="0" i="0" cap="none" dirty="0">
                <a:effectLst/>
                <a:latin typeface="SF Pro Text"/>
              </a:rPr>
            </a:br>
            <a:r>
              <a:rPr lang="en-US" sz="2000" b="0" i="0" cap="none" dirty="0">
                <a:effectLst/>
                <a:latin typeface="SF Pro Text"/>
              </a:rPr>
              <a:t>Opcode:12-15 bits</a:t>
            </a:r>
            <a:br>
              <a:rPr lang="en-US" sz="2000" b="0" i="0" cap="none" dirty="0">
                <a:effectLst/>
                <a:latin typeface="SF Pro Text"/>
              </a:rPr>
            </a:br>
            <a:r>
              <a:rPr lang="en-US" sz="2000" b="0" i="0" cap="none" dirty="0">
                <a:effectLst/>
                <a:latin typeface="SF Pro Text"/>
              </a:rPr>
              <a:t>So,</a:t>
            </a:r>
            <a:r>
              <a:rPr lang="en-US" sz="2000" b="1" u="sng" cap="none" dirty="0">
                <a:latin typeface="inherit"/>
              </a:rPr>
              <a:t> 1011</a:t>
            </a:r>
            <a:r>
              <a:rPr lang="en-US" sz="2000" b="1" cap="none" dirty="0">
                <a:latin typeface="inherit"/>
              </a:rPr>
              <a:t>    </a:t>
            </a:r>
            <a:r>
              <a:rPr lang="en-US" sz="2000" b="1" u="sng" cap="none" dirty="0">
                <a:latin typeface="inherit"/>
              </a:rPr>
              <a:t>1110 1101 0100</a:t>
            </a:r>
            <a:r>
              <a:rPr lang="en-US" sz="2000" b="0" i="0" u="sng" cap="none" dirty="0">
                <a:effectLst/>
                <a:latin typeface="SF Pro Text"/>
              </a:rPr>
              <a:t/>
            </a:r>
            <a:br>
              <a:rPr lang="en-US" sz="2000" b="0" i="0" u="sng" cap="none" dirty="0">
                <a:effectLst/>
                <a:latin typeface="SF Pro Text"/>
              </a:rPr>
            </a:br>
            <a:r>
              <a:rPr lang="en-US" sz="2000" b="0" i="0" cap="none" dirty="0">
                <a:effectLst/>
                <a:latin typeface="SF Pro Text"/>
              </a:rPr>
              <a:t>            </a:t>
            </a:r>
            <a:r>
              <a:rPr lang="en-US" sz="2000" b="0" i="0" cap="none" dirty="0" smtClean="0">
                <a:effectLst/>
                <a:latin typeface="SF Pro Text"/>
              </a:rPr>
              <a:t>B          E     D       </a:t>
            </a:r>
            <a:r>
              <a:rPr lang="en-US" sz="2000" b="0" i="0" cap="none" dirty="0">
                <a:effectLst/>
                <a:latin typeface="SF Pro Text"/>
              </a:rPr>
              <a:t>4</a:t>
            </a:r>
            <a:r>
              <a:rPr lang="en-US" sz="2000" b="0" i="0" u="sng" cap="none" dirty="0">
                <a:effectLst/>
                <a:latin typeface="SF Pro Text"/>
              </a:rPr>
              <a:t/>
            </a:r>
            <a:br>
              <a:rPr lang="en-US" sz="2000" b="0" i="0" u="sng" cap="none" dirty="0">
                <a:effectLst/>
                <a:latin typeface="SF Pro Text"/>
              </a:rPr>
            </a:br>
            <a:r>
              <a:rPr lang="en-US" sz="2000" b="0" i="0" cap="none" dirty="0">
                <a:effectLst/>
                <a:latin typeface="SF Pro Text"/>
              </a:rPr>
              <a:t>1011:11 that is B,  1110:14 that is E,   1101:13 that is D</a:t>
            </a:r>
            <a:br>
              <a:rPr lang="en-US" sz="2000" b="0" i="0" cap="none" dirty="0">
                <a:effectLst/>
                <a:latin typeface="SF Pro Text"/>
              </a:rPr>
            </a:br>
            <a:r>
              <a:rPr lang="en-US" sz="2000" b="0" i="0" cap="none" dirty="0">
                <a:effectLst/>
                <a:latin typeface="SF Pro Text"/>
              </a:rPr>
              <a:t/>
            </a:r>
            <a:br>
              <a:rPr lang="en-US" sz="2000" b="0" i="0" cap="none" dirty="0">
                <a:effectLst/>
                <a:latin typeface="SF Pro Text"/>
              </a:rPr>
            </a:br>
            <a:r>
              <a:rPr lang="en-US" sz="2000" cap="none" dirty="0">
                <a:latin typeface="SF Pro Text"/>
              </a:rPr>
              <a:t>F</a:t>
            </a:r>
            <a:r>
              <a:rPr lang="en-US" sz="2000" b="0" i="0" cap="none" dirty="0">
                <a:effectLst/>
                <a:latin typeface="SF Pro Text"/>
              </a:rPr>
              <a:t>inally , </a:t>
            </a:r>
            <a:r>
              <a:rPr lang="en-US" sz="2000" b="1" cap="none" dirty="0">
                <a:solidFill>
                  <a:srgbClr val="FFFF00"/>
                </a:solidFill>
                <a:latin typeface="inherit"/>
              </a:rPr>
              <a:t>1011 1110 1101 0100 </a:t>
            </a:r>
            <a:r>
              <a:rPr lang="en-US" sz="2000" cap="none" dirty="0">
                <a:solidFill>
                  <a:srgbClr val="FFFF00"/>
                </a:solidFill>
                <a:latin typeface="inherit"/>
              </a:rPr>
              <a:t>value is</a:t>
            </a:r>
            <a:r>
              <a:rPr lang="en-US" sz="2000" i="0" cap="none" dirty="0">
                <a:solidFill>
                  <a:srgbClr val="FFFF00"/>
                </a:solidFill>
                <a:effectLst/>
                <a:latin typeface="SF Pro Text"/>
              </a:rPr>
              <a:t> </a:t>
            </a:r>
            <a:r>
              <a:rPr lang="en-US" sz="2000" b="0" i="0" cap="none" dirty="0">
                <a:solidFill>
                  <a:srgbClr val="FFFF00"/>
                </a:solidFill>
                <a:effectLst/>
                <a:latin typeface="SF Pro Text"/>
              </a:rPr>
              <a:t>BED4</a:t>
            </a:r>
            <a:r>
              <a:rPr lang="en-US" sz="2000" b="0" i="0" cap="none" dirty="0">
                <a:effectLst/>
                <a:latin typeface="SF Pro Text"/>
              </a:rPr>
              <a:t/>
            </a:r>
            <a:br>
              <a:rPr lang="en-US" sz="2000" b="0" i="0" cap="none" dirty="0">
                <a:effectLst/>
                <a:latin typeface="SF Pro Text"/>
              </a:rPr>
            </a:br>
            <a:endParaRPr lang="en-US" sz="2000" cap="none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37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92D1D-0F6E-1349-1219-6EE5D648E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1BAD-B3FC-5F7E-2802-E924FCF7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1440"/>
            <a:ext cx="9905998" cy="6559617"/>
          </a:xfrm>
        </p:spPr>
        <p:txBody>
          <a:bodyPr>
            <a:noAutofit/>
          </a:bodyPr>
          <a:lstStyle/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0.06*10^-8   floating point representation using single precision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 representation: 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+-M*B^E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0.06*10^-8 is also written as 6.0*10^-10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binary 6 is represented as 110 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110.0*2^2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n=2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E-127=n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E-127=2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E=2+127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E=129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binary 129 is represented as 10000001.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floating point representation we have 3 fields </a:t>
            </a:r>
            <a:r>
              <a:rPr lang="en-US" sz="2400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</a:t>
            </a:r>
            <a:r>
              <a:rPr lang="en-US" sz="2400" cap="none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bit,exponent,significand</a:t>
            </a:r>
            <a:r>
              <a:rPr lang="en-US" sz="2400" cap="none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cap="none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we need 32 bits in a floating point representation using single precision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*0 is the sign bit which indicates positive number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*Exponent must be of 8 bits that is 10000001 :129 in binary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*Significand indicates 23 bits that is 10000000000000000000000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is the floating point representation for 0.06*10^-8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E746B-AD24-8924-951A-6273A3F5F875}"/>
              </a:ext>
            </a:extLst>
          </p:cNvPr>
          <p:cNvSpPr txBox="1"/>
          <p:nvPr/>
        </p:nvSpPr>
        <p:spPr>
          <a:xfrm>
            <a:off x="1347537" y="5987439"/>
            <a:ext cx="900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0   10000001  10000000000000000000000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45AEF0-E129-3FDB-23C4-320223B5CB0B}"/>
              </a:ext>
            </a:extLst>
          </p:cNvPr>
          <p:cNvCxnSpPr>
            <a:cxnSpLocks/>
          </p:cNvCxnSpPr>
          <p:nvPr/>
        </p:nvCxnSpPr>
        <p:spPr>
          <a:xfrm flipV="1">
            <a:off x="1143001" y="5943410"/>
            <a:ext cx="4914498" cy="44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952F-BA4A-76EE-6EF6-976A790ABA35}"/>
              </a:ext>
            </a:extLst>
          </p:cNvPr>
          <p:cNvCxnSpPr>
            <a:cxnSpLocks/>
          </p:cNvCxnSpPr>
          <p:nvPr/>
        </p:nvCxnSpPr>
        <p:spPr>
          <a:xfrm>
            <a:off x="1241659" y="6356771"/>
            <a:ext cx="4815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DF4CCA-6650-31BD-82F5-EBACE6CFFCF4}"/>
              </a:ext>
            </a:extLst>
          </p:cNvPr>
          <p:cNvCxnSpPr/>
          <p:nvPr/>
        </p:nvCxnSpPr>
        <p:spPr>
          <a:xfrm>
            <a:off x="6057499" y="5933259"/>
            <a:ext cx="0" cy="42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317C3C-1F8E-34CE-E353-1F7ECE58ACF8}"/>
              </a:ext>
            </a:extLst>
          </p:cNvPr>
          <p:cNvCxnSpPr/>
          <p:nvPr/>
        </p:nvCxnSpPr>
        <p:spPr>
          <a:xfrm>
            <a:off x="1191127" y="5943410"/>
            <a:ext cx="0" cy="42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59534B-B6F1-ED57-CA40-9096D5D48EEA}"/>
              </a:ext>
            </a:extLst>
          </p:cNvPr>
          <p:cNvCxnSpPr>
            <a:cxnSpLocks/>
          </p:cNvCxnSpPr>
          <p:nvPr/>
        </p:nvCxnSpPr>
        <p:spPr>
          <a:xfrm>
            <a:off x="1721321" y="5997590"/>
            <a:ext cx="0" cy="359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93EDE2-F165-4AE7-E28F-AF965A664FE3}"/>
              </a:ext>
            </a:extLst>
          </p:cNvPr>
          <p:cNvCxnSpPr>
            <a:cxnSpLocks/>
          </p:cNvCxnSpPr>
          <p:nvPr/>
        </p:nvCxnSpPr>
        <p:spPr>
          <a:xfrm>
            <a:off x="2874749" y="5997590"/>
            <a:ext cx="0" cy="359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50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71af3243-3dd4-4a8d-8c0d-dd76da1f02a5"/>
    <ds:schemaRef ds:uri="http://www.w3.org/XML/1998/namespace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143</TotalTime>
  <Words>64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Calibri</vt:lpstr>
      <vt:lpstr>inherit</vt:lpstr>
      <vt:lpstr>KaTeX_Main</vt:lpstr>
      <vt:lpstr>KaTeX_Math</vt:lpstr>
      <vt:lpstr>Perpetua Titling MT</vt:lpstr>
      <vt:lpstr>Rockwell</vt:lpstr>
      <vt:lpstr>SF Pro Text</vt:lpstr>
      <vt:lpstr>Tahoma</vt:lpstr>
      <vt:lpstr>Times New Roman</vt:lpstr>
      <vt:lpstr>Trebuchet MS</vt:lpstr>
      <vt:lpstr>Tw Cen MT</vt:lpstr>
      <vt:lpstr>ui-sans-serif</vt:lpstr>
      <vt:lpstr>Circuit</vt:lpstr>
      <vt:lpstr>Computer organization and architecture </vt:lpstr>
      <vt:lpstr>Module : 01</vt:lpstr>
      <vt:lpstr>Problem statements:  a) Define and classify the microoperations with suitable illustrations.   b) perform the following arithmetic operations using 2’s complement and 10’s complement methods.   a) (-7) + (+5)    b) (+4) + (-3).   c) consider the instruction formats of the basic computer and the list of instructions supported by basic computer. for each of the following 16-bit instructions, give the equivalent four-digit hexadecimal code and explain in your own words what it is that the instruction is going to perform.  a) 0001 0000 0010 0100   b)1011 0001 0010 0100 </vt:lpstr>
      <vt:lpstr>a)Microoperations: Microoperation is an elementary operation performed with the data stored registers. The microoperations most often encountered in digital computers are classified into four categories: 1.Register transfer microoperations transfer binary information from one register to another. 2.Arithmetic microoperations perform arithmetic operations on numeric data stored in registers. 3.Logic microoperations perform bit manipulation operations on non-numeric data stored in registers. 4.Shift microoperations perform shift operations on data stored in registers. Register transfer microoperations: These involve moving data from one register to another. example: r1←r2r1←r2, meaning the content of register r2 is transferred to register r1. Arithmetic microoperations: Operations like addition, subtraction, multiplication, and division. example: r1←r1+r2r1←r1+r2, where the contents of register r1 and r2 are added, and the result is stored back in r1. Logic microoperations: These involve logical operations such as and, or, xor, not, etc. example: r1←r1 &amp; r2r1←r1&amp;r2, where bitwise and is performed between the contents of r1 and r2.  Shift microoperations: These involve shifting the contents of a register left or right by one or more bits. example: r1←r1&lt;&lt;1r1←r1&lt;&lt;1, where the bits in r1 are shifted left by one bit.    </vt:lpstr>
      <vt:lpstr>  b)performing arithmetic operations using 2’s complement and 10’s complement a) -7+(+5) 7-&gt; 0111 -7-&gt; 1001 in 2’s complement  that is:  0111  convert it into 1’s complement that means  change all 0’s as 1’s and all 1’s as 0’s So ,0111: 1000 perform  2’s complement that is add 1 to 1’s complement .  0111 1000 +      1 _____ 1001 _____ we know that for 5 (4 bit binary number is 0101 )in given question it is +5 only so, the solution is  1001 0101 ____ 1110 _____       which is the 2’s complement of -2 Now performing 10’s complement that is first we have to do 9’s complement and add 1 to the result -7+(+5)  is the given number  Take -7 as 7  remove 9 from 7  that is  2 ,now add 1 to the result that is 3 add 5+ 3 =8  ,remove  10 from 8 ,8-10=-2 by doing 2’s and 10’s complement we get -7+(+5)=-2 which is correct answer    </vt:lpstr>
      <vt:lpstr>b) 4+(-3) 3-&gt; 0011 -3-&gt; 1101 in 2’s complement  that is  1101 convert it into 1’s complement that means  change all 0’s as 1’s and all 1’s as 0’s so 0011: 1101 perform  2’s complement that is add 1 to 1’s complement .  0011 1101 +      1 _____ 1101 _____ we know that for 4 (4 bit binary number is 0101 )in given question it is +4 only so, the solution is  1101 0100 +    1 ____ 0001     which is equal to 1 ____       Now performing 10’s complement that is first we have to do 9’s complement and add 1 to the result +4+(-3)  is the given number  Take -3 as 3 remove 9 from 3  that is  6, now add 1 to the result that is 7 add 4+ 7=11  ,remove  11 from 10 ,11-10=-1 by doing 2’s and 10’s complement we get +4+(-3)=1 which is correct answer.  </vt:lpstr>
      <vt:lpstr>c) The equivalent four-digit hexadecimal codes for given question: Instruction 1: 0001 0000 0010 0100 the equivalent four-digit hexadecimal code for this instruction is: 1024 This instruction can be divided as 2 fields one is opcode another one is address Address:0-11 bits Opcode:12-15 bits So,0001     0000 0010 0100            1              0     2        4  Finally , 0001 0000 0010 0100  value is1024  Instruction 1: 1011 0001 0010 0100 the equivalent four-digit hexadecimal code for this instruction is: b124 This instruction can be divided as 2 fields one is opcode another one is address Address:0-11 bits Opcode:12-15 bits So,1011    0001 0010 0100           B              1      2     4 1011:11 that is B  Finally, 1011 0001 0010 0100 value is  B124 </vt:lpstr>
      <vt:lpstr>Extension :   Write the equivalent four-digit hexadecimal codes for given question: 1.0001 0000 1101 0110 Instruction 1: 0001 0000 1101 0110 the equivalent four-digit hexadecimal code for this instruction is: 10D6 This instruction can be divided as 2 fields one is opcode another one is address Address:0-11 bits Opcode:12-15 bits So, 0001    0000 1101 0110              1           0       D      6  Finally, 0001 0000 1101 0110 value is  10D6  2.1011 1110 1101 1011 Instruction 1: 1011 1110 1101 0100 the equivalent four-digit hexadecimal code for this instruction is: bed4 This instruction can be divided as 2 fields one is opcode another one is address Address:0-11 bits Opcode:12-15 bits So, 1011    1110 1101 0100             B          E     D       4 1011:11 that is B,  1110:14 that is E,   1101:13 that is D  Finally , 1011 1110 1101 0100 value is BED4 </vt:lpstr>
      <vt:lpstr>3. 0.06*10^-8   floating point representation using single precision floating point representation:  +-M*B^E 0.06*10^-8 is also written as 6.0*10^-10 In binary 6 is represented as 110  110.0*2^2 where n=2 E-127=n E-127=2 E=2+127 E=129 In binary 129 is represented as 10000001. In floating point representation we have 3 fields sign bit,exponent,significand. Total we need 32 bits in a floating point representation using single precision *0 is the sign bit which indicates positive number *Exponent must be of 8 bits that is 10000001 :129 in binary *Significand indicates 23 bits that is 10000000000000000000000 Below is the floating point representation for 0.06*10^-8 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 </dc:title>
  <dc:creator>ADMIN</dc:creator>
  <cp:lastModifiedBy>Windows User</cp:lastModifiedBy>
  <cp:revision>5</cp:revision>
  <dcterms:created xsi:type="dcterms:W3CDTF">2025-02-02T06:40:37Z</dcterms:created>
  <dcterms:modified xsi:type="dcterms:W3CDTF">2025-02-03T05:39:21Z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