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57"/>
  </p:notesMasterIdLst>
  <p:sldIdLst>
    <p:sldId id="892" r:id="rId2"/>
    <p:sldId id="284" r:id="rId3"/>
    <p:sldId id="329" r:id="rId4"/>
    <p:sldId id="330" r:id="rId5"/>
    <p:sldId id="285" r:id="rId6"/>
    <p:sldId id="328" r:id="rId7"/>
    <p:sldId id="331" r:id="rId8"/>
    <p:sldId id="332" r:id="rId9"/>
    <p:sldId id="333" r:id="rId10"/>
    <p:sldId id="334" r:id="rId11"/>
    <p:sldId id="338" r:id="rId12"/>
    <p:sldId id="339" r:id="rId13"/>
    <p:sldId id="341" r:id="rId14"/>
    <p:sldId id="340" r:id="rId15"/>
    <p:sldId id="342" r:id="rId16"/>
    <p:sldId id="343" r:id="rId17"/>
    <p:sldId id="344" r:id="rId18"/>
    <p:sldId id="346" r:id="rId19"/>
    <p:sldId id="345" r:id="rId20"/>
    <p:sldId id="350" r:id="rId21"/>
    <p:sldId id="351" r:id="rId22"/>
    <p:sldId id="353" r:id="rId23"/>
    <p:sldId id="354" r:id="rId24"/>
    <p:sldId id="906" r:id="rId25"/>
    <p:sldId id="907" r:id="rId26"/>
    <p:sldId id="908" r:id="rId27"/>
    <p:sldId id="909" r:id="rId28"/>
    <p:sldId id="355" r:id="rId29"/>
    <p:sldId id="369" r:id="rId30"/>
    <p:sldId id="356" r:id="rId31"/>
    <p:sldId id="357" r:id="rId32"/>
    <p:sldId id="359" r:id="rId33"/>
    <p:sldId id="360" r:id="rId34"/>
    <p:sldId id="901" r:id="rId35"/>
    <p:sldId id="902" r:id="rId36"/>
    <p:sldId id="371" r:id="rId37"/>
    <p:sldId id="372" r:id="rId38"/>
    <p:sldId id="373" r:id="rId39"/>
    <p:sldId id="913" r:id="rId40"/>
    <p:sldId id="914" r:id="rId41"/>
    <p:sldId id="915" r:id="rId42"/>
    <p:sldId id="916" r:id="rId43"/>
    <p:sldId id="910" r:id="rId44"/>
    <p:sldId id="911" r:id="rId45"/>
    <p:sldId id="912" r:id="rId46"/>
    <p:sldId id="903" r:id="rId47"/>
    <p:sldId id="904" r:id="rId48"/>
    <p:sldId id="905" r:id="rId49"/>
    <p:sldId id="917" r:id="rId50"/>
    <p:sldId id="918" r:id="rId51"/>
    <p:sldId id="919" r:id="rId52"/>
    <p:sldId id="920" r:id="rId53"/>
    <p:sldId id="921" r:id="rId54"/>
    <p:sldId id="922" r:id="rId55"/>
    <p:sldId id="923"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62" autoAdjust="0"/>
    <p:restoredTop sz="94660"/>
  </p:normalViewPr>
  <p:slideViewPr>
    <p:cSldViewPr snapToGrid="0">
      <p:cViewPr varScale="1">
        <p:scale>
          <a:sx n="67" d="100"/>
          <a:sy n="67" d="100"/>
        </p:scale>
        <p:origin x="718" y="3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A78072-8BBF-4023-A4CF-D57E7AD8F0ED}" type="datetimeFigureOut">
              <a:rPr lang="en-US" smtClean="0"/>
              <a:t>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03EF92-A040-4773-9B99-80F704FCE823}" type="slidenum">
              <a:rPr lang="en-US" smtClean="0"/>
              <a:t>‹#›</a:t>
            </a:fld>
            <a:endParaRPr lang="en-US"/>
          </a:p>
        </p:txBody>
      </p:sp>
    </p:spTree>
    <p:extLst>
      <p:ext uri="{BB962C8B-B14F-4D97-AF65-F5344CB8AC3E}">
        <p14:creationId xmlns:p14="http://schemas.microsoft.com/office/powerpoint/2010/main" val="4114148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nSpc>
                <a:spcPct val="200000"/>
              </a:lnSpc>
              <a:buFont typeface="+mj-lt"/>
              <a:buAutoNum type="arabicPeriod"/>
            </a:pPr>
            <a:r>
              <a:rPr lang="en-US" b="1" dirty="0"/>
              <a:t>A CSS declaration must always end with semi colon.</a:t>
            </a:r>
          </a:p>
          <a:p>
            <a:pPr marL="228600" indent="-228600">
              <a:lnSpc>
                <a:spcPct val="200000"/>
              </a:lnSpc>
              <a:buFont typeface="+mj-lt"/>
              <a:buAutoNum type="arabicPeriod"/>
            </a:pPr>
            <a:r>
              <a:rPr lang="en-US" b="1" dirty="0"/>
              <a:t>There can be multiple declarations represented by multiple</a:t>
            </a:r>
            <a:r>
              <a:rPr lang="en-US" b="1" baseline="0" dirty="0"/>
              <a:t> property value pairs.</a:t>
            </a:r>
          </a:p>
          <a:p>
            <a:pPr marL="228600" indent="-228600">
              <a:lnSpc>
                <a:spcPct val="200000"/>
              </a:lnSpc>
              <a:buFont typeface="+mj-lt"/>
              <a:buAutoNum type="arabicPeriod"/>
            </a:pPr>
            <a:r>
              <a:rPr lang="en-US" b="1" baseline="0" dirty="0"/>
              <a:t>You can also have declarations on separate lines for easy readability like –</a:t>
            </a:r>
          </a:p>
          <a:p>
            <a:pPr marL="0" indent="0">
              <a:lnSpc>
                <a:spcPct val="200000"/>
              </a:lnSpc>
              <a:buFont typeface="+mj-lt"/>
              <a:buNone/>
            </a:pPr>
            <a:r>
              <a:rPr lang="en-US" b="1" baseline="0" dirty="0"/>
              <a:t>	P {</a:t>
            </a:r>
          </a:p>
          <a:p>
            <a:pPr marL="0" indent="0">
              <a:lnSpc>
                <a:spcPct val="200000"/>
              </a:lnSpc>
              <a:buFont typeface="+mj-lt"/>
              <a:buNone/>
            </a:pPr>
            <a:r>
              <a:rPr lang="en-US" b="1" baseline="0" dirty="0"/>
              <a:t>    	   </a:t>
            </a:r>
            <a:r>
              <a:rPr lang="en-US" b="1" baseline="0" dirty="0" err="1"/>
              <a:t>font-family:Arial</a:t>
            </a:r>
            <a:r>
              <a:rPr lang="en-US" b="1" baseline="0" dirty="0"/>
              <a:t>;</a:t>
            </a:r>
            <a:br>
              <a:rPr lang="en-US" b="1" baseline="0" dirty="0"/>
            </a:br>
            <a:r>
              <a:rPr lang="en-US" b="1" baseline="0" dirty="0"/>
              <a:t>    	   }</a:t>
            </a:r>
          </a:p>
          <a:p>
            <a:pPr marL="0" indent="0">
              <a:lnSpc>
                <a:spcPct val="200000"/>
              </a:lnSpc>
              <a:buFont typeface="+mj-lt"/>
              <a:buNone/>
            </a:pPr>
            <a:r>
              <a:rPr lang="en-US" b="1" baseline="0" dirty="0"/>
              <a:t>4. CSS is a Case-</a:t>
            </a:r>
            <a:r>
              <a:rPr lang="en-US" b="1" baseline="0" dirty="0" err="1"/>
              <a:t>Senstive</a:t>
            </a:r>
            <a:r>
              <a:rPr lang="en-US" b="1" baseline="0" dirty="0"/>
              <a:t>.</a:t>
            </a:r>
            <a:endParaRPr lang="en-US" b="1"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5</a:t>
            </a:fld>
            <a:endParaRPr lang="en-US"/>
          </a:p>
        </p:txBody>
      </p:sp>
    </p:spTree>
    <p:extLst>
      <p:ext uri="{BB962C8B-B14F-4D97-AF65-F5344CB8AC3E}">
        <p14:creationId xmlns:p14="http://schemas.microsoft.com/office/powerpoint/2010/main" val="25584325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14</a:t>
            </a:fld>
            <a:endParaRPr lang="en-US"/>
          </a:p>
        </p:txBody>
      </p:sp>
    </p:spTree>
    <p:extLst>
      <p:ext uri="{BB962C8B-B14F-4D97-AF65-F5344CB8AC3E}">
        <p14:creationId xmlns:p14="http://schemas.microsoft.com/office/powerpoint/2010/main" val="36096930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15</a:t>
            </a:fld>
            <a:endParaRPr lang="en-US"/>
          </a:p>
        </p:txBody>
      </p:sp>
    </p:spTree>
    <p:extLst>
      <p:ext uri="{BB962C8B-B14F-4D97-AF65-F5344CB8AC3E}">
        <p14:creationId xmlns:p14="http://schemas.microsoft.com/office/powerpoint/2010/main" val="5406928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16</a:t>
            </a:fld>
            <a:endParaRPr lang="en-US"/>
          </a:p>
        </p:txBody>
      </p:sp>
    </p:spTree>
    <p:extLst>
      <p:ext uri="{BB962C8B-B14F-4D97-AF65-F5344CB8AC3E}">
        <p14:creationId xmlns:p14="http://schemas.microsoft.com/office/powerpoint/2010/main" val="3207004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17</a:t>
            </a:fld>
            <a:endParaRPr lang="en-US"/>
          </a:p>
        </p:txBody>
      </p:sp>
    </p:spTree>
    <p:extLst>
      <p:ext uri="{BB962C8B-B14F-4D97-AF65-F5344CB8AC3E}">
        <p14:creationId xmlns:p14="http://schemas.microsoft.com/office/powerpoint/2010/main" val="25666901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18</a:t>
            </a:fld>
            <a:endParaRPr lang="en-US"/>
          </a:p>
        </p:txBody>
      </p:sp>
    </p:spTree>
    <p:extLst>
      <p:ext uri="{BB962C8B-B14F-4D97-AF65-F5344CB8AC3E}">
        <p14:creationId xmlns:p14="http://schemas.microsoft.com/office/powerpoint/2010/main" val="34136594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19</a:t>
            </a:fld>
            <a:endParaRPr lang="en-US"/>
          </a:p>
        </p:txBody>
      </p:sp>
    </p:spTree>
    <p:extLst>
      <p:ext uri="{BB962C8B-B14F-4D97-AF65-F5344CB8AC3E}">
        <p14:creationId xmlns:p14="http://schemas.microsoft.com/office/powerpoint/2010/main" val="1160898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20</a:t>
            </a:fld>
            <a:endParaRPr lang="en-US"/>
          </a:p>
        </p:txBody>
      </p:sp>
    </p:spTree>
    <p:extLst>
      <p:ext uri="{BB962C8B-B14F-4D97-AF65-F5344CB8AC3E}">
        <p14:creationId xmlns:p14="http://schemas.microsoft.com/office/powerpoint/2010/main" val="8932551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21</a:t>
            </a:fld>
            <a:endParaRPr lang="en-US"/>
          </a:p>
        </p:txBody>
      </p:sp>
    </p:spTree>
    <p:extLst>
      <p:ext uri="{BB962C8B-B14F-4D97-AF65-F5344CB8AC3E}">
        <p14:creationId xmlns:p14="http://schemas.microsoft.com/office/powerpoint/2010/main" val="7433323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22</a:t>
            </a:fld>
            <a:endParaRPr lang="en-US"/>
          </a:p>
        </p:txBody>
      </p:sp>
    </p:spTree>
    <p:extLst>
      <p:ext uri="{BB962C8B-B14F-4D97-AF65-F5344CB8AC3E}">
        <p14:creationId xmlns:p14="http://schemas.microsoft.com/office/powerpoint/2010/main" val="34107820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23</a:t>
            </a:fld>
            <a:endParaRPr lang="en-US"/>
          </a:p>
        </p:txBody>
      </p:sp>
    </p:spTree>
    <p:extLst>
      <p:ext uri="{BB962C8B-B14F-4D97-AF65-F5344CB8AC3E}">
        <p14:creationId xmlns:p14="http://schemas.microsoft.com/office/powerpoint/2010/main" val="13198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6</a:t>
            </a:fld>
            <a:endParaRPr lang="en-US"/>
          </a:p>
        </p:txBody>
      </p:sp>
    </p:spTree>
    <p:extLst>
      <p:ext uri="{BB962C8B-B14F-4D97-AF65-F5344CB8AC3E}">
        <p14:creationId xmlns:p14="http://schemas.microsoft.com/office/powerpoint/2010/main" val="35348538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28</a:t>
            </a:fld>
            <a:endParaRPr lang="en-US"/>
          </a:p>
        </p:txBody>
      </p:sp>
    </p:spTree>
    <p:extLst>
      <p:ext uri="{BB962C8B-B14F-4D97-AF65-F5344CB8AC3E}">
        <p14:creationId xmlns:p14="http://schemas.microsoft.com/office/powerpoint/2010/main" val="35938905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29</a:t>
            </a:fld>
            <a:endParaRPr lang="en-US"/>
          </a:p>
        </p:txBody>
      </p:sp>
    </p:spTree>
    <p:extLst>
      <p:ext uri="{BB962C8B-B14F-4D97-AF65-F5344CB8AC3E}">
        <p14:creationId xmlns:p14="http://schemas.microsoft.com/office/powerpoint/2010/main" val="7028810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30</a:t>
            </a:fld>
            <a:endParaRPr lang="en-US"/>
          </a:p>
        </p:txBody>
      </p:sp>
    </p:spTree>
    <p:extLst>
      <p:ext uri="{BB962C8B-B14F-4D97-AF65-F5344CB8AC3E}">
        <p14:creationId xmlns:p14="http://schemas.microsoft.com/office/powerpoint/2010/main" val="10592730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31</a:t>
            </a:fld>
            <a:endParaRPr lang="en-US"/>
          </a:p>
        </p:txBody>
      </p:sp>
    </p:spTree>
    <p:extLst>
      <p:ext uri="{BB962C8B-B14F-4D97-AF65-F5344CB8AC3E}">
        <p14:creationId xmlns:p14="http://schemas.microsoft.com/office/powerpoint/2010/main" val="15256300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32</a:t>
            </a:fld>
            <a:endParaRPr lang="en-US"/>
          </a:p>
        </p:txBody>
      </p:sp>
    </p:spTree>
    <p:extLst>
      <p:ext uri="{BB962C8B-B14F-4D97-AF65-F5344CB8AC3E}">
        <p14:creationId xmlns:p14="http://schemas.microsoft.com/office/powerpoint/2010/main" val="19872289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33</a:t>
            </a:fld>
            <a:endParaRPr lang="en-US"/>
          </a:p>
        </p:txBody>
      </p:sp>
    </p:spTree>
    <p:extLst>
      <p:ext uri="{BB962C8B-B14F-4D97-AF65-F5344CB8AC3E}">
        <p14:creationId xmlns:p14="http://schemas.microsoft.com/office/powerpoint/2010/main" val="29696419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35</a:t>
            </a:fld>
            <a:endParaRPr lang="en-US"/>
          </a:p>
        </p:txBody>
      </p:sp>
    </p:spTree>
    <p:extLst>
      <p:ext uri="{BB962C8B-B14F-4D97-AF65-F5344CB8AC3E}">
        <p14:creationId xmlns:p14="http://schemas.microsoft.com/office/powerpoint/2010/main" val="30026794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36</a:t>
            </a:fld>
            <a:endParaRPr lang="en-US"/>
          </a:p>
        </p:txBody>
      </p:sp>
    </p:spTree>
    <p:extLst>
      <p:ext uri="{BB962C8B-B14F-4D97-AF65-F5344CB8AC3E}">
        <p14:creationId xmlns:p14="http://schemas.microsoft.com/office/powerpoint/2010/main" val="6943387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u="sng" kern="1200" dirty="0">
                <a:solidFill>
                  <a:schemeClr val="tx1"/>
                </a:solidFill>
                <a:effectLst/>
                <a:latin typeface="+mn-lt"/>
                <a:ea typeface="+mn-ea"/>
                <a:cs typeface="+mn-cs"/>
              </a:rPr>
              <a:t>Note:</a:t>
            </a:r>
            <a:r>
              <a:rPr lang="en-US" sz="1200" b="1" i="1" kern="1200" dirty="0">
                <a:solidFill>
                  <a:schemeClr val="tx1"/>
                </a:solidFill>
                <a:effectLst/>
                <a:latin typeface="+mn-lt"/>
                <a:ea typeface="+mn-ea"/>
                <a:cs typeface="+mn-cs"/>
              </a:rPr>
              <a:t> </a:t>
            </a:r>
            <a:r>
              <a:rPr lang="en-US" b="1" dirty="0"/>
              <a:t>::selection</a:t>
            </a:r>
            <a:r>
              <a:rPr lang="en-US" sz="1200" b="1" i="1" kern="1200" dirty="0">
                <a:solidFill>
                  <a:schemeClr val="tx1"/>
                </a:solidFill>
                <a:effectLst/>
                <a:latin typeface="+mn-lt"/>
                <a:ea typeface="+mn-ea"/>
                <a:cs typeface="+mn-cs"/>
              </a:rPr>
              <a:t> always starts with double colons (::).</a:t>
            </a:r>
            <a:endParaRPr lang="en-US" b="1"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37</a:t>
            </a:fld>
            <a:endParaRPr lang="en-US"/>
          </a:p>
        </p:txBody>
      </p:sp>
    </p:spTree>
    <p:extLst>
      <p:ext uri="{BB962C8B-B14F-4D97-AF65-F5344CB8AC3E}">
        <p14:creationId xmlns:p14="http://schemas.microsoft.com/office/powerpoint/2010/main" val="31675600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u="sng" kern="1200" dirty="0">
                <a:solidFill>
                  <a:schemeClr val="tx1"/>
                </a:solidFill>
                <a:effectLst/>
                <a:latin typeface="+mn-lt"/>
                <a:ea typeface="+mn-ea"/>
                <a:cs typeface="+mn-cs"/>
              </a:rPr>
              <a:t>Note:</a:t>
            </a:r>
            <a:r>
              <a:rPr lang="en-US" sz="1200" b="1" i="1" kern="1200" dirty="0">
                <a:solidFill>
                  <a:schemeClr val="tx1"/>
                </a:solidFill>
                <a:effectLst/>
                <a:latin typeface="+mn-lt"/>
                <a:ea typeface="+mn-ea"/>
                <a:cs typeface="+mn-cs"/>
              </a:rPr>
              <a:t> </a:t>
            </a:r>
            <a:r>
              <a:rPr lang="en-US" b="1" dirty="0"/>
              <a:t>::selection</a:t>
            </a:r>
            <a:r>
              <a:rPr lang="en-US" sz="1200" b="1" i="1" kern="1200" dirty="0">
                <a:solidFill>
                  <a:schemeClr val="tx1"/>
                </a:solidFill>
                <a:effectLst/>
                <a:latin typeface="+mn-lt"/>
                <a:ea typeface="+mn-ea"/>
                <a:cs typeface="+mn-cs"/>
              </a:rPr>
              <a:t> always starts with double colons (::).</a:t>
            </a:r>
            <a:endParaRPr lang="en-US" b="1"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38</a:t>
            </a:fld>
            <a:endParaRPr lang="en-US"/>
          </a:p>
        </p:txBody>
      </p:sp>
    </p:spTree>
    <p:extLst>
      <p:ext uri="{BB962C8B-B14F-4D97-AF65-F5344CB8AC3E}">
        <p14:creationId xmlns:p14="http://schemas.microsoft.com/office/powerpoint/2010/main" val="1207975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7</a:t>
            </a:fld>
            <a:endParaRPr lang="en-US"/>
          </a:p>
        </p:txBody>
      </p:sp>
    </p:spTree>
    <p:extLst>
      <p:ext uri="{BB962C8B-B14F-4D97-AF65-F5344CB8AC3E}">
        <p14:creationId xmlns:p14="http://schemas.microsoft.com/office/powerpoint/2010/main" val="1021267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8</a:t>
            </a:fld>
            <a:endParaRPr lang="en-US"/>
          </a:p>
        </p:txBody>
      </p:sp>
    </p:spTree>
    <p:extLst>
      <p:ext uri="{BB962C8B-B14F-4D97-AF65-F5344CB8AC3E}">
        <p14:creationId xmlns:p14="http://schemas.microsoft.com/office/powerpoint/2010/main" val="3881386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9</a:t>
            </a:fld>
            <a:endParaRPr lang="en-US"/>
          </a:p>
        </p:txBody>
      </p:sp>
    </p:spTree>
    <p:extLst>
      <p:ext uri="{BB962C8B-B14F-4D97-AF65-F5344CB8AC3E}">
        <p14:creationId xmlns:p14="http://schemas.microsoft.com/office/powerpoint/2010/main" val="34423709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10</a:t>
            </a:fld>
            <a:endParaRPr lang="en-US"/>
          </a:p>
        </p:txBody>
      </p:sp>
    </p:spTree>
    <p:extLst>
      <p:ext uri="{BB962C8B-B14F-4D97-AF65-F5344CB8AC3E}">
        <p14:creationId xmlns:p14="http://schemas.microsoft.com/office/powerpoint/2010/main" val="19965484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a:latin typeface="Garamond" panose="02020404030301010803" pitchFamily="18" charset="0"/>
                <a:cs typeface="Arial" charset="0"/>
              </a:rPr>
              <a:t>As you can observe, Inline Style has the highest priority. This  means that the inline style defined in an HTML element will override a style defined within the head section, which in turn may override the style defined within an external style sheet.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b="1" i="0" kern="1200" dirty="0">
              <a:solidFill>
                <a:schemeClr val="tx1"/>
              </a:solidFill>
              <a:effectLst/>
              <a:latin typeface="Garamond" panose="02020404030301010803" pitchFamily="18" charset="0"/>
              <a:ea typeface="+mn-ea"/>
              <a:cs typeface="Arial"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If the link to the external style sheet is placed below the internal style sheet in HTML &lt;head&gt;, the external style sheet will override the internal style sheet!</a:t>
            </a:r>
            <a:endParaRPr lang="en-US" sz="1800" b="1" dirty="0">
              <a:latin typeface="Garamond" panose="02020404030301010803" pitchFamily="18" charset="0"/>
              <a:cs typeface="Arial" charset="0"/>
            </a:endParaRPr>
          </a:p>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11</a:t>
            </a:fld>
            <a:endParaRPr lang="en-US"/>
          </a:p>
        </p:txBody>
      </p:sp>
    </p:spTree>
    <p:extLst>
      <p:ext uri="{BB962C8B-B14F-4D97-AF65-F5344CB8AC3E}">
        <p14:creationId xmlns:p14="http://schemas.microsoft.com/office/powerpoint/2010/main" val="25324880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12</a:t>
            </a:fld>
            <a:endParaRPr lang="en-US"/>
          </a:p>
        </p:txBody>
      </p:sp>
    </p:spTree>
    <p:extLst>
      <p:ext uri="{BB962C8B-B14F-4D97-AF65-F5344CB8AC3E}">
        <p14:creationId xmlns:p14="http://schemas.microsoft.com/office/powerpoint/2010/main" val="40423670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13</a:t>
            </a:fld>
            <a:endParaRPr lang="en-US"/>
          </a:p>
        </p:txBody>
      </p:sp>
    </p:spTree>
    <p:extLst>
      <p:ext uri="{BB962C8B-B14F-4D97-AF65-F5344CB8AC3E}">
        <p14:creationId xmlns:p14="http://schemas.microsoft.com/office/powerpoint/2010/main" val="1067100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7EB990-0164-4E82-B468-F3EED43B3058}" type="datetimeFigureOut">
              <a:rPr lang="en-US" smtClean="0"/>
              <a:t>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F1AE6-FD50-499D-B62D-49FD6B426D04}" type="slidenum">
              <a:rPr lang="en-US" smtClean="0"/>
              <a:t>‹#›</a:t>
            </a:fld>
            <a:endParaRPr lang="en-US"/>
          </a:p>
        </p:txBody>
      </p:sp>
    </p:spTree>
    <p:extLst>
      <p:ext uri="{BB962C8B-B14F-4D97-AF65-F5344CB8AC3E}">
        <p14:creationId xmlns:p14="http://schemas.microsoft.com/office/powerpoint/2010/main" val="729344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97EB990-0164-4E82-B468-F3EED43B3058}" type="datetimeFigureOut">
              <a:rPr lang="en-US" smtClean="0"/>
              <a:t>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5F1AE6-FD50-499D-B62D-49FD6B426D04}" type="slidenum">
              <a:rPr lang="en-US" smtClean="0"/>
              <a:t>‹#›</a:t>
            </a:fld>
            <a:endParaRPr lang="en-US"/>
          </a:p>
        </p:txBody>
      </p:sp>
    </p:spTree>
    <p:extLst>
      <p:ext uri="{BB962C8B-B14F-4D97-AF65-F5344CB8AC3E}">
        <p14:creationId xmlns:p14="http://schemas.microsoft.com/office/powerpoint/2010/main" val="1643572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97EB990-0164-4E82-B468-F3EED43B3058}" type="datetimeFigureOut">
              <a:rPr lang="en-US" smtClean="0"/>
              <a:t>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F1AE6-FD50-499D-B62D-49FD6B426D04}" type="slidenum">
              <a:rPr lang="en-US" smtClean="0"/>
              <a:t>‹#›</a:t>
            </a:fld>
            <a:endParaRPr lang="en-US"/>
          </a:p>
        </p:txBody>
      </p:sp>
    </p:spTree>
    <p:extLst>
      <p:ext uri="{BB962C8B-B14F-4D97-AF65-F5344CB8AC3E}">
        <p14:creationId xmlns:p14="http://schemas.microsoft.com/office/powerpoint/2010/main" val="4058921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97EB990-0164-4E82-B468-F3EED43B3058}" type="datetimeFigureOut">
              <a:rPr lang="en-US" smtClean="0"/>
              <a:t>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F1AE6-FD50-499D-B62D-49FD6B426D04}"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266396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7EB990-0164-4E82-B468-F3EED43B3058}" type="datetimeFigureOut">
              <a:rPr lang="en-US" smtClean="0"/>
              <a:t>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F1AE6-FD50-499D-B62D-49FD6B426D04}" type="slidenum">
              <a:rPr lang="en-US" smtClean="0"/>
              <a:t>‹#›</a:t>
            </a:fld>
            <a:endParaRPr lang="en-US"/>
          </a:p>
        </p:txBody>
      </p:sp>
    </p:spTree>
    <p:extLst>
      <p:ext uri="{BB962C8B-B14F-4D97-AF65-F5344CB8AC3E}">
        <p14:creationId xmlns:p14="http://schemas.microsoft.com/office/powerpoint/2010/main" val="15165264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97EB990-0164-4E82-B468-F3EED43B3058}" type="datetimeFigureOut">
              <a:rPr lang="en-US" smtClean="0"/>
              <a:t>1/5/2022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F1AE6-FD50-499D-B62D-49FD6B426D04}" type="slidenum">
              <a:rPr lang="en-US" smtClean="0"/>
              <a:t>‹#›</a:t>
            </a:fld>
            <a:endParaRPr lang="en-US"/>
          </a:p>
        </p:txBody>
      </p:sp>
    </p:spTree>
    <p:extLst>
      <p:ext uri="{BB962C8B-B14F-4D97-AF65-F5344CB8AC3E}">
        <p14:creationId xmlns:p14="http://schemas.microsoft.com/office/powerpoint/2010/main" val="31624084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97EB990-0164-4E82-B468-F3EED43B3058}" type="datetimeFigureOut">
              <a:rPr lang="en-US" smtClean="0"/>
              <a:t>1/5/2022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F1AE6-FD50-499D-B62D-49FD6B426D04}" type="slidenum">
              <a:rPr lang="en-US" smtClean="0"/>
              <a:t>‹#›</a:t>
            </a:fld>
            <a:endParaRPr lang="en-US"/>
          </a:p>
        </p:txBody>
      </p:sp>
    </p:spTree>
    <p:extLst>
      <p:ext uri="{BB962C8B-B14F-4D97-AF65-F5344CB8AC3E}">
        <p14:creationId xmlns:p14="http://schemas.microsoft.com/office/powerpoint/2010/main" val="8187800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7EB990-0164-4E82-B468-F3EED43B3058}" type="datetimeFigureOut">
              <a:rPr lang="en-US" smtClean="0"/>
              <a:t>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F1AE6-FD50-499D-B62D-49FD6B426D04}" type="slidenum">
              <a:rPr lang="en-US" smtClean="0"/>
              <a:t>‹#›</a:t>
            </a:fld>
            <a:endParaRPr lang="en-US"/>
          </a:p>
        </p:txBody>
      </p:sp>
    </p:spTree>
    <p:extLst>
      <p:ext uri="{BB962C8B-B14F-4D97-AF65-F5344CB8AC3E}">
        <p14:creationId xmlns:p14="http://schemas.microsoft.com/office/powerpoint/2010/main" val="24687358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7EB990-0164-4E82-B468-F3EED43B3058}" type="datetimeFigureOut">
              <a:rPr lang="en-US" smtClean="0"/>
              <a:t>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F1AE6-FD50-499D-B62D-49FD6B426D04}" type="slidenum">
              <a:rPr lang="en-US" smtClean="0"/>
              <a:t>‹#›</a:t>
            </a:fld>
            <a:endParaRPr lang="en-US"/>
          </a:p>
        </p:txBody>
      </p:sp>
    </p:spTree>
    <p:extLst>
      <p:ext uri="{BB962C8B-B14F-4D97-AF65-F5344CB8AC3E}">
        <p14:creationId xmlns:p14="http://schemas.microsoft.com/office/powerpoint/2010/main" val="522660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7EB990-0164-4E82-B468-F3EED43B3058}" type="datetimeFigureOut">
              <a:rPr lang="en-US" smtClean="0"/>
              <a:t>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F1AE6-FD50-499D-B62D-49FD6B426D04}" type="slidenum">
              <a:rPr lang="en-US" smtClean="0"/>
              <a:t>‹#›</a:t>
            </a:fld>
            <a:endParaRPr lang="en-US"/>
          </a:p>
        </p:txBody>
      </p:sp>
    </p:spTree>
    <p:extLst>
      <p:ext uri="{BB962C8B-B14F-4D97-AF65-F5344CB8AC3E}">
        <p14:creationId xmlns:p14="http://schemas.microsoft.com/office/powerpoint/2010/main" val="3045799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7EB990-0164-4E82-B468-F3EED43B3058}" type="datetimeFigureOut">
              <a:rPr lang="en-US" smtClean="0"/>
              <a:t>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F1AE6-FD50-499D-B62D-49FD6B426D04}" type="slidenum">
              <a:rPr lang="en-US" smtClean="0"/>
              <a:t>‹#›</a:t>
            </a:fld>
            <a:endParaRPr lang="en-US"/>
          </a:p>
        </p:txBody>
      </p:sp>
    </p:spTree>
    <p:extLst>
      <p:ext uri="{BB962C8B-B14F-4D97-AF65-F5344CB8AC3E}">
        <p14:creationId xmlns:p14="http://schemas.microsoft.com/office/powerpoint/2010/main" val="3628145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7EB990-0164-4E82-B468-F3EED43B3058}" type="datetimeFigureOut">
              <a:rPr lang="en-US" smtClean="0"/>
              <a:t>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5F1AE6-FD50-499D-B62D-49FD6B426D04}" type="slidenum">
              <a:rPr lang="en-US" smtClean="0"/>
              <a:t>‹#›</a:t>
            </a:fld>
            <a:endParaRPr lang="en-US"/>
          </a:p>
        </p:txBody>
      </p:sp>
    </p:spTree>
    <p:extLst>
      <p:ext uri="{BB962C8B-B14F-4D97-AF65-F5344CB8AC3E}">
        <p14:creationId xmlns:p14="http://schemas.microsoft.com/office/powerpoint/2010/main" val="466701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7EB990-0164-4E82-B468-F3EED43B3058}" type="datetimeFigureOut">
              <a:rPr lang="en-US" smtClean="0"/>
              <a:t>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5F1AE6-FD50-499D-B62D-49FD6B426D04}" type="slidenum">
              <a:rPr lang="en-US" smtClean="0"/>
              <a:t>‹#›</a:t>
            </a:fld>
            <a:endParaRPr lang="en-US"/>
          </a:p>
        </p:txBody>
      </p:sp>
    </p:spTree>
    <p:extLst>
      <p:ext uri="{BB962C8B-B14F-4D97-AF65-F5344CB8AC3E}">
        <p14:creationId xmlns:p14="http://schemas.microsoft.com/office/powerpoint/2010/main" val="550445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97EB990-0164-4E82-B468-F3EED43B3058}" type="datetimeFigureOut">
              <a:rPr lang="en-US" smtClean="0"/>
              <a:t>1/5/2022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265F1AE6-FD50-499D-B62D-49FD6B426D04}" type="slidenum">
              <a:rPr lang="en-US" smtClean="0"/>
              <a:t>‹#›</a:t>
            </a:fld>
            <a:endParaRPr lang="en-US"/>
          </a:p>
        </p:txBody>
      </p:sp>
    </p:spTree>
    <p:extLst>
      <p:ext uri="{BB962C8B-B14F-4D97-AF65-F5344CB8AC3E}">
        <p14:creationId xmlns:p14="http://schemas.microsoft.com/office/powerpoint/2010/main" val="1122121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97EB990-0164-4E82-B468-F3EED43B3058}" type="datetimeFigureOut">
              <a:rPr lang="en-US" smtClean="0"/>
              <a:t>1/5/2022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265F1AE6-FD50-499D-B62D-49FD6B426D04}" type="slidenum">
              <a:rPr lang="en-US" smtClean="0"/>
              <a:t>‹#›</a:t>
            </a:fld>
            <a:endParaRPr lang="en-US"/>
          </a:p>
        </p:txBody>
      </p:sp>
    </p:spTree>
    <p:extLst>
      <p:ext uri="{BB962C8B-B14F-4D97-AF65-F5344CB8AC3E}">
        <p14:creationId xmlns:p14="http://schemas.microsoft.com/office/powerpoint/2010/main" val="3190695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897EB990-0164-4E82-B468-F3EED43B3058}" type="datetimeFigureOut">
              <a:rPr lang="en-US" smtClean="0"/>
              <a:t>1/5/2022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265F1AE6-FD50-499D-B62D-49FD6B426D04}" type="slidenum">
              <a:rPr lang="en-US" smtClean="0"/>
              <a:t>‹#›</a:t>
            </a:fld>
            <a:endParaRPr lang="en-US"/>
          </a:p>
        </p:txBody>
      </p:sp>
    </p:spTree>
    <p:extLst>
      <p:ext uri="{BB962C8B-B14F-4D97-AF65-F5344CB8AC3E}">
        <p14:creationId xmlns:p14="http://schemas.microsoft.com/office/powerpoint/2010/main" val="1654130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97EB990-0164-4E82-B468-F3EED43B3058}" type="datetimeFigureOut">
              <a:rPr lang="en-US" smtClean="0"/>
              <a:t>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5F1AE6-FD50-499D-B62D-49FD6B426D04}" type="slidenum">
              <a:rPr lang="en-US" smtClean="0"/>
              <a:t>‹#›</a:t>
            </a:fld>
            <a:endParaRPr lang="en-US"/>
          </a:p>
        </p:txBody>
      </p:sp>
    </p:spTree>
    <p:extLst>
      <p:ext uri="{BB962C8B-B14F-4D97-AF65-F5344CB8AC3E}">
        <p14:creationId xmlns:p14="http://schemas.microsoft.com/office/powerpoint/2010/main" val="3940632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97EB990-0164-4E82-B468-F3EED43B3058}" type="datetimeFigureOut">
              <a:rPr lang="en-US" smtClean="0"/>
              <a:t>1/5/2022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65F1AE6-FD50-499D-B62D-49FD6B426D04}" type="slidenum">
              <a:rPr lang="en-US" smtClean="0"/>
              <a:t>‹#›</a:t>
            </a:fld>
            <a:endParaRPr lang="en-US"/>
          </a:p>
        </p:txBody>
      </p:sp>
      <p:sp>
        <p:nvSpPr>
          <p:cNvPr id="13" name="Rectangle 12">
            <a:extLst>
              <a:ext uri="{FF2B5EF4-FFF2-40B4-BE49-F238E27FC236}">
                <a16:creationId xmlns:a16="http://schemas.microsoft.com/office/drawing/2014/main" id="{D7EC7E9D-9F52-4933-A9F2-4BEFD8EDF299}"/>
              </a:ext>
            </a:extLst>
          </p:cNvPr>
          <p:cNvSpPr/>
          <p:nvPr userDrawn="1"/>
        </p:nvSpPr>
        <p:spPr>
          <a:xfrm>
            <a:off x="10602192" y="512256"/>
            <a:ext cx="1354841" cy="6001643"/>
          </a:xfrm>
          <a:prstGeom prst="rect">
            <a:avLst/>
          </a:prstGeom>
        </p:spPr>
        <p:txBody>
          <a:bodyPr wrap="square">
            <a:spAutoFit/>
          </a:bodyPr>
          <a:lstStyle/>
          <a:p>
            <a:pPr algn="ctr"/>
            <a:r>
              <a:rPr lang="en-US" sz="3200" b="0" cap="none" spc="0" dirty="0">
                <a:ln w="0"/>
                <a:gradFill>
                  <a:gsLst>
                    <a:gs pos="21000">
                      <a:srgbClr val="53575C"/>
                    </a:gs>
                    <a:gs pos="88000">
                      <a:srgbClr val="C5C7CA"/>
                    </a:gs>
                  </a:gsLst>
                  <a:lin ang="5400000"/>
                </a:gradFill>
                <a:effectLst/>
              </a:rPr>
              <a:t>S</a:t>
            </a:r>
          </a:p>
          <a:p>
            <a:pPr algn="ctr"/>
            <a:r>
              <a:rPr lang="en-US" sz="3200" b="0" cap="none" spc="0" dirty="0">
                <a:ln w="0"/>
                <a:gradFill>
                  <a:gsLst>
                    <a:gs pos="21000">
                      <a:srgbClr val="53575C"/>
                    </a:gs>
                    <a:gs pos="88000">
                      <a:srgbClr val="C5C7CA"/>
                    </a:gs>
                  </a:gsLst>
                  <a:lin ang="5400000"/>
                </a:gradFill>
                <a:effectLst/>
              </a:rPr>
              <a:t>u</a:t>
            </a:r>
          </a:p>
          <a:p>
            <a:pPr algn="ctr"/>
            <a:r>
              <a:rPr lang="en-US" sz="3200" b="0" cap="none" spc="0" dirty="0">
                <a:ln w="0"/>
                <a:gradFill>
                  <a:gsLst>
                    <a:gs pos="21000">
                      <a:srgbClr val="53575C"/>
                    </a:gs>
                    <a:gs pos="88000">
                      <a:srgbClr val="C5C7CA"/>
                    </a:gs>
                  </a:gsLst>
                  <a:lin ang="5400000"/>
                </a:gradFill>
                <a:effectLst/>
              </a:rPr>
              <a:t>j</a:t>
            </a:r>
          </a:p>
          <a:p>
            <a:pPr algn="ctr"/>
            <a:r>
              <a:rPr lang="en-US" sz="3200" b="0" cap="none" spc="0" dirty="0">
                <a:ln w="0"/>
                <a:gradFill>
                  <a:gsLst>
                    <a:gs pos="21000">
                      <a:srgbClr val="53575C"/>
                    </a:gs>
                    <a:gs pos="88000">
                      <a:srgbClr val="C5C7CA"/>
                    </a:gs>
                  </a:gsLst>
                  <a:lin ang="5400000"/>
                </a:gradFill>
                <a:effectLst/>
              </a:rPr>
              <a:t>a</a:t>
            </a:r>
          </a:p>
          <a:p>
            <a:pPr algn="ctr"/>
            <a:r>
              <a:rPr lang="en-US" sz="3200" b="0" cap="none" spc="0" dirty="0">
                <a:ln w="0"/>
                <a:gradFill>
                  <a:gsLst>
                    <a:gs pos="21000">
                      <a:srgbClr val="53575C"/>
                    </a:gs>
                    <a:gs pos="88000">
                      <a:srgbClr val="C5C7CA"/>
                    </a:gs>
                  </a:gsLst>
                  <a:lin ang="5400000"/>
                </a:gradFill>
                <a:effectLst/>
              </a:rPr>
              <a:t>t</a:t>
            </a:r>
          </a:p>
          <a:p>
            <a:pPr algn="ctr"/>
            <a:r>
              <a:rPr lang="en-US" sz="3200" b="0" cap="none" spc="0" dirty="0">
                <a:ln w="0"/>
                <a:gradFill>
                  <a:gsLst>
                    <a:gs pos="21000">
                      <a:srgbClr val="53575C"/>
                    </a:gs>
                    <a:gs pos="88000">
                      <a:srgbClr val="C5C7CA"/>
                    </a:gs>
                  </a:gsLst>
                  <a:lin ang="5400000"/>
                </a:gradFill>
                <a:effectLst/>
              </a:rPr>
              <a:t>a</a:t>
            </a:r>
          </a:p>
          <a:p>
            <a:pPr algn="ctr"/>
            <a:endParaRPr lang="en-US" sz="3200" b="0" cap="none" spc="0" dirty="0">
              <a:ln w="0"/>
              <a:gradFill>
                <a:gsLst>
                  <a:gs pos="21000">
                    <a:srgbClr val="53575C"/>
                  </a:gs>
                  <a:gs pos="88000">
                    <a:srgbClr val="C5C7CA"/>
                  </a:gs>
                </a:gsLst>
                <a:lin ang="5400000"/>
              </a:gradFill>
              <a:effectLst/>
            </a:endParaRPr>
          </a:p>
          <a:p>
            <a:pPr algn="ctr"/>
            <a:r>
              <a:rPr lang="en-US" sz="3200" b="0" cap="none" spc="0" dirty="0">
                <a:ln w="0"/>
                <a:gradFill>
                  <a:gsLst>
                    <a:gs pos="21000">
                      <a:srgbClr val="53575C"/>
                    </a:gs>
                    <a:gs pos="88000">
                      <a:srgbClr val="C5C7CA"/>
                    </a:gs>
                  </a:gsLst>
                  <a:lin ang="5400000"/>
                </a:gradFill>
                <a:effectLst/>
              </a:rPr>
              <a:t>B</a:t>
            </a:r>
          </a:p>
          <a:p>
            <a:pPr algn="ctr"/>
            <a:r>
              <a:rPr lang="en-US" sz="3200" b="0" cap="none" spc="0" dirty="0">
                <a:ln w="0"/>
                <a:gradFill>
                  <a:gsLst>
                    <a:gs pos="21000">
                      <a:srgbClr val="53575C"/>
                    </a:gs>
                    <a:gs pos="88000">
                      <a:srgbClr val="C5C7CA"/>
                    </a:gs>
                  </a:gsLst>
                  <a:lin ang="5400000"/>
                </a:gradFill>
                <a:effectLst/>
              </a:rPr>
              <a:t>a</a:t>
            </a:r>
          </a:p>
          <a:p>
            <a:pPr algn="ctr"/>
            <a:r>
              <a:rPr lang="en-US" sz="3200" b="0" cap="none" spc="0" dirty="0">
                <a:ln w="0"/>
                <a:gradFill>
                  <a:gsLst>
                    <a:gs pos="21000">
                      <a:srgbClr val="53575C"/>
                    </a:gs>
                    <a:gs pos="88000">
                      <a:srgbClr val="C5C7CA"/>
                    </a:gs>
                  </a:gsLst>
                  <a:lin ang="5400000"/>
                </a:gradFill>
                <a:effectLst/>
              </a:rPr>
              <a:t>t</a:t>
            </a:r>
          </a:p>
          <a:p>
            <a:pPr algn="ctr"/>
            <a:r>
              <a:rPr lang="en-US" sz="3200" b="0" cap="none" spc="0" dirty="0">
                <a:ln w="0"/>
                <a:gradFill>
                  <a:gsLst>
                    <a:gs pos="21000">
                      <a:srgbClr val="53575C"/>
                    </a:gs>
                    <a:gs pos="88000">
                      <a:srgbClr val="C5C7CA"/>
                    </a:gs>
                  </a:gsLst>
                  <a:lin ang="5400000"/>
                </a:gradFill>
                <a:effectLst/>
              </a:rPr>
              <a:t>r</a:t>
            </a:r>
          </a:p>
          <a:p>
            <a:pPr algn="ctr"/>
            <a:r>
              <a:rPr lang="en-US" sz="3200" b="0" cap="none" spc="0" dirty="0">
                <a:ln w="0"/>
                <a:gradFill>
                  <a:gsLst>
                    <a:gs pos="21000">
                      <a:srgbClr val="53575C"/>
                    </a:gs>
                    <a:gs pos="88000">
                      <a:srgbClr val="C5C7CA"/>
                    </a:gs>
                  </a:gsLst>
                  <a:lin ang="5400000"/>
                </a:gradFill>
                <a:effectLst/>
              </a:rPr>
              <a:t>a</a:t>
            </a:r>
            <a:endParaRPr lang="en-US" sz="1800" b="0" cap="none" spc="0" dirty="0">
              <a:ln w="0"/>
              <a:gradFill>
                <a:gsLst>
                  <a:gs pos="21000">
                    <a:srgbClr val="53575C"/>
                  </a:gs>
                  <a:gs pos="88000">
                    <a:srgbClr val="C5C7CA"/>
                  </a:gs>
                </a:gsLst>
                <a:lin ang="5400000"/>
              </a:gradFill>
              <a:effectLst/>
            </a:endParaRPr>
          </a:p>
        </p:txBody>
      </p:sp>
    </p:spTree>
    <p:extLst>
      <p:ext uri="{BB962C8B-B14F-4D97-AF65-F5344CB8AC3E}">
        <p14:creationId xmlns:p14="http://schemas.microsoft.com/office/powerpoint/2010/main" val="877031321"/>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hyperlink" Target="http://www.w3schools.com/cssref/sel_after.asp" TargetMode="External"/><Relationship Id="rId7" Type="http://schemas.openxmlformats.org/officeDocument/2006/relationships/hyperlink" Target="http://www.w3schools.com/cssref/sel_selection.asp" TargetMode="External"/><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hyperlink" Target="http://www.w3schools.com/cssref/sel_firstline.asp" TargetMode="External"/><Relationship Id="rId5" Type="http://schemas.openxmlformats.org/officeDocument/2006/relationships/hyperlink" Target="http://www.w3schools.com/cssref/sel_firstletter.asp" TargetMode="External"/><Relationship Id="rId4" Type="http://schemas.openxmlformats.org/officeDocument/2006/relationships/hyperlink" Target="http://www.w3schools.com/cssref/sel_before.asp" TargetMode="Externa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05577-FDC8-4B58-A760-C88FB01541D7}"/>
              </a:ext>
            </a:extLst>
          </p:cNvPr>
          <p:cNvSpPr>
            <a:spLocks noGrp="1"/>
          </p:cNvSpPr>
          <p:nvPr>
            <p:ph type="ctrTitle"/>
          </p:nvPr>
        </p:nvSpPr>
        <p:spPr/>
        <p:txBody>
          <a:bodyPr/>
          <a:lstStyle/>
          <a:p>
            <a:r>
              <a:rPr lang="en-US" dirty="0"/>
              <a:t>CSS</a:t>
            </a:r>
          </a:p>
        </p:txBody>
      </p:sp>
      <p:sp>
        <p:nvSpPr>
          <p:cNvPr id="4" name="Subtitle 3">
            <a:extLst>
              <a:ext uri="{FF2B5EF4-FFF2-40B4-BE49-F238E27FC236}">
                <a16:creationId xmlns:a16="http://schemas.microsoft.com/office/drawing/2014/main" id="{89EFE25C-249D-4D92-B396-6B60E291DBD5}"/>
              </a:ext>
            </a:extLst>
          </p:cNvPr>
          <p:cNvSpPr>
            <a:spLocks noGrp="1"/>
          </p:cNvSpPr>
          <p:nvPr>
            <p:ph type="subTitle" idx="1"/>
          </p:nvPr>
        </p:nvSpPr>
        <p:spPr/>
        <p:txBody>
          <a:bodyPr/>
          <a:lstStyle/>
          <a:p>
            <a:endParaRPr lang="en-US"/>
          </a:p>
        </p:txBody>
      </p:sp>
      <p:sp>
        <p:nvSpPr>
          <p:cNvPr id="5" name="Slide Number Placeholder 3">
            <a:extLst>
              <a:ext uri="{FF2B5EF4-FFF2-40B4-BE49-F238E27FC236}">
                <a16:creationId xmlns:a16="http://schemas.microsoft.com/office/drawing/2014/main" id="{1BF8121D-C4F8-4AD5-A139-E62F33D1CF49}"/>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1</a:t>
            </a:fld>
            <a:endParaRPr lang="en-US" altLang="en-US" sz="1400" dirty="0"/>
          </a:p>
        </p:txBody>
      </p:sp>
    </p:spTree>
    <p:extLst>
      <p:ext uri="{BB962C8B-B14F-4D97-AF65-F5344CB8AC3E}">
        <p14:creationId xmlns:p14="http://schemas.microsoft.com/office/powerpoint/2010/main" val="3457731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365126"/>
            <a:ext cx="11524343" cy="6214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Inserting a </a:t>
            </a:r>
            <a:r>
              <a:rPr lang="en-US" sz="3600" b="1" u="sng" dirty="0" err="1">
                <a:latin typeface="Garamond" panose="02020404030301010803" pitchFamily="18" charset="0"/>
                <a:cs typeface="Arabic Typesetting" panose="03020402040406030203" pitchFamily="66" charset="-78"/>
              </a:rPr>
              <a:t>StyleSheet</a:t>
            </a:r>
            <a:endParaRPr lang="en-US" sz="3600" b="1" u="sng" dirty="0">
              <a:latin typeface="Garamond" panose="02020404030301010803" pitchFamily="18" charset="0"/>
              <a:cs typeface="Arabic Typesetting" panose="03020402040406030203" pitchFamily="66" charset="-78"/>
            </a:endParaRPr>
          </a:p>
        </p:txBody>
      </p:sp>
      <p:sp>
        <p:nvSpPr>
          <p:cNvPr id="5" name="Rectangle 4"/>
          <p:cNvSpPr/>
          <p:nvPr/>
        </p:nvSpPr>
        <p:spPr>
          <a:xfrm>
            <a:off x="449943" y="1259545"/>
            <a:ext cx="10536109" cy="6782626"/>
          </a:xfrm>
          <a:prstGeom prst="rect">
            <a:avLst/>
          </a:prstGeom>
        </p:spPr>
        <p:txBody>
          <a:bodyPr wrap="square">
            <a:spAutoFit/>
          </a:bodyPr>
          <a:lstStyle/>
          <a:p>
            <a:r>
              <a:rPr lang="en-US" sz="2100" b="1" u="sng" dirty="0">
                <a:latin typeface="Garamond" panose="02020404030301010803" pitchFamily="18" charset="0"/>
              </a:rPr>
              <a:t>You can do in three different ways-</a:t>
            </a:r>
          </a:p>
          <a:p>
            <a:endParaRPr lang="en-US" sz="2100" b="1" u="sng" dirty="0">
              <a:latin typeface="Garamond" panose="02020404030301010803" pitchFamily="18" charset="0"/>
            </a:endParaRPr>
          </a:p>
          <a:p>
            <a:pPr marL="1025525" lvl="1" indent="-514350">
              <a:lnSpc>
                <a:spcPct val="150000"/>
              </a:lnSpc>
              <a:buFont typeface="+mj-lt"/>
              <a:buAutoNum type="arabicPeriod"/>
            </a:pPr>
            <a:r>
              <a:rPr lang="en-US" sz="2100" b="1" u="sng" dirty="0">
                <a:latin typeface="Garamond" panose="02020404030301010803" pitchFamily="18" charset="0"/>
              </a:rPr>
              <a:t>External Style Sheet</a:t>
            </a:r>
          </a:p>
          <a:p>
            <a:pPr marL="911225" lvl="2"/>
            <a:r>
              <a:rPr lang="en-US" sz="2100" dirty="0">
                <a:latin typeface="Garamond" panose="02020404030301010803" pitchFamily="18" charset="0"/>
              </a:rPr>
              <a:t> Styles are specified in an external CSS file. </a:t>
            </a:r>
            <a:r>
              <a:rPr lang="en-US" sz="2000" dirty="0">
                <a:latin typeface="Garamond" panose="02020404030301010803" pitchFamily="18" charset="0"/>
              </a:rPr>
              <a:t>you can change the looks of entire website by using single           external style sheet.</a:t>
            </a:r>
            <a:endParaRPr lang="en-US" sz="2100" dirty="0">
              <a:latin typeface="Garamond" panose="02020404030301010803" pitchFamily="18" charset="0"/>
            </a:endParaRPr>
          </a:p>
          <a:p>
            <a:pPr marL="911225" lvl="2"/>
            <a:r>
              <a:rPr lang="en-US" sz="2100" dirty="0">
                <a:latin typeface="Garamond" panose="02020404030301010803" pitchFamily="18" charset="0"/>
                <a:cs typeface="Arial" charset="0"/>
              </a:rPr>
              <a:t>	 </a:t>
            </a:r>
            <a:r>
              <a:rPr lang="en-US" sz="2100" b="1" u="sng" dirty="0" err="1">
                <a:latin typeface="Garamond" panose="02020404030301010803" pitchFamily="18" charset="0"/>
                <a:cs typeface="Arial" charset="0"/>
              </a:rPr>
              <a:t>Eg</a:t>
            </a:r>
            <a:r>
              <a:rPr lang="en-US" sz="2100" b="1" u="sng" dirty="0">
                <a:latin typeface="Garamond" panose="02020404030301010803" pitchFamily="18" charset="0"/>
                <a:cs typeface="Arial" charset="0"/>
              </a:rPr>
              <a:t>.:</a:t>
            </a:r>
            <a:r>
              <a:rPr lang="en-US" sz="2100" u="sng" dirty="0">
                <a:latin typeface="Garamond" panose="02020404030301010803" pitchFamily="18" charset="0"/>
                <a:cs typeface="Arial" charset="0"/>
              </a:rPr>
              <a:t> </a:t>
            </a:r>
            <a:r>
              <a:rPr lang="en-US" sz="2000" b="1" dirty="0">
                <a:solidFill>
                  <a:schemeClr val="accent5">
                    <a:lumMod val="50000"/>
                  </a:schemeClr>
                </a:solidFill>
                <a:latin typeface="Garamond" panose="02020404030301010803" pitchFamily="18" charset="0"/>
                <a:cs typeface="Arial" charset="0"/>
              </a:rPr>
              <a:t>&lt;head&gt; </a:t>
            </a:r>
            <a:r>
              <a:rPr lang="en-US" sz="2100" dirty="0">
                <a:latin typeface="Garamond" panose="02020404030301010803" pitchFamily="18" charset="0"/>
                <a:cs typeface="Arial" charset="0"/>
              </a:rPr>
              <a:t>&lt;link </a:t>
            </a:r>
            <a:r>
              <a:rPr lang="en-US" sz="2100" dirty="0" err="1">
                <a:latin typeface="Garamond" panose="02020404030301010803" pitchFamily="18" charset="0"/>
                <a:cs typeface="Arial" charset="0"/>
              </a:rPr>
              <a:t>rel</a:t>
            </a:r>
            <a:r>
              <a:rPr lang="en-US" sz="2100" dirty="0">
                <a:latin typeface="Garamond" panose="02020404030301010803" pitchFamily="18" charset="0"/>
                <a:cs typeface="Arial" charset="0"/>
              </a:rPr>
              <a:t>="</a:t>
            </a:r>
            <a:r>
              <a:rPr lang="en-US" sz="2100" dirty="0" err="1">
                <a:latin typeface="Garamond" panose="02020404030301010803" pitchFamily="18" charset="0"/>
                <a:cs typeface="Arial" charset="0"/>
              </a:rPr>
              <a:t>stylesheet</a:t>
            </a:r>
            <a:r>
              <a:rPr lang="en-US" sz="2100" dirty="0">
                <a:latin typeface="Garamond" panose="02020404030301010803" pitchFamily="18" charset="0"/>
                <a:cs typeface="Arial" charset="0"/>
              </a:rPr>
              <a:t>"</a:t>
            </a:r>
            <a:r>
              <a:rPr lang="en-US" sz="2100" dirty="0">
                <a:solidFill>
                  <a:srgbClr val="FF0000"/>
                </a:solidFill>
                <a:latin typeface="Garamond" panose="02020404030301010803" pitchFamily="18" charset="0"/>
                <a:cs typeface="Arial" charset="0"/>
              </a:rPr>
              <a:t> </a:t>
            </a:r>
            <a:r>
              <a:rPr lang="en-US" sz="2100" dirty="0">
                <a:latin typeface="Garamond" panose="02020404030301010803" pitchFamily="18" charset="0"/>
                <a:cs typeface="Arial" charset="0"/>
              </a:rPr>
              <a:t>type="text/</a:t>
            </a:r>
            <a:r>
              <a:rPr lang="en-US" sz="2100" dirty="0" err="1">
                <a:latin typeface="Garamond" panose="02020404030301010803" pitchFamily="18" charset="0"/>
                <a:cs typeface="Arial" charset="0"/>
              </a:rPr>
              <a:t>css</a:t>
            </a:r>
            <a:r>
              <a:rPr lang="en-US" sz="2100" dirty="0">
                <a:latin typeface="Garamond" panose="02020404030301010803" pitchFamily="18" charset="0"/>
                <a:cs typeface="Arial" charset="0"/>
              </a:rPr>
              <a:t>" </a:t>
            </a:r>
            <a:r>
              <a:rPr lang="en-US" sz="2100" dirty="0" err="1">
                <a:latin typeface="Garamond" panose="02020404030301010803" pitchFamily="18" charset="0"/>
                <a:cs typeface="Arial" charset="0"/>
              </a:rPr>
              <a:t>href</a:t>
            </a:r>
            <a:r>
              <a:rPr lang="en-US" sz="2100" dirty="0">
                <a:latin typeface="Garamond" panose="02020404030301010803" pitchFamily="18" charset="0"/>
                <a:cs typeface="Arial" charset="0"/>
              </a:rPr>
              <a:t>=“ex1.css” /&gt;</a:t>
            </a:r>
            <a:r>
              <a:rPr lang="en-US" sz="2000" b="1" dirty="0">
                <a:solidFill>
                  <a:schemeClr val="accent5">
                    <a:lumMod val="50000"/>
                  </a:schemeClr>
                </a:solidFill>
                <a:latin typeface="Garamond" panose="02020404030301010803" pitchFamily="18" charset="0"/>
                <a:cs typeface="Arial" charset="0"/>
              </a:rPr>
              <a:t> &lt;/head&gt;</a:t>
            </a:r>
            <a:endParaRPr lang="en-US" sz="2100" dirty="0">
              <a:latin typeface="Garamond" panose="02020404030301010803" pitchFamily="18" charset="0"/>
              <a:cs typeface="Arial" charset="0"/>
            </a:endParaRPr>
          </a:p>
          <a:p>
            <a:pPr marL="911225" lvl="2">
              <a:lnSpc>
                <a:spcPct val="150000"/>
              </a:lnSpc>
            </a:pPr>
            <a:endParaRPr lang="en-US" sz="1100" dirty="0">
              <a:latin typeface="Garamond" panose="02020404030301010803" pitchFamily="18" charset="0"/>
            </a:endParaRPr>
          </a:p>
          <a:p>
            <a:pPr marL="1025525" lvl="1" indent="-514350">
              <a:lnSpc>
                <a:spcPct val="150000"/>
              </a:lnSpc>
              <a:buFont typeface="+mj-lt"/>
              <a:buAutoNum type="arabicPeriod"/>
            </a:pPr>
            <a:r>
              <a:rPr lang="en-US" sz="2100" b="1" u="sng" dirty="0">
                <a:latin typeface="Garamond" panose="02020404030301010803" pitchFamily="18" charset="0"/>
              </a:rPr>
              <a:t>Internal Style Sheet</a:t>
            </a:r>
          </a:p>
          <a:p>
            <a:pPr marL="911225" lvl="2"/>
            <a:r>
              <a:rPr lang="en-US" sz="2100" dirty="0">
                <a:latin typeface="Garamond" panose="02020404030301010803" pitchFamily="18" charset="0"/>
              </a:rPr>
              <a:t> To </a:t>
            </a:r>
            <a:r>
              <a:rPr lang="en-US" sz="2100" dirty="0" err="1">
                <a:latin typeface="Garamond" panose="02020404030301010803" pitchFamily="18" charset="0"/>
              </a:rPr>
              <a:t>Appy</a:t>
            </a:r>
            <a:r>
              <a:rPr lang="en-US" sz="2100" dirty="0">
                <a:latin typeface="Garamond" panose="02020404030301010803" pitchFamily="18" charset="0"/>
              </a:rPr>
              <a:t> </a:t>
            </a:r>
            <a:r>
              <a:rPr lang="en-US" sz="2000" dirty="0">
                <a:latin typeface="Garamond" panose="02020404030301010803" pitchFamily="18" charset="0"/>
              </a:rPr>
              <a:t>specific styles to a single HTML file </a:t>
            </a:r>
            <a:r>
              <a:rPr lang="en-US" sz="2100" dirty="0">
                <a:latin typeface="Garamond" panose="02020404030301010803" pitchFamily="18" charset="0"/>
              </a:rPr>
              <a:t>inside the head section of an HTML page.</a:t>
            </a:r>
          </a:p>
          <a:p>
            <a:pPr marL="911225" lvl="2"/>
            <a:r>
              <a:rPr lang="en-US" sz="2100" b="1" dirty="0">
                <a:solidFill>
                  <a:schemeClr val="accent5">
                    <a:lumMod val="50000"/>
                  </a:schemeClr>
                </a:solidFill>
                <a:latin typeface="Garamond" panose="02020404030301010803" pitchFamily="18" charset="0"/>
                <a:cs typeface="Arial" charset="0"/>
              </a:rPr>
              <a:t> </a:t>
            </a:r>
            <a:r>
              <a:rPr lang="en-US" sz="2100" b="1" u="sng" dirty="0" err="1">
                <a:latin typeface="Garamond" panose="02020404030301010803" pitchFamily="18" charset="0"/>
                <a:cs typeface="Arial" charset="0"/>
              </a:rPr>
              <a:t>Eg</a:t>
            </a:r>
            <a:r>
              <a:rPr lang="en-US" sz="2100" b="1" u="sng" dirty="0">
                <a:latin typeface="Garamond" panose="02020404030301010803" pitchFamily="18" charset="0"/>
                <a:cs typeface="Arial" charset="0"/>
              </a:rPr>
              <a:t>.:</a:t>
            </a:r>
            <a:r>
              <a:rPr lang="en-US" sz="2100" b="1" u="sng" dirty="0">
                <a:solidFill>
                  <a:schemeClr val="accent5">
                    <a:lumMod val="50000"/>
                  </a:schemeClr>
                </a:solidFill>
                <a:latin typeface="Garamond" panose="02020404030301010803" pitchFamily="18" charset="0"/>
                <a:cs typeface="Arial" charset="0"/>
              </a:rPr>
              <a:t> </a:t>
            </a:r>
            <a:r>
              <a:rPr lang="en-US" sz="2100" b="1" dirty="0">
                <a:solidFill>
                  <a:schemeClr val="accent5">
                    <a:lumMod val="50000"/>
                  </a:schemeClr>
                </a:solidFill>
                <a:latin typeface="Garamond" panose="02020404030301010803" pitchFamily="18" charset="0"/>
                <a:cs typeface="Arial" charset="0"/>
              </a:rPr>
              <a:t>&lt;style&gt; </a:t>
            </a:r>
            <a:r>
              <a:rPr lang="en-US" sz="2100" b="1" dirty="0">
                <a:solidFill>
                  <a:schemeClr val="accent2">
                    <a:lumMod val="50000"/>
                  </a:schemeClr>
                </a:solidFill>
                <a:latin typeface="Garamond" panose="02020404030301010803" pitchFamily="18" charset="0"/>
                <a:cs typeface="Arial" charset="0"/>
              </a:rPr>
              <a:t>p {</a:t>
            </a:r>
            <a:r>
              <a:rPr lang="en-US" sz="2100" dirty="0">
                <a:latin typeface="Garamond" panose="02020404030301010803" pitchFamily="18" charset="0"/>
                <a:cs typeface="Arial" charset="0"/>
              </a:rPr>
              <a:t> </a:t>
            </a:r>
            <a:r>
              <a:rPr lang="en-US" sz="2100" b="1" dirty="0" err="1">
                <a:latin typeface="Garamond" panose="02020404030301010803" pitchFamily="18" charset="0"/>
                <a:cs typeface="Arial" charset="0"/>
              </a:rPr>
              <a:t>text-align</a:t>
            </a:r>
            <a:r>
              <a:rPr lang="en-US" sz="2100" dirty="0" err="1">
                <a:latin typeface="Garamond" panose="02020404030301010803" pitchFamily="18" charset="0"/>
                <a:cs typeface="Arial" charset="0"/>
              </a:rPr>
              <a:t>:left</a:t>
            </a:r>
            <a:r>
              <a:rPr lang="en-US" sz="2100" dirty="0">
                <a:latin typeface="Garamond" panose="02020404030301010803" pitchFamily="18" charset="0"/>
                <a:cs typeface="Arial" charset="0"/>
              </a:rPr>
              <a:t>; </a:t>
            </a:r>
            <a:r>
              <a:rPr lang="en-US" sz="2100" b="1" dirty="0">
                <a:latin typeface="Garamond" panose="02020404030301010803" pitchFamily="18" charset="0"/>
                <a:cs typeface="Arial" charset="0"/>
              </a:rPr>
              <a:t>font-size</a:t>
            </a:r>
            <a:r>
              <a:rPr lang="en-US" sz="2100" dirty="0">
                <a:latin typeface="Garamond" panose="02020404030301010803" pitchFamily="18" charset="0"/>
                <a:cs typeface="Arial" charset="0"/>
              </a:rPr>
              <a:t>:24px; </a:t>
            </a:r>
            <a:r>
              <a:rPr lang="en-US" sz="2100" b="1" dirty="0">
                <a:solidFill>
                  <a:schemeClr val="accent2">
                    <a:lumMod val="50000"/>
                  </a:schemeClr>
                </a:solidFill>
                <a:latin typeface="Garamond" panose="02020404030301010803" pitchFamily="18" charset="0"/>
                <a:cs typeface="Arial" charset="0"/>
              </a:rPr>
              <a:t>} </a:t>
            </a:r>
            <a:r>
              <a:rPr lang="en-US" sz="2100" b="1" dirty="0">
                <a:solidFill>
                  <a:schemeClr val="accent5">
                    <a:lumMod val="50000"/>
                  </a:schemeClr>
                </a:solidFill>
                <a:latin typeface="Garamond" panose="02020404030301010803" pitchFamily="18" charset="0"/>
                <a:cs typeface="Arial" charset="0"/>
              </a:rPr>
              <a:t>&lt;/style&gt;</a:t>
            </a:r>
          </a:p>
          <a:p>
            <a:pPr marL="911225" lvl="2">
              <a:lnSpc>
                <a:spcPct val="150000"/>
              </a:lnSpc>
            </a:pPr>
            <a:endParaRPr lang="en-US" sz="1050" dirty="0">
              <a:latin typeface="Garamond" panose="02020404030301010803" pitchFamily="18" charset="0"/>
            </a:endParaRPr>
          </a:p>
          <a:p>
            <a:pPr marL="1025525" lvl="1" indent="-514350">
              <a:lnSpc>
                <a:spcPct val="150000"/>
              </a:lnSpc>
              <a:buFont typeface="+mj-lt"/>
              <a:buAutoNum type="arabicPeriod"/>
            </a:pPr>
            <a:r>
              <a:rPr lang="en-US" sz="2100" b="1" u="sng" dirty="0">
                <a:latin typeface="Garamond" panose="02020404030301010803" pitchFamily="18" charset="0"/>
              </a:rPr>
              <a:t>Inline Styles</a:t>
            </a:r>
          </a:p>
          <a:p>
            <a:pPr marL="911225" lvl="2"/>
            <a:r>
              <a:rPr lang="en-US" sz="2100" dirty="0">
                <a:latin typeface="Garamond" panose="02020404030301010803" pitchFamily="18" charset="0"/>
              </a:rPr>
              <a:t> Styles are specified inside an HTML tag/element.</a:t>
            </a:r>
          </a:p>
          <a:p>
            <a:pPr marL="911225" lvl="2"/>
            <a:r>
              <a:rPr lang="en-US" sz="2100" b="1" dirty="0">
                <a:latin typeface="Garamond" panose="02020404030301010803" pitchFamily="18" charset="0"/>
                <a:cs typeface="Arial" charset="0"/>
              </a:rPr>
              <a:t> </a:t>
            </a:r>
            <a:r>
              <a:rPr lang="en-US" sz="2100" b="1" u="sng" dirty="0" err="1">
                <a:latin typeface="Garamond" panose="02020404030301010803" pitchFamily="18" charset="0"/>
                <a:cs typeface="Arial" charset="0"/>
              </a:rPr>
              <a:t>Eg</a:t>
            </a:r>
            <a:r>
              <a:rPr lang="en-US" sz="2100" b="1" u="sng" dirty="0">
                <a:latin typeface="Garamond" panose="02020404030301010803" pitchFamily="18" charset="0"/>
                <a:cs typeface="Arial" charset="0"/>
              </a:rPr>
              <a:t>.: </a:t>
            </a:r>
            <a:r>
              <a:rPr lang="en-US" sz="2100" b="1" dirty="0">
                <a:solidFill>
                  <a:schemeClr val="accent2">
                    <a:lumMod val="50000"/>
                  </a:schemeClr>
                </a:solidFill>
                <a:latin typeface="Garamond" panose="02020404030301010803" pitchFamily="18" charset="0"/>
                <a:cs typeface="Arial" charset="0"/>
              </a:rPr>
              <a:t>&lt;p</a:t>
            </a:r>
            <a:r>
              <a:rPr lang="en-US" sz="2100" dirty="0">
                <a:latin typeface="Garamond" panose="02020404030301010803" pitchFamily="18" charset="0"/>
                <a:cs typeface="Arial" charset="0"/>
              </a:rPr>
              <a:t> style="</a:t>
            </a:r>
            <a:r>
              <a:rPr lang="en-US" sz="2100" b="1" dirty="0" err="1">
                <a:latin typeface="Garamond" panose="02020404030301010803" pitchFamily="18" charset="0"/>
                <a:cs typeface="Arial" charset="0"/>
              </a:rPr>
              <a:t>font-family</a:t>
            </a:r>
            <a:r>
              <a:rPr lang="en-US" sz="2100" dirty="0" err="1">
                <a:latin typeface="Garamond" panose="02020404030301010803" pitchFamily="18" charset="0"/>
                <a:cs typeface="Arial" charset="0"/>
              </a:rPr>
              <a:t>:Algerian</a:t>
            </a:r>
            <a:r>
              <a:rPr lang="en-US" sz="2100" dirty="0">
                <a:latin typeface="Garamond" panose="02020404030301010803" pitchFamily="18" charset="0"/>
                <a:cs typeface="Arial" charset="0"/>
              </a:rPr>
              <a:t>; </a:t>
            </a:r>
            <a:r>
              <a:rPr lang="en-US" sz="2100" b="1" dirty="0">
                <a:latin typeface="Garamond" panose="02020404030301010803" pitchFamily="18" charset="0"/>
                <a:cs typeface="Arial" charset="0"/>
              </a:rPr>
              <a:t>font-size</a:t>
            </a:r>
            <a:r>
              <a:rPr lang="en-US" sz="2100" dirty="0">
                <a:latin typeface="Garamond" panose="02020404030301010803" pitchFamily="18" charset="0"/>
                <a:cs typeface="Arial" charset="0"/>
              </a:rPr>
              <a:t>:28px;"&gt; Demo of Inline Style </a:t>
            </a:r>
            <a:r>
              <a:rPr lang="en-US" sz="2100" b="1" dirty="0">
                <a:solidFill>
                  <a:schemeClr val="accent2">
                    <a:lumMod val="50000"/>
                  </a:schemeClr>
                </a:solidFill>
                <a:latin typeface="Garamond" panose="02020404030301010803" pitchFamily="18" charset="0"/>
                <a:cs typeface="Arial" charset="0"/>
              </a:rPr>
              <a:t>&lt;/p&gt;</a:t>
            </a:r>
          </a:p>
          <a:p>
            <a:pPr marL="911225" lvl="2"/>
            <a:endParaRPr lang="en-US" sz="2400" dirty="0">
              <a:latin typeface="Garamond" panose="02020404030301010803" pitchFamily="18" charset="0"/>
            </a:endParaRPr>
          </a:p>
          <a:p>
            <a:endParaRPr lang="en-US" sz="2400" b="1" u="sng" dirty="0">
              <a:latin typeface="Garamond" panose="02020404030301010803" pitchFamily="18" charset="0"/>
            </a:endParaRPr>
          </a:p>
          <a:p>
            <a:endParaRPr lang="en-US" sz="2400" b="1" u="sng" dirty="0">
              <a:latin typeface="Garamond" panose="02020404030301010803" pitchFamily="18" charset="0"/>
            </a:endParaRPr>
          </a:p>
          <a:p>
            <a:endParaRPr lang="en-US" sz="2400" b="1" u="sng" dirty="0">
              <a:latin typeface="Garamond" panose="02020404030301010803" pitchFamily="18" charset="0"/>
            </a:endParaRPr>
          </a:p>
          <a:p>
            <a:endParaRPr lang="en-US" sz="2400" dirty="0"/>
          </a:p>
        </p:txBody>
      </p:sp>
      <p:sp>
        <p:nvSpPr>
          <p:cNvPr id="4" name="Slide Number Placeholder 3">
            <a:extLst>
              <a:ext uri="{FF2B5EF4-FFF2-40B4-BE49-F238E27FC236}">
                <a16:creationId xmlns:a16="http://schemas.microsoft.com/office/drawing/2014/main" id="{E264C505-94D5-44A9-9766-0975AD079B5F}"/>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10</a:t>
            </a:fld>
            <a:endParaRPr lang="en-US" altLang="en-US" sz="1400" dirty="0"/>
          </a:p>
        </p:txBody>
      </p:sp>
    </p:spTree>
    <p:extLst>
      <p:ext uri="{BB962C8B-B14F-4D97-AF65-F5344CB8AC3E}">
        <p14:creationId xmlns:p14="http://schemas.microsoft.com/office/powerpoint/2010/main" val="448737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142875"/>
            <a:ext cx="11524343" cy="6214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Inserting a </a:t>
            </a:r>
            <a:r>
              <a:rPr lang="en-US" sz="3600" b="1" u="sng" dirty="0" err="1">
                <a:latin typeface="Garamond" panose="02020404030301010803" pitchFamily="18" charset="0"/>
                <a:cs typeface="Arabic Typesetting" panose="03020402040406030203" pitchFamily="66" charset="-78"/>
              </a:rPr>
              <a:t>StyleSheet</a:t>
            </a:r>
            <a:endParaRPr lang="en-US" sz="3600" b="1" u="sng" dirty="0">
              <a:latin typeface="Garamond" panose="02020404030301010803" pitchFamily="18" charset="0"/>
              <a:cs typeface="Arabic Typesetting" panose="03020402040406030203" pitchFamily="66" charset="-78"/>
            </a:endParaRPr>
          </a:p>
        </p:txBody>
      </p:sp>
      <p:sp>
        <p:nvSpPr>
          <p:cNvPr id="5" name="Rectangle 4"/>
          <p:cNvSpPr/>
          <p:nvPr/>
        </p:nvSpPr>
        <p:spPr>
          <a:xfrm>
            <a:off x="545478" y="1138287"/>
            <a:ext cx="10645261" cy="7109639"/>
          </a:xfrm>
          <a:prstGeom prst="rect">
            <a:avLst/>
          </a:prstGeom>
        </p:spPr>
        <p:txBody>
          <a:bodyPr wrap="square">
            <a:spAutoFit/>
          </a:bodyPr>
          <a:lstStyle/>
          <a:p>
            <a:pPr>
              <a:defRPr/>
            </a:pPr>
            <a:r>
              <a:rPr lang="en-US" sz="2400" b="1" u="sng" dirty="0">
                <a:latin typeface="Garamond" panose="02020404030301010803" pitchFamily="18" charset="0"/>
              </a:rPr>
              <a:t>Multiple Style Sheets</a:t>
            </a:r>
            <a:r>
              <a:rPr lang="en-US" sz="2400" b="1" dirty="0">
                <a:latin typeface="Garamond" panose="02020404030301010803" pitchFamily="18" charset="0"/>
              </a:rPr>
              <a:t> </a:t>
            </a:r>
            <a:r>
              <a:rPr lang="en-US" sz="2400" dirty="0">
                <a:latin typeface="Garamond" panose="02020404030301010803" pitchFamily="18" charset="0"/>
              </a:rPr>
              <a:t>– It </a:t>
            </a:r>
            <a:r>
              <a:rPr lang="en-US" sz="2400" dirty="0">
                <a:latin typeface="Garamond" panose="02020404030301010803" pitchFamily="18" charset="0"/>
                <a:cs typeface="Arial" charset="0"/>
              </a:rPr>
              <a:t>can be referenced inside an HTML document.</a:t>
            </a:r>
          </a:p>
          <a:p>
            <a:pPr>
              <a:defRPr/>
            </a:pPr>
            <a:endParaRPr lang="en-US" sz="2400" dirty="0">
              <a:latin typeface="Garamond" panose="02020404030301010803" pitchFamily="18" charset="0"/>
              <a:cs typeface="Arial" charset="0"/>
            </a:endParaRPr>
          </a:p>
          <a:p>
            <a:pPr>
              <a:defRPr/>
            </a:pPr>
            <a:r>
              <a:rPr lang="en-US" sz="2400" dirty="0">
                <a:latin typeface="Garamond" panose="02020404030301010803" pitchFamily="18" charset="0"/>
                <a:cs typeface="Arial" charset="0"/>
              </a:rPr>
              <a:t>The questions is, what styles will be applicable when there is more than one style specified?</a:t>
            </a:r>
          </a:p>
          <a:p>
            <a:pPr>
              <a:defRPr/>
            </a:pPr>
            <a:endParaRPr lang="en-US" sz="2400" dirty="0">
              <a:latin typeface="Garamond" panose="02020404030301010803" pitchFamily="18" charset="0"/>
              <a:cs typeface="Arial" charset="0"/>
            </a:endParaRPr>
          </a:p>
          <a:p>
            <a:pPr>
              <a:defRPr/>
            </a:pPr>
            <a:r>
              <a:rPr lang="en-US" sz="2400" dirty="0">
                <a:latin typeface="Garamond" panose="02020404030301010803" pitchFamily="18" charset="0"/>
                <a:cs typeface="Arial" charset="0"/>
              </a:rPr>
              <a:t>All styles cascade into a new virtual style sheet by applying the following rules, where the higher number has the greater priority:</a:t>
            </a:r>
          </a:p>
          <a:p>
            <a:pPr>
              <a:defRPr/>
            </a:pPr>
            <a:endParaRPr lang="en-US" sz="2400" dirty="0">
              <a:latin typeface="Garamond" panose="02020404030301010803" pitchFamily="18" charset="0"/>
              <a:cs typeface="Arial" charset="0"/>
            </a:endParaRPr>
          </a:p>
          <a:p>
            <a:pPr marL="457200" indent="-457200">
              <a:buFont typeface="Arial" charset="0"/>
              <a:buAutoNum type="arabicPeriod"/>
              <a:defRPr/>
            </a:pPr>
            <a:r>
              <a:rPr lang="en-US" sz="2400" dirty="0">
                <a:latin typeface="Garamond" panose="02020404030301010803" pitchFamily="18" charset="0"/>
                <a:cs typeface="Arial" charset="0"/>
              </a:rPr>
              <a:t>Browser default.</a:t>
            </a:r>
          </a:p>
          <a:p>
            <a:pPr marL="457200" indent="-457200">
              <a:buFont typeface="Arial" charset="0"/>
              <a:buAutoNum type="arabicPeriod"/>
              <a:defRPr/>
            </a:pPr>
            <a:r>
              <a:rPr lang="en-US" sz="2400" dirty="0">
                <a:latin typeface="Garamond" panose="02020404030301010803" pitchFamily="18" charset="0"/>
                <a:cs typeface="Arial" charset="0"/>
              </a:rPr>
              <a:t>External </a:t>
            </a:r>
            <a:r>
              <a:rPr lang="en-US" sz="2400" dirty="0" err="1">
                <a:latin typeface="Garamond" panose="02020404030301010803" pitchFamily="18" charset="0"/>
                <a:cs typeface="Arial" charset="0"/>
              </a:rPr>
              <a:t>Stylesheet</a:t>
            </a:r>
            <a:r>
              <a:rPr lang="en-US" sz="2400" dirty="0">
                <a:latin typeface="Garamond" panose="02020404030301010803" pitchFamily="18" charset="0"/>
                <a:cs typeface="Arial" charset="0"/>
              </a:rPr>
              <a:t>.</a:t>
            </a:r>
          </a:p>
          <a:p>
            <a:pPr marL="457200" indent="-457200">
              <a:buFont typeface="Arial" charset="0"/>
              <a:buAutoNum type="arabicPeriod"/>
              <a:defRPr/>
            </a:pPr>
            <a:r>
              <a:rPr lang="en-US" sz="2400" dirty="0">
                <a:latin typeface="Garamond" panose="02020404030301010803" pitchFamily="18" charset="0"/>
                <a:cs typeface="Arial" charset="0"/>
              </a:rPr>
              <a:t>Internal </a:t>
            </a:r>
            <a:r>
              <a:rPr lang="en-US" sz="2400" dirty="0" err="1">
                <a:latin typeface="Garamond" panose="02020404030301010803" pitchFamily="18" charset="0"/>
                <a:cs typeface="Arial" charset="0"/>
              </a:rPr>
              <a:t>Stylesheet</a:t>
            </a:r>
            <a:r>
              <a:rPr lang="en-US" sz="2400" dirty="0">
                <a:latin typeface="Garamond" panose="02020404030301010803" pitchFamily="18" charset="0"/>
                <a:cs typeface="Arial" charset="0"/>
              </a:rPr>
              <a:t> (styles defined in head section).</a:t>
            </a:r>
          </a:p>
          <a:p>
            <a:pPr marL="457200" indent="-457200">
              <a:buFont typeface="Arial" charset="0"/>
              <a:buAutoNum type="arabicPeriod"/>
              <a:defRPr/>
            </a:pPr>
            <a:r>
              <a:rPr lang="en-US" sz="2400" dirty="0">
                <a:latin typeface="Garamond" panose="02020404030301010803" pitchFamily="18" charset="0"/>
                <a:cs typeface="Arial" charset="0"/>
              </a:rPr>
              <a:t>Inline Style (styles defined in an HTML element).	  </a:t>
            </a:r>
          </a:p>
          <a:p>
            <a:pPr marL="457200" indent="-457200">
              <a:buFont typeface="Arial" charset="0"/>
              <a:buAutoNum type="arabicPeriod"/>
              <a:defRPr/>
            </a:pPr>
            <a:endParaRPr lang="en-US" sz="2400" b="1" u="sng" dirty="0">
              <a:latin typeface="Garamond" panose="02020404030301010803" pitchFamily="18" charset="0"/>
              <a:cs typeface="Arial" charset="0"/>
            </a:endParaRPr>
          </a:p>
          <a:p>
            <a:pPr marL="457200" indent="-457200">
              <a:buFont typeface="Arial" charset="0"/>
              <a:buAutoNum type="arabicPeriod"/>
              <a:defRPr/>
            </a:pPr>
            <a:endParaRPr lang="en-US" sz="2400" dirty="0">
              <a:latin typeface="Garamond" panose="02020404030301010803" pitchFamily="18" charset="0"/>
              <a:cs typeface="Arial" charset="0"/>
            </a:endParaRPr>
          </a:p>
          <a:p>
            <a:endParaRPr lang="en-US" sz="2400" dirty="0">
              <a:latin typeface="Garamond" panose="02020404030301010803" pitchFamily="18" charset="0"/>
              <a:cs typeface="Arial" charset="0"/>
            </a:endParaRPr>
          </a:p>
          <a:p>
            <a:endParaRPr lang="en-US" sz="2400" b="1" u="sng" dirty="0">
              <a:latin typeface="Garamond" panose="02020404030301010803" pitchFamily="18" charset="0"/>
            </a:endParaRPr>
          </a:p>
          <a:p>
            <a:endParaRPr lang="en-US" sz="2400" b="1" u="sng" dirty="0">
              <a:latin typeface="Garamond" panose="02020404030301010803" pitchFamily="18" charset="0"/>
            </a:endParaRPr>
          </a:p>
          <a:p>
            <a:endParaRPr lang="en-US" sz="2400" b="1" u="sng" dirty="0">
              <a:latin typeface="Garamond" panose="02020404030301010803" pitchFamily="18" charset="0"/>
            </a:endParaRPr>
          </a:p>
          <a:p>
            <a:endParaRPr lang="en-US" sz="2400" dirty="0">
              <a:latin typeface="Garamond" panose="02020404030301010803" pitchFamily="18" charset="0"/>
            </a:endParaRPr>
          </a:p>
        </p:txBody>
      </p:sp>
      <p:sp>
        <p:nvSpPr>
          <p:cNvPr id="4" name="Slide Number Placeholder 3">
            <a:extLst>
              <a:ext uri="{FF2B5EF4-FFF2-40B4-BE49-F238E27FC236}">
                <a16:creationId xmlns:a16="http://schemas.microsoft.com/office/drawing/2014/main" id="{C648706C-E2EB-4687-996E-C346148D431F}"/>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11</a:t>
            </a:fld>
            <a:endParaRPr lang="en-US" altLang="en-US" sz="1400" dirty="0"/>
          </a:p>
        </p:txBody>
      </p:sp>
    </p:spTree>
    <p:extLst>
      <p:ext uri="{BB962C8B-B14F-4D97-AF65-F5344CB8AC3E}">
        <p14:creationId xmlns:p14="http://schemas.microsoft.com/office/powerpoint/2010/main" val="3218723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365126"/>
            <a:ext cx="11524343" cy="6214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Formatting with CSS Properties </a:t>
            </a:r>
          </a:p>
        </p:txBody>
      </p:sp>
      <p:sp>
        <p:nvSpPr>
          <p:cNvPr id="5" name="Rectangle 4"/>
          <p:cNvSpPr/>
          <p:nvPr/>
        </p:nvSpPr>
        <p:spPr>
          <a:xfrm>
            <a:off x="449943" y="1259545"/>
            <a:ext cx="11524343" cy="1631216"/>
          </a:xfrm>
          <a:prstGeom prst="rect">
            <a:avLst/>
          </a:prstGeom>
        </p:spPr>
        <p:txBody>
          <a:bodyPr wrap="square">
            <a:spAutoFit/>
          </a:bodyPr>
          <a:lstStyle/>
          <a:p>
            <a:endParaRPr lang="en-US" sz="2800" b="1" u="sng" dirty="0">
              <a:latin typeface="Garamond" panose="02020404030301010803" pitchFamily="18" charset="0"/>
            </a:endParaRPr>
          </a:p>
          <a:p>
            <a:endParaRPr lang="en-US" sz="2400" b="1" u="sng" dirty="0">
              <a:latin typeface="Garamond" panose="02020404030301010803" pitchFamily="18" charset="0"/>
            </a:endParaRPr>
          </a:p>
          <a:p>
            <a:endParaRPr lang="en-US" sz="2400" b="1" u="sng" dirty="0">
              <a:latin typeface="Garamond" panose="02020404030301010803" pitchFamily="18" charset="0"/>
            </a:endParaRPr>
          </a:p>
          <a:p>
            <a:endParaRPr lang="en-US" sz="2400" dirty="0"/>
          </a:p>
        </p:txBody>
      </p:sp>
      <p:sp>
        <p:nvSpPr>
          <p:cNvPr id="3" name="TextBox 2"/>
          <p:cNvSpPr txBox="1"/>
          <p:nvPr/>
        </p:nvSpPr>
        <p:spPr>
          <a:xfrm>
            <a:off x="26501" y="1259545"/>
            <a:ext cx="11524342" cy="5693866"/>
          </a:xfrm>
          <a:prstGeom prst="rect">
            <a:avLst/>
          </a:prstGeom>
          <a:noFill/>
        </p:spPr>
        <p:txBody>
          <a:bodyPr wrap="square" rtlCol="0">
            <a:spAutoFit/>
          </a:bodyPr>
          <a:lstStyle/>
          <a:p>
            <a:r>
              <a:rPr lang="en-US" sz="2400" b="1" u="sng" dirty="0">
                <a:latin typeface="Garamond" panose="02020404030301010803" pitchFamily="18" charset="0"/>
              </a:rPr>
              <a:t>CSS Background</a:t>
            </a:r>
          </a:p>
          <a:p>
            <a:endParaRPr lang="en-US" b="1" dirty="0">
              <a:latin typeface="Garamond" panose="02020404030301010803" pitchFamily="18" charset="0"/>
            </a:endParaRPr>
          </a:p>
          <a:p>
            <a:pPr>
              <a:defRPr/>
            </a:pPr>
            <a:r>
              <a:rPr lang="en-US" sz="2400" dirty="0">
                <a:latin typeface="Garamond" panose="02020404030301010803" pitchFamily="18" charset="0"/>
                <a:cs typeface="Arial" charset="0"/>
              </a:rPr>
              <a:t>We can use CSS Background properties to define the background effects of an element.</a:t>
            </a:r>
          </a:p>
          <a:p>
            <a:pPr>
              <a:defRPr/>
            </a:pPr>
            <a:endParaRPr lang="en-US" sz="1600" dirty="0">
              <a:latin typeface="Garamond" panose="02020404030301010803" pitchFamily="18" charset="0"/>
              <a:cs typeface="Arial" charset="0"/>
            </a:endParaRPr>
          </a:p>
          <a:p>
            <a:pPr>
              <a:defRPr/>
            </a:pPr>
            <a:r>
              <a:rPr lang="en-US" sz="2400" dirty="0">
                <a:latin typeface="Garamond" panose="02020404030301010803" pitchFamily="18" charset="0"/>
                <a:cs typeface="Arial" charset="0"/>
              </a:rPr>
              <a:t>The following properties can be used for background effects :</a:t>
            </a:r>
          </a:p>
          <a:p>
            <a:pPr>
              <a:defRPr/>
            </a:pPr>
            <a:endParaRPr lang="en-US" sz="1400" dirty="0">
              <a:latin typeface="Garamond" panose="02020404030301010803" pitchFamily="18" charset="0"/>
              <a:cs typeface="Arial" charset="0"/>
            </a:endParaRPr>
          </a:p>
          <a:p>
            <a:pPr marL="514350" indent="-514350">
              <a:buFont typeface="Arial" panose="020B0604020202020204" pitchFamily="34" charset="0"/>
              <a:buChar char="•"/>
              <a:defRPr/>
            </a:pPr>
            <a:r>
              <a:rPr lang="en-US" sz="2400" dirty="0">
                <a:latin typeface="Garamond" panose="02020404030301010803" pitchFamily="18" charset="0"/>
                <a:cs typeface="Arial" charset="0"/>
              </a:rPr>
              <a:t>background-color</a:t>
            </a:r>
          </a:p>
          <a:p>
            <a:pPr marL="971550" lvl="1" indent="-514350">
              <a:buFont typeface="Arial" panose="020B0604020202020204" pitchFamily="34" charset="0"/>
              <a:buChar char="•"/>
              <a:defRPr/>
            </a:pPr>
            <a:r>
              <a:rPr lang="en-US" sz="2000" dirty="0">
                <a:latin typeface="Garamond" panose="02020404030301010803" pitchFamily="18" charset="0"/>
                <a:cs typeface="Arial" charset="0"/>
              </a:rPr>
              <a:t>The background-color property is used to specify the background color of the element.</a:t>
            </a:r>
          </a:p>
          <a:p>
            <a:pPr marL="514350" indent="-514350">
              <a:buFont typeface="Arial" panose="020B0604020202020204" pitchFamily="34" charset="0"/>
              <a:buChar char="•"/>
              <a:defRPr/>
            </a:pPr>
            <a:r>
              <a:rPr lang="en-US" sz="2400" dirty="0">
                <a:latin typeface="Garamond" panose="02020404030301010803" pitchFamily="18" charset="0"/>
                <a:cs typeface="Arial" charset="0"/>
              </a:rPr>
              <a:t>background-image</a:t>
            </a:r>
          </a:p>
          <a:p>
            <a:pPr marL="971550" lvl="1" indent="-514350">
              <a:buFont typeface="Arial" panose="020B0604020202020204" pitchFamily="34" charset="0"/>
              <a:buChar char="•"/>
              <a:defRPr/>
            </a:pPr>
            <a:r>
              <a:rPr lang="en-US" sz="2000" dirty="0">
                <a:latin typeface="Garamond" panose="02020404030301010803" pitchFamily="18" charset="0"/>
                <a:cs typeface="Arial" charset="0"/>
              </a:rPr>
              <a:t>The background-image property is used to set an image as a background of an element.</a:t>
            </a:r>
            <a:endParaRPr lang="en-US" sz="2400" dirty="0">
              <a:latin typeface="Garamond" panose="02020404030301010803" pitchFamily="18" charset="0"/>
              <a:cs typeface="Arial" charset="0"/>
            </a:endParaRPr>
          </a:p>
          <a:p>
            <a:pPr marL="514350" indent="-514350">
              <a:buFont typeface="Arial" panose="020B0604020202020204" pitchFamily="34" charset="0"/>
              <a:buChar char="•"/>
              <a:defRPr/>
            </a:pPr>
            <a:r>
              <a:rPr lang="en-US" sz="2400" dirty="0">
                <a:latin typeface="Garamond" panose="02020404030301010803" pitchFamily="18" charset="0"/>
                <a:cs typeface="Arial" charset="0"/>
              </a:rPr>
              <a:t>background-repeat</a:t>
            </a:r>
          </a:p>
          <a:p>
            <a:pPr marL="514350" indent="-514350">
              <a:buFont typeface="Arial" panose="020B0604020202020204" pitchFamily="34" charset="0"/>
              <a:buChar char="•"/>
              <a:defRPr/>
            </a:pPr>
            <a:r>
              <a:rPr lang="en-US" sz="2400" dirty="0">
                <a:latin typeface="Garamond" panose="02020404030301010803" pitchFamily="18" charset="0"/>
                <a:cs typeface="Arial" charset="0"/>
              </a:rPr>
              <a:t>background-attachment</a:t>
            </a:r>
          </a:p>
          <a:p>
            <a:pPr marL="971550" lvl="1" indent="-514350">
              <a:buFont typeface="Arial" panose="020B0604020202020204" pitchFamily="34" charset="0"/>
              <a:buChar char="•"/>
              <a:defRPr/>
            </a:pPr>
            <a:r>
              <a:rPr lang="en-US" sz="2000" dirty="0">
                <a:latin typeface="Garamond" panose="02020404030301010803" pitchFamily="18" charset="0"/>
                <a:cs typeface="Arial" charset="0"/>
              </a:rPr>
              <a:t>used to specify if the background image is fixed or scroll with the rest of the page in browser window.</a:t>
            </a:r>
          </a:p>
          <a:p>
            <a:pPr marL="514350" indent="-514350">
              <a:buFont typeface="Arial" panose="020B0604020202020204" pitchFamily="34" charset="0"/>
              <a:buChar char="•"/>
              <a:defRPr/>
            </a:pPr>
            <a:r>
              <a:rPr lang="en-US" sz="2400" dirty="0">
                <a:latin typeface="Garamond" panose="02020404030301010803" pitchFamily="18" charset="0"/>
                <a:cs typeface="Arial" charset="0"/>
              </a:rPr>
              <a:t>background-position</a:t>
            </a:r>
          </a:p>
          <a:p>
            <a:pPr marL="971550" lvl="1" indent="-514350">
              <a:buFont typeface="Arial" panose="020B0604020202020204" pitchFamily="34" charset="0"/>
              <a:buChar char="•"/>
              <a:defRPr/>
            </a:pPr>
            <a:r>
              <a:rPr lang="en-US" sz="2000" dirty="0">
                <a:latin typeface="Garamond" panose="02020404030301010803" pitchFamily="18" charset="0"/>
                <a:cs typeface="Arial" charset="0"/>
              </a:rPr>
              <a:t> used to define the initial position of the background image. </a:t>
            </a:r>
          </a:p>
          <a:p>
            <a:pPr marL="971550" lvl="1" indent="-514350">
              <a:buFont typeface="Arial" panose="020B0604020202020204" pitchFamily="34" charset="0"/>
              <a:buChar char="•"/>
              <a:defRPr/>
            </a:pPr>
            <a:r>
              <a:rPr lang="en-US" sz="2000" dirty="0">
                <a:latin typeface="Garamond" panose="02020404030301010803" pitchFamily="18" charset="0"/>
                <a:cs typeface="Arial" charset="0"/>
              </a:rPr>
              <a:t>By default, the background image is placed on the top-left of the webpage.</a:t>
            </a:r>
          </a:p>
          <a:p>
            <a:endParaRPr lang="en-US" sz="2400" b="1" dirty="0">
              <a:latin typeface="Garamond" panose="02020404030301010803" pitchFamily="18" charset="0"/>
            </a:endParaRPr>
          </a:p>
        </p:txBody>
      </p:sp>
      <p:sp>
        <p:nvSpPr>
          <p:cNvPr id="6" name="Slide Number Placeholder 3">
            <a:extLst>
              <a:ext uri="{FF2B5EF4-FFF2-40B4-BE49-F238E27FC236}">
                <a16:creationId xmlns:a16="http://schemas.microsoft.com/office/drawing/2014/main" id="{221FC0BA-8629-4BA0-8381-7A7C354C46FB}"/>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12</a:t>
            </a:fld>
            <a:endParaRPr lang="en-US" altLang="en-US" sz="1400" dirty="0"/>
          </a:p>
        </p:txBody>
      </p:sp>
    </p:spTree>
    <p:extLst>
      <p:ext uri="{BB962C8B-B14F-4D97-AF65-F5344CB8AC3E}">
        <p14:creationId xmlns:p14="http://schemas.microsoft.com/office/powerpoint/2010/main" val="809299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365126"/>
            <a:ext cx="11524343" cy="6214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Formatting with CSS Properties </a:t>
            </a:r>
          </a:p>
        </p:txBody>
      </p:sp>
      <p:sp>
        <p:nvSpPr>
          <p:cNvPr id="5" name="Rectangle 4"/>
          <p:cNvSpPr/>
          <p:nvPr/>
        </p:nvSpPr>
        <p:spPr>
          <a:xfrm>
            <a:off x="449943" y="1259545"/>
            <a:ext cx="11524343" cy="1631216"/>
          </a:xfrm>
          <a:prstGeom prst="rect">
            <a:avLst/>
          </a:prstGeom>
        </p:spPr>
        <p:txBody>
          <a:bodyPr wrap="square">
            <a:spAutoFit/>
          </a:bodyPr>
          <a:lstStyle/>
          <a:p>
            <a:endParaRPr lang="en-US" sz="2800" b="1" u="sng" dirty="0">
              <a:latin typeface="Garamond" panose="02020404030301010803" pitchFamily="18" charset="0"/>
            </a:endParaRPr>
          </a:p>
          <a:p>
            <a:endParaRPr lang="en-US" sz="2400" b="1" u="sng" dirty="0">
              <a:latin typeface="Garamond" panose="02020404030301010803" pitchFamily="18" charset="0"/>
            </a:endParaRPr>
          </a:p>
          <a:p>
            <a:endParaRPr lang="en-US" sz="2400" b="1" u="sng" dirty="0">
              <a:latin typeface="Garamond" panose="02020404030301010803" pitchFamily="18" charset="0"/>
            </a:endParaRPr>
          </a:p>
          <a:p>
            <a:endParaRPr lang="en-US" sz="2400" dirty="0"/>
          </a:p>
        </p:txBody>
      </p:sp>
      <p:sp>
        <p:nvSpPr>
          <p:cNvPr id="3" name="TextBox 2"/>
          <p:cNvSpPr txBox="1"/>
          <p:nvPr/>
        </p:nvSpPr>
        <p:spPr>
          <a:xfrm>
            <a:off x="604420" y="1272797"/>
            <a:ext cx="10421389" cy="5116785"/>
          </a:xfrm>
          <a:prstGeom prst="rect">
            <a:avLst/>
          </a:prstGeom>
          <a:noFill/>
        </p:spPr>
        <p:txBody>
          <a:bodyPr wrap="square" rtlCol="0">
            <a:spAutoFit/>
          </a:bodyPr>
          <a:lstStyle/>
          <a:p>
            <a:r>
              <a:rPr lang="en-US" sz="2400" b="1" u="sng" dirty="0">
                <a:latin typeface="Garamond" panose="02020404030301010803" pitchFamily="18" charset="0"/>
              </a:rPr>
              <a:t>CSS Background Image</a:t>
            </a:r>
          </a:p>
          <a:p>
            <a:endParaRPr lang="en-US" sz="1600" b="1" dirty="0">
              <a:latin typeface="Garamond" panose="02020404030301010803" pitchFamily="18" charset="0"/>
              <a:cs typeface="Arial" charset="0"/>
            </a:endParaRPr>
          </a:p>
          <a:p>
            <a:r>
              <a:rPr lang="en-US" sz="2400" dirty="0">
                <a:latin typeface="Garamond" panose="02020404030301010803" pitchFamily="18" charset="0"/>
                <a:cs typeface="Arial" charset="0"/>
              </a:rPr>
              <a:t>You can use an image as the background for an element using background-image</a:t>
            </a:r>
            <a:r>
              <a:rPr lang="en-US" sz="2400" b="1" dirty="0">
                <a:solidFill>
                  <a:srgbClr val="FF0000"/>
                </a:solidFill>
                <a:latin typeface="Garamond" panose="02020404030301010803" pitchFamily="18" charset="0"/>
                <a:cs typeface="Arial" charset="0"/>
              </a:rPr>
              <a:t> </a:t>
            </a:r>
            <a:r>
              <a:rPr lang="en-US" sz="2400" dirty="0">
                <a:latin typeface="Garamond" panose="02020404030301010803" pitchFamily="18" charset="0"/>
                <a:cs typeface="Arial" charset="0"/>
              </a:rPr>
              <a:t>property.</a:t>
            </a:r>
          </a:p>
          <a:p>
            <a:endParaRPr lang="en-US" sz="1200" dirty="0">
              <a:latin typeface="Garamond" panose="02020404030301010803" pitchFamily="18" charset="0"/>
              <a:cs typeface="Arial" charset="0"/>
            </a:endParaRPr>
          </a:p>
          <a:p>
            <a:r>
              <a:rPr lang="en-US" sz="2400" b="1" u="sng" dirty="0">
                <a:latin typeface="Garamond" panose="02020404030301010803" pitchFamily="18" charset="0"/>
                <a:cs typeface="Arial" charset="0"/>
              </a:rPr>
              <a:t>Example-</a:t>
            </a:r>
          </a:p>
          <a:p>
            <a:endParaRPr lang="en-US" sz="1050" dirty="0">
              <a:latin typeface="Garamond" panose="02020404030301010803" pitchFamily="18" charset="0"/>
              <a:cs typeface="Arial" charset="0"/>
            </a:endParaRPr>
          </a:p>
          <a:p>
            <a:r>
              <a:rPr lang="en-US" sz="2400" dirty="0">
                <a:latin typeface="Garamond" panose="02020404030301010803" pitchFamily="18" charset="0"/>
                <a:cs typeface="Arial" charset="0"/>
              </a:rPr>
              <a:t>body{</a:t>
            </a:r>
            <a:br>
              <a:rPr lang="en-US" sz="2400" dirty="0">
                <a:latin typeface="Garamond" panose="02020404030301010803" pitchFamily="18" charset="0"/>
                <a:cs typeface="Arial" charset="0"/>
              </a:rPr>
            </a:br>
            <a:r>
              <a:rPr lang="en-US" sz="2400" dirty="0">
                <a:latin typeface="Garamond" panose="02020404030301010803" pitchFamily="18" charset="0"/>
                <a:cs typeface="Arial" charset="0"/>
              </a:rPr>
              <a:t>         </a:t>
            </a:r>
            <a:r>
              <a:rPr lang="en-US" sz="2400" b="1" dirty="0" err="1">
                <a:latin typeface="Garamond" panose="02020404030301010803" pitchFamily="18" charset="0"/>
                <a:cs typeface="Arial" charset="0"/>
              </a:rPr>
              <a:t>background-image:</a:t>
            </a:r>
            <a:r>
              <a:rPr lang="en-US" sz="2400" dirty="0" err="1">
                <a:latin typeface="Garamond" panose="02020404030301010803" pitchFamily="18" charset="0"/>
                <a:cs typeface="Arial" charset="0"/>
              </a:rPr>
              <a:t>url</a:t>
            </a:r>
            <a:r>
              <a:rPr lang="en-US" sz="2400" dirty="0">
                <a:latin typeface="Garamond" panose="02020404030301010803" pitchFamily="18" charset="0"/>
                <a:cs typeface="Arial" charset="0"/>
              </a:rPr>
              <a:t>(‘java.png’);</a:t>
            </a:r>
            <a:br>
              <a:rPr lang="en-US" sz="2400" dirty="0">
                <a:latin typeface="Garamond" panose="02020404030301010803" pitchFamily="18" charset="0"/>
                <a:cs typeface="Arial" charset="0"/>
              </a:rPr>
            </a:br>
            <a:r>
              <a:rPr lang="en-US" sz="2400" dirty="0">
                <a:latin typeface="Garamond" panose="02020404030301010803" pitchFamily="18" charset="0"/>
                <a:cs typeface="Arial" charset="0"/>
              </a:rPr>
              <a:t>         }</a:t>
            </a:r>
          </a:p>
          <a:p>
            <a:endParaRPr lang="en-US" sz="2400" dirty="0">
              <a:latin typeface="Garamond" panose="02020404030301010803" pitchFamily="18" charset="0"/>
              <a:cs typeface="Arial" charset="0"/>
            </a:endParaRPr>
          </a:p>
          <a:p>
            <a:r>
              <a:rPr lang="en-US" sz="2400" dirty="0">
                <a:latin typeface="Garamond" panose="02020404030301010803" pitchFamily="18" charset="0"/>
                <a:cs typeface="Arial" charset="0"/>
              </a:rPr>
              <a:t>By default, the image is repeated, both horizontally and vertically, so as to cover the entire</a:t>
            </a:r>
          </a:p>
          <a:p>
            <a:r>
              <a:rPr lang="en-US" sz="2400" dirty="0">
                <a:latin typeface="Garamond" panose="02020404030301010803" pitchFamily="18" charset="0"/>
                <a:cs typeface="Arial" charset="0"/>
              </a:rPr>
              <a:t> body (or the element on which it is applied).</a:t>
            </a:r>
          </a:p>
          <a:p>
            <a:endParaRPr lang="en-US" sz="2400" b="1" dirty="0">
              <a:latin typeface="Garamond" panose="02020404030301010803" pitchFamily="18" charset="0"/>
            </a:endParaRPr>
          </a:p>
        </p:txBody>
      </p:sp>
      <p:sp>
        <p:nvSpPr>
          <p:cNvPr id="6" name="Slide Number Placeholder 3">
            <a:extLst>
              <a:ext uri="{FF2B5EF4-FFF2-40B4-BE49-F238E27FC236}">
                <a16:creationId xmlns:a16="http://schemas.microsoft.com/office/drawing/2014/main" id="{EAC29317-55BC-47A1-8B46-48B31D5FD2A2}"/>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13</a:t>
            </a:fld>
            <a:endParaRPr lang="en-US" altLang="en-US" sz="1400" dirty="0"/>
          </a:p>
        </p:txBody>
      </p:sp>
    </p:spTree>
    <p:extLst>
      <p:ext uri="{BB962C8B-B14F-4D97-AF65-F5344CB8AC3E}">
        <p14:creationId xmlns:p14="http://schemas.microsoft.com/office/powerpoint/2010/main" val="2807434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365126"/>
            <a:ext cx="11524343" cy="6214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Formatting with CSS Properties </a:t>
            </a:r>
          </a:p>
        </p:txBody>
      </p:sp>
      <p:sp>
        <p:nvSpPr>
          <p:cNvPr id="5" name="Rectangle 4"/>
          <p:cNvSpPr/>
          <p:nvPr/>
        </p:nvSpPr>
        <p:spPr>
          <a:xfrm>
            <a:off x="449943" y="1259545"/>
            <a:ext cx="11524343" cy="1631216"/>
          </a:xfrm>
          <a:prstGeom prst="rect">
            <a:avLst/>
          </a:prstGeom>
        </p:spPr>
        <p:txBody>
          <a:bodyPr wrap="square">
            <a:spAutoFit/>
          </a:bodyPr>
          <a:lstStyle/>
          <a:p>
            <a:endParaRPr lang="en-US" sz="2800" b="1" u="sng" dirty="0">
              <a:latin typeface="Garamond" panose="02020404030301010803" pitchFamily="18" charset="0"/>
            </a:endParaRPr>
          </a:p>
          <a:p>
            <a:endParaRPr lang="en-US" sz="2400" b="1" u="sng" dirty="0">
              <a:latin typeface="Garamond" panose="02020404030301010803" pitchFamily="18" charset="0"/>
            </a:endParaRPr>
          </a:p>
          <a:p>
            <a:endParaRPr lang="en-US" sz="2400" b="1" u="sng" dirty="0">
              <a:latin typeface="Garamond" panose="02020404030301010803" pitchFamily="18" charset="0"/>
            </a:endParaRPr>
          </a:p>
          <a:p>
            <a:endParaRPr lang="en-US" sz="2400" dirty="0"/>
          </a:p>
        </p:txBody>
      </p:sp>
      <p:sp>
        <p:nvSpPr>
          <p:cNvPr id="3" name="TextBox 2"/>
          <p:cNvSpPr txBox="1"/>
          <p:nvPr/>
        </p:nvSpPr>
        <p:spPr>
          <a:xfrm>
            <a:off x="622854" y="1249848"/>
            <a:ext cx="10920916" cy="5970865"/>
          </a:xfrm>
          <a:prstGeom prst="rect">
            <a:avLst/>
          </a:prstGeom>
          <a:noFill/>
        </p:spPr>
        <p:txBody>
          <a:bodyPr wrap="square" rtlCol="0">
            <a:spAutoFit/>
          </a:bodyPr>
          <a:lstStyle/>
          <a:p>
            <a:r>
              <a:rPr lang="en-US" sz="2400" b="1" u="sng" dirty="0">
                <a:latin typeface="Garamond" panose="02020404030301010803" pitchFamily="18" charset="0"/>
              </a:rPr>
              <a:t>CSS Background Color</a:t>
            </a:r>
          </a:p>
          <a:p>
            <a:endParaRPr lang="en-US" b="1" dirty="0">
              <a:latin typeface="Garamond" panose="02020404030301010803" pitchFamily="18" charset="0"/>
            </a:endParaRPr>
          </a:p>
          <a:p>
            <a:r>
              <a:rPr lang="en-US" sz="2400" dirty="0">
                <a:latin typeface="Garamond" panose="02020404030301010803" pitchFamily="18" charset="0"/>
                <a:cs typeface="Arial" charset="0"/>
              </a:rPr>
              <a:t>The </a:t>
            </a:r>
            <a:r>
              <a:rPr lang="en-US" sz="2400" b="1" dirty="0">
                <a:latin typeface="Garamond" panose="02020404030301010803" pitchFamily="18" charset="0"/>
                <a:cs typeface="Arial" charset="0"/>
              </a:rPr>
              <a:t>background-color</a:t>
            </a:r>
            <a:r>
              <a:rPr lang="en-US" sz="2400" dirty="0">
                <a:latin typeface="Garamond" panose="02020404030301010803" pitchFamily="18" charset="0"/>
                <a:cs typeface="Arial" charset="0"/>
              </a:rPr>
              <a:t> property is used to specify the background color of an element.</a:t>
            </a:r>
          </a:p>
          <a:p>
            <a:endParaRPr lang="en-US" sz="1400" dirty="0">
              <a:latin typeface="Garamond" panose="02020404030301010803" pitchFamily="18" charset="0"/>
              <a:cs typeface="Arial" charset="0"/>
            </a:endParaRPr>
          </a:p>
          <a:p>
            <a:r>
              <a:rPr lang="en-US" sz="2400" b="1" u="sng" dirty="0">
                <a:latin typeface="Garamond" panose="02020404030301010803" pitchFamily="18" charset="0"/>
                <a:cs typeface="Arial" charset="0"/>
              </a:rPr>
              <a:t>Example-</a:t>
            </a:r>
          </a:p>
          <a:p>
            <a:endParaRPr lang="en-US" sz="1400" dirty="0">
              <a:latin typeface="Garamond" panose="02020404030301010803" pitchFamily="18" charset="0"/>
              <a:cs typeface="Arial" charset="0"/>
            </a:endParaRPr>
          </a:p>
          <a:p>
            <a:r>
              <a:rPr lang="en-US" sz="2400" dirty="0">
                <a:latin typeface="Garamond" panose="02020404030301010803" pitchFamily="18" charset="0"/>
                <a:cs typeface="Arial" charset="0"/>
              </a:rPr>
              <a:t>body {</a:t>
            </a:r>
          </a:p>
          <a:p>
            <a:r>
              <a:rPr lang="en-US" sz="2400" dirty="0">
                <a:latin typeface="Garamond" panose="02020404030301010803" pitchFamily="18" charset="0"/>
                <a:cs typeface="Arial" charset="0"/>
              </a:rPr>
              <a:t>          </a:t>
            </a:r>
            <a:r>
              <a:rPr lang="en-US" sz="2400" b="1" dirty="0" err="1">
                <a:latin typeface="Garamond" panose="02020404030301010803" pitchFamily="18" charset="0"/>
                <a:cs typeface="Arial" charset="0"/>
              </a:rPr>
              <a:t>background-color</a:t>
            </a:r>
            <a:r>
              <a:rPr lang="en-US" sz="2400" dirty="0" err="1">
                <a:latin typeface="Garamond" panose="02020404030301010803" pitchFamily="18" charset="0"/>
                <a:cs typeface="Arial" charset="0"/>
              </a:rPr>
              <a:t>:darkblue</a:t>
            </a:r>
            <a:r>
              <a:rPr lang="en-US" sz="2400" dirty="0">
                <a:latin typeface="Garamond" panose="02020404030301010803" pitchFamily="18" charset="0"/>
                <a:cs typeface="Arial" charset="0"/>
              </a:rPr>
              <a:t>;</a:t>
            </a:r>
          </a:p>
          <a:p>
            <a:r>
              <a:rPr lang="en-US" sz="2400" dirty="0">
                <a:latin typeface="Garamond" panose="02020404030301010803" pitchFamily="18" charset="0"/>
                <a:cs typeface="Arial" charset="0"/>
              </a:rPr>
              <a:t>          }</a:t>
            </a:r>
          </a:p>
          <a:p>
            <a:endParaRPr lang="en-US" sz="2400" dirty="0">
              <a:latin typeface="Garamond" panose="02020404030301010803" pitchFamily="18" charset="0"/>
              <a:cs typeface="Arial" charset="0"/>
            </a:endParaRPr>
          </a:p>
          <a:p>
            <a:r>
              <a:rPr lang="en-US" sz="2400" dirty="0">
                <a:latin typeface="Garamond" panose="02020404030301010803" pitchFamily="18" charset="0"/>
                <a:cs typeface="Arial" charset="0"/>
              </a:rPr>
              <a:t>Similarly, we can specify the background for any element (wherever applicable).</a:t>
            </a:r>
          </a:p>
          <a:p>
            <a:endParaRPr lang="en-US" sz="2400" dirty="0">
              <a:latin typeface="Garamond" panose="02020404030301010803" pitchFamily="18" charset="0"/>
              <a:cs typeface="Arial" charset="0"/>
            </a:endParaRPr>
          </a:p>
          <a:p>
            <a:r>
              <a:rPr lang="en-US" sz="2400" dirty="0">
                <a:latin typeface="Garamond" panose="02020404030301010803" pitchFamily="18" charset="0"/>
                <a:cs typeface="Arial" charset="0"/>
              </a:rPr>
              <a:t>p {</a:t>
            </a:r>
            <a:br>
              <a:rPr lang="en-US" sz="2400" dirty="0">
                <a:latin typeface="Garamond" panose="02020404030301010803" pitchFamily="18" charset="0"/>
                <a:cs typeface="Arial" charset="0"/>
              </a:rPr>
            </a:br>
            <a:r>
              <a:rPr lang="en-US" sz="2400" dirty="0">
                <a:latin typeface="Garamond" panose="02020404030301010803" pitchFamily="18" charset="0"/>
                <a:cs typeface="Arial" charset="0"/>
              </a:rPr>
              <a:t>    </a:t>
            </a:r>
            <a:r>
              <a:rPr lang="en-US" sz="2400" b="1" dirty="0" err="1">
                <a:latin typeface="Garamond" panose="02020404030301010803" pitchFamily="18" charset="0"/>
                <a:cs typeface="Arial" charset="0"/>
              </a:rPr>
              <a:t>background-color</a:t>
            </a:r>
            <a:r>
              <a:rPr lang="en-US" sz="2400" dirty="0" err="1">
                <a:latin typeface="Garamond" panose="02020404030301010803" pitchFamily="18" charset="0"/>
                <a:cs typeface="Arial" charset="0"/>
              </a:rPr>
              <a:t>:orange</a:t>
            </a:r>
            <a:r>
              <a:rPr lang="en-US" sz="2400" dirty="0">
                <a:latin typeface="Garamond" panose="02020404030301010803" pitchFamily="18" charset="0"/>
                <a:cs typeface="Arial" charset="0"/>
              </a:rPr>
              <a:t>;</a:t>
            </a:r>
            <a:br>
              <a:rPr lang="en-US" sz="2400" dirty="0">
                <a:latin typeface="Garamond" panose="02020404030301010803" pitchFamily="18" charset="0"/>
                <a:cs typeface="Arial" charset="0"/>
              </a:rPr>
            </a:br>
            <a:r>
              <a:rPr lang="en-US" sz="2400" dirty="0">
                <a:latin typeface="Garamond" panose="02020404030301010803" pitchFamily="18" charset="0"/>
                <a:cs typeface="Arial" charset="0"/>
              </a:rPr>
              <a:t>    }</a:t>
            </a:r>
          </a:p>
          <a:p>
            <a:endParaRPr lang="en-US" sz="2400" dirty="0">
              <a:latin typeface="Garamond" panose="02020404030301010803" pitchFamily="18" charset="0"/>
              <a:cs typeface="Arial" charset="0"/>
            </a:endParaRPr>
          </a:p>
          <a:p>
            <a:endParaRPr lang="en-US" sz="2400" b="1" dirty="0">
              <a:latin typeface="Garamond" panose="02020404030301010803" pitchFamily="18" charset="0"/>
            </a:endParaRPr>
          </a:p>
        </p:txBody>
      </p:sp>
      <p:sp>
        <p:nvSpPr>
          <p:cNvPr id="6" name="Slide Number Placeholder 3">
            <a:extLst>
              <a:ext uri="{FF2B5EF4-FFF2-40B4-BE49-F238E27FC236}">
                <a16:creationId xmlns:a16="http://schemas.microsoft.com/office/drawing/2014/main" id="{D354DD5B-FAA5-4990-A50F-5EE762BB8882}"/>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14</a:t>
            </a:fld>
            <a:endParaRPr lang="en-US" altLang="en-US" sz="1400" dirty="0"/>
          </a:p>
        </p:txBody>
      </p:sp>
    </p:spTree>
    <p:extLst>
      <p:ext uri="{BB962C8B-B14F-4D97-AF65-F5344CB8AC3E}">
        <p14:creationId xmlns:p14="http://schemas.microsoft.com/office/powerpoint/2010/main" val="3048488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234497"/>
            <a:ext cx="11524343" cy="6214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Formatting with CSS Properties </a:t>
            </a:r>
          </a:p>
        </p:txBody>
      </p:sp>
      <p:sp>
        <p:nvSpPr>
          <p:cNvPr id="5" name="Rectangle 4"/>
          <p:cNvSpPr/>
          <p:nvPr/>
        </p:nvSpPr>
        <p:spPr>
          <a:xfrm>
            <a:off x="449943" y="1259545"/>
            <a:ext cx="11524343" cy="1631216"/>
          </a:xfrm>
          <a:prstGeom prst="rect">
            <a:avLst/>
          </a:prstGeom>
        </p:spPr>
        <p:txBody>
          <a:bodyPr wrap="square">
            <a:spAutoFit/>
          </a:bodyPr>
          <a:lstStyle/>
          <a:p>
            <a:endParaRPr lang="en-US" sz="2800" b="1" u="sng" dirty="0">
              <a:latin typeface="Garamond" panose="02020404030301010803" pitchFamily="18" charset="0"/>
            </a:endParaRPr>
          </a:p>
          <a:p>
            <a:endParaRPr lang="en-US" sz="2400" b="1" u="sng" dirty="0">
              <a:latin typeface="Garamond" panose="02020404030301010803" pitchFamily="18" charset="0"/>
            </a:endParaRPr>
          </a:p>
          <a:p>
            <a:endParaRPr lang="en-US" sz="2400" b="1" u="sng" dirty="0">
              <a:latin typeface="Garamond" panose="02020404030301010803" pitchFamily="18" charset="0"/>
            </a:endParaRPr>
          </a:p>
          <a:p>
            <a:endParaRPr lang="en-US" sz="2400" dirty="0"/>
          </a:p>
        </p:txBody>
      </p:sp>
      <p:sp>
        <p:nvSpPr>
          <p:cNvPr id="3" name="TextBox 2"/>
          <p:cNvSpPr txBox="1"/>
          <p:nvPr/>
        </p:nvSpPr>
        <p:spPr>
          <a:xfrm>
            <a:off x="791310" y="1232249"/>
            <a:ext cx="11155680" cy="4493538"/>
          </a:xfrm>
          <a:prstGeom prst="rect">
            <a:avLst/>
          </a:prstGeom>
          <a:noFill/>
        </p:spPr>
        <p:txBody>
          <a:bodyPr wrap="square" rtlCol="0">
            <a:spAutoFit/>
          </a:bodyPr>
          <a:lstStyle/>
          <a:p>
            <a:r>
              <a:rPr lang="en-US" sz="2400" b="1" u="sng" dirty="0">
                <a:latin typeface="Garamond" panose="02020404030301010803" pitchFamily="18" charset="0"/>
              </a:rPr>
              <a:t>CSS Background Position</a:t>
            </a:r>
          </a:p>
          <a:p>
            <a:endParaRPr lang="en-US" sz="1400" b="1" dirty="0">
              <a:latin typeface="Garamond" panose="02020404030301010803" pitchFamily="18" charset="0"/>
              <a:cs typeface="Arial" charset="0"/>
            </a:endParaRPr>
          </a:p>
          <a:p>
            <a:r>
              <a:rPr lang="en-US" sz="2400" dirty="0">
                <a:latin typeface="Garamond" panose="02020404030301010803" pitchFamily="18" charset="0"/>
                <a:cs typeface="Arial" charset="0"/>
              </a:rPr>
              <a:t>If the background image disturbs the text, i.e. if the text cannot be read clearly due to </a:t>
            </a:r>
          </a:p>
          <a:p>
            <a:r>
              <a:rPr lang="en-US" sz="2400" dirty="0">
                <a:latin typeface="Garamond" panose="02020404030301010803" pitchFamily="18" charset="0"/>
                <a:cs typeface="Arial" charset="0"/>
              </a:rPr>
              <a:t>the image in the background, we can set the position of the background image.</a:t>
            </a:r>
          </a:p>
          <a:p>
            <a:endParaRPr lang="en-US" sz="1600" dirty="0">
              <a:latin typeface="Garamond" panose="02020404030301010803" pitchFamily="18" charset="0"/>
              <a:cs typeface="Arial" charset="0"/>
            </a:endParaRPr>
          </a:p>
          <a:p>
            <a:r>
              <a:rPr lang="en-US" sz="2400" b="1" u="sng" dirty="0">
                <a:latin typeface="Garamond" panose="02020404030301010803" pitchFamily="18" charset="0"/>
                <a:cs typeface="Arial" charset="0"/>
              </a:rPr>
              <a:t>Example-</a:t>
            </a:r>
          </a:p>
          <a:p>
            <a:endParaRPr lang="en-US" sz="1600" b="1" dirty="0">
              <a:latin typeface="Garamond" panose="02020404030301010803" pitchFamily="18" charset="0"/>
              <a:cs typeface="Arial" charset="0"/>
            </a:endParaRPr>
          </a:p>
          <a:p>
            <a:r>
              <a:rPr lang="en-US" sz="2400" dirty="0">
                <a:latin typeface="Garamond" panose="02020404030301010803" pitchFamily="18" charset="0"/>
                <a:cs typeface="Arial" charset="0"/>
              </a:rPr>
              <a:t>body {</a:t>
            </a:r>
          </a:p>
          <a:p>
            <a:r>
              <a:rPr lang="en-US" sz="2400" dirty="0">
                <a:latin typeface="Garamond" panose="02020404030301010803" pitchFamily="18" charset="0"/>
                <a:cs typeface="Arial" charset="0"/>
              </a:rPr>
              <a:t>          </a:t>
            </a:r>
            <a:r>
              <a:rPr lang="en-US" sz="2400" b="1" dirty="0" err="1">
                <a:latin typeface="Garamond" panose="02020404030301010803" pitchFamily="18" charset="0"/>
                <a:cs typeface="Arial" charset="0"/>
              </a:rPr>
              <a:t>background-image:</a:t>
            </a:r>
            <a:r>
              <a:rPr lang="en-US" sz="2400" dirty="0" err="1">
                <a:latin typeface="Garamond" panose="02020404030301010803" pitchFamily="18" charset="0"/>
                <a:cs typeface="Arial" charset="0"/>
              </a:rPr>
              <a:t>url</a:t>
            </a:r>
            <a:r>
              <a:rPr lang="en-US" sz="2400" dirty="0">
                <a:latin typeface="Garamond" panose="02020404030301010803" pitchFamily="18" charset="0"/>
                <a:cs typeface="Arial" charset="0"/>
              </a:rPr>
              <a:t>(“SomeImage.jpg");</a:t>
            </a:r>
          </a:p>
          <a:p>
            <a:r>
              <a:rPr lang="en-US" sz="2400" dirty="0">
                <a:latin typeface="Garamond" panose="02020404030301010803" pitchFamily="18" charset="0"/>
                <a:cs typeface="Arial" charset="0"/>
              </a:rPr>
              <a:t>          </a:t>
            </a:r>
            <a:r>
              <a:rPr lang="en-US" sz="2400" b="1" dirty="0" err="1">
                <a:latin typeface="Garamond" panose="02020404030301010803" pitchFamily="18" charset="0"/>
                <a:cs typeface="Arial" charset="0"/>
              </a:rPr>
              <a:t>background-repeat:</a:t>
            </a:r>
            <a:r>
              <a:rPr lang="en-US" sz="2400" dirty="0" err="1">
                <a:latin typeface="Garamond" panose="02020404030301010803" pitchFamily="18" charset="0"/>
                <a:cs typeface="Arial" charset="0"/>
              </a:rPr>
              <a:t>no-repeat</a:t>
            </a:r>
            <a:r>
              <a:rPr lang="en-US" sz="2400" dirty="0">
                <a:latin typeface="Garamond" panose="02020404030301010803" pitchFamily="18" charset="0"/>
                <a:cs typeface="Arial" charset="0"/>
              </a:rPr>
              <a:t>;</a:t>
            </a:r>
          </a:p>
          <a:p>
            <a:r>
              <a:rPr lang="en-US" sz="2400" b="1" dirty="0">
                <a:latin typeface="Garamond" panose="02020404030301010803" pitchFamily="18" charset="0"/>
                <a:cs typeface="Arial" charset="0"/>
              </a:rPr>
              <a:t>          </a:t>
            </a:r>
            <a:r>
              <a:rPr lang="en-US" sz="2400" b="1" dirty="0" err="1">
                <a:latin typeface="Garamond" panose="02020404030301010803" pitchFamily="18" charset="0"/>
                <a:cs typeface="Arial" charset="0"/>
              </a:rPr>
              <a:t>background-position</a:t>
            </a:r>
            <a:r>
              <a:rPr lang="en-US" sz="2400" dirty="0" err="1">
                <a:latin typeface="Garamond" panose="02020404030301010803" pitchFamily="18" charset="0"/>
                <a:cs typeface="Arial" charset="0"/>
              </a:rPr>
              <a:t>:right</a:t>
            </a:r>
            <a:r>
              <a:rPr lang="en-US" sz="2400" dirty="0">
                <a:latin typeface="Garamond" panose="02020404030301010803" pitchFamily="18" charset="0"/>
                <a:cs typeface="Arial" charset="0"/>
              </a:rPr>
              <a:t> top;</a:t>
            </a:r>
          </a:p>
          <a:p>
            <a:r>
              <a:rPr lang="en-US" sz="2400" dirty="0">
                <a:latin typeface="Garamond" panose="02020404030301010803" pitchFamily="18" charset="0"/>
                <a:cs typeface="Arial" charset="0"/>
              </a:rPr>
              <a:t>          }</a:t>
            </a:r>
          </a:p>
          <a:p>
            <a:endParaRPr lang="en-US" sz="2400" b="1" dirty="0">
              <a:latin typeface="Garamond" panose="02020404030301010803" pitchFamily="18" charset="0"/>
            </a:endParaRPr>
          </a:p>
        </p:txBody>
      </p:sp>
      <p:sp>
        <p:nvSpPr>
          <p:cNvPr id="6" name="Slide Number Placeholder 3">
            <a:extLst>
              <a:ext uri="{FF2B5EF4-FFF2-40B4-BE49-F238E27FC236}">
                <a16:creationId xmlns:a16="http://schemas.microsoft.com/office/drawing/2014/main" id="{B19C48DE-7EB6-4E81-9B7D-1AB2311209C1}"/>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15</a:t>
            </a:fld>
            <a:endParaRPr lang="en-US" altLang="en-US" sz="1400" dirty="0"/>
          </a:p>
        </p:txBody>
      </p:sp>
    </p:spTree>
    <p:extLst>
      <p:ext uri="{BB962C8B-B14F-4D97-AF65-F5344CB8AC3E}">
        <p14:creationId xmlns:p14="http://schemas.microsoft.com/office/powerpoint/2010/main" val="3386356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365126"/>
            <a:ext cx="11524343" cy="6214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Formatting with CSS Properties </a:t>
            </a:r>
          </a:p>
        </p:txBody>
      </p:sp>
      <p:sp>
        <p:nvSpPr>
          <p:cNvPr id="5" name="Rectangle 4"/>
          <p:cNvSpPr/>
          <p:nvPr/>
        </p:nvSpPr>
        <p:spPr>
          <a:xfrm>
            <a:off x="449943" y="1259545"/>
            <a:ext cx="11524343" cy="1631216"/>
          </a:xfrm>
          <a:prstGeom prst="rect">
            <a:avLst/>
          </a:prstGeom>
        </p:spPr>
        <p:txBody>
          <a:bodyPr wrap="square">
            <a:spAutoFit/>
          </a:bodyPr>
          <a:lstStyle/>
          <a:p>
            <a:endParaRPr lang="en-US" sz="2800" b="1" u="sng" dirty="0">
              <a:latin typeface="Garamond" panose="02020404030301010803" pitchFamily="18" charset="0"/>
            </a:endParaRPr>
          </a:p>
          <a:p>
            <a:endParaRPr lang="en-US" sz="2400" b="1" u="sng" dirty="0">
              <a:latin typeface="Garamond" panose="02020404030301010803" pitchFamily="18" charset="0"/>
            </a:endParaRPr>
          </a:p>
          <a:p>
            <a:endParaRPr lang="en-US" sz="2400" b="1" u="sng" dirty="0">
              <a:latin typeface="Garamond" panose="02020404030301010803" pitchFamily="18" charset="0"/>
            </a:endParaRPr>
          </a:p>
          <a:p>
            <a:endParaRPr lang="en-US" sz="2400" dirty="0"/>
          </a:p>
        </p:txBody>
      </p:sp>
      <p:sp>
        <p:nvSpPr>
          <p:cNvPr id="3" name="TextBox 2"/>
          <p:cNvSpPr txBox="1"/>
          <p:nvPr/>
        </p:nvSpPr>
        <p:spPr>
          <a:xfrm>
            <a:off x="753700" y="1318713"/>
            <a:ext cx="10921637" cy="4585871"/>
          </a:xfrm>
          <a:prstGeom prst="rect">
            <a:avLst/>
          </a:prstGeom>
          <a:noFill/>
        </p:spPr>
        <p:txBody>
          <a:bodyPr wrap="square" rtlCol="0">
            <a:spAutoFit/>
          </a:bodyPr>
          <a:lstStyle/>
          <a:p>
            <a:r>
              <a:rPr lang="en-US" sz="2400" b="1" u="sng" dirty="0">
                <a:latin typeface="Garamond" panose="02020404030301010803" pitchFamily="18" charset="0"/>
              </a:rPr>
              <a:t>CSS Background Shorthand</a:t>
            </a:r>
          </a:p>
          <a:p>
            <a:endParaRPr lang="en-US" sz="1400" b="1" dirty="0">
              <a:latin typeface="Garamond" panose="02020404030301010803" pitchFamily="18" charset="0"/>
              <a:cs typeface="Arial" charset="0"/>
            </a:endParaRPr>
          </a:p>
          <a:p>
            <a:r>
              <a:rPr lang="en-US" sz="2400" dirty="0">
                <a:latin typeface="Garamond" panose="02020404030301010803" pitchFamily="18" charset="0"/>
                <a:cs typeface="Arial" charset="0"/>
              </a:rPr>
              <a:t>You can also specify all the properties in a single property. This property is known as shorthand property.</a:t>
            </a:r>
          </a:p>
          <a:p>
            <a:endParaRPr lang="en-US" sz="1400" dirty="0">
              <a:latin typeface="Garamond" panose="02020404030301010803" pitchFamily="18" charset="0"/>
              <a:cs typeface="Arial" charset="0"/>
            </a:endParaRPr>
          </a:p>
          <a:p>
            <a:r>
              <a:rPr lang="en-US" sz="2400" dirty="0">
                <a:latin typeface="Garamond" panose="02020404030301010803" pitchFamily="18" charset="0"/>
                <a:cs typeface="Arial" charset="0"/>
              </a:rPr>
              <a:t>For specifying shorthand  property, you just need to use </a:t>
            </a:r>
            <a:r>
              <a:rPr lang="en-US" sz="2400" b="1" dirty="0">
                <a:latin typeface="Garamond" panose="02020404030301010803" pitchFamily="18" charset="0"/>
                <a:cs typeface="Arial" charset="0"/>
              </a:rPr>
              <a:t>background</a:t>
            </a:r>
            <a:r>
              <a:rPr lang="en-US" sz="2400" dirty="0">
                <a:latin typeface="Garamond" panose="02020404030301010803" pitchFamily="18" charset="0"/>
                <a:cs typeface="Arial" charset="0"/>
              </a:rPr>
              <a:t>.</a:t>
            </a:r>
          </a:p>
          <a:p>
            <a:endParaRPr lang="en-US" sz="2400" b="1" u="sng" dirty="0">
              <a:latin typeface="Garamond" panose="02020404030301010803" pitchFamily="18" charset="0"/>
              <a:cs typeface="Arial" charset="0"/>
            </a:endParaRPr>
          </a:p>
          <a:p>
            <a:r>
              <a:rPr lang="en-US" sz="2400" b="1" u="sng" dirty="0">
                <a:latin typeface="Garamond" panose="02020404030301010803" pitchFamily="18" charset="0"/>
                <a:cs typeface="Arial" charset="0"/>
              </a:rPr>
              <a:t>Example-</a:t>
            </a:r>
          </a:p>
          <a:p>
            <a:endParaRPr lang="en-US" sz="2400" dirty="0">
              <a:latin typeface="Garamond" panose="02020404030301010803" pitchFamily="18" charset="0"/>
              <a:cs typeface="Arial" charset="0"/>
            </a:endParaRPr>
          </a:p>
          <a:p>
            <a:r>
              <a:rPr lang="en-US" sz="2400" dirty="0">
                <a:latin typeface="Garamond" panose="02020404030301010803" pitchFamily="18" charset="0"/>
                <a:cs typeface="Arial" charset="0"/>
              </a:rPr>
              <a:t>body {</a:t>
            </a:r>
          </a:p>
          <a:p>
            <a:r>
              <a:rPr lang="en-US" sz="2400" dirty="0">
                <a:latin typeface="Garamond" panose="02020404030301010803" pitchFamily="18" charset="0"/>
                <a:cs typeface="Arial" charset="0"/>
              </a:rPr>
              <a:t>         </a:t>
            </a:r>
            <a:r>
              <a:rPr lang="en-US" sz="2400" b="1" dirty="0" err="1">
                <a:latin typeface="Garamond" panose="02020404030301010803" pitchFamily="18" charset="0"/>
                <a:cs typeface="Arial" charset="0"/>
              </a:rPr>
              <a:t>background:</a:t>
            </a:r>
            <a:r>
              <a:rPr lang="en-US" sz="2400" dirty="0" err="1">
                <a:latin typeface="Garamond" panose="02020404030301010803" pitchFamily="18" charset="0"/>
                <a:cs typeface="Arial" charset="0"/>
              </a:rPr>
              <a:t>cyan</a:t>
            </a:r>
            <a:r>
              <a:rPr lang="en-US" sz="2400" dirty="0">
                <a:latin typeface="Garamond" panose="02020404030301010803" pitchFamily="18" charset="0"/>
                <a:cs typeface="Arial" charset="0"/>
              </a:rPr>
              <a:t> </a:t>
            </a:r>
            <a:r>
              <a:rPr lang="en-US" sz="2400" dirty="0" err="1">
                <a:latin typeface="Garamond" panose="02020404030301010803" pitchFamily="18" charset="0"/>
                <a:cs typeface="Arial" charset="0"/>
              </a:rPr>
              <a:t>url</a:t>
            </a:r>
            <a:r>
              <a:rPr lang="en-US" sz="2400" dirty="0">
                <a:latin typeface="Garamond" panose="02020404030301010803" pitchFamily="18" charset="0"/>
                <a:cs typeface="Arial" charset="0"/>
              </a:rPr>
              <a:t>(‘SomeImage.jpg') </a:t>
            </a:r>
            <a:r>
              <a:rPr lang="en-US" sz="2400" b="1" dirty="0">
                <a:latin typeface="Garamond" panose="02020404030301010803" pitchFamily="18" charset="0"/>
                <a:cs typeface="Arial" charset="0"/>
              </a:rPr>
              <a:t>no-repeat</a:t>
            </a:r>
            <a:r>
              <a:rPr lang="en-US" sz="2400" dirty="0">
                <a:latin typeface="Garamond" panose="02020404030301010803" pitchFamily="18" charset="0"/>
                <a:cs typeface="Arial" charset="0"/>
              </a:rPr>
              <a:t> </a:t>
            </a:r>
            <a:r>
              <a:rPr lang="en-US" sz="2400" b="1" dirty="0">
                <a:latin typeface="Garamond" panose="02020404030301010803" pitchFamily="18" charset="0"/>
                <a:cs typeface="Arial" charset="0"/>
              </a:rPr>
              <a:t>right</a:t>
            </a:r>
            <a:r>
              <a:rPr lang="en-US" sz="2400" dirty="0">
                <a:latin typeface="Garamond" panose="02020404030301010803" pitchFamily="18" charset="0"/>
                <a:cs typeface="Arial" charset="0"/>
              </a:rPr>
              <a:t> </a:t>
            </a:r>
            <a:r>
              <a:rPr lang="en-US" sz="2400" b="1" dirty="0">
                <a:latin typeface="Garamond" panose="02020404030301010803" pitchFamily="18" charset="0"/>
                <a:cs typeface="Arial" charset="0"/>
              </a:rPr>
              <a:t>top</a:t>
            </a:r>
            <a:r>
              <a:rPr lang="en-US" sz="2400" dirty="0">
                <a:latin typeface="Garamond" panose="02020404030301010803" pitchFamily="18" charset="0"/>
                <a:cs typeface="Arial" charset="0"/>
              </a:rPr>
              <a:t>;</a:t>
            </a:r>
          </a:p>
          <a:p>
            <a:r>
              <a:rPr lang="en-US" sz="2400" dirty="0">
                <a:latin typeface="Garamond" panose="02020404030301010803" pitchFamily="18" charset="0"/>
                <a:cs typeface="Arial" charset="0"/>
              </a:rPr>
              <a:t>         }</a:t>
            </a:r>
          </a:p>
          <a:p>
            <a:endParaRPr lang="en-US" sz="2400" b="1" dirty="0">
              <a:latin typeface="Garamond" panose="02020404030301010803" pitchFamily="18" charset="0"/>
            </a:endParaRPr>
          </a:p>
        </p:txBody>
      </p:sp>
      <p:sp>
        <p:nvSpPr>
          <p:cNvPr id="6" name="Slide Number Placeholder 3">
            <a:extLst>
              <a:ext uri="{FF2B5EF4-FFF2-40B4-BE49-F238E27FC236}">
                <a16:creationId xmlns:a16="http://schemas.microsoft.com/office/drawing/2014/main" id="{2EB4D7FC-E85E-49DF-8DD6-B64BCA27FEBD}"/>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16</a:t>
            </a:fld>
            <a:endParaRPr lang="en-US" altLang="en-US" sz="1400" dirty="0"/>
          </a:p>
        </p:txBody>
      </p:sp>
    </p:spTree>
    <p:extLst>
      <p:ext uri="{BB962C8B-B14F-4D97-AF65-F5344CB8AC3E}">
        <p14:creationId xmlns:p14="http://schemas.microsoft.com/office/powerpoint/2010/main" val="1281136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365126"/>
            <a:ext cx="11524343" cy="6214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Formatting with CSS Properties </a:t>
            </a:r>
          </a:p>
        </p:txBody>
      </p:sp>
      <p:sp>
        <p:nvSpPr>
          <p:cNvPr id="5" name="Rectangle 4"/>
          <p:cNvSpPr/>
          <p:nvPr/>
        </p:nvSpPr>
        <p:spPr>
          <a:xfrm>
            <a:off x="449943" y="1259545"/>
            <a:ext cx="11524343" cy="1631216"/>
          </a:xfrm>
          <a:prstGeom prst="rect">
            <a:avLst/>
          </a:prstGeom>
        </p:spPr>
        <p:txBody>
          <a:bodyPr wrap="square">
            <a:spAutoFit/>
          </a:bodyPr>
          <a:lstStyle/>
          <a:p>
            <a:endParaRPr lang="en-US" sz="2800" b="1" u="sng" dirty="0">
              <a:latin typeface="Garamond" panose="02020404030301010803" pitchFamily="18" charset="0"/>
            </a:endParaRPr>
          </a:p>
          <a:p>
            <a:endParaRPr lang="en-US" sz="2400" b="1" u="sng" dirty="0">
              <a:latin typeface="Garamond" panose="02020404030301010803" pitchFamily="18" charset="0"/>
            </a:endParaRPr>
          </a:p>
          <a:p>
            <a:endParaRPr lang="en-US" sz="2400" b="1" u="sng" dirty="0">
              <a:latin typeface="Garamond" panose="02020404030301010803" pitchFamily="18" charset="0"/>
            </a:endParaRPr>
          </a:p>
          <a:p>
            <a:endParaRPr lang="en-US" sz="2400" dirty="0"/>
          </a:p>
        </p:txBody>
      </p:sp>
      <p:sp>
        <p:nvSpPr>
          <p:cNvPr id="3" name="TextBox 2"/>
          <p:cNvSpPr txBox="1"/>
          <p:nvPr/>
        </p:nvSpPr>
        <p:spPr>
          <a:xfrm>
            <a:off x="658164" y="1386951"/>
            <a:ext cx="11037968" cy="3631763"/>
          </a:xfrm>
          <a:prstGeom prst="rect">
            <a:avLst/>
          </a:prstGeom>
          <a:noFill/>
        </p:spPr>
        <p:txBody>
          <a:bodyPr wrap="square" rtlCol="0">
            <a:spAutoFit/>
          </a:bodyPr>
          <a:lstStyle/>
          <a:p>
            <a:r>
              <a:rPr lang="en-US" sz="2400" b="1" u="sng" dirty="0">
                <a:latin typeface="Garamond" panose="02020404030301010803" pitchFamily="18" charset="0"/>
              </a:rPr>
              <a:t>Text Formatting</a:t>
            </a:r>
          </a:p>
          <a:p>
            <a:endParaRPr lang="en-US" sz="1100" b="1" dirty="0">
              <a:latin typeface="Garamond" panose="02020404030301010803" pitchFamily="18" charset="0"/>
            </a:endParaRPr>
          </a:p>
          <a:p>
            <a:pPr>
              <a:defRPr/>
            </a:pPr>
            <a:endParaRPr lang="en-US" sz="1100" dirty="0">
              <a:latin typeface="Garamond" panose="02020404030301010803" pitchFamily="18" charset="0"/>
              <a:cs typeface="Arial" charset="0"/>
            </a:endParaRPr>
          </a:p>
          <a:p>
            <a:pPr>
              <a:defRPr/>
            </a:pPr>
            <a:r>
              <a:rPr lang="en-US" sz="2400" dirty="0">
                <a:latin typeface="Garamond" panose="02020404030301010803" pitchFamily="18" charset="0"/>
                <a:cs typeface="Arial" charset="0"/>
              </a:rPr>
              <a:t>The following properties can be used for formatting text :</a:t>
            </a:r>
            <a:endParaRPr lang="en-US" dirty="0">
              <a:latin typeface="Garamond" panose="02020404030301010803" pitchFamily="18" charset="0"/>
              <a:cs typeface="Arial" charset="0"/>
            </a:endParaRPr>
          </a:p>
          <a:p>
            <a:pPr>
              <a:defRPr/>
            </a:pPr>
            <a:endParaRPr lang="en-US" sz="1600" dirty="0">
              <a:latin typeface="Garamond" panose="02020404030301010803" pitchFamily="18" charset="0"/>
              <a:cs typeface="Arial" charset="0"/>
            </a:endParaRPr>
          </a:p>
          <a:p>
            <a:pPr marL="514350" indent="-514350">
              <a:buFont typeface="Arial" charset="0"/>
              <a:buAutoNum type="arabicPeriod"/>
              <a:defRPr/>
            </a:pPr>
            <a:r>
              <a:rPr lang="en-US" sz="2400" dirty="0">
                <a:latin typeface="Garamond" panose="02020404030301010803" pitchFamily="18" charset="0"/>
                <a:cs typeface="Arial" charset="0"/>
              </a:rPr>
              <a:t>Text Color</a:t>
            </a:r>
          </a:p>
          <a:p>
            <a:pPr marL="514350" indent="-514350">
              <a:buFont typeface="Arial" charset="0"/>
              <a:buAutoNum type="arabicPeriod"/>
              <a:defRPr/>
            </a:pPr>
            <a:r>
              <a:rPr lang="en-US" sz="2400" dirty="0">
                <a:latin typeface="Garamond" panose="02020404030301010803" pitchFamily="18" charset="0"/>
                <a:cs typeface="Arial" charset="0"/>
              </a:rPr>
              <a:t>Text Alignment</a:t>
            </a:r>
          </a:p>
          <a:p>
            <a:pPr marL="514350" indent="-514350">
              <a:buFont typeface="Arial" charset="0"/>
              <a:buAutoNum type="arabicPeriod"/>
              <a:defRPr/>
            </a:pPr>
            <a:r>
              <a:rPr lang="en-US" sz="2400" dirty="0">
                <a:latin typeface="Garamond" panose="02020404030301010803" pitchFamily="18" charset="0"/>
                <a:cs typeface="Arial" charset="0"/>
              </a:rPr>
              <a:t>Text Decoration</a:t>
            </a:r>
          </a:p>
          <a:p>
            <a:pPr marL="514350" indent="-514350">
              <a:buFont typeface="Arial" charset="0"/>
              <a:buAutoNum type="arabicPeriod"/>
              <a:defRPr/>
            </a:pPr>
            <a:r>
              <a:rPr lang="en-US" sz="2400" dirty="0">
                <a:latin typeface="Garamond" panose="02020404030301010803" pitchFamily="18" charset="0"/>
                <a:cs typeface="Arial" charset="0"/>
              </a:rPr>
              <a:t>Text Transformation</a:t>
            </a:r>
          </a:p>
          <a:p>
            <a:pPr marL="514350" indent="-514350">
              <a:buFont typeface="Arial" charset="0"/>
              <a:buAutoNum type="arabicPeriod"/>
              <a:defRPr/>
            </a:pPr>
            <a:r>
              <a:rPr lang="en-US" sz="2400" dirty="0">
                <a:latin typeface="Garamond" panose="02020404030301010803" pitchFamily="18" charset="0"/>
                <a:cs typeface="Arial" charset="0"/>
              </a:rPr>
              <a:t>Text Indentation</a:t>
            </a:r>
          </a:p>
          <a:p>
            <a:endParaRPr lang="en-US" sz="2400" dirty="0">
              <a:latin typeface="Garamond" panose="02020404030301010803" pitchFamily="18" charset="0"/>
            </a:endParaRPr>
          </a:p>
        </p:txBody>
      </p:sp>
      <p:sp>
        <p:nvSpPr>
          <p:cNvPr id="6" name="Slide Number Placeholder 3">
            <a:extLst>
              <a:ext uri="{FF2B5EF4-FFF2-40B4-BE49-F238E27FC236}">
                <a16:creationId xmlns:a16="http://schemas.microsoft.com/office/drawing/2014/main" id="{E63C3537-298B-4FC5-BC3B-4B25BD2EFC5B}"/>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17</a:t>
            </a:fld>
            <a:endParaRPr lang="en-US" altLang="en-US" sz="1400" dirty="0"/>
          </a:p>
        </p:txBody>
      </p:sp>
    </p:spTree>
    <p:extLst>
      <p:ext uri="{BB962C8B-B14F-4D97-AF65-F5344CB8AC3E}">
        <p14:creationId xmlns:p14="http://schemas.microsoft.com/office/powerpoint/2010/main" val="3936645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365126"/>
            <a:ext cx="11524343" cy="6214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Formatting with CSS Properties </a:t>
            </a:r>
          </a:p>
        </p:txBody>
      </p:sp>
      <p:sp>
        <p:nvSpPr>
          <p:cNvPr id="5" name="Rectangle 4"/>
          <p:cNvSpPr/>
          <p:nvPr/>
        </p:nvSpPr>
        <p:spPr>
          <a:xfrm>
            <a:off x="449943" y="1259545"/>
            <a:ext cx="11524343" cy="1631216"/>
          </a:xfrm>
          <a:prstGeom prst="rect">
            <a:avLst/>
          </a:prstGeom>
        </p:spPr>
        <p:txBody>
          <a:bodyPr wrap="square">
            <a:spAutoFit/>
          </a:bodyPr>
          <a:lstStyle/>
          <a:p>
            <a:endParaRPr lang="en-US" sz="2800" b="1" u="sng" dirty="0">
              <a:latin typeface="Garamond" panose="02020404030301010803" pitchFamily="18" charset="0"/>
            </a:endParaRPr>
          </a:p>
          <a:p>
            <a:endParaRPr lang="en-US" sz="2400" b="1" u="sng" dirty="0">
              <a:latin typeface="Garamond" panose="02020404030301010803" pitchFamily="18" charset="0"/>
            </a:endParaRPr>
          </a:p>
          <a:p>
            <a:endParaRPr lang="en-US" sz="2400" b="1" u="sng" dirty="0">
              <a:latin typeface="Garamond" panose="02020404030301010803" pitchFamily="18" charset="0"/>
            </a:endParaRPr>
          </a:p>
          <a:p>
            <a:endParaRPr lang="en-US" sz="2400" dirty="0"/>
          </a:p>
        </p:txBody>
      </p:sp>
      <p:sp>
        <p:nvSpPr>
          <p:cNvPr id="3" name="TextBox 2"/>
          <p:cNvSpPr txBox="1"/>
          <p:nvPr/>
        </p:nvSpPr>
        <p:spPr>
          <a:xfrm>
            <a:off x="490887" y="1164009"/>
            <a:ext cx="11237232" cy="5686172"/>
          </a:xfrm>
          <a:prstGeom prst="rect">
            <a:avLst/>
          </a:prstGeom>
          <a:noFill/>
        </p:spPr>
        <p:txBody>
          <a:bodyPr wrap="square" rtlCol="0">
            <a:spAutoFit/>
          </a:bodyPr>
          <a:lstStyle/>
          <a:p>
            <a:r>
              <a:rPr lang="en-US" sz="2400" b="1" u="sng" dirty="0">
                <a:latin typeface="Garamond" panose="02020404030301010803" pitchFamily="18" charset="0"/>
              </a:rPr>
              <a:t>Text Alignment</a:t>
            </a:r>
          </a:p>
          <a:p>
            <a:endParaRPr lang="en-US" sz="1100" b="1" dirty="0">
              <a:latin typeface="Garamond" panose="02020404030301010803" pitchFamily="18" charset="0"/>
            </a:endParaRPr>
          </a:p>
          <a:p>
            <a:r>
              <a:rPr lang="en-US" sz="2400" dirty="0">
                <a:latin typeface="Garamond" panose="02020404030301010803" pitchFamily="18" charset="0"/>
                <a:cs typeface="Arial" charset="0"/>
              </a:rPr>
              <a:t>We can either align the text to the left, right, center or we can make it justified.</a:t>
            </a:r>
          </a:p>
          <a:p>
            <a:endParaRPr lang="en-US" sz="1000" dirty="0">
              <a:latin typeface="Garamond" panose="02020404030301010803" pitchFamily="18" charset="0"/>
              <a:cs typeface="Arial" charset="0"/>
            </a:endParaRPr>
          </a:p>
          <a:p>
            <a:pPr lvl="1"/>
            <a:r>
              <a:rPr lang="en-US" sz="2400" b="1" u="sng" dirty="0">
                <a:latin typeface="Garamond" panose="02020404030301010803" pitchFamily="18" charset="0"/>
                <a:cs typeface="Arial" charset="0"/>
              </a:rPr>
              <a:t>Example-</a:t>
            </a:r>
          </a:p>
          <a:p>
            <a:pPr lvl="2"/>
            <a:r>
              <a:rPr lang="en-US" sz="2400" dirty="0">
                <a:latin typeface="Garamond" panose="02020404030301010803" pitchFamily="18" charset="0"/>
                <a:cs typeface="Arial" charset="0"/>
              </a:rPr>
              <a:t>p { </a:t>
            </a:r>
            <a:r>
              <a:rPr lang="en-US" sz="2400" b="1" dirty="0" err="1">
                <a:latin typeface="Garamond" panose="02020404030301010803" pitchFamily="18" charset="0"/>
                <a:cs typeface="Arial" charset="0"/>
              </a:rPr>
              <a:t>text-align</a:t>
            </a:r>
            <a:r>
              <a:rPr lang="en-US" sz="2400" dirty="0" err="1">
                <a:latin typeface="Garamond" panose="02020404030301010803" pitchFamily="18" charset="0"/>
                <a:cs typeface="Arial" charset="0"/>
              </a:rPr>
              <a:t>:left</a:t>
            </a:r>
            <a:r>
              <a:rPr lang="en-US" sz="2400" dirty="0">
                <a:latin typeface="Garamond" panose="02020404030301010803" pitchFamily="18" charset="0"/>
                <a:cs typeface="Arial" charset="0"/>
              </a:rPr>
              <a:t>;}</a:t>
            </a:r>
          </a:p>
          <a:p>
            <a:pPr lvl="2"/>
            <a:r>
              <a:rPr lang="en-US" sz="2400" dirty="0">
                <a:latin typeface="Garamond" panose="02020404030301010803" pitchFamily="18" charset="0"/>
                <a:cs typeface="Arial" charset="0"/>
              </a:rPr>
              <a:t>h1{</a:t>
            </a:r>
            <a:r>
              <a:rPr lang="en-US" sz="2400" b="1" dirty="0" err="1">
                <a:latin typeface="Garamond" panose="02020404030301010803" pitchFamily="18" charset="0"/>
                <a:cs typeface="Arial" charset="0"/>
              </a:rPr>
              <a:t>text-align</a:t>
            </a:r>
            <a:r>
              <a:rPr lang="en-US" sz="2400" dirty="0" err="1">
                <a:latin typeface="Garamond" panose="02020404030301010803" pitchFamily="18" charset="0"/>
                <a:cs typeface="Arial" charset="0"/>
              </a:rPr>
              <a:t>:center</a:t>
            </a:r>
            <a:r>
              <a:rPr lang="en-US" sz="2400" dirty="0">
                <a:latin typeface="Garamond" panose="02020404030301010803" pitchFamily="18" charset="0"/>
                <a:cs typeface="Arial" charset="0"/>
              </a:rPr>
              <a:t>;}</a:t>
            </a:r>
          </a:p>
          <a:p>
            <a:endParaRPr lang="en-US" sz="2400" dirty="0">
              <a:latin typeface="Garamond" panose="02020404030301010803" pitchFamily="18" charset="0"/>
              <a:cs typeface="Arial" charset="0"/>
            </a:endParaRPr>
          </a:p>
          <a:p>
            <a:r>
              <a:rPr lang="en-US" sz="2400" b="1" u="sng" dirty="0">
                <a:latin typeface="Garamond" panose="02020404030301010803" pitchFamily="18" charset="0"/>
              </a:rPr>
              <a:t>Text Color</a:t>
            </a:r>
          </a:p>
          <a:p>
            <a:endParaRPr lang="en-US" sz="1050" b="1" dirty="0">
              <a:latin typeface="Garamond" panose="02020404030301010803" pitchFamily="18" charset="0"/>
            </a:endParaRPr>
          </a:p>
          <a:p>
            <a:r>
              <a:rPr lang="en-US" sz="2400" dirty="0">
                <a:latin typeface="Garamond" panose="02020404030301010803" pitchFamily="18" charset="0"/>
                <a:cs typeface="Arial" charset="0"/>
              </a:rPr>
              <a:t>The color</a:t>
            </a:r>
            <a:r>
              <a:rPr lang="en-US" sz="2400" dirty="0">
                <a:solidFill>
                  <a:srgbClr val="FF0000"/>
                </a:solidFill>
                <a:latin typeface="Garamond" panose="02020404030301010803" pitchFamily="18" charset="0"/>
                <a:cs typeface="Arial" charset="0"/>
              </a:rPr>
              <a:t> </a:t>
            </a:r>
            <a:r>
              <a:rPr lang="en-US" sz="2400" dirty="0">
                <a:latin typeface="Garamond" panose="02020404030301010803" pitchFamily="18" charset="0"/>
                <a:cs typeface="Arial" charset="0"/>
              </a:rPr>
              <a:t>property is used to set the color of text.</a:t>
            </a:r>
          </a:p>
          <a:p>
            <a:endParaRPr lang="en-US" sz="600" dirty="0">
              <a:latin typeface="Garamond" panose="02020404030301010803" pitchFamily="18" charset="0"/>
              <a:cs typeface="Arial" charset="0"/>
            </a:endParaRPr>
          </a:p>
          <a:p>
            <a:pPr lvl="1"/>
            <a:r>
              <a:rPr lang="en-US" sz="2400" b="1" u="sng" dirty="0">
                <a:latin typeface="Garamond" panose="02020404030301010803" pitchFamily="18" charset="0"/>
                <a:cs typeface="Arial" charset="0"/>
              </a:rPr>
              <a:t>Example-</a:t>
            </a:r>
          </a:p>
          <a:p>
            <a:pPr lvl="2"/>
            <a:r>
              <a:rPr lang="en-US" sz="2400" dirty="0">
                <a:latin typeface="Garamond" panose="02020404030301010803" pitchFamily="18" charset="0"/>
                <a:cs typeface="Arial" charset="0"/>
              </a:rPr>
              <a:t>body { </a:t>
            </a:r>
            <a:r>
              <a:rPr lang="en-US" sz="2400" b="1" dirty="0" err="1">
                <a:latin typeface="Garamond" panose="02020404030301010803" pitchFamily="18" charset="0"/>
                <a:cs typeface="Arial" charset="0"/>
              </a:rPr>
              <a:t>color</a:t>
            </a:r>
            <a:r>
              <a:rPr lang="en-US" sz="2400" dirty="0" err="1">
                <a:latin typeface="Garamond" panose="02020404030301010803" pitchFamily="18" charset="0"/>
                <a:cs typeface="Arial" charset="0"/>
              </a:rPr>
              <a:t>:blue</a:t>
            </a:r>
            <a:r>
              <a:rPr lang="en-US" sz="2400" dirty="0">
                <a:latin typeface="Garamond" panose="02020404030301010803" pitchFamily="18" charset="0"/>
                <a:cs typeface="Arial" charset="0"/>
              </a:rPr>
              <a:t>;}</a:t>
            </a:r>
          </a:p>
          <a:p>
            <a:pPr lvl="2"/>
            <a:r>
              <a:rPr lang="en-US" sz="2400" dirty="0">
                <a:latin typeface="Garamond" panose="02020404030301010803" pitchFamily="18" charset="0"/>
                <a:cs typeface="Arial" charset="0"/>
              </a:rPr>
              <a:t>p1 {</a:t>
            </a:r>
            <a:r>
              <a:rPr lang="en-US" sz="2400" b="1" dirty="0" err="1">
                <a:latin typeface="Garamond" panose="02020404030301010803" pitchFamily="18" charset="0"/>
                <a:cs typeface="Arial" charset="0"/>
              </a:rPr>
              <a:t>color</a:t>
            </a:r>
            <a:r>
              <a:rPr lang="en-US" sz="2400" dirty="0" err="1">
                <a:latin typeface="Garamond" panose="02020404030301010803" pitchFamily="18" charset="0"/>
                <a:cs typeface="Arial" charset="0"/>
              </a:rPr>
              <a:t>:magenta</a:t>
            </a:r>
            <a:r>
              <a:rPr lang="en-US" sz="2400" dirty="0">
                <a:latin typeface="Garamond" panose="02020404030301010803" pitchFamily="18" charset="0"/>
                <a:cs typeface="Arial" charset="0"/>
              </a:rPr>
              <a:t>;}</a:t>
            </a:r>
          </a:p>
          <a:p>
            <a:endParaRPr lang="en-US" sz="2400" dirty="0">
              <a:latin typeface="Garamond" panose="02020404030301010803" pitchFamily="18" charset="0"/>
              <a:cs typeface="Arial" charset="0"/>
            </a:endParaRPr>
          </a:p>
          <a:p>
            <a:endParaRPr lang="en-US" sz="2400" dirty="0">
              <a:latin typeface="Garamond" panose="02020404030301010803" pitchFamily="18" charset="0"/>
            </a:endParaRPr>
          </a:p>
        </p:txBody>
      </p:sp>
      <p:sp>
        <p:nvSpPr>
          <p:cNvPr id="6" name="Slide Number Placeholder 3">
            <a:extLst>
              <a:ext uri="{FF2B5EF4-FFF2-40B4-BE49-F238E27FC236}">
                <a16:creationId xmlns:a16="http://schemas.microsoft.com/office/drawing/2014/main" id="{156C8CD1-0A3E-4158-87B0-AF128D1B18B0}"/>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18</a:t>
            </a:fld>
            <a:endParaRPr lang="en-US" altLang="en-US" sz="1400" dirty="0"/>
          </a:p>
        </p:txBody>
      </p:sp>
    </p:spTree>
    <p:extLst>
      <p:ext uri="{BB962C8B-B14F-4D97-AF65-F5344CB8AC3E}">
        <p14:creationId xmlns:p14="http://schemas.microsoft.com/office/powerpoint/2010/main" val="42176606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365126"/>
            <a:ext cx="11524343" cy="6214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Formatting with CSS Properties </a:t>
            </a:r>
          </a:p>
        </p:txBody>
      </p:sp>
      <p:sp>
        <p:nvSpPr>
          <p:cNvPr id="5" name="Rectangle 4"/>
          <p:cNvSpPr/>
          <p:nvPr/>
        </p:nvSpPr>
        <p:spPr>
          <a:xfrm>
            <a:off x="449943" y="1259545"/>
            <a:ext cx="11524343" cy="1631216"/>
          </a:xfrm>
          <a:prstGeom prst="rect">
            <a:avLst/>
          </a:prstGeom>
        </p:spPr>
        <p:txBody>
          <a:bodyPr wrap="square">
            <a:spAutoFit/>
          </a:bodyPr>
          <a:lstStyle/>
          <a:p>
            <a:endParaRPr lang="en-US" sz="2800" b="1" u="sng" dirty="0">
              <a:latin typeface="Garamond" panose="02020404030301010803" pitchFamily="18" charset="0"/>
            </a:endParaRPr>
          </a:p>
          <a:p>
            <a:endParaRPr lang="en-US" sz="2400" b="1" u="sng" dirty="0">
              <a:latin typeface="Garamond" panose="02020404030301010803" pitchFamily="18" charset="0"/>
            </a:endParaRPr>
          </a:p>
          <a:p>
            <a:endParaRPr lang="en-US" sz="2400" b="1" u="sng" dirty="0">
              <a:latin typeface="Garamond" panose="02020404030301010803" pitchFamily="18" charset="0"/>
            </a:endParaRPr>
          </a:p>
          <a:p>
            <a:endParaRPr lang="en-US" sz="2400" dirty="0"/>
          </a:p>
        </p:txBody>
      </p:sp>
      <p:sp>
        <p:nvSpPr>
          <p:cNvPr id="3" name="TextBox 2"/>
          <p:cNvSpPr txBox="1"/>
          <p:nvPr/>
        </p:nvSpPr>
        <p:spPr>
          <a:xfrm>
            <a:off x="617219" y="1714500"/>
            <a:ext cx="10898505" cy="830997"/>
          </a:xfrm>
          <a:prstGeom prst="rect">
            <a:avLst/>
          </a:prstGeom>
          <a:noFill/>
        </p:spPr>
        <p:txBody>
          <a:bodyPr wrap="square" rtlCol="0">
            <a:spAutoFit/>
          </a:bodyPr>
          <a:lstStyle/>
          <a:p>
            <a:endParaRPr lang="en-US" sz="2400" dirty="0">
              <a:latin typeface="Garamond" panose="02020404030301010803" pitchFamily="18" charset="0"/>
              <a:cs typeface="Arial" charset="0"/>
            </a:endParaRPr>
          </a:p>
          <a:p>
            <a:endParaRPr lang="en-US" sz="2400" dirty="0">
              <a:latin typeface="Garamond" panose="02020404030301010803" pitchFamily="18" charset="0"/>
            </a:endParaRPr>
          </a:p>
        </p:txBody>
      </p:sp>
      <p:sp>
        <p:nvSpPr>
          <p:cNvPr id="4" name="Rectangle 3"/>
          <p:cNvSpPr/>
          <p:nvPr/>
        </p:nvSpPr>
        <p:spPr>
          <a:xfrm>
            <a:off x="630867" y="1077492"/>
            <a:ext cx="11065781" cy="5770811"/>
          </a:xfrm>
          <a:prstGeom prst="rect">
            <a:avLst/>
          </a:prstGeom>
        </p:spPr>
        <p:txBody>
          <a:bodyPr wrap="square">
            <a:spAutoFit/>
          </a:bodyPr>
          <a:lstStyle/>
          <a:p>
            <a:r>
              <a:rPr lang="en-US" sz="2400" b="1" u="sng" dirty="0">
                <a:latin typeface="Garamond" panose="02020404030301010803" pitchFamily="18" charset="0"/>
              </a:rPr>
              <a:t>Text Decoration</a:t>
            </a:r>
          </a:p>
          <a:p>
            <a:endParaRPr lang="en-US" sz="1050" b="1" dirty="0">
              <a:latin typeface="Garamond" panose="02020404030301010803" pitchFamily="18" charset="0"/>
            </a:endParaRPr>
          </a:p>
          <a:p>
            <a:r>
              <a:rPr lang="en-US" sz="2400" dirty="0">
                <a:latin typeface="Garamond" panose="02020404030301010803" pitchFamily="18" charset="0"/>
                <a:cs typeface="Arial" charset="0"/>
              </a:rPr>
              <a:t>You can use </a:t>
            </a:r>
            <a:r>
              <a:rPr lang="en-US" sz="2400" b="1" dirty="0">
                <a:latin typeface="Garamond" panose="02020404030301010803" pitchFamily="18" charset="0"/>
                <a:cs typeface="Arial" charset="0"/>
              </a:rPr>
              <a:t>text-decoration</a:t>
            </a:r>
            <a:r>
              <a:rPr lang="en-US" sz="2400" dirty="0">
                <a:latin typeface="Garamond" panose="02020404030301010803" pitchFamily="18" charset="0"/>
                <a:cs typeface="Arial" charset="0"/>
              </a:rPr>
              <a:t> property to set or remove decorations from text.</a:t>
            </a:r>
          </a:p>
          <a:p>
            <a:endParaRPr lang="en-US" sz="600" dirty="0">
              <a:latin typeface="Garamond" panose="02020404030301010803" pitchFamily="18" charset="0"/>
              <a:cs typeface="Arial" charset="0"/>
            </a:endParaRPr>
          </a:p>
          <a:p>
            <a:pPr lvl="1"/>
            <a:r>
              <a:rPr lang="en-US" sz="2400" b="1" u="sng" dirty="0">
                <a:latin typeface="Garamond" panose="02020404030301010803" pitchFamily="18" charset="0"/>
                <a:cs typeface="Arial" charset="0"/>
              </a:rPr>
              <a:t>Example-</a:t>
            </a:r>
          </a:p>
          <a:p>
            <a:pPr lvl="2"/>
            <a:r>
              <a:rPr lang="en-US" sz="2400" dirty="0">
                <a:latin typeface="Garamond" panose="02020404030301010803" pitchFamily="18" charset="0"/>
                <a:cs typeface="Arial" charset="0"/>
              </a:rPr>
              <a:t>p {</a:t>
            </a:r>
            <a:r>
              <a:rPr lang="en-US" sz="2400" b="1" dirty="0" err="1">
                <a:latin typeface="Garamond" panose="02020404030301010803" pitchFamily="18" charset="0"/>
                <a:cs typeface="Arial" charset="0"/>
              </a:rPr>
              <a:t>text-decoration:</a:t>
            </a:r>
            <a:r>
              <a:rPr lang="en-US" sz="2400" dirty="0" err="1">
                <a:latin typeface="Garamond" panose="02020404030301010803" pitchFamily="18" charset="0"/>
                <a:cs typeface="Arial" charset="0"/>
              </a:rPr>
              <a:t>overline</a:t>
            </a:r>
            <a:r>
              <a:rPr lang="en-US" sz="2400" dirty="0">
                <a:latin typeface="Garamond" panose="02020404030301010803" pitchFamily="18" charset="0"/>
                <a:cs typeface="Arial" charset="0"/>
              </a:rPr>
              <a:t>;}</a:t>
            </a:r>
          </a:p>
          <a:p>
            <a:pPr lvl="2"/>
            <a:r>
              <a:rPr lang="en-US" sz="2400" dirty="0">
                <a:latin typeface="Garamond" panose="02020404030301010803" pitchFamily="18" charset="0"/>
                <a:cs typeface="Arial" charset="0"/>
              </a:rPr>
              <a:t>p {</a:t>
            </a:r>
            <a:r>
              <a:rPr lang="en-US" sz="2400" b="1" dirty="0" err="1">
                <a:latin typeface="Garamond" panose="02020404030301010803" pitchFamily="18" charset="0"/>
                <a:cs typeface="Arial" charset="0"/>
              </a:rPr>
              <a:t>text-decoration:</a:t>
            </a:r>
            <a:r>
              <a:rPr lang="en-US" sz="2400" dirty="0" err="1">
                <a:latin typeface="Garamond" panose="02020404030301010803" pitchFamily="18" charset="0"/>
                <a:cs typeface="Arial" charset="0"/>
              </a:rPr>
              <a:t>line-through</a:t>
            </a:r>
            <a:r>
              <a:rPr lang="en-US" sz="2400" dirty="0">
                <a:latin typeface="Garamond" panose="02020404030301010803" pitchFamily="18" charset="0"/>
                <a:cs typeface="Arial" charset="0"/>
              </a:rPr>
              <a:t>;}</a:t>
            </a:r>
          </a:p>
          <a:p>
            <a:pPr lvl="2"/>
            <a:r>
              <a:rPr lang="en-US" sz="2400" dirty="0">
                <a:latin typeface="Garamond" panose="02020404030301010803" pitchFamily="18" charset="0"/>
                <a:cs typeface="Arial" charset="0"/>
              </a:rPr>
              <a:t>p {</a:t>
            </a:r>
            <a:r>
              <a:rPr lang="en-US" sz="2400" b="1" dirty="0" err="1">
                <a:latin typeface="Garamond" panose="02020404030301010803" pitchFamily="18" charset="0"/>
                <a:cs typeface="Arial" charset="0"/>
              </a:rPr>
              <a:t>text-decoration:</a:t>
            </a:r>
            <a:r>
              <a:rPr lang="en-US" sz="2400" dirty="0" err="1">
                <a:latin typeface="Garamond" panose="02020404030301010803" pitchFamily="18" charset="0"/>
                <a:cs typeface="Arial" charset="0"/>
              </a:rPr>
              <a:t>underline</a:t>
            </a:r>
            <a:r>
              <a:rPr lang="en-US" sz="2400" dirty="0">
                <a:latin typeface="Garamond" panose="02020404030301010803" pitchFamily="18" charset="0"/>
                <a:cs typeface="Arial" charset="0"/>
              </a:rPr>
              <a:t>;}</a:t>
            </a:r>
          </a:p>
          <a:p>
            <a:pPr lvl="2"/>
            <a:endParaRPr lang="en-US" sz="2400" dirty="0">
              <a:latin typeface="Garamond" panose="02020404030301010803" pitchFamily="18" charset="0"/>
              <a:cs typeface="Arial" charset="0"/>
            </a:endParaRPr>
          </a:p>
          <a:p>
            <a:r>
              <a:rPr lang="en-US" sz="2400" b="1" u="sng" dirty="0">
                <a:latin typeface="Garamond" panose="02020404030301010803" pitchFamily="18" charset="0"/>
              </a:rPr>
              <a:t>Text Transformation</a:t>
            </a:r>
          </a:p>
          <a:p>
            <a:endParaRPr lang="en-US" sz="1050" b="1" dirty="0">
              <a:latin typeface="Garamond" panose="02020404030301010803" pitchFamily="18" charset="0"/>
            </a:endParaRPr>
          </a:p>
          <a:p>
            <a:r>
              <a:rPr lang="en-US" sz="2400" dirty="0">
                <a:latin typeface="Garamond" panose="02020404030301010803" pitchFamily="18" charset="0"/>
                <a:cs typeface="Arial" charset="0"/>
              </a:rPr>
              <a:t>You can use text-transform</a:t>
            </a:r>
            <a:r>
              <a:rPr lang="en-US" sz="2400" dirty="0">
                <a:solidFill>
                  <a:srgbClr val="FF0000"/>
                </a:solidFill>
                <a:latin typeface="Garamond" panose="02020404030301010803" pitchFamily="18" charset="0"/>
                <a:cs typeface="Arial" charset="0"/>
              </a:rPr>
              <a:t> </a:t>
            </a:r>
            <a:r>
              <a:rPr lang="en-US" sz="2400" dirty="0">
                <a:latin typeface="Garamond" panose="02020404030301010803" pitchFamily="18" charset="0"/>
                <a:cs typeface="Arial" charset="0"/>
              </a:rPr>
              <a:t>property to specify uppercase and lowercase letters of any text.</a:t>
            </a:r>
          </a:p>
          <a:p>
            <a:endParaRPr lang="en-US" sz="600" dirty="0">
              <a:latin typeface="Garamond" panose="02020404030301010803" pitchFamily="18" charset="0"/>
              <a:cs typeface="Arial" charset="0"/>
            </a:endParaRPr>
          </a:p>
          <a:p>
            <a:pPr lvl="1"/>
            <a:r>
              <a:rPr lang="en-US" sz="2400" b="1" u="sng" dirty="0">
                <a:latin typeface="Garamond" panose="02020404030301010803" pitchFamily="18" charset="0"/>
                <a:cs typeface="Arial" charset="0"/>
              </a:rPr>
              <a:t>Example-</a:t>
            </a:r>
          </a:p>
          <a:p>
            <a:pPr lvl="2"/>
            <a:r>
              <a:rPr lang="en-US" sz="2400" dirty="0">
                <a:latin typeface="Garamond" panose="02020404030301010803" pitchFamily="18" charset="0"/>
                <a:cs typeface="Arial" charset="0"/>
              </a:rPr>
              <a:t>h1 {</a:t>
            </a:r>
            <a:r>
              <a:rPr lang="en-US" sz="2400" b="1" dirty="0" err="1">
                <a:latin typeface="Garamond" panose="02020404030301010803" pitchFamily="18" charset="0"/>
                <a:cs typeface="Arial" charset="0"/>
              </a:rPr>
              <a:t>text-transform:</a:t>
            </a:r>
            <a:r>
              <a:rPr lang="en-US" sz="2400" dirty="0" err="1">
                <a:latin typeface="Garamond" panose="02020404030301010803" pitchFamily="18" charset="0"/>
                <a:cs typeface="Arial" charset="0"/>
              </a:rPr>
              <a:t>uppercase</a:t>
            </a:r>
            <a:r>
              <a:rPr lang="en-US" sz="2400" dirty="0">
                <a:latin typeface="Garamond" panose="02020404030301010803" pitchFamily="18" charset="0"/>
                <a:cs typeface="Arial" charset="0"/>
              </a:rPr>
              <a:t>;}</a:t>
            </a:r>
          </a:p>
          <a:p>
            <a:pPr lvl="2"/>
            <a:r>
              <a:rPr lang="en-US" sz="2400" dirty="0">
                <a:latin typeface="Garamond" panose="02020404030301010803" pitchFamily="18" charset="0"/>
                <a:cs typeface="Arial" charset="0"/>
              </a:rPr>
              <a:t>h2 {</a:t>
            </a:r>
            <a:r>
              <a:rPr lang="en-US" sz="2400" b="1" dirty="0" err="1">
                <a:latin typeface="Garamond" panose="02020404030301010803" pitchFamily="18" charset="0"/>
                <a:cs typeface="Arial" charset="0"/>
              </a:rPr>
              <a:t>text-transform:</a:t>
            </a:r>
            <a:r>
              <a:rPr lang="en-US" sz="2400" dirty="0" err="1">
                <a:latin typeface="Garamond" panose="02020404030301010803" pitchFamily="18" charset="0"/>
                <a:cs typeface="Arial" charset="0"/>
              </a:rPr>
              <a:t>lowercase</a:t>
            </a:r>
            <a:r>
              <a:rPr lang="en-US" sz="2400" dirty="0">
                <a:latin typeface="Garamond" panose="02020404030301010803" pitchFamily="18" charset="0"/>
                <a:cs typeface="Arial" charset="0"/>
              </a:rPr>
              <a:t>;}</a:t>
            </a:r>
          </a:p>
          <a:p>
            <a:pPr lvl="2"/>
            <a:r>
              <a:rPr lang="en-US" sz="2400" dirty="0">
                <a:latin typeface="Garamond" panose="02020404030301010803" pitchFamily="18" charset="0"/>
                <a:cs typeface="Arial" charset="0"/>
              </a:rPr>
              <a:t>p {</a:t>
            </a:r>
            <a:r>
              <a:rPr lang="en-US" sz="2400" b="1" dirty="0" err="1">
                <a:latin typeface="Garamond" panose="02020404030301010803" pitchFamily="18" charset="0"/>
                <a:cs typeface="Arial" charset="0"/>
              </a:rPr>
              <a:t>text-transform:</a:t>
            </a:r>
            <a:r>
              <a:rPr lang="en-US" sz="2400" dirty="0" err="1">
                <a:latin typeface="Garamond" panose="02020404030301010803" pitchFamily="18" charset="0"/>
                <a:cs typeface="Arial" charset="0"/>
              </a:rPr>
              <a:t>capitalize</a:t>
            </a:r>
            <a:r>
              <a:rPr lang="en-US" sz="2400" dirty="0">
                <a:latin typeface="Garamond" panose="02020404030301010803" pitchFamily="18" charset="0"/>
                <a:cs typeface="Arial" charset="0"/>
              </a:rPr>
              <a:t>;}</a:t>
            </a:r>
          </a:p>
          <a:p>
            <a:pPr lvl="2"/>
            <a:endParaRPr lang="en-US" sz="2400" dirty="0">
              <a:latin typeface="Garamond" panose="02020404030301010803" pitchFamily="18" charset="0"/>
              <a:cs typeface="Arial" charset="0"/>
            </a:endParaRPr>
          </a:p>
        </p:txBody>
      </p:sp>
      <p:sp>
        <p:nvSpPr>
          <p:cNvPr id="6" name="Slide Number Placeholder 3">
            <a:extLst>
              <a:ext uri="{FF2B5EF4-FFF2-40B4-BE49-F238E27FC236}">
                <a16:creationId xmlns:a16="http://schemas.microsoft.com/office/drawing/2014/main" id="{08DBA4AC-94E6-45AC-B4B3-0B18865C5050}"/>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19</a:t>
            </a:fld>
            <a:endParaRPr lang="en-US" altLang="en-US" sz="1400" dirty="0"/>
          </a:p>
        </p:txBody>
      </p:sp>
    </p:spTree>
    <p:extLst>
      <p:ext uri="{BB962C8B-B14F-4D97-AF65-F5344CB8AC3E}">
        <p14:creationId xmlns:p14="http://schemas.microsoft.com/office/powerpoint/2010/main" val="3161735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39" y="279400"/>
            <a:ext cx="11524343" cy="7038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What is CSS ?</a:t>
            </a:r>
          </a:p>
        </p:txBody>
      </p:sp>
      <p:sp>
        <p:nvSpPr>
          <p:cNvPr id="4" name="TextBox 3"/>
          <p:cNvSpPr txBox="1"/>
          <p:nvPr/>
        </p:nvSpPr>
        <p:spPr>
          <a:xfrm>
            <a:off x="629460" y="1043757"/>
            <a:ext cx="10568628" cy="5170646"/>
          </a:xfrm>
          <a:prstGeom prst="rect">
            <a:avLst/>
          </a:prstGeom>
          <a:noFill/>
        </p:spPr>
        <p:txBody>
          <a:bodyPr wrap="square" rtlCol="0">
            <a:spAutoFit/>
          </a:bodyPr>
          <a:lstStyle/>
          <a:p>
            <a:pPr algn="ctr"/>
            <a:r>
              <a:rPr lang="en-US" sz="2400" b="1" dirty="0">
                <a:latin typeface="Garamond" panose="02020404030301010803" pitchFamily="18" charset="0"/>
              </a:rPr>
              <a:t>CSS stands for “Cascading Style Sheets”</a:t>
            </a:r>
          </a:p>
          <a:p>
            <a:endParaRPr lang="en-US" sz="2400" dirty="0">
              <a:latin typeface="Garamond" panose="02020404030301010803" pitchFamily="18" charset="0"/>
            </a:endParaRPr>
          </a:p>
          <a:p>
            <a:r>
              <a:rPr lang="en-US" sz="2400" b="1" u="sng" dirty="0">
                <a:latin typeface="Garamond" panose="02020404030301010803" pitchFamily="18" charset="0"/>
              </a:rPr>
              <a:t>Cascading</a:t>
            </a:r>
            <a:r>
              <a:rPr lang="en-US" sz="2400" b="1" dirty="0">
                <a:latin typeface="Garamond" panose="02020404030301010803" pitchFamily="18" charset="0"/>
              </a:rPr>
              <a:t>:  </a:t>
            </a:r>
            <a:r>
              <a:rPr lang="en-US" sz="2400" dirty="0">
                <a:latin typeface="Garamond" panose="02020404030301010803" pitchFamily="18" charset="0"/>
              </a:rPr>
              <a:t>refers to the procedure that determines which style will apply to a certain section, if you have more than one style rule.</a:t>
            </a:r>
          </a:p>
          <a:p>
            <a:endParaRPr lang="en-US" sz="2400" dirty="0">
              <a:latin typeface="Garamond" panose="02020404030301010803" pitchFamily="18" charset="0"/>
            </a:endParaRPr>
          </a:p>
          <a:p>
            <a:r>
              <a:rPr lang="en-US" sz="2400" b="1" u="sng" dirty="0">
                <a:latin typeface="Garamond" panose="02020404030301010803" pitchFamily="18" charset="0"/>
              </a:rPr>
              <a:t>Style</a:t>
            </a:r>
            <a:r>
              <a:rPr lang="en-US" sz="2400" b="1" dirty="0">
                <a:latin typeface="Garamond" panose="02020404030301010803" pitchFamily="18" charset="0"/>
              </a:rPr>
              <a:t>: </a:t>
            </a:r>
            <a:r>
              <a:rPr lang="en-US" sz="2400" dirty="0">
                <a:latin typeface="Garamond" panose="02020404030301010803" pitchFamily="18" charset="0"/>
              </a:rPr>
              <a:t>how you want a certain part of your page to look.  You can set things like color, margins, font, </a:t>
            </a:r>
            <a:r>
              <a:rPr lang="en-US" sz="2400" dirty="0" err="1">
                <a:latin typeface="Garamond" panose="02020404030301010803" pitchFamily="18" charset="0"/>
              </a:rPr>
              <a:t>etc</a:t>
            </a:r>
            <a:r>
              <a:rPr lang="en-US" sz="2400" dirty="0">
                <a:latin typeface="Garamond" panose="02020404030301010803" pitchFamily="18" charset="0"/>
              </a:rPr>
              <a:t> for things like tables, paragraphs, and headings.</a:t>
            </a:r>
          </a:p>
          <a:p>
            <a:endParaRPr lang="en-US" sz="2400" dirty="0">
              <a:latin typeface="Garamond" panose="02020404030301010803" pitchFamily="18" charset="0"/>
            </a:endParaRPr>
          </a:p>
          <a:p>
            <a:r>
              <a:rPr lang="en-US" sz="2400" b="1" u="sng" dirty="0">
                <a:latin typeface="Garamond" panose="02020404030301010803" pitchFamily="18" charset="0"/>
              </a:rPr>
              <a:t>Sheets</a:t>
            </a:r>
            <a:r>
              <a:rPr lang="en-US" sz="2400" b="1" dirty="0">
                <a:latin typeface="Garamond" panose="02020404030301010803" pitchFamily="18" charset="0"/>
              </a:rPr>
              <a:t>: </a:t>
            </a:r>
            <a:r>
              <a:rPr lang="en-US" sz="2400" dirty="0">
                <a:latin typeface="Garamond" panose="02020404030301010803" pitchFamily="18" charset="0"/>
              </a:rPr>
              <a:t>the “sheets” are like templates, or a set of rules, for determining how the webpage will look.</a:t>
            </a:r>
          </a:p>
          <a:p>
            <a:endParaRPr lang="en-US" sz="2400" dirty="0">
              <a:latin typeface="Garamond" panose="02020404030301010803" pitchFamily="18" charset="0"/>
            </a:endParaRPr>
          </a:p>
          <a:p>
            <a:r>
              <a:rPr lang="en-US" sz="2400" b="1" dirty="0">
                <a:latin typeface="Garamond" panose="02020404030301010803" pitchFamily="18" charset="0"/>
                <a:cs typeface="Arabic Typesetting" panose="03020402040406030203" pitchFamily="66" charset="-78"/>
              </a:rPr>
              <a:t>CSS is a </a:t>
            </a:r>
            <a:r>
              <a:rPr lang="en-US" sz="2400" b="1" dirty="0" err="1">
                <a:latin typeface="Garamond" panose="02020404030301010803" pitchFamily="18" charset="0"/>
                <a:cs typeface="Arabic Typesetting" panose="03020402040406030203" pitchFamily="66" charset="-78"/>
              </a:rPr>
              <a:t>stylesheet</a:t>
            </a:r>
            <a:r>
              <a:rPr lang="en-US" sz="2400" b="1" dirty="0">
                <a:latin typeface="Garamond" panose="02020404030301010803" pitchFamily="18" charset="0"/>
                <a:cs typeface="Arabic Typesetting" panose="03020402040406030203" pitchFamily="66" charset="-78"/>
              </a:rPr>
              <a:t> language used to describe the presentation of a document written in HTML or XML.</a:t>
            </a:r>
          </a:p>
          <a:p>
            <a:endParaRPr lang="en-US" dirty="0">
              <a:latin typeface="Garamond" panose="02020404030301010803" pitchFamily="18" charset="0"/>
            </a:endParaRPr>
          </a:p>
        </p:txBody>
      </p:sp>
      <p:sp>
        <p:nvSpPr>
          <p:cNvPr id="5" name="Slide Number Placeholder 3">
            <a:extLst>
              <a:ext uri="{FF2B5EF4-FFF2-40B4-BE49-F238E27FC236}">
                <a16:creationId xmlns:a16="http://schemas.microsoft.com/office/drawing/2014/main" id="{BCBA578B-A75D-4E47-A019-80EC4F8866C5}"/>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2</a:t>
            </a:fld>
            <a:endParaRPr lang="en-US" altLang="en-US" sz="1400" dirty="0"/>
          </a:p>
        </p:txBody>
      </p:sp>
    </p:spTree>
    <p:extLst>
      <p:ext uri="{BB962C8B-B14F-4D97-AF65-F5344CB8AC3E}">
        <p14:creationId xmlns:p14="http://schemas.microsoft.com/office/powerpoint/2010/main" val="39998408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365126"/>
            <a:ext cx="11524343" cy="6214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Formatting with CSS Properties </a:t>
            </a:r>
          </a:p>
        </p:txBody>
      </p:sp>
      <p:sp>
        <p:nvSpPr>
          <p:cNvPr id="5" name="Rectangle 4"/>
          <p:cNvSpPr/>
          <p:nvPr/>
        </p:nvSpPr>
        <p:spPr>
          <a:xfrm>
            <a:off x="449943" y="1259545"/>
            <a:ext cx="11524343" cy="1631216"/>
          </a:xfrm>
          <a:prstGeom prst="rect">
            <a:avLst/>
          </a:prstGeom>
        </p:spPr>
        <p:txBody>
          <a:bodyPr wrap="square">
            <a:spAutoFit/>
          </a:bodyPr>
          <a:lstStyle/>
          <a:p>
            <a:endParaRPr lang="en-US" sz="2800" b="1" u="sng" dirty="0">
              <a:latin typeface="Garamond" panose="02020404030301010803" pitchFamily="18" charset="0"/>
            </a:endParaRPr>
          </a:p>
          <a:p>
            <a:endParaRPr lang="en-US" sz="2400" b="1" u="sng" dirty="0">
              <a:latin typeface="Garamond" panose="02020404030301010803" pitchFamily="18" charset="0"/>
            </a:endParaRPr>
          </a:p>
          <a:p>
            <a:endParaRPr lang="en-US" sz="2400" b="1" u="sng" dirty="0">
              <a:latin typeface="Garamond" panose="02020404030301010803" pitchFamily="18" charset="0"/>
            </a:endParaRPr>
          </a:p>
          <a:p>
            <a:endParaRPr lang="en-US" sz="2400" dirty="0"/>
          </a:p>
        </p:txBody>
      </p:sp>
      <p:sp>
        <p:nvSpPr>
          <p:cNvPr id="3" name="TextBox 2"/>
          <p:cNvSpPr txBox="1"/>
          <p:nvPr/>
        </p:nvSpPr>
        <p:spPr>
          <a:xfrm>
            <a:off x="576275" y="1259545"/>
            <a:ext cx="11147151" cy="3785652"/>
          </a:xfrm>
          <a:prstGeom prst="rect">
            <a:avLst/>
          </a:prstGeom>
          <a:noFill/>
        </p:spPr>
        <p:txBody>
          <a:bodyPr wrap="square" rtlCol="0">
            <a:spAutoFit/>
          </a:bodyPr>
          <a:lstStyle/>
          <a:p>
            <a:r>
              <a:rPr lang="en-US" sz="2400" b="1" u="sng" dirty="0">
                <a:latin typeface="Garamond" panose="02020404030301010803" pitchFamily="18" charset="0"/>
              </a:rPr>
              <a:t>CSS Font</a:t>
            </a:r>
          </a:p>
          <a:p>
            <a:r>
              <a:rPr lang="en-US" sz="2400" dirty="0">
                <a:latin typeface="Garamond" panose="02020404030301010803" pitchFamily="18" charset="0"/>
                <a:cs typeface="Arial" charset="0"/>
              </a:rPr>
              <a:t>CSS font properties are used to define the font family, size, style and boldness of the text.</a:t>
            </a:r>
            <a:br>
              <a:rPr lang="en-US" sz="2400" dirty="0">
                <a:latin typeface="Garamond" panose="02020404030301010803" pitchFamily="18" charset="0"/>
                <a:cs typeface="Arial" charset="0"/>
              </a:rPr>
            </a:br>
            <a:r>
              <a:rPr lang="en-US" sz="2400" dirty="0">
                <a:latin typeface="Garamond" panose="02020404030301010803" pitchFamily="18" charset="0"/>
                <a:cs typeface="Arial" charset="0"/>
              </a:rPr>
              <a:t>In CSS, there are two types of font family names:</a:t>
            </a:r>
          </a:p>
          <a:p>
            <a:endParaRPr lang="en-US" sz="2400" dirty="0">
              <a:latin typeface="Garamond" panose="02020404030301010803" pitchFamily="18" charset="0"/>
              <a:cs typeface="Arial" charset="0"/>
            </a:endParaRPr>
          </a:p>
          <a:p>
            <a:r>
              <a:rPr lang="en-US" sz="2400" b="1" dirty="0">
                <a:latin typeface="Garamond" panose="02020404030301010803" pitchFamily="18" charset="0"/>
                <a:cs typeface="Arial" charset="0"/>
              </a:rPr>
              <a:t>generic family - </a:t>
            </a:r>
            <a:r>
              <a:rPr lang="en-US" sz="2400" dirty="0">
                <a:latin typeface="Garamond" panose="02020404030301010803" pitchFamily="18" charset="0"/>
                <a:cs typeface="Arial" charset="0"/>
              </a:rPr>
              <a:t>a group of font families with a similar look (like "Serif" or "</a:t>
            </a:r>
            <a:r>
              <a:rPr lang="en-US" sz="2400" dirty="0" err="1">
                <a:latin typeface="Garamond" panose="02020404030301010803" pitchFamily="18" charset="0"/>
                <a:cs typeface="Arial" charset="0"/>
              </a:rPr>
              <a:t>Monospace</a:t>
            </a:r>
            <a:r>
              <a:rPr lang="en-US" sz="2400" dirty="0">
                <a:latin typeface="Garamond" panose="02020404030301010803" pitchFamily="18" charset="0"/>
                <a:cs typeface="Arial" charset="0"/>
              </a:rPr>
              <a:t>").</a:t>
            </a:r>
          </a:p>
          <a:p>
            <a:r>
              <a:rPr lang="en-US" sz="2400" b="1" dirty="0">
                <a:latin typeface="Garamond" panose="02020404030301010803" pitchFamily="18" charset="0"/>
                <a:cs typeface="Arial" charset="0"/>
              </a:rPr>
              <a:t>font family - </a:t>
            </a:r>
            <a:r>
              <a:rPr lang="en-US" sz="2400" dirty="0">
                <a:latin typeface="Garamond" panose="02020404030301010803" pitchFamily="18" charset="0"/>
                <a:cs typeface="Arial" charset="0"/>
              </a:rPr>
              <a:t>a specific font family (like "Times New Roman" or "Arial").</a:t>
            </a:r>
          </a:p>
          <a:p>
            <a:endParaRPr lang="en-US" sz="2400" dirty="0">
              <a:latin typeface="Garamond" panose="02020404030301010803" pitchFamily="18" charset="0"/>
              <a:cs typeface="Arial" charset="0"/>
            </a:endParaRPr>
          </a:p>
          <a:p>
            <a:endParaRPr lang="en-US" sz="2400" dirty="0">
              <a:latin typeface="Garamond" panose="02020404030301010803" pitchFamily="18" charset="0"/>
              <a:cs typeface="Arial" charset="0"/>
            </a:endParaRPr>
          </a:p>
          <a:p>
            <a:endParaRPr lang="en-US" sz="2400" dirty="0">
              <a:latin typeface="Garamond" panose="02020404030301010803" pitchFamily="18" charset="0"/>
              <a:cs typeface="Arial" charset="0"/>
            </a:endParaRPr>
          </a:p>
          <a:p>
            <a:endParaRPr lang="en-US" sz="2400" dirty="0">
              <a:latin typeface="Garamond" panose="02020404030301010803" pitchFamily="18" charset="0"/>
            </a:endParaRPr>
          </a:p>
        </p:txBody>
      </p:sp>
      <p:sp>
        <p:nvSpPr>
          <p:cNvPr id="6" name="Title 1"/>
          <p:cNvSpPr txBox="1">
            <a:spLocks/>
          </p:cNvSpPr>
          <p:nvPr/>
        </p:nvSpPr>
        <p:spPr>
          <a:xfrm>
            <a:off x="449943" y="3686175"/>
            <a:ext cx="11524343" cy="218122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Comments in CSS</a:t>
            </a:r>
          </a:p>
          <a:p>
            <a:endParaRPr lang="en-US" sz="3600" b="1" u="sng" dirty="0">
              <a:latin typeface="Garamond" panose="02020404030301010803" pitchFamily="18" charset="0"/>
              <a:cs typeface="Arabic Typesetting" panose="03020402040406030203" pitchFamily="66" charset="-78"/>
            </a:endParaRPr>
          </a:p>
          <a:p>
            <a:pPr algn="l"/>
            <a:r>
              <a:rPr lang="en-US" sz="2800" b="1" dirty="0">
                <a:latin typeface="Garamond" panose="02020404030301010803" pitchFamily="18" charset="0"/>
              </a:rPr>
              <a:t>/* </a:t>
            </a:r>
            <a:r>
              <a:rPr lang="en-US" sz="2800" dirty="0">
                <a:latin typeface="Garamond" panose="02020404030301010803" pitchFamily="18" charset="0"/>
              </a:rPr>
              <a:t>comment </a:t>
            </a:r>
            <a:r>
              <a:rPr lang="en-US" sz="2800" b="1" dirty="0">
                <a:latin typeface="Garamond" panose="02020404030301010803" pitchFamily="18" charset="0"/>
              </a:rPr>
              <a:t>*/</a:t>
            </a:r>
            <a:r>
              <a:rPr lang="en-US" sz="2800" dirty="0">
                <a:latin typeface="Garamond" panose="02020404030301010803" pitchFamily="18" charset="0"/>
              </a:rPr>
              <a:t> - This is comment used in CSS.</a:t>
            </a:r>
          </a:p>
        </p:txBody>
      </p:sp>
      <p:sp>
        <p:nvSpPr>
          <p:cNvPr id="7" name="Slide Number Placeholder 3">
            <a:extLst>
              <a:ext uri="{FF2B5EF4-FFF2-40B4-BE49-F238E27FC236}">
                <a16:creationId xmlns:a16="http://schemas.microsoft.com/office/drawing/2014/main" id="{93C6C8D0-53EF-4A06-AA0C-60BD11C613C3}"/>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20</a:t>
            </a:fld>
            <a:endParaRPr lang="en-US" altLang="en-US" sz="1400" dirty="0"/>
          </a:p>
        </p:txBody>
      </p:sp>
    </p:spTree>
    <p:extLst>
      <p:ext uri="{BB962C8B-B14F-4D97-AF65-F5344CB8AC3E}">
        <p14:creationId xmlns:p14="http://schemas.microsoft.com/office/powerpoint/2010/main" val="38899486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365126"/>
            <a:ext cx="11524343" cy="6214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Formatting with CSS Properties </a:t>
            </a:r>
          </a:p>
        </p:txBody>
      </p:sp>
      <p:sp>
        <p:nvSpPr>
          <p:cNvPr id="5" name="Rectangle 4"/>
          <p:cNvSpPr/>
          <p:nvPr/>
        </p:nvSpPr>
        <p:spPr>
          <a:xfrm>
            <a:off x="449943" y="1259545"/>
            <a:ext cx="11524343" cy="1631216"/>
          </a:xfrm>
          <a:prstGeom prst="rect">
            <a:avLst/>
          </a:prstGeom>
        </p:spPr>
        <p:txBody>
          <a:bodyPr wrap="square">
            <a:spAutoFit/>
          </a:bodyPr>
          <a:lstStyle/>
          <a:p>
            <a:endParaRPr lang="en-US" sz="2800" b="1" u="sng" dirty="0">
              <a:latin typeface="Garamond" panose="02020404030301010803" pitchFamily="18" charset="0"/>
            </a:endParaRPr>
          </a:p>
          <a:p>
            <a:endParaRPr lang="en-US" sz="2400" b="1" u="sng" dirty="0">
              <a:latin typeface="Garamond" panose="02020404030301010803" pitchFamily="18" charset="0"/>
            </a:endParaRPr>
          </a:p>
          <a:p>
            <a:endParaRPr lang="en-US" sz="2400" b="1" u="sng" dirty="0">
              <a:latin typeface="Garamond" panose="02020404030301010803" pitchFamily="18" charset="0"/>
            </a:endParaRPr>
          </a:p>
          <a:p>
            <a:endParaRPr lang="en-US" sz="2400" dirty="0"/>
          </a:p>
        </p:txBody>
      </p:sp>
      <p:sp>
        <p:nvSpPr>
          <p:cNvPr id="3" name="TextBox 2"/>
          <p:cNvSpPr txBox="1"/>
          <p:nvPr/>
        </p:nvSpPr>
        <p:spPr>
          <a:xfrm>
            <a:off x="617221" y="1714500"/>
            <a:ext cx="10927080" cy="5632311"/>
          </a:xfrm>
          <a:prstGeom prst="rect">
            <a:avLst/>
          </a:prstGeom>
          <a:noFill/>
        </p:spPr>
        <p:txBody>
          <a:bodyPr wrap="square" rtlCol="0">
            <a:spAutoFit/>
          </a:bodyPr>
          <a:lstStyle/>
          <a:p>
            <a:r>
              <a:rPr lang="en-US" sz="2400" b="1" dirty="0">
                <a:latin typeface="Garamond" panose="02020404030301010803" pitchFamily="18" charset="0"/>
              </a:rPr>
              <a:t>CSS Font Family</a:t>
            </a:r>
          </a:p>
          <a:p>
            <a:endParaRPr lang="en-US" sz="2400" b="1" dirty="0">
              <a:latin typeface="Garamond" panose="02020404030301010803" pitchFamily="18" charset="0"/>
            </a:endParaRPr>
          </a:p>
          <a:p>
            <a:r>
              <a:rPr lang="en-US" sz="2400" dirty="0">
                <a:latin typeface="Garamond" panose="02020404030301010803" pitchFamily="18" charset="0"/>
                <a:cs typeface="Arial" charset="0"/>
              </a:rPr>
              <a:t>The font-family property should hold several font names as a "fallback" system. If the browser does not support the first font, it tries the next font.</a:t>
            </a:r>
          </a:p>
          <a:p>
            <a:r>
              <a:rPr lang="en-US" sz="2400" dirty="0">
                <a:latin typeface="Garamond" panose="02020404030301010803" pitchFamily="18" charset="0"/>
                <a:cs typeface="Arial" charset="0"/>
              </a:rPr>
              <a:t>Example :</a:t>
            </a:r>
          </a:p>
          <a:p>
            <a:r>
              <a:rPr lang="en-US" sz="2400" dirty="0">
                <a:latin typeface="Garamond" panose="02020404030301010803" pitchFamily="18" charset="0"/>
                <a:cs typeface="Arial" charset="0"/>
              </a:rPr>
              <a:t>p { </a:t>
            </a:r>
            <a:r>
              <a:rPr lang="en-US" sz="2400" dirty="0" err="1">
                <a:latin typeface="Garamond" panose="02020404030301010803" pitchFamily="18" charset="0"/>
                <a:cs typeface="Arial" charset="0"/>
              </a:rPr>
              <a:t>font-family:”Arial</a:t>
            </a:r>
            <a:r>
              <a:rPr lang="en-US" sz="2400" dirty="0">
                <a:latin typeface="Garamond" panose="02020404030301010803" pitchFamily="18" charset="0"/>
                <a:cs typeface="Arial" charset="0"/>
              </a:rPr>
              <a:t>”, Times, “Sans-serif”;}</a:t>
            </a:r>
          </a:p>
          <a:p>
            <a:endParaRPr lang="en-US" sz="2400" dirty="0">
              <a:latin typeface="Garamond" panose="02020404030301010803" pitchFamily="18" charset="0"/>
              <a:cs typeface="Arial" charset="0"/>
            </a:endParaRPr>
          </a:p>
          <a:p>
            <a:endParaRPr lang="en-US" sz="2400" dirty="0">
              <a:latin typeface="Garamond" panose="02020404030301010803" pitchFamily="18" charset="0"/>
              <a:cs typeface="Arial" charset="0"/>
            </a:endParaRPr>
          </a:p>
          <a:p>
            <a:r>
              <a:rPr lang="en-US" sz="2400" b="1" dirty="0">
                <a:latin typeface="Garamond" panose="02020404030301010803" pitchFamily="18" charset="0"/>
                <a:cs typeface="Arial" charset="0"/>
              </a:rPr>
              <a:t>CSS Font Style</a:t>
            </a:r>
          </a:p>
          <a:p>
            <a:endParaRPr lang="en-US" sz="2400" dirty="0">
              <a:latin typeface="Garamond" panose="02020404030301010803" pitchFamily="18" charset="0"/>
              <a:cs typeface="Arial" charset="0"/>
            </a:endParaRPr>
          </a:p>
          <a:p>
            <a:r>
              <a:rPr lang="en-US" sz="2400" dirty="0">
                <a:latin typeface="Garamond" panose="02020404030301010803" pitchFamily="18" charset="0"/>
                <a:cs typeface="Arial" charset="0"/>
              </a:rPr>
              <a:t>You can use the property font-style to specify mostly italic text. It has three values – Normal, Italic, Oblique (similar to italic).</a:t>
            </a:r>
          </a:p>
          <a:p>
            <a:endParaRPr lang="en-US" sz="2400" dirty="0">
              <a:latin typeface="Garamond" panose="02020404030301010803" pitchFamily="18" charset="0"/>
              <a:cs typeface="Arial" charset="0"/>
            </a:endParaRPr>
          </a:p>
          <a:p>
            <a:endParaRPr lang="en-US" sz="2400" dirty="0">
              <a:latin typeface="Garamond" panose="02020404030301010803" pitchFamily="18" charset="0"/>
              <a:cs typeface="Arial" charset="0"/>
            </a:endParaRPr>
          </a:p>
          <a:p>
            <a:endParaRPr lang="en-US" sz="2400" dirty="0">
              <a:latin typeface="Garamond" panose="02020404030301010803" pitchFamily="18" charset="0"/>
            </a:endParaRPr>
          </a:p>
        </p:txBody>
      </p:sp>
      <p:sp>
        <p:nvSpPr>
          <p:cNvPr id="6" name="Slide Number Placeholder 3">
            <a:extLst>
              <a:ext uri="{FF2B5EF4-FFF2-40B4-BE49-F238E27FC236}">
                <a16:creationId xmlns:a16="http://schemas.microsoft.com/office/drawing/2014/main" id="{2BF778DA-9B6D-405E-BFBA-3F2651B17B27}"/>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21</a:t>
            </a:fld>
            <a:endParaRPr lang="en-US" altLang="en-US" sz="1400" dirty="0"/>
          </a:p>
        </p:txBody>
      </p:sp>
    </p:spTree>
    <p:extLst>
      <p:ext uri="{BB962C8B-B14F-4D97-AF65-F5344CB8AC3E}">
        <p14:creationId xmlns:p14="http://schemas.microsoft.com/office/powerpoint/2010/main" val="40181739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365126"/>
            <a:ext cx="11524343" cy="6214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Formatting with CSS Properties </a:t>
            </a:r>
          </a:p>
        </p:txBody>
      </p:sp>
      <p:sp>
        <p:nvSpPr>
          <p:cNvPr id="5" name="Rectangle 4"/>
          <p:cNvSpPr/>
          <p:nvPr/>
        </p:nvSpPr>
        <p:spPr>
          <a:xfrm>
            <a:off x="449943" y="1259545"/>
            <a:ext cx="11524343" cy="1631216"/>
          </a:xfrm>
          <a:prstGeom prst="rect">
            <a:avLst/>
          </a:prstGeom>
        </p:spPr>
        <p:txBody>
          <a:bodyPr wrap="square">
            <a:spAutoFit/>
          </a:bodyPr>
          <a:lstStyle/>
          <a:p>
            <a:endParaRPr lang="en-US" sz="2800" b="1" u="sng" dirty="0">
              <a:latin typeface="Garamond" panose="02020404030301010803" pitchFamily="18" charset="0"/>
            </a:endParaRPr>
          </a:p>
          <a:p>
            <a:endParaRPr lang="en-US" sz="2400" b="1" u="sng" dirty="0">
              <a:latin typeface="Garamond" panose="02020404030301010803" pitchFamily="18" charset="0"/>
            </a:endParaRPr>
          </a:p>
          <a:p>
            <a:endParaRPr lang="en-US" sz="2400" b="1" u="sng" dirty="0">
              <a:latin typeface="Garamond" panose="02020404030301010803" pitchFamily="18" charset="0"/>
            </a:endParaRPr>
          </a:p>
          <a:p>
            <a:endParaRPr lang="en-US" sz="2400" dirty="0"/>
          </a:p>
        </p:txBody>
      </p:sp>
      <p:sp>
        <p:nvSpPr>
          <p:cNvPr id="3" name="TextBox 2"/>
          <p:cNvSpPr txBox="1"/>
          <p:nvPr/>
        </p:nvSpPr>
        <p:spPr>
          <a:xfrm>
            <a:off x="617220" y="1714500"/>
            <a:ext cx="10347128" cy="5262979"/>
          </a:xfrm>
          <a:prstGeom prst="rect">
            <a:avLst/>
          </a:prstGeom>
          <a:noFill/>
        </p:spPr>
        <p:txBody>
          <a:bodyPr wrap="none" rtlCol="0">
            <a:spAutoFit/>
          </a:bodyPr>
          <a:lstStyle/>
          <a:p>
            <a:r>
              <a:rPr lang="en-US" sz="2400" b="1" dirty="0">
                <a:latin typeface="Garamond" panose="02020404030301010803" pitchFamily="18" charset="0"/>
              </a:rPr>
              <a:t>CSS Font Size</a:t>
            </a:r>
          </a:p>
          <a:p>
            <a:endParaRPr lang="en-US" sz="2400" b="1" dirty="0">
              <a:latin typeface="Garamond" panose="02020404030301010803" pitchFamily="18" charset="0"/>
            </a:endParaRPr>
          </a:p>
          <a:p>
            <a:r>
              <a:rPr lang="en-US" sz="2400" dirty="0">
                <a:latin typeface="Garamond" panose="02020404030301010803" pitchFamily="18" charset="0"/>
                <a:cs typeface="Arial" charset="0"/>
              </a:rPr>
              <a:t>You can use the </a:t>
            </a:r>
            <a:r>
              <a:rPr lang="en-US" sz="2400" b="1" dirty="0">
                <a:latin typeface="Garamond" panose="02020404030301010803" pitchFamily="18" charset="0"/>
                <a:cs typeface="Arial" charset="0"/>
              </a:rPr>
              <a:t>font-size</a:t>
            </a:r>
            <a:r>
              <a:rPr lang="en-US" sz="2400" dirty="0">
                <a:latin typeface="Garamond" panose="02020404030301010803" pitchFamily="18" charset="0"/>
                <a:cs typeface="Arial" charset="0"/>
              </a:rPr>
              <a:t> property to set the size of text. The font-size value can be </a:t>
            </a:r>
          </a:p>
          <a:p>
            <a:r>
              <a:rPr lang="en-US" sz="2400" dirty="0">
                <a:latin typeface="Garamond" panose="02020404030301010803" pitchFamily="18" charset="0"/>
                <a:cs typeface="Arial" charset="0"/>
              </a:rPr>
              <a:t>absolute or it can be relative.</a:t>
            </a:r>
          </a:p>
          <a:p>
            <a:endParaRPr lang="en-US" sz="2400" dirty="0">
              <a:latin typeface="Garamond" panose="02020404030301010803" pitchFamily="18" charset="0"/>
              <a:cs typeface="Arial" charset="0"/>
            </a:endParaRPr>
          </a:p>
          <a:p>
            <a:r>
              <a:rPr lang="en-US" sz="2400" dirty="0">
                <a:latin typeface="Garamond" panose="02020404030301010803" pitchFamily="18" charset="0"/>
                <a:cs typeface="Arial" charset="0"/>
              </a:rPr>
              <a:t>Example-</a:t>
            </a:r>
            <a:br>
              <a:rPr lang="en-US" sz="2400" dirty="0">
                <a:latin typeface="Garamond" panose="02020404030301010803" pitchFamily="18" charset="0"/>
                <a:cs typeface="Arial" charset="0"/>
              </a:rPr>
            </a:br>
            <a:r>
              <a:rPr lang="en-US" sz="2400" dirty="0">
                <a:latin typeface="Garamond" panose="02020404030301010803" pitchFamily="18" charset="0"/>
                <a:cs typeface="Arial" charset="0"/>
              </a:rPr>
              <a:t>h1 {</a:t>
            </a:r>
          </a:p>
          <a:p>
            <a:r>
              <a:rPr lang="en-US" sz="2400" dirty="0">
                <a:latin typeface="Garamond" panose="02020404030301010803" pitchFamily="18" charset="0"/>
                <a:cs typeface="Arial" charset="0"/>
              </a:rPr>
              <a:t>    font-size: 30px;</a:t>
            </a:r>
          </a:p>
          <a:p>
            <a:r>
              <a:rPr lang="en-US" sz="2400" dirty="0">
                <a:latin typeface="Garamond" panose="02020404030301010803" pitchFamily="18" charset="0"/>
                <a:cs typeface="Arial" charset="0"/>
              </a:rPr>
              <a:t>}</a:t>
            </a:r>
          </a:p>
          <a:p>
            <a:endParaRPr lang="en-US" sz="2400" dirty="0">
              <a:latin typeface="Garamond" panose="02020404030301010803" pitchFamily="18" charset="0"/>
              <a:cs typeface="Arial" charset="0"/>
            </a:endParaRPr>
          </a:p>
          <a:p>
            <a:r>
              <a:rPr lang="en-US" sz="2400" dirty="0">
                <a:latin typeface="Garamond" panose="02020404030301010803" pitchFamily="18" charset="0"/>
                <a:cs typeface="Arial" charset="0"/>
              </a:rPr>
              <a:t>p {</a:t>
            </a:r>
          </a:p>
          <a:p>
            <a:r>
              <a:rPr lang="en-US" sz="2400" dirty="0">
                <a:latin typeface="Garamond" panose="02020404030301010803" pitchFamily="18" charset="0"/>
                <a:cs typeface="Arial" charset="0"/>
              </a:rPr>
              <a:t>    font-size: 14px;</a:t>
            </a:r>
          </a:p>
          <a:p>
            <a:r>
              <a:rPr lang="en-US" sz="2400" dirty="0">
                <a:latin typeface="Garamond" panose="02020404030301010803" pitchFamily="18" charset="0"/>
                <a:cs typeface="Arial" charset="0"/>
              </a:rPr>
              <a:t>}</a:t>
            </a:r>
          </a:p>
          <a:p>
            <a:endParaRPr lang="en-US" sz="2400" dirty="0">
              <a:latin typeface="Garamond" panose="02020404030301010803" pitchFamily="18" charset="0"/>
            </a:endParaRPr>
          </a:p>
        </p:txBody>
      </p:sp>
      <p:sp>
        <p:nvSpPr>
          <p:cNvPr id="6" name="Slide Number Placeholder 3">
            <a:extLst>
              <a:ext uri="{FF2B5EF4-FFF2-40B4-BE49-F238E27FC236}">
                <a16:creationId xmlns:a16="http://schemas.microsoft.com/office/drawing/2014/main" id="{9C6FC201-C8B8-43BC-AA3B-67FE9E3D26ED}"/>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22</a:t>
            </a:fld>
            <a:endParaRPr lang="en-US" altLang="en-US" sz="1400" dirty="0"/>
          </a:p>
        </p:txBody>
      </p:sp>
    </p:spTree>
    <p:extLst>
      <p:ext uri="{BB962C8B-B14F-4D97-AF65-F5344CB8AC3E}">
        <p14:creationId xmlns:p14="http://schemas.microsoft.com/office/powerpoint/2010/main" val="14065582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365126"/>
            <a:ext cx="11524343" cy="6214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Formatting with CSS Properties </a:t>
            </a:r>
          </a:p>
        </p:txBody>
      </p:sp>
      <p:sp>
        <p:nvSpPr>
          <p:cNvPr id="5" name="Rectangle 4"/>
          <p:cNvSpPr/>
          <p:nvPr/>
        </p:nvSpPr>
        <p:spPr>
          <a:xfrm>
            <a:off x="449943" y="1259545"/>
            <a:ext cx="11524343" cy="1631216"/>
          </a:xfrm>
          <a:prstGeom prst="rect">
            <a:avLst/>
          </a:prstGeom>
        </p:spPr>
        <p:txBody>
          <a:bodyPr wrap="square">
            <a:spAutoFit/>
          </a:bodyPr>
          <a:lstStyle/>
          <a:p>
            <a:endParaRPr lang="en-US" sz="2800" b="1" u="sng" dirty="0">
              <a:latin typeface="Garamond" panose="02020404030301010803" pitchFamily="18" charset="0"/>
            </a:endParaRPr>
          </a:p>
          <a:p>
            <a:endParaRPr lang="en-US" sz="2400" b="1" u="sng" dirty="0">
              <a:latin typeface="Garamond" panose="02020404030301010803" pitchFamily="18" charset="0"/>
            </a:endParaRPr>
          </a:p>
          <a:p>
            <a:endParaRPr lang="en-US" sz="2400" b="1" u="sng" dirty="0">
              <a:latin typeface="Garamond" panose="02020404030301010803" pitchFamily="18" charset="0"/>
            </a:endParaRPr>
          </a:p>
          <a:p>
            <a:endParaRPr lang="en-US" sz="2400" dirty="0"/>
          </a:p>
        </p:txBody>
      </p:sp>
      <p:sp>
        <p:nvSpPr>
          <p:cNvPr id="3" name="TextBox 2"/>
          <p:cNvSpPr txBox="1"/>
          <p:nvPr/>
        </p:nvSpPr>
        <p:spPr>
          <a:xfrm>
            <a:off x="617220" y="1171160"/>
            <a:ext cx="11003279" cy="5509200"/>
          </a:xfrm>
          <a:prstGeom prst="rect">
            <a:avLst/>
          </a:prstGeom>
          <a:noFill/>
        </p:spPr>
        <p:txBody>
          <a:bodyPr wrap="square" rtlCol="0">
            <a:spAutoFit/>
          </a:bodyPr>
          <a:lstStyle/>
          <a:p>
            <a:r>
              <a:rPr lang="en-US" sz="2200" b="1" dirty="0">
                <a:latin typeface="Garamond" panose="02020404030301010803" pitchFamily="18" charset="0"/>
              </a:rPr>
              <a:t>CSS Font Size with </a:t>
            </a:r>
            <a:r>
              <a:rPr lang="en-US" sz="2200" b="1" dirty="0" err="1">
                <a:latin typeface="Garamond" panose="02020404030301010803" pitchFamily="18" charset="0"/>
              </a:rPr>
              <a:t>em</a:t>
            </a:r>
            <a:r>
              <a:rPr lang="en-US" sz="2200" b="1" dirty="0">
                <a:latin typeface="Garamond" panose="02020404030301010803" pitchFamily="18" charset="0"/>
              </a:rPr>
              <a:t> (Relative Size)</a:t>
            </a:r>
          </a:p>
          <a:p>
            <a:endParaRPr lang="en-US" sz="2200" b="1" dirty="0">
              <a:latin typeface="Garamond" panose="02020404030301010803" pitchFamily="18" charset="0"/>
            </a:endParaRPr>
          </a:p>
          <a:p>
            <a:r>
              <a:rPr lang="en-US" sz="2200" dirty="0">
                <a:latin typeface="Garamond" panose="02020404030301010803" pitchFamily="18" charset="0"/>
                <a:cs typeface="Arial" charset="0"/>
              </a:rPr>
              <a:t>You may face resizing problems, when you use older versions of browsers. </a:t>
            </a:r>
          </a:p>
          <a:p>
            <a:r>
              <a:rPr lang="en-US" sz="2200" dirty="0">
                <a:latin typeface="Garamond" panose="02020404030301010803" pitchFamily="18" charset="0"/>
                <a:cs typeface="Arial" charset="0"/>
              </a:rPr>
              <a:t>To avoid such problems, you can use set font size using </a:t>
            </a:r>
            <a:r>
              <a:rPr lang="en-US" sz="2200" dirty="0" err="1">
                <a:latin typeface="Garamond" panose="02020404030301010803" pitchFamily="18" charset="0"/>
                <a:cs typeface="Arial" charset="0"/>
              </a:rPr>
              <a:t>em</a:t>
            </a:r>
            <a:r>
              <a:rPr lang="en-US" sz="2200" dirty="0">
                <a:latin typeface="Garamond" panose="02020404030301010803" pitchFamily="18" charset="0"/>
                <a:cs typeface="Arial" charset="0"/>
              </a:rPr>
              <a:t>, instead of pixels.</a:t>
            </a:r>
          </a:p>
          <a:p>
            <a:endParaRPr lang="en-US" sz="2200" dirty="0">
              <a:latin typeface="Garamond" panose="02020404030301010803" pitchFamily="18" charset="0"/>
              <a:cs typeface="Arial" charset="0"/>
            </a:endParaRPr>
          </a:p>
          <a:p>
            <a:r>
              <a:rPr lang="en-US" sz="2200" dirty="0">
                <a:latin typeface="Garamond" panose="02020404030301010803" pitchFamily="18" charset="0"/>
                <a:cs typeface="Arial" charset="0"/>
              </a:rPr>
              <a:t>The </a:t>
            </a:r>
            <a:r>
              <a:rPr lang="en-US" sz="2200" dirty="0" err="1">
                <a:latin typeface="Garamond" panose="02020404030301010803" pitchFamily="18" charset="0"/>
                <a:cs typeface="Arial" charset="0"/>
              </a:rPr>
              <a:t>em</a:t>
            </a:r>
            <a:r>
              <a:rPr lang="en-US" sz="2200" dirty="0">
                <a:latin typeface="Garamond" panose="02020404030301010803" pitchFamily="18" charset="0"/>
                <a:cs typeface="Arial" charset="0"/>
              </a:rPr>
              <a:t> size unit is a W3C recommendation.1 </a:t>
            </a:r>
            <a:r>
              <a:rPr lang="en-US" sz="2200" dirty="0" err="1">
                <a:latin typeface="Garamond" panose="02020404030301010803" pitchFamily="18" charset="0"/>
                <a:cs typeface="Arial" charset="0"/>
              </a:rPr>
              <a:t>em</a:t>
            </a:r>
            <a:r>
              <a:rPr lang="en-US" sz="2200" dirty="0">
                <a:latin typeface="Garamond" panose="02020404030301010803" pitchFamily="18" charset="0"/>
                <a:cs typeface="Arial" charset="0"/>
              </a:rPr>
              <a:t> is equal to the current font size. </a:t>
            </a:r>
            <a:br>
              <a:rPr lang="en-US" sz="2200" dirty="0">
                <a:latin typeface="Garamond" panose="02020404030301010803" pitchFamily="18" charset="0"/>
                <a:cs typeface="Arial" charset="0"/>
              </a:rPr>
            </a:br>
            <a:r>
              <a:rPr lang="en-US" sz="2200" dirty="0">
                <a:latin typeface="Garamond" panose="02020404030301010803" pitchFamily="18" charset="0"/>
                <a:cs typeface="Arial" charset="0"/>
              </a:rPr>
              <a:t>The default text size is 16 </a:t>
            </a:r>
            <a:r>
              <a:rPr lang="en-US" sz="2200" dirty="0" err="1">
                <a:latin typeface="Garamond" panose="02020404030301010803" pitchFamily="18" charset="0"/>
                <a:cs typeface="Arial" charset="0"/>
              </a:rPr>
              <a:t>px</a:t>
            </a:r>
            <a:r>
              <a:rPr lang="en-US" sz="2200" dirty="0">
                <a:latin typeface="Garamond" panose="02020404030301010803" pitchFamily="18" charset="0"/>
                <a:cs typeface="Arial" charset="0"/>
              </a:rPr>
              <a:t>. So, the default size of 1 </a:t>
            </a:r>
            <a:r>
              <a:rPr lang="en-US" sz="2200" dirty="0" err="1">
                <a:latin typeface="Garamond" panose="02020404030301010803" pitchFamily="18" charset="0"/>
                <a:cs typeface="Arial" charset="0"/>
              </a:rPr>
              <a:t>em</a:t>
            </a:r>
            <a:r>
              <a:rPr lang="en-US" sz="2200" dirty="0">
                <a:latin typeface="Garamond" panose="02020404030301010803" pitchFamily="18" charset="0"/>
                <a:cs typeface="Arial" charset="0"/>
              </a:rPr>
              <a:t> is 16 </a:t>
            </a:r>
            <a:r>
              <a:rPr lang="en-US" sz="2200" dirty="0" err="1">
                <a:latin typeface="Garamond" panose="02020404030301010803" pitchFamily="18" charset="0"/>
                <a:cs typeface="Arial" charset="0"/>
              </a:rPr>
              <a:t>px</a:t>
            </a:r>
            <a:r>
              <a:rPr lang="en-US" sz="2200" dirty="0">
                <a:latin typeface="Garamond" panose="02020404030301010803" pitchFamily="18" charset="0"/>
                <a:cs typeface="Arial" charset="0"/>
              </a:rPr>
              <a:t>.</a:t>
            </a:r>
          </a:p>
          <a:p>
            <a:endParaRPr lang="en-US" sz="2200" dirty="0">
              <a:latin typeface="Garamond" panose="02020404030301010803" pitchFamily="18" charset="0"/>
              <a:cs typeface="Arial" charset="0"/>
            </a:endParaRPr>
          </a:p>
          <a:p>
            <a:r>
              <a:rPr lang="en-US" sz="2200" dirty="0">
                <a:latin typeface="Garamond" panose="02020404030301010803" pitchFamily="18" charset="0"/>
              </a:rPr>
              <a:t>Example</a:t>
            </a:r>
          </a:p>
          <a:p>
            <a:r>
              <a:rPr lang="pt-BR" sz="2200" dirty="0">
                <a:latin typeface="Garamond" panose="02020404030301010803" pitchFamily="18" charset="0"/>
              </a:rPr>
              <a:t>h2 {</a:t>
            </a:r>
          </a:p>
          <a:p>
            <a:r>
              <a:rPr lang="pt-BR" sz="2200" dirty="0">
                <a:latin typeface="Garamond" panose="02020404030301010803" pitchFamily="18" charset="0"/>
              </a:rPr>
              <a:t>    font-size: 1.875em; /* 30px/16=1.875em */</a:t>
            </a:r>
          </a:p>
          <a:p>
            <a:r>
              <a:rPr lang="pt-BR" sz="2200" dirty="0">
                <a:latin typeface="Garamond" panose="02020404030301010803" pitchFamily="18" charset="0"/>
              </a:rPr>
              <a:t>}</a:t>
            </a:r>
          </a:p>
          <a:p>
            <a:endParaRPr lang="pt-BR" sz="2200" dirty="0">
              <a:latin typeface="Garamond" panose="02020404030301010803" pitchFamily="18" charset="0"/>
            </a:endParaRPr>
          </a:p>
          <a:p>
            <a:r>
              <a:rPr lang="pt-BR" sz="2200" dirty="0">
                <a:latin typeface="Garamond" panose="02020404030301010803" pitchFamily="18" charset="0"/>
              </a:rPr>
              <a:t>p {</a:t>
            </a:r>
          </a:p>
          <a:p>
            <a:r>
              <a:rPr lang="pt-BR" sz="2200" dirty="0">
                <a:latin typeface="Garamond" panose="02020404030301010803" pitchFamily="18" charset="0"/>
              </a:rPr>
              <a:t>    font-size: 0.875em; /* 14px/16=0.875em */</a:t>
            </a:r>
          </a:p>
          <a:p>
            <a:r>
              <a:rPr lang="pt-BR" sz="2200" dirty="0">
                <a:latin typeface="Garamond" panose="02020404030301010803" pitchFamily="18" charset="0"/>
              </a:rPr>
              <a:t>}</a:t>
            </a:r>
            <a:endParaRPr lang="en-US" sz="2200" dirty="0">
              <a:latin typeface="Garamond" panose="02020404030301010803" pitchFamily="18" charset="0"/>
            </a:endParaRPr>
          </a:p>
        </p:txBody>
      </p:sp>
      <p:sp>
        <p:nvSpPr>
          <p:cNvPr id="6" name="Slide Number Placeholder 3">
            <a:extLst>
              <a:ext uri="{FF2B5EF4-FFF2-40B4-BE49-F238E27FC236}">
                <a16:creationId xmlns:a16="http://schemas.microsoft.com/office/drawing/2014/main" id="{FD98DE66-1791-49C8-AFE2-4FD5B09C5263}"/>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23</a:t>
            </a:fld>
            <a:endParaRPr lang="en-US" altLang="en-US" sz="1400" dirty="0"/>
          </a:p>
        </p:txBody>
      </p:sp>
    </p:spTree>
    <p:extLst>
      <p:ext uri="{BB962C8B-B14F-4D97-AF65-F5344CB8AC3E}">
        <p14:creationId xmlns:p14="http://schemas.microsoft.com/office/powerpoint/2010/main" val="30743571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584E8-2B85-46C4-9376-F4F3725D8924}"/>
              </a:ext>
            </a:extLst>
          </p:cNvPr>
          <p:cNvSpPr>
            <a:spLocks noGrp="1"/>
          </p:cNvSpPr>
          <p:nvPr>
            <p:ph type="title"/>
          </p:nvPr>
        </p:nvSpPr>
        <p:spPr/>
        <p:txBody>
          <a:bodyPr/>
          <a:lstStyle/>
          <a:p>
            <a:r>
              <a:rPr lang="en-US" dirty="0"/>
              <a:t>CSS Units</a:t>
            </a:r>
          </a:p>
        </p:txBody>
      </p:sp>
      <p:sp>
        <p:nvSpPr>
          <p:cNvPr id="3" name="Content Placeholder 2">
            <a:extLst>
              <a:ext uri="{FF2B5EF4-FFF2-40B4-BE49-F238E27FC236}">
                <a16:creationId xmlns:a16="http://schemas.microsoft.com/office/drawing/2014/main" id="{AC2C2F9A-4A92-4795-8B1C-611994C12BA7}"/>
              </a:ext>
            </a:extLst>
          </p:cNvPr>
          <p:cNvSpPr>
            <a:spLocks noGrp="1"/>
          </p:cNvSpPr>
          <p:nvPr>
            <p:ph idx="1"/>
          </p:nvPr>
        </p:nvSpPr>
        <p:spPr>
          <a:xfrm>
            <a:off x="645131" y="1272210"/>
            <a:ext cx="9638555" cy="4976190"/>
          </a:xfrm>
        </p:spPr>
        <p:txBody>
          <a:bodyPr>
            <a:normAutofit fontScale="92500" lnSpcReduction="10000"/>
          </a:bodyPr>
          <a:lstStyle/>
          <a:p>
            <a:r>
              <a:rPr lang="en-US" dirty="0"/>
              <a:t>CSS has several different units for expressing a length.</a:t>
            </a:r>
          </a:p>
          <a:p>
            <a:endParaRPr lang="en-US" dirty="0"/>
          </a:p>
          <a:p>
            <a:r>
              <a:rPr lang="en-US" dirty="0"/>
              <a:t>Many CSS properties take "length" values, such as width, margin, padding, font-size, border-width, etc.</a:t>
            </a:r>
          </a:p>
          <a:p>
            <a:endParaRPr lang="en-US" dirty="0"/>
          </a:p>
          <a:p>
            <a:r>
              <a:rPr lang="en-US" dirty="0"/>
              <a:t>Length is a number followed by a length unit, such as 10px, 2em, etc.</a:t>
            </a:r>
          </a:p>
          <a:p>
            <a:endParaRPr lang="en-US" dirty="0"/>
          </a:p>
          <a:p>
            <a:r>
              <a:rPr lang="en-US" dirty="0"/>
              <a:t>A whitespace cannot appear between the number and the unit. However, if the value is 0, the unit can be omitted.</a:t>
            </a:r>
          </a:p>
          <a:p>
            <a:endParaRPr lang="en-US" dirty="0"/>
          </a:p>
          <a:p>
            <a:r>
              <a:rPr lang="en-US" dirty="0"/>
              <a:t>There are two types of length units: </a:t>
            </a:r>
          </a:p>
          <a:p>
            <a:pPr lvl="1"/>
            <a:r>
              <a:rPr lang="en-US" dirty="0"/>
              <a:t>absolute </a:t>
            </a:r>
          </a:p>
          <a:p>
            <a:pPr lvl="1"/>
            <a:r>
              <a:rPr lang="en-US" dirty="0"/>
              <a:t>relative.</a:t>
            </a:r>
          </a:p>
        </p:txBody>
      </p:sp>
    </p:spTree>
    <p:extLst>
      <p:ext uri="{BB962C8B-B14F-4D97-AF65-F5344CB8AC3E}">
        <p14:creationId xmlns:p14="http://schemas.microsoft.com/office/powerpoint/2010/main" val="16440536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85107-929F-442E-9B58-2ED6AE57AE10}"/>
              </a:ext>
            </a:extLst>
          </p:cNvPr>
          <p:cNvSpPr>
            <a:spLocks noGrp="1"/>
          </p:cNvSpPr>
          <p:nvPr>
            <p:ph type="title"/>
          </p:nvPr>
        </p:nvSpPr>
        <p:spPr/>
        <p:txBody>
          <a:bodyPr/>
          <a:lstStyle/>
          <a:p>
            <a:r>
              <a:rPr lang="en-US" dirty="0"/>
              <a:t>Absolute Lengths</a:t>
            </a:r>
          </a:p>
        </p:txBody>
      </p:sp>
      <p:sp>
        <p:nvSpPr>
          <p:cNvPr id="3" name="Content Placeholder 2">
            <a:extLst>
              <a:ext uri="{FF2B5EF4-FFF2-40B4-BE49-F238E27FC236}">
                <a16:creationId xmlns:a16="http://schemas.microsoft.com/office/drawing/2014/main" id="{B6639B45-C9A1-4080-89C3-48400D0647C1}"/>
              </a:ext>
            </a:extLst>
          </p:cNvPr>
          <p:cNvSpPr>
            <a:spLocks noGrp="1"/>
          </p:cNvSpPr>
          <p:nvPr>
            <p:ph idx="1"/>
          </p:nvPr>
        </p:nvSpPr>
        <p:spPr>
          <a:xfrm>
            <a:off x="490330" y="1310186"/>
            <a:ext cx="10209515" cy="5336274"/>
          </a:xfrm>
        </p:spPr>
        <p:txBody>
          <a:bodyPr>
            <a:normAutofit/>
          </a:bodyPr>
          <a:lstStyle/>
          <a:p>
            <a:r>
              <a:rPr lang="en-US" dirty="0"/>
              <a:t>The absolute length units are fixed and a length expressed in any of these will appear as exactly that size.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Pixels (px) are relative to the viewing device. For low-dpi devices, 1px is one device pixel (dot) of the display. For printers and high resolution screens 1px implies multiple device pixels.</a:t>
            </a:r>
          </a:p>
          <a:p>
            <a:endParaRPr lang="en-US" dirty="0"/>
          </a:p>
        </p:txBody>
      </p:sp>
      <p:graphicFrame>
        <p:nvGraphicFramePr>
          <p:cNvPr id="4" name="Table 3">
            <a:extLst>
              <a:ext uri="{FF2B5EF4-FFF2-40B4-BE49-F238E27FC236}">
                <a16:creationId xmlns:a16="http://schemas.microsoft.com/office/drawing/2014/main" id="{0261D36F-B754-41A1-A905-A2B5EE431F47}"/>
              </a:ext>
            </a:extLst>
          </p:cNvPr>
          <p:cNvGraphicFramePr>
            <a:graphicFrameLocks noGrp="1"/>
          </p:cNvGraphicFramePr>
          <p:nvPr>
            <p:extLst>
              <p:ext uri="{D42A27DB-BD31-4B8C-83A1-F6EECF244321}">
                <p14:modId xmlns:p14="http://schemas.microsoft.com/office/powerpoint/2010/main" val="11931243"/>
              </p:ext>
            </p:extLst>
          </p:nvPr>
        </p:nvGraphicFramePr>
        <p:xfrm>
          <a:off x="841720" y="2233322"/>
          <a:ext cx="8648700" cy="2987040"/>
        </p:xfrm>
        <a:graphic>
          <a:graphicData uri="http://schemas.openxmlformats.org/drawingml/2006/table">
            <a:tbl>
              <a:tblPr/>
              <a:tblGrid>
                <a:gridCol w="1028700">
                  <a:extLst>
                    <a:ext uri="{9D8B030D-6E8A-4147-A177-3AD203B41FA5}">
                      <a16:colId xmlns:a16="http://schemas.microsoft.com/office/drawing/2014/main" val="937374444"/>
                    </a:ext>
                  </a:extLst>
                </a:gridCol>
                <a:gridCol w="7620000">
                  <a:extLst>
                    <a:ext uri="{9D8B030D-6E8A-4147-A177-3AD203B41FA5}">
                      <a16:colId xmlns:a16="http://schemas.microsoft.com/office/drawing/2014/main" val="1240634769"/>
                    </a:ext>
                  </a:extLst>
                </a:gridCol>
              </a:tblGrid>
              <a:tr h="0">
                <a:tc>
                  <a:txBody>
                    <a:bodyPr/>
                    <a:lstStyle/>
                    <a:p>
                      <a:pPr algn="l" fontAlgn="t"/>
                      <a:r>
                        <a:rPr lang="en-US" dirty="0">
                          <a:effectLst/>
                        </a:rPr>
                        <a:t>Unit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l" fontAlgn="t"/>
                      <a:r>
                        <a:rPr lang="en-US">
                          <a:effectLst/>
                        </a:rPr>
                        <a:t>Description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875990313"/>
                  </a:ext>
                </a:extLst>
              </a:tr>
              <a:tr h="0">
                <a:tc>
                  <a:txBody>
                    <a:bodyPr/>
                    <a:lstStyle/>
                    <a:p>
                      <a:pPr algn="l" fontAlgn="t"/>
                      <a:r>
                        <a:rPr lang="en-US" dirty="0">
                          <a:effectLst/>
                        </a:rPr>
                        <a:t>cm</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l" fontAlgn="t"/>
                      <a:r>
                        <a:rPr lang="en-US" dirty="0">
                          <a:effectLst/>
                        </a:rPr>
                        <a:t>centimeters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924119103"/>
                  </a:ext>
                </a:extLst>
              </a:tr>
              <a:tr h="0">
                <a:tc>
                  <a:txBody>
                    <a:bodyPr/>
                    <a:lstStyle/>
                    <a:p>
                      <a:pPr algn="l" fontAlgn="t"/>
                      <a:r>
                        <a:rPr lang="en-US" dirty="0">
                          <a:effectLst/>
                        </a:rPr>
                        <a:t>mm</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l" fontAlgn="t"/>
                      <a:r>
                        <a:rPr lang="en-US" dirty="0">
                          <a:effectLst/>
                        </a:rPr>
                        <a:t>millimeters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541796384"/>
                  </a:ext>
                </a:extLst>
              </a:tr>
              <a:tr h="0">
                <a:tc>
                  <a:txBody>
                    <a:bodyPr/>
                    <a:lstStyle/>
                    <a:p>
                      <a:pPr algn="l" fontAlgn="t"/>
                      <a:r>
                        <a:rPr lang="en-US" dirty="0">
                          <a:effectLst/>
                        </a:rPr>
                        <a:t>in</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l" fontAlgn="t"/>
                      <a:r>
                        <a:rPr lang="en-US" dirty="0">
                          <a:effectLst/>
                        </a:rPr>
                        <a:t>inches (1in = 96px = 2.54cm)</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90621209"/>
                  </a:ext>
                </a:extLst>
              </a:tr>
              <a:tr h="0">
                <a:tc>
                  <a:txBody>
                    <a:bodyPr/>
                    <a:lstStyle/>
                    <a:p>
                      <a:pPr algn="l" fontAlgn="t"/>
                      <a:r>
                        <a:rPr lang="en-US" dirty="0">
                          <a:effectLst/>
                        </a:rPr>
                        <a:t>px *</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l" fontAlgn="t"/>
                      <a:r>
                        <a:rPr lang="en-US" dirty="0">
                          <a:effectLst/>
                        </a:rPr>
                        <a:t>pixels (1px = 1/96th of 1in)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381828587"/>
                  </a:ext>
                </a:extLst>
              </a:tr>
              <a:tr h="0">
                <a:tc>
                  <a:txBody>
                    <a:bodyPr/>
                    <a:lstStyle/>
                    <a:p>
                      <a:pPr algn="l" fontAlgn="t"/>
                      <a:r>
                        <a:rPr lang="en-US" dirty="0" err="1">
                          <a:effectLst/>
                        </a:rPr>
                        <a:t>pt</a:t>
                      </a:r>
                      <a:endParaRPr lang="en-US" dirty="0">
                        <a:effectLst/>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l" fontAlgn="t"/>
                      <a:r>
                        <a:rPr lang="en-US" dirty="0">
                          <a:effectLst/>
                        </a:rPr>
                        <a:t>points (1pt = 1/72 of 1in)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240816197"/>
                  </a:ext>
                </a:extLst>
              </a:tr>
              <a:tr h="0">
                <a:tc>
                  <a:txBody>
                    <a:bodyPr/>
                    <a:lstStyle/>
                    <a:p>
                      <a:pPr algn="l" fontAlgn="t"/>
                      <a:r>
                        <a:rPr lang="en-US" dirty="0">
                          <a:effectLst/>
                        </a:rPr>
                        <a:t>pc</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l" fontAlgn="t"/>
                      <a:r>
                        <a:rPr lang="en-US" dirty="0">
                          <a:effectLst/>
                        </a:rPr>
                        <a:t>picas (1pc = 12 </a:t>
                      </a:r>
                      <a:r>
                        <a:rPr lang="en-US" dirty="0" err="1">
                          <a:effectLst/>
                        </a:rPr>
                        <a:t>pt</a:t>
                      </a:r>
                      <a:r>
                        <a:rPr lang="en-US" dirty="0">
                          <a:effectLst/>
                        </a:rPr>
                        <a: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extLst>
                  <a:ext uri="{0D108BD9-81ED-4DB2-BD59-A6C34878D82A}">
                    <a16:rowId xmlns:a16="http://schemas.microsoft.com/office/drawing/2014/main" val="2663595463"/>
                  </a:ext>
                </a:extLst>
              </a:tr>
            </a:tbl>
          </a:graphicData>
        </a:graphic>
      </p:graphicFrame>
    </p:spTree>
    <p:extLst>
      <p:ext uri="{BB962C8B-B14F-4D97-AF65-F5344CB8AC3E}">
        <p14:creationId xmlns:p14="http://schemas.microsoft.com/office/powerpoint/2010/main" val="30907074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A1F30-8F06-470E-A0A7-6812FA363775}"/>
              </a:ext>
            </a:extLst>
          </p:cNvPr>
          <p:cNvSpPr>
            <a:spLocks noGrp="1"/>
          </p:cNvSpPr>
          <p:nvPr>
            <p:ph type="title"/>
          </p:nvPr>
        </p:nvSpPr>
        <p:spPr/>
        <p:txBody>
          <a:bodyPr/>
          <a:lstStyle/>
          <a:p>
            <a:r>
              <a:rPr lang="en-US" dirty="0"/>
              <a:t>Relative Lengths</a:t>
            </a:r>
          </a:p>
        </p:txBody>
      </p:sp>
      <p:sp>
        <p:nvSpPr>
          <p:cNvPr id="3" name="Content Placeholder 2">
            <a:extLst>
              <a:ext uri="{FF2B5EF4-FFF2-40B4-BE49-F238E27FC236}">
                <a16:creationId xmlns:a16="http://schemas.microsoft.com/office/drawing/2014/main" id="{F869A969-2C68-4930-A0D4-CA083270A21B}"/>
              </a:ext>
            </a:extLst>
          </p:cNvPr>
          <p:cNvSpPr>
            <a:spLocks noGrp="1"/>
          </p:cNvSpPr>
          <p:nvPr>
            <p:ph idx="1"/>
          </p:nvPr>
        </p:nvSpPr>
        <p:spPr>
          <a:xfrm>
            <a:off x="395786" y="1364776"/>
            <a:ext cx="10931856" cy="5493224"/>
          </a:xfrm>
        </p:spPr>
        <p:txBody>
          <a:bodyPr/>
          <a:lstStyle/>
          <a:p>
            <a:r>
              <a:rPr lang="en-US" dirty="0"/>
              <a:t>Relative length units specify a length relative to another length property. Relative length units scales better between different rendering mediums.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Viewport = the browser window size. If the viewport is 50cm wide, 1vw = 0.5cm.</a:t>
            </a:r>
          </a:p>
          <a:p>
            <a:pPr marL="0" indent="0">
              <a:buNone/>
            </a:pPr>
            <a:endParaRPr lang="en-US" dirty="0"/>
          </a:p>
          <a:p>
            <a:endParaRPr lang="en-US" dirty="0"/>
          </a:p>
        </p:txBody>
      </p:sp>
      <p:graphicFrame>
        <p:nvGraphicFramePr>
          <p:cNvPr id="6" name="Table 5">
            <a:extLst>
              <a:ext uri="{FF2B5EF4-FFF2-40B4-BE49-F238E27FC236}">
                <a16:creationId xmlns:a16="http://schemas.microsoft.com/office/drawing/2014/main" id="{FB7198C0-C7D5-4898-BFFC-8278D1D1E589}"/>
              </a:ext>
            </a:extLst>
          </p:cNvPr>
          <p:cNvGraphicFramePr>
            <a:graphicFrameLocks noGrp="1"/>
          </p:cNvGraphicFramePr>
          <p:nvPr>
            <p:extLst>
              <p:ext uri="{D42A27DB-BD31-4B8C-83A1-F6EECF244321}">
                <p14:modId xmlns:p14="http://schemas.microsoft.com/office/powerpoint/2010/main" val="4262627877"/>
              </p:ext>
            </p:extLst>
          </p:nvPr>
        </p:nvGraphicFramePr>
        <p:xfrm>
          <a:off x="646112" y="2156346"/>
          <a:ext cx="10053734" cy="3671800"/>
        </p:xfrm>
        <a:graphic>
          <a:graphicData uri="http://schemas.openxmlformats.org/drawingml/2006/table">
            <a:tbl>
              <a:tblPr/>
              <a:tblGrid>
                <a:gridCol w="2137408">
                  <a:extLst>
                    <a:ext uri="{9D8B030D-6E8A-4147-A177-3AD203B41FA5}">
                      <a16:colId xmlns:a16="http://schemas.microsoft.com/office/drawing/2014/main" val="849634048"/>
                    </a:ext>
                  </a:extLst>
                </a:gridCol>
                <a:gridCol w="7916326">
                  <a:extLst>
                    <a:ext uri="{9D8B030D-6E8A-4147-A177-3AD203B41FA5}">
                      <a16:colId xmlns:a16="http://schemas.microsoft.com/office/drawing/2014/main" val="110777353"/>
                    </a:ext>
                  </a:extLst>
                </a:gridCol>
              </a:tblGrid>
              <a:tr h="324906">
                <a:tc>
                  <a:txBody>
                    <a:bodyPr/>
                    <a:lstStyle/>
                    <a:p>
                      <a:pPr algn="l" fontAlgn="t"/>
                      <a:r>
                        <a:rPr lang="en-US" sz="1600" dirty="0">
                          <a:effectLst/>
                        </a:rPr>
                        <a:t>Unit</a:t>
                      </a:r>
                    </a:p>
                  </a:txBody>
                  <a:tcPr marL="98957" marR="49478" marT="49478" marB="4947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l" fontAlgn="t"/>
                      <a:r>
                        <a:rPr lang="en-US" sz="1600">
                          <a:effectLst/>
                        </a:rPr>
                        <a:t>Description</a:t>
                      </a:r>
                    </a:p>
                  </a:txBody>
                  <a:tcPr marL="49478" marR="49478" marT="49478" marB="4947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149002937"/>
                  </a:ext>
                </a:extLst>
              </a:tr>
              <a:tr h="556021">
                <a:tc>
                  <a:txBody>
                    <a:bodyPr/>
                    <a:lstStyle/>
                    <a:p>
                      <a:pPr algn="l" fontAlgn="t"/>
                      <a:r>
                        <a:rPr lang="en-US" sz="1600">
                          <a:effectLst/>
                        </a:rPr>
                        <a:t>em</a:t>
                      </a:r>
                    </a:p>
                  </a:txBody>
                  <a:tcPr marL="98957" marR="49478" marT="49478" marB="4947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l" fontAlgn="t"/>
                      <a:r>
                        <a:rPr lang="en-US" sz="1600">
                          <a:effectLst/>
                        </a:rPr>
                        <a:t>Relative to the font-size of the element (2em means 2 times the size of the current font)</a:t>
                      </a:r>
                    </a:p>
                  </a:txBody>
                  <a:tcPr marL="49478" marR="49478" marT="49478" marB="4947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894293049"/>
                  </a:ext>
                </a:extLst>
              </a:tr>
              <a:tr h="324906">
                <a:tc>
                  <a:txBody>
                    <a:bodyPr/>
                    <a:lstStyle/>
                    <a:p>
                      <a:pPr algn="l" fontAlgn="t"/>
                      <a:r>
                        <a:rPr lang="en-US" sz="1600">
                          <a:effectLst/>
                        </a:rPr>
                        <a:t>ex</a:t>
                      </a:r>
                    </a:p>
                  </a:txBody>
                  <a:tcPr marL="98957" marR="49478" marT="49478" marB="4947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l" fontAlgn="t"/>
                      <a:r>
                        <a:rPr lang="en-US" sz="1600" dirty="0">
                          <a:effectLst/>
                        </a:rPr>
                        <a:t>Relative to the x-height of the current font (rarely used)</a:t>
                      </a:r>
                    </a:p>
                  </a:txBody>
                  <a:tcPr marL="49478" marR="49478" marT="49478" marB="4947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450294769"/>
                  </a:ext>
                </a:extLst>
              </a:tr>
              <a:tr h="324906">
                <a:tc>
                  <a:txBody>
                    <a:bodyPr/>
                    <a:lstStyle/>
                    <a:p>
                      <a:pPr algn="l" fontAlgn="t"/>
                      <a:r>
                        <a:rPr lang="en-US" sz="1600">
                          <a:effectLst/>
                        </a:rPr>
                        <a:t>ch</a:t>
                      </a:r>
                    </a:p>
                  </a:txBody>
                  <a:tcPr marL="98957" marR="49478" marT="49478" marB="4947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l" fontAlgn="t"/>
                      <a:r>
                        <a:rPr lang="en-US" sz="1600">
                          <a:effectLst/>
                        </a:rPr>
                        <a:t>Relative to width of the "0" (zero)</a:t>
                      </a:r>
                    </a:p>
                  </a:txBody>
                  <a:tcPr marL="49478" marR="49478" marT="49478" marB="4947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130886010"/>
                  </a:ext>
                </a:extLst>
              </a:tr>
              <a:tr h="324906">
                <a:tc>
                  <a:txBody>
                    <a:bodyPr/>
                    <a:lstStyle/>
                    <a:p>
                      <a:pPr algn="l" fontAlgn="t"/>
                      <a:r>
                        <a:rPr lang="en-US" sz="1600">
                          <a:effectLst/>
                        </a:rPr>
                        <a:t>rem</a:t>
                      </a:r>
                    </a:p>
                  </a:txBody>
                  <a:tcPr marL="98957" marR="49478" marT="49478" marB="4947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l" fontAlgn="t"/>
                      <a:r>
                        <a:rPr lang="en-US" sz="1600">
                          <a:effectLst/>
                        </a:rPr>
                        <a:t>Relative to font-size of the root element</a:t>
                      </a:r>
                    </a:p>
                  </a:txBody>
                  <a:tcPr marL="49478" marR="49478" marT="49478" marB="4947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769546887"/>
                  </a:ext>
                </a:extLst>
              </a:tr>
              <a:tr h="324906">
                <a:tc>
                  <a:txBody>
                    <a:bodyPr/>
                    <a:lstStyle/>
                    <a:p>
                      <a:pPr algn="l" fontAlgn="t"/>
                      <a:r>
                        <a:rPr lang="en-US" sz="1600">
                          <a:effectLst/>
                        </a:rPr>
                        <a:t>vw</a:t>
                      </a:r>
                    </a:p>
                  </a:txBody>
                  <a:tcPr marL="98957" marR="49478" marT="49478" marB="4947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l" fontAlgn="t"/>
                      <a:r>
                        <a:rPr lang="en-US" sz="1600">
                          <a:effectLst/>
                        </a:rPr>
                        <a:t>Relative to 1% of the width of the viewport*</a:t>
                      </a:r>
                    </a:p>
                  </a:txBody>
                  <a:tcPr marL="49478" marR="49478" marT="49478" marB="4947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389567261"/>
                  </a:ext>
                </a:extLst>
              </a:tr>
              <a:tr h="324906">
                <a:tc>
                  <a:txBody>
                    <a:bodyPr/>
                    <a:lstStyle/>
                    <a:p>
                      <a:pPr algn="l" fontAlgn="t"/>
                      <a:r>
                        <a:rPr lang="en-US" sz="1600">
                          <a:effectLst/>
                        </a:rPr>
                        <a:t>vh</a:t>
                      </a:r>
                    </a:p>
                  </a:txBody>
                  <a:tcPr marL="98957" marR="49478" marT="49478" marB="4947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l" fontAlgn="t"/>
                      <a:r>
                        <a:rPr lang="en-US" sz="1600">
                          <a:effectLst/>
                        </a:rPr>
                        <a:t>Relative to 1% of the height of the viewport*</a:t>
                      </a:r>
                    </a:p>
                  </a:txBody>
                  <a:tcPr marL="49478" marR="49478" marT="49478" marB="4947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332063164"/>
                  </a:ext>
                </a:extLst>
              </a:tr>
              <a:tr h="324906">
                <a:tc>
                  <a:txBody>
                    <a:bodyPr/>
                    <a:lstStyle/>
                    <a:p>
                      <a:pPr algn="l" fontAlgn="t"/>
                      <a:r>
                        <a:rPr lang="en-US" sz="1600">
                          <a:effectLst/>
                        </a:rPr>
                        <a:t>vmin</a:t>
                      </a:r>
                    </a:p>
                  </a:txBody>
                  <a:tcPr marL="98957" marR="49478" marT="49478" marB="4947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l" fontAlgn="t"/>
                      <a:r>
                        <a:rPr lang="en-US" sz="1600">
                          <a:effectLst/>
                        </a:rPr>
                        <a:t>Relative to 1% of viewport's* smaller dimension</a:t>
                      </a:r>
                    </a:p>
                  </a:txBody>
                  <a:tcPr marL="49478" marR="49478" marT="49478" marB="4947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417110452"/>
                  </a:ext>
                </a:extLst>
              </a:tr>
              <a:tr h="324906">
                <a:tc>
                  <a:txBody>
                    <a:bodyPr/>
                    <a:lstStyle/>
                    <a:p>
                      <a:pPr algn="l" fontAlgn="t"/>
                      <a:r>
                        <a:rPr lang="en-US" sz="1600">
                          <a:effectLst/>
                        </a:rPr>
                        <a:t>vmax</a:t>
                      </a:r>
                    </a:p>
                  </a:txBody>
                  <a:tcPr marL="98957" marR="49478" marT="49478" marB="4947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l" fontAlgn="t"/>
                      <a:r>
                        <a:rPr lang="en-US" sz="1600">
                          <a:effectLst/>
                        </a:rPr>
                        <a:t>Relative to 1% of viewport's* larger dimension</a:t>
                      </a:r>
                    </a:p>
                  </a:txBody>
                  <a:tcPr marL="49478" marR="49478" marT="49478" marB="4947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603069512"/>
                  </a:ext>
                </a:extLst>
              </a:tr>
              <a:tr h="324906">
                <a:tc>
                  <a:txBody>
                    <a:bodyPr/>
                    <a:lstStyle/>
                    <a:p>
                      <a:pPr algn="l" fontAlgn="t"/>
                      <a:r>
                        <a:rPr lang="en-US" sz="1600" dirty="0">
                          <a:effectLst/>
                        </a:rPr>
                        <a:t>%</a:t>
                      </a:r>
                    </a:p>
                  </a:txBody>
                  <a:tcPr marL="98957" marR="49478" marT="49478" marB="4947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l" fontAlgn="t"/>
                      <a:r>
                        <a:rPr lang="en-US" sz="1600" dirty="0">
                          <a:effectLst/>
                        </a:rPr>
                        <a:t>Relative to the parent element</a:t>
                      </a:r>
                    </a:p>
                  </a:txBody>
                  <a:tcPr marL="49478" marR="49478" marT="49478" marB="4947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extLst>
                  <a:ext uri="{0D108BD9-81ED-4DB2-BD59-A6C34878D82A}">
                    <a16:rowId xmlns:a16="http://schemas.microsoft.com/office/drawing/2014/main" val="1016529292"/>
                  </a:ext>
                </a:extLst>
              </a:tr>
            </a:tbl>
          </a:graphicData>
        </a:graphic>
      </p:graphicFrame>
    </p:spTree>
    <p:extLst>
      <p:ext uri="{BB962C8B-B14F-4D97-AF65-F5344CB8AC3E}">
        <p14:creationId xmlns:p14="http://schemas.microsoft.com/office/powerpoint/2010/main" val="26615515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816E4-AE32-4B91-AD7C-96E319BC6978}"/>
              </a:ext>
            </a:extLst>
          </p:cNvPr>
          <p:cNvSpPr>
            <a:spLocks noGrp="1"/>
          </p:cNvSpPr>
          <p:nvPr>
            <p:ph type="title"/>
          </p:nvPr>
        </p:nvSpPr>
        <p:spPr>
          <a:xfrm>
            <a:off x="618401" y="78641"/>
            <a:ext cx="9404723" cy="1400530"/>
          </a:xfrm>
        </p:spPr>
        <p:txBody>
          <a:bodyPr/>
          <a:lstStyle/>
          <a:p>
            <a:r>
              <a:rPr lang="en-US" dirty="0"/>
              <a:t>Example</a:t>
            </a:r>
          </a:p>
        </p:txBody>
      </p:sp>
      <p:sp>
        <p:nvSpPr>
          <p:cNvPr id="4" name="TextBox 3">
            <a:extLst>
              <a:ext uri="{FF2B5EF4-FFF2-40B4-BE49-F238E27FC236}">
                <a16:creationId xmlns:a16="http://schemas.microsoft.com/office/drawing/2014/main" id="{45CE2E50-EDAA-4C3A-A703-9385323EEB7C}"/>
              </a:ext>
            </a:extLst>
          </p:cNvPr>
          <p:cNvSpPr txBox="1"/>
          <p:nvPr/>
        </p:nvSpPr>
        <p:spPr>
          <a:xfrm>
            <a:off x="332507" y="911132"/>
            <a:ext cx="5763494" cy="5078313"/>
          </a:xfrm>
          <a:prstGeom prst="rect">
            <a:avLst/>
          </a:prstGeom>
          <a:noFill/>
        </p:spPr>
        <p:txBody>
          <a:bodyPr wrap="square" rtlCol="0">
            <a:spAutoFit/>
          </a:bodyPr>
          <a:lstStyle/>
          <a:p>
            <a:r>
              <a:rPr lang="en-US" sz="1200" dirty="0"/>
              <a:t>&lt;!DOCTYPE html&gt;</a:t>
            </a:r>
          </a:p>
          <a:p>
            <a:r>
              <a:rPr lang="en-US" sz="1200" dirty="0"/>
              <a:t>&lt;html&gt;</a:t>
            </a:r>
          </a:p>
          <a:p>
            <a:r>
              <a:rPr lang="en-US" sz="1200" dirty="0"/>
              <a:t>&lt;head&gt;</a:t>
            </a:r>
          </a:p>
          <a:p>
            <a:r>
              <a:rPr lang="en-US" sz="1200" dirty="0"/>
              <a:t>&lt;style&gt;</a:t>
            </a:r>
          </a:p>
          <a:p>
            <a:r>
              <a:rPr lang="en-US" sz="1200" dirty="0"/>
              <a:t>p {</a:t>
            </a:r>
          </a:p>
          <a:p>
            <a:r>
              <a:rPr lang="en-US" sz="1200" dirty="0"/>
              <a:t>    font-size: 16px;</a:t>
            </a:r>
          </a:p>
          <a:p>
            <a:r>
              <a:rPr lang="en-US" sz="1200" dirty="0"/>
              <a:t>    line-height: 1em;</a:t>
            </a:r>
          </a:p>
          <a:p>
            <a:r>
              <a:rPr lang="en-US" sz="1200" dirty="0"/>
              <a:t>}</a:t>
            </a:r>
          </a:p>
          <a:p>
            <a:endParaRPr lang="en-US" sz="1200" dirty="0"/>
          </a:p>
          <a:p>
            <a:r>
              <a:rPr lang="en-US" sz="1200" dirty="0"/>
              <a:t>div {</a:t>
            </a:r>
          </a:p>
          <a:p>
            <a:r>
              <a:rPr lang="en-US" sz="1200" dirty="0"/>
              <a:t>    font-size: 30px;</a:t>
            </a:r>
          </a:p>
          <a:p>
            <a:r>
              <a:rPr lang="en-US" sz="1200" dirty="0"/>
              <a:t>    border: 1px solid black;</a:t>
            </a:r>
          </a:p>
          <a:p>
            <a:r>
              <a:rPr lang="en-US" sz="1200" dirty="0"/>
              <a:t>}</a:t>
            </a:r>
          </a:p>
          <a:p>
            <a:endParaRPr lang="en-US" sz="1200" dirty="0"/>
          </a:p>
          <a:p>
            <a:r>
              <a:rPr lang="en-US" sz="1200" dirty="0"/>
              <a:t>span {</a:t>
            </a:r>
          </a:p>
          <a:p>
            <a:r>
              <a:rPr lang="en-US" sz="1200" dirty="0"/>
              <a:t>    font-size: 0.5em;</a:t>
            </a:r>
          </a:p>
          <a:p>
            <a:r>
              <a:rPr lang="en-US" sz="1200" dirty="0"/>
              <a:t>}</a:t>
            </a:r>
          </a:p>
          <a:p>
            <a:r>
              <a:rPr lang="en-US" sz="1200" dirty="0"/>
              <a:t>&lt;/style&gt;</a:t>
            </a:r>
          </a:p>
          <a:p>
            <a:r>
              <a:rPr lang="en-US" sz="1200" dirty="0"/>
              <a:t>&lt;/head&gt;</a:t>
            </a:r>
          </a:p>
          <a:p>
            <a:r>
              <a:rPr lang="en-US" sz="1200" dirty="0"/>
              <a:t>&lt;body&gt;</a:t>
            </a:r>
          </a:p>
          <a:p>
            <a:endParaRPr lang="en-US" sz="1200" dirty="0"/>
          </a:p>
          <a:p>
            <a:r>
              <a:rPr lang="en-US" sz="1200" dirty="0"/>
              <a:t>&lt;p&gt;These paragraphs have a calculated line-height of: 2x16px = 32px.&lt;/p&gt;</a:t>
            </a:r>
          </a:p>
          <a:p>
            <a:r>
              <a:rPr lang="en-US" sz="1200" dirty="0"/>
              <a:t>&lt;p&gt;These paragraphs have a calculated line-height of: 2x16px = 32px.&lt;/p&gt;</a:t>
            </a:r>
          </a:p>
          <a:p>
            <a:r>
              <a:rPr lang="en-US" sz="1200" dirty="0"/>
              <a:t>&lt;p&gt;These paragraphs have a calculated line-height of: 2x16px = 32px.&lt;/p&gt;</a:t>
            </a:r>
          </a:p>
          <a:p>
            <a:r>
              <a:rPr lang="en-US" sz="1200" dirty="0"/>
              <a:t>&lt;div&gt;The font-size of the div element is set to 30px. &lt;span&gt;The span element inside the div element has a font-size of 0.5em, which equals to 0.5x30 = 15px&lt;/span&gt;.&lt;/div&gt;</a:t>
            </a:r>
          </a:p>
        </p:txBody>
      </p:sp>
      <p:sp>
        <p:nvSpPr>
          <p:cNvPr id="6" name="Rectangle 5">
            <a:extLst>
              <a:ext uri="{FF2B5EF4-FFF2-40B4-BE49-F238E27FC236}">
                <a16:creationId xmlns:a16="http://schemas.microsoft.com/office/drawing/2014/main" id="{AF9B8283-67BD-4F58-B630-9ED0BB522E1E}"/>
              </a:ext>
            </a:extLst>
          </p:cNvPr>
          <p:cNvSpPr/>
          <p:nvPr/>
        </p:nvSpPr>
        <p:spPr>
          <a:xfrm>
            <a:off x="332507" y="868555"/>
            <a:ext cx="5763493" cy="5393700"/>
          </a:xfrm>
          <a:prstGeom prst="rect">
            <a:avLst/>
          </a:prstGeom>
          <a:noFill/>
          <a:ln w="25400">
            <a:solidFill>
              <a:schemeClr val="tx1"/>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576FACCD-0B6C-4BB7-A760-A73054AF2F81}"/>
              </a:ext>
            </a:extLst>
          </p:cNvPr>
          <p:cNvPicPr>
            <a:picLocks noChangeAspect="1"/>
          </p:cNvPicPr>
          <p:nvPr/>
        </p:nvPicPr>
        <p:blipFill>
          <a:blip r:embed="rId2"/>
          <a:stretch>
            <a:fillRect/>
          </a:stretch>
        </p:blipFill>
        <p:spPr>
          <a:xfrm>
            <a:off x="6410758" y="882410"/>
            <a:ext cx="4326515" cy="5393699"/>
          </a:xfrm>
          <a:prstGeom prst="rect">
            <a:avLst/>
          </a:prstGeom>
        </p:spPr>
      </p:pic>
    </p:spTree>
    <p:extLst>
      <p:ext uri="{BB962C8B-B14F-4D97-AF65-F5344CB8AC3E}">
        <p14:creationId xmlns:p14="http://schemas.microsoft.com/office/powerpoint/2010/main" val="17348440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365126"/>
            <a:ext cx="11524343" cy="6214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Formatting with CSS Properties </a:t>
            </a:r>
          </a:p>
        </p:txBody>
      </p:sp>
      <p:sp>
        <p:nvSpPr>
          <p:cNvPr id="8" name="Rectangle 2"/>
          <p:cNvSpPr txBox="1">
            <a:spLocks/>
          </p:cNvSpPr>
          <p:nvPr/>
        </p:nvSpPr>
        <p:spPr>
          <a:xfrm>
            <a:off x="595993" y="1318260"/>
            <a:ext cx="7480300" cy="5540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b="1" dirty="0">
              <a:latin typeface="Garamond" panose="02020404030301010803" pitchFamily="18" charset="0"/>
              <a:cs typeface="Arial" charset="0"/>
            </a:endParaRPr>
          </a:p>
        </p:txBody>
      </p:sp>
      <p:sp>
        <p:nvSpPr>
          <p:cNvPr id="9" name="Rectangle 3"/>
          <p:cNvSpPr txBox="1">
            <a:spLocks/>
          </p:cNvSpPr>
          <p:nvPr/>
        </p:nvSpPr>
        <p:spPr>
          <a:xfrm>
            <a:off x="449942" y="1168400"/>
            <a:ext cx="11246757" cy="63982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2400" b="1" u="sng" dirty="0">
                <a:latin typeface="Garamond" panose="02020404030301010803" pitchFamily="18" charset="0"/>
                <a:cs typeface="Arial" charset="0"/>
              </a:rPr>
              <a:t>CSS Links</a:t>
            </a:r>
          </a:p>
          <a:p>
            <a:pPr>
              <a:buFont typeface="Arial" charset="0"/>
              <a:buNone/>
            </a:pPr>
            <a:endParaRPr lang="en-US" sz="900" dirty="0">
              <a:latin typeface="Garamond" panose="02020404030301010803" pitchFamily="18" charset="0"/>
              <a:cs typeface="Arial" charset="0"/>
            </a:endParaRPr>
          </a:p>
          <a:p>
            <a:pPr>
              <a:buFont typeface="Arial" charset="0"/>
              <a:buNone/>
            </a:pPr>
            <a:r>
              <a:rPr lang="en-US" sz="2400" dirty="0">
                <a:latin typeface="Garamond" panose="02020404030301010803" pitchFamily="18" charset="0"/>
                <a:cs typeface="Arial" charset="0"/>
              </a:rPr>
              <a:t>You can use CSS styles to style any link. Links can be styled in different ways by using any CSS property like color, font-family etc.</a:t>
            </a:r>
          </a:p>
          <a:p>
            <a:pPr>
              <a:buFont typeface="Arial" charset="0"/>
              <a:buNone/>
            </a:pPr>
            <a:endParaRPr lang="en-US" sz="1000" dirty="0">
              <a:latin typeface="Garamond" panose="02020404030301010803" pitchFamily="18" charset="0"/>
              <a:cs typeface="Arial" charset="0"/>
            </a:endParaRPr>
          </a:p>
          <a:p>
            <a:pPr>
              <a:buFont typeface="Arial" charset="0"/>
              <a:buNone/>
            </a:pPr>
            <a:r>
              <a:rPr lang="en-US" sz="2400" dirty="0">
                <a:latin typeface="Garamond" panose="02020404030301010803" pitchFamily="18" charset="0"/>
                <a:cs typeface="Arial" charset="0"/>
              </a:rPr>
              <a:t>Links can be in one of the following states :</a:t>
            </a:r>
          </a:p>
          <a:p>
            <a:pPr>
              <a:buFont typeface="Arial" charset="0"/>
              <a:buNone/>
            </a:pPr>
            <a:endParaRPr lang="en-US" sz="900" dirty="0">
              <a:latin typeface="Garamond" panose="02020404030301010803" pitchFamily="18" charset="0"/>
              <a:cs typeface="Arial" charset="0"/>
            </a:endParaRPr>
          </a:p>
          <a:p>
            <a:pPr>
              <a:buClr>
                <a:srgbClr val="00B0F0"/>
              </a:buClr>
              <a:buFont typeface="Wingdings" panose="05000000000000000000" pitchFamily="2" charset="2"/>
              <a:buChar char="§"/>
            </a:pPr>
            <a:r>
              <a:rPr lang="en-US" sz="2400" b="1" dirty="0">
                <a:latin typeface="Garamond" panose="02020404030301010803" pitchFamily="18" charset="0"/>
                <a:cs typeface="Arial" charset="0"/>
              </a:rPr>
              <a:t> a: link </a:t>
            </a:r>
            <a:r>
              <a:rPr lang="en-US" sz="2400" dirty="0">
                <a:latin typeface="Garamond" panose="02020404030301010803" pitchFamily="18" charset="0"/>
                <a:cs typeface="Arial" charset="0"/>
              </a:rPr>
              <a:t>– Unvisited link</a:t>
            </a:r>
          </a:p>
          <a:p>
            <a:pPr>
              <a:buClr>
                <a:srgbClr val="00B0F0"/>
              </a:buClr>
              <a:buFont typeface="Wingdings" panose="05000000000000000000" pitchFamily="2" charset="2"/>
              <a:buChar char="§"/>
            </a:pPr>
            <a:r>
              <a:rPr lang="en-US" sz="2400" b="1" dirty="0">
                <a:latin typeface="Garamond" panose="02020404030301010803" pitchFamily="18" charset="0"/>
                <a:cs typeface="Arial" charset="0"/>
              </a:rPr>
              <a:t> a: visited </a:t>
            </a:r>
            <a:r>
              <a:rPr lang="en-US" sz="2400" dirty="0">
                <a:latin typeface="Garamond" panose="02020404030301010803" pitchFamily="18" charset="0"/>
                <a:cs typeface="Arial" charset="0"/>
              </a:rPr>
              <a:t>– A link that the user has visited</a:t>
            </a:r>
          </a:p>
          <a:p>
            <a:pPr>
              <a:buClr>
                <a:srgbClr val="00B0F0"/>
              </a:buClr>
              <a:buFont typeface="Wingdings" panose="05000000000000000000" pitchFamily="2" charset="2"/>
              <a:buChar char="§"/>
            </a:pPr>
            <a:r>
              <a:rPr lang="en-US" sz="2400" b="1" dirty="0">
                <a:latin typeface="Garamond" panose="02020404030301010803" pitchFamily="18" charset="0"/>
                <a:cs typeface="Arial" charset="0"/>
              </a:rPr>
              <a:t> a: hover </a:t>
            </a:r>
            <a:r>
              <a:rPr lang="en-US" sz="2400" dirty="0">
                <a:latin typeface="Garamond" panose="02020404030301010803" pitchFamily="18" charset="0"/>
                <a:cs typeface="Arial" charset="0"/>
              </a:rPr>
              <a:t>– A link over which the mouse pointer is moving</a:t>
            </a:r>
          </a:p>
          <a:p>
            <a:pPr>
              <a:buClr>
                <a:srgbClr val="00B0F0"/>
              </a:buClr>
              <a:buFont typeface="Wingdings" panose="05000000000000000000" pitchFamily="2" charset="2"/>
              <a:buChar char="§"/>
            </a:pPr>
            <a:r>
              <a:rPr lang="en-US" sz="2400" b="1" dirty="0">
                <a:latin typeface="Garamond" panose="02020404030301010803" pitchFamily="18" charset="0"/>
                <a:cs typeface="Arial" charset="0"/>
              </a:rPr>
              <a:t> a: active </a:t>
            </a:r>
            <a:r>
              <a:rPr lang="en-US" sz="2400" dirty="0">
                <a:latin typeface="Garamond" panose="02020404030301010803" pitchFamily="18" charset="0"/>
                <a:cs typeface="Arial" charset="0"/>
              </a:rPr>
              <a:t>– A link, which has been just clicked</a:t>
            </a:r>
          </a:p>
          <a:p>
            <a:pPr>
              <a:buFont typeface="Arial" charset="0"/>
              <a:buNone/>
            </a:pPr>
            <a:endParaRPr lang="en-US" sz="2400" dirty="0">
              <a:latin typeface="Garamond" panose="02020404030301010803" pitchFamily="18" charset="0"/>
              <a:cs typeface="Arial" charset="0"/>
            </a:endParaRPr>
          </a:p>
          <a:p>
            <a:pPr>
              <a:buFont typeface="Arial" charset="0"/>
              <a:buNone/>
            </a:pPr>
            <a:r>
              <a:rPr lang="en-US" sz="2400" dirty="0">
                <a:latin typeface="Garamond" panose="02020404030301010803" pitchFamily="18" charset="0"/>
                <a:cs typeface="Arial" charset="0"/>
              </a:rPr>
              <a:t>Links can be styled according to their states.</a:t>
            </a:r>
          </a:p>
          <a:p>
            <a:pPr>
              <a:buFont typeface="Arial" charset="0"/>
              <a:buNone/>
            </a:pPr>
            <a:endParaRPr lang="en-US" sz="2400" dirty="0">
              <a:latin typeface="Garamond" panose="02020404030301010803" pitchFamily="18" charset="0"/>
              <a:cs typeface="Arial" charset="0"/>
            </a:endParaRPr>
          </a:p>
          <a:p>
            <a:pPr>
              <a:buFont typeface="Arial" charset="0"/>
              <a:buNone/>
            </a:pPr>
            <a:endParaRPr lang="en-US" sz="2400" dirty="0">
              <a:latin typeface="Garamond" panose="02020404030301010803" pitchFamily="18" charset="0"/>
              <a:cs typeface="Arial" charset="0"/>
            </a:endParaRPr>
          </a:p>
          <a:p>
            <a:pPr>
              <a:buFont typeface="Arial" charset="0"/>
              <a:buNone/>
            </a:pPr>
            <a:endParaRPr lang="en-US" sz="2400" dirty="0">
              <a:latin typeface="Garamond" panose="02020404030301010803" pitchFamily="18" charset="0"/>
              <a:cs typeface="Arial" charset="0"/>
            </a:endParaRPr>
          </a:p>
          <a:p>
            <a:pPr>
              <a:buFont typeface="Arial" charset="0"/>
              <a:buNone/>
            </a:pPr>
            <a:endParaRPr lang="en-US" sz="2400" dirty="0">
              <a:latin typeface="Garamond" panose="02020404030301010803" pitchFamily="18" charset="0"/>
              <a:cs typeface="Arial" charset="0"/>
            </a:endParaRPr>
          </a:p>
        </p:txBody>
      </p:sp>
      <p:sp>
        <p:nvSpPr>
          <p:cNvPr id="5" name="Slide Number Placeholder 3">
            <a:extLst>
              <a:ext uri="{FF2B5EF4-FFF2-40B4-BE49-F238E27FC236}">
                <a16:creationId xmlns:a16="http://schemas.microsoft.com/office/drawing/2014/main" id="{1F719E05-5D78-4C56-98EB-4B4DFE37EAAE}"/>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28</a:t>
            </a:fld>
            <a:endParaRPr lang="en-US" altLang="en-US" sz="1400" dirty="0"/>
          </a:p>
        </p:txBody>
      </p:sp>
    </p:spTree>
    <p:extLst>
      <p:ext uri="{BB962C8B-B14F-4D97-AF65-F5344CB8AC3E}">
        <p14:creationId xmlns:p14="http://schemas.microsoft.com/office/powerpoint/2010/main" val="32541650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365126"/>
            <a:ext cx="11524343" cy="6214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Formatting with CSS Properties </a:t>
            </a:r>
          </a:p>
        </p:txBody>
      </p:sp>
      <p:sp>
        <p:nvSpPr>
          <p:cNvPr id="8" name="Rectangle 2"/>
          <p:cNvSpPr txBox="1">
            <a:spLocks/>
          </p:cNvSpPr>
          <p:nvPr/>
        </p:nvSpPr>
        <p:spPr>
          <a:xfrm>
            <a:off x="595993" y="1318260"/>
            <a:ext cx="7480300" cy="5540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b="1" dirty="0">
              <a:latin typeface="Garamond" panose="02020404030301010803" pitchFamily="18" charset="0"/>
              <a:cs typeface="Arial" charset="0"/>
            </a:endParaRPr>
          </a:p>
        </p:txBody>
      </p:sp>
      <p:sp>
        <p:nvSpPr>
          <p:cNvPr id="9" name="Rectangle 3"/>
          <p:cNvSpPr txBox="1">
            <a:spLocks/>
          </p:cNvSpPr>
          <p:nvPr/>
        </p:nvSpPr>
        <p:spPr>
          <a:xfrm>
            <a:off x="449943" y="887328"/>
            <a:ext cx="11246757" cy="63982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2400" b="1" u="sng" dirty="0">
                <a:latin typeface="Garamond" panose="02020404030301010803" pitchFamily="18" charset="0"/>
                <a:cs typeface="Arial" charset="0"/>
              </a:rPr>
              <a:t>CSS Links</a:t>
            </a:r>
          </a:p>
          <a:p>
            <a:pPr>
              <a:buFont typeface="Arial" charset="0"/>
              <a:buNone/>
            </a:pPr>
            <a:endParaRPr lang="en-US" sz="900" dirty="0">
              <a:latin typeface="Garamond" panose="02020404030301010803" pitchFamily="18" charset="0"/>
              <a:cs typeface="Arial" charset="0"/>
            </a:endParaRPr>
          </a:p>
          <a:p>
            <a:pPr>
              <a:buFont typeface="Arial" charset="0"/>
              <a:buNone/>
            </a:pPr>
            <a:endParaRPr lang="en-US" sz="2400" dirty="0">
              <a:latin typeface="Garamond" panose="02020404030301010803" pitchFamily="18" charset="0"/>
              <a:cs typeface="Arial" charset="0"/>
            </a:endParaRPr>
          </a:p>
          <a:p>
            <a:pPr>
              <a:buFont typeface="Arial" charset="0"/>
              <a:buNone/>
            </a:pPr>
            <a:endParaRPr lang="en-US" sz="2400" dirty="0">
              <a:latin typeface="Garamond" panose="02020404030301010803" pitchFamily="18" charset="0"/>
              <a:cs typeface="Arial" charset="0"/>
            </a:endParaRPr>
          </a:p>
          <a:p>
            <a:pPr>
              <a:buFont typeface="Arial" charset="0"/>
              <a:buNone/>
            </a:pPr>
            <a:endParaRPr lang="en-US" sz="2400" dirty="0">
              <a:latin typeface="Garamond" panose="02020404030301010803" pitchFamily="18" charset="0"/>
              <a:cs typeface="Arial" charset="0"/>
            </a:endParaRPr>
          </a:p>
        </p:txBody>
      </p:sp>
      <p:sp>
        <p:nvSpPr>
          <p:cNvPr id="5" name="Rectangle 1"/>
          <p:cNvSpPr txBox="1">
            <a:spLocks noChangeArrowheads="1"/>
          </p:cNvSpPr>
          <p:nvPr/>
        </p:nvSpPr>
        <p:spPr>
          <a:xfrm>
            <a:off x="2340502" y="793518"/>
            <a:ext cx="6896100" cy="2298700"/>
          </a:xfrm>
          <a:prstGeom prst="rect">
            <a:avLst/>
          </a:prstGeom>
          <a:ln/>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solidFill>
                  <a:schemeClr val="accent2">
                    <a:lumMod val="75000"/>
                  </a:schemeClr>
                </a:solidFill>
                <a:latin typeface="Garamond" panose="02020404030301010803" pitchFamily="18" charset="0"/>
              </a:rPr>
              <a:t>Styling Links</a:t>
            </a:r>
          </a:p>
        </p:txBody>
      </p:sp>
      <p:sp>
        <p:nvSpPr>
          <p:cNvPr id="6" name="Rectangle 2"/>
          <p:cNvSpPr>
            <a:spLocks/>
          </p:cNvSpPr>
          <p:nvPr/>
        </p:nvSpPr>
        <p:spPr bwMode="auto">
          <a:xfrm>
            <a:off x="595993" y="1593468"/>
            <a:ext cx="2843727" cy="4985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p>
            <a:pPr algn="l"/>
            <a:r>
              <a:rPr lang="en-US" dirty="0">
                <a:solidFill>
                  <a:schemeClr val="accent6">
                    <a:lumMod val="75000"/>
                  </a:schemeClr>
                </a:solidFill>
              </a:rPr>
              <a:t>a {</a:t>
            </a:r>
          </a:p>
          <a:p>
            <a:pPr algn="l"/>
            <a:r>
              <a:rPr lang="en-US" dirty="0">
                <a:solidFill>
                  <a:schemeClr val="accent6">
                    <a:lumMod val="75000"/>
                  </a:schemeClr>
                </a:solidFill>
              </a:rPr>
              <a:t> font-weight: bold;</a:t>
            </a:r>
          </a:p>
          <a:p>
            <a:pPr algn="l"/>
            <a:r>
              <a:rPr lang="en-US" dirty="0">
                <a:solidFill>
                  <a:schemeClr val="accent6">
                    <a:lumMod val="75000"/>
                  </a:schemeClr>
                </a:solidFill>
              </a:rPr>
              <a:t>}</a:t>
            </a:r>
          </a:p>
          <a:p>
            <a:pPr algn="l"/>
            <a:r>
              <a:rPr lang="en-US" dirty="0">
                <a:solidFill>
                  <a:srgbClr val="FF0000"/>
                </a:solidFill>
              </a:rPr>
              <a:t>a:link {</a:t>
            </a:r>
          </a:p>
          <a:p>
            <a:pPr algn="l"/>
            <a:r>
              <a:rPr lang="en-US" dirty="0">
                <a:solidFill>
                  <a:srgbClr val="FF0000"/>
                </a:solidFill>
              </a:rPr>
              <a:t>  color: black;</a:t>
            </a:r>
          </a:p>
          <a:p>
            <a:pPr algn="l"/>
            <a:r>
              <a:rPr lang="en-US" dirty="0">
                <a:solidFill>
                  <a:srgbClr val="FF0000"/>
                </a:solidFill>
              </a:rPr>
              <a:t>}</a:t>
            </a:r>
          </a:p>
          <a:p>
            <a:pPr algn="l"/>
            <a:r>
              <a:rPr lang="en-US" dirty="0">
                <a:solidFill>
                  <a:schemeClr val="tx1">
                    <a:lumMod val="50000"/>
                    <a:lumOff val="50000"/>
                  </a:schemeClr>
                </a:solidFill>
              </a:rPr>
              <a:t>a:visited {</a:t>
            </a:r>
          </a:p>
          <a:p>
            <a:pPr algn="l"/>
            <a:r>
              <a:rPr lang="en-US" dirty="0">
                <a:solidFill>
                  <a:schemeClr val="tx1">
                    <a:lumMod val="50000"/>
                    <a:lumOff val="50000"/>
                  </a:schemeClr>
                </a:solidFill>
              </a:rPr>
              <a:t> color: gray;</a:t>
            </a:r>
          </a:p>
          <a:p>
            <a:pPr algn="l"/>
            <a:r>
              <a:rPr lang="en-US" dirty="0">
                <a:solidFill>
                  <a:schemeClr val="tx1">
                    <a:lumMod val="50000"/>
                    <a:lumOff val="50000"/>
                  </a:schemeClr>
                </a:solidFill>
              </a:rPr>
              <a:t>}</a:t>
            </a:r>
          </a:p>
          <a:p>
            <a:pPr algn="l"/>
            <a:r>
              <a:rPr lang="en-US" dirty="0">
                <a:solidFill>
                  <a:schemeClr val="tx2">
                    <a:lumMod val="50000"/>
                  </a:schemeClr>
                </a:solidFill>
              </a:rPr>
              <a:t>a:hover {</a:t>
            </a:r>
          </a:p>
          <a:p>
            <a:pPr algn="l"/>
            <a:r>
              <a:rPr lang="en-US" dirty="0">
                <a:solidFill>
                  <a:schemeClr val="tx2">
                    <a:lumMod val="50000"/>
                  </a:schemeClr>
                </a:solidFill>
              </a:rPr>
              <a:t> text-decoration: none;</a:t>
            </a:r>
          </a:p>
          <a:p>
            <a:pPr algn="l"/>
            <a:r>
              <a:rPr lang="en-US" dirty="0">
                <a:solidFill>
                  <a:schemeClr val="tx2">
                    <a:lumMod val="50000"/>
                  </a:schemeClr>
                </a:solidFill>
              </a:rPr>
              <a:t> color: white;</a:t>
            </a:r>
          </a:p>
          <a:p>
            <a:pPr algn="l"/>
            <a:r>
              <a:rPr lang="en-US" dirty="0">
                <a:solidFill>
                  <a:schemeClr val="tx2">
                    <a:lumMod val="50000"/>
                  </a:schemeClr>
                </a:solidFill>
              </a:rPr>
              <a:t> background-color: navy;</a:t>
            </a:r>
          </a:p>
          <a:p>
            <a:pPr algn="l"/>
            <a:r>
              <a:rPr lang="en-US" dirty="0">
                <a:solidFill>
                  <a:schemeClr val="tx2">
                    <a:lumMod val="50000"/>
                  </a:schemeClr>
                </a:solidFill>
              </a:rPr>
              <a:t>}</a:t>
            </a:r>
          </a:p>
          <a:p>
            <a:pPr algn="l"/>
            <a:r>
              <a:rPr lang="en-US" dirty="0">
                <a:solidFill>
                  <a:schemeClr val="accent5"/>
                </a:solidFill>
              </a:rPr>
              <a:t>a:active {</a:t>
            </a:r>
          </a:p>
          <a:p>
            <a:pPr algn="l"/>
            <a:r>
              <a:rPr lang="en-US" dirty="0">
                <a:solidFill>
                  <a:schemeClr val="accent5"/>
                </a:solidFill>
              </a:rPr>
              <a:t> color: aqua;</a:t>
            </a:r>
          </a:p>
          <a:p>
            <a:pPr algn="l"/>
            <a:r>
              <a:rPr lang="en-US" dirty="0">
                <a:solidFill>
                  <a:schemeClr val="accent5"/>
                </a:solidFill>
              </a:rPr>
              <a:t> background-color: navy;</a:t>
            </a:r>
          </a:p>
          <a:p>
            <a:pPr algn="l"/>
            <a:r>
              <a:rPr lang="en-US" dirty="0">
                <a:solidFill>
                  <a:schemeClr val="accent5"/>
                </a:solidFill>
              </a:rPr>
              <a:t>}</a:t>
            </a:r>
          </a:p>
        </p:txBody>
      </p:sp>
      <p:sp>
        <p:nvSpPr>
          <p:cNvPr id="7" name="Rectangle 3"/>
          <p:cNvSpPr>
            <a:spLocks/>
          </p:cNvSpPr>
          <p:nvPr/>
        </p:nvSpPr>
        <p:spPr bwMode="auto">
          <a:xfrm>
            <a:off x="4336143" y="2203969"/>
            <a:ext cx="7061200"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l"/>
            <a:r>
              <a:rPr lang="en-US" b="1" dirty="0">
                <a:solidFill>
                  <a:schemeClr val="accent6">
                    <a:lumMod val="75000"/>
                  </a:schemeClr>
                </a:solidFill>
                <a:latin typeface="Garamond" panose="02020404030301010803" pitchFamily="18" charset="0"/>
              </a:rPr>
              <a:t>link - before a visit</a:t>
            </a:r>
          </a:p>
          <a:p>
            <a:pPr algn="l"/>
            <a:r>
              <a:rPr lang="en-US" b="1" dirty="0">
                <a:solidFill>
                  <a:schemeClr val="tx1">
                    <a:lumMod val="50000"/>
                    <a:lumOff val="50000"/>
                  </a:schemeClr>
                </a:solidFill>
                <a:latin typeface="Garamond" panose="02020404030301010803" pitchFamily="18" charset="0"/>
              </a:rPr>
              <a:t>visited - after it has been visited</a:t>
            </a:r>
          </a:p>
          <a:p>
            <a:pPr algn="l"/>
            <a:r>
              <a:rPr lang="en-US" b="1" dirty="0">
                <a:solidFill>
                  <a:schemeClr val="tx2">
                    <a:lumMod val="50000"/>
                  </a:schemeClr>
                </a:solidFill>
                <a:latin typeface="Garamond" panose="02020404030301010803" pitchFamily="18" charset="0"/>
              </a:rPr>
              <a:t>hover - when your mouse is over it but you have not clicked</a:t>
            </a:r>
          </a:p>
          <a:p>
            <a:pPr algn="l"/>
            <a:r>
              <a:rPr lang="en-US" b="1" dirty="0">
                <a:solidFill>
                  <a:schemeClr val="accent5"/>
                </a:solidFill>
                <a:latin typeface="Garamond" panose="02020404030301010803" pitchFamily="18" charset="0"/>
              </a:rPr>
              <a:t>active - you have clicked it and you have not yet seen the new page</a:t>
            </a:r>
          </a:p>
        </p:txBody>
      </p:sp>
      <p:sp>
        <p:nvSpPr>
          <p:cNvPr id="10" name="Slide Number Placeholder 3">
            <a:extLst>
              <a:ext uri="{FF2B5EF4-FFF2-40B4-BE49-F238E27FC236}">
                <a16:creationId xmlns:a16="http://schemas.microsoft.com/office/drawing/2014/main" id="{101BFE57-2306-4716-9F9A-952FF4548A23}"/>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29</a:t>
            </a:fld>
            <a:endParaRPr lang="en-US" altLang="en-US" sz="1400" dirty="0"/>
          </a:p>
        </p:txBody>
      </p:sp>
    </p:spTree>
    <p:extLst>
      <p:ext uri="{BB962C8B-B14F-4D97-AF65-F5344CB8AC3E}">
        <p14:creationId xmlns:p14="http://schemas.microsoft.com/office/powerpoint/2010/main" val="4230039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39" y="279400"/>
            <a:ext cx="11344825" cy="7038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CSS</a:t>
            </a:r>
          </a:p>
        </p:txBody>
      </p:sp>
      <p:sp>
        <p:nvSpPr>
          <p:cNvPr id="4" name="TextBox 3"/>
          <p:cNvSpPr txBox="1"/>
          <p:nvPr/>
        </p:nvSpPr>
        <p:spPr>
          <a:xfrm>
            <a:off x="449939" y="1043757"/>
            <a:ext cx="10522861" cy="5414752"/>
          </a:xfrm>
          <a:prstGeom prst="rect">
            <a:avLst/>
          </a:prstGeom>
          <a:noFill/>
        </p:spPr>
        <p:txBody>
          <a:bodyPr wrap="square" rtlCol="0">
            <a:spAutoFit/>
          </a:bodyPr>
          <a:lstStyle/>
          <a:p>
            <a:pPr algn="ctr"/>
            <a:r>
              <a:rPr lang="en-US" sz="2800" b="1" dirty="0">
                <a:latin typeface="Garamond" panose="02020404030301010803" pitchFamily="18" charset="0"/>
              </a:rPr>
              <a:t>History</a:t>
            </a:r>
          </a:p>
          <a:p>
            <a:endParaRPr lang="en-US" sz="2800" dirty="0">
              <a:latin typeface="Garamond" panose="02020404030301010803" pitchFamily="18" charset="0"/>
            </a:endParaRPr>
          </a:p>
          <a:p>
            <a:pPr marL="457200" indent="-457200">
              <a:lnSpc>
                <a:spcPct val="150000"/>
              </a:lnSpc>
              <a:buFont typeface="Arial" panose="020B0604020202020204" pitchFamily="34" charset="0"/>
              <a:buChar char="•"/>
            </a:pPr>
            <a:r>
              <a:rPr lang="en-US" sz="2450" dirty="0">
                <a:latin typeface="Garamond" panose="02020404030301010803" pitchFamily="18" charset="0"/>
              </a:rPr>
              <a:t>CSS1 was the first edition introduced in 1996.</a:t>
            </a:r>
          </a:p>
          <a:p>
            <a:pPr marL="457200" indent="-457200">
              <a:lnSpc>
                <a:spcPct val="150000"/>
              </a:lnSpc>
              <a:buFont typeface="Arial" panose="020B0604020202020204" pitchFamily="34" charset="0"/>
              <a:buChar char="•"/>
            </a:pPr>
            <a:r>
              <a:rPr lang="en-US" sz="2450" dirty="0">
                <a:latin typeface="Garamond" panose="02020404030301010803" pitchFamily="18" charset="0"/>
              </a:rPr>
              <a:t>CSS2 was published in 1998 and provides enhancement over CSS1.</a:t>
            </a:r>
          </a:p>
          <a:p>
            <a:pPr marL="457200" indent="-457200">
              <a:lnSpc>
                <a:spcPct val="150000"/>
              </a:lnSpc>
              <a:buFont typeface="Arial" panose="020B0604020202020204" pitchFamily="34" charset="0"/>
              <a:buChar char="•"/>
            </a:pPr>
            <a:r>
              <a:rPr lang="en-US" sz="2450" dirty="0">
                <a:latin typeface="Garamond" panose="02020404030301010803" pitchFamily="18" charset="0"/>
              </a:rPr>
              <a:t>CSS2.1 was the last 2</a:t>
            </a:r>
            <a:r>
              <a:rPr lang="en-US" sz="2450" baseline="30000" dirty="0">
                <a:latin typeface="Garamond" panose="02020404030301010803" pitchFamily="18" charset="0"/>
              </a:rPr>
              <a:t>nd</a:t>
            </a:r>
            <a:r>
              <a:rPr lang="en-US" sz="2450" dirty="0">
                <a:latin typeface="Garamond" panose="02020404030301010803" pitchFamily="18" charset="0"/>
              </a:rPr>
              <a:t> generation edition of CSS.</a:t>
            </a:r>
          </a:p>
          <a:p>
            <a:pPr marL="457200" indent="-457200">
              <a:lnSpc>
                <a:spcPct val="150000"/>
              </a:lnSpc>
              <a:buFont typeface="Arial" panose="020B0604020202020204" pitchFamily="34" charset="0"/>
              <a:buChar char="•"/>
            </a:pPr>
            <a:r>
              <a:rPr lang="en-US" sz="2450" dirty="0">
                <a:latin typeface="Garamond" panose="02020404030301010803" pitchFamily="18" charset="0"/>
              </a:rPr>
              <a:t>CSS 3 is the latest edition. Several new functionalities have been provided through CSS3.</a:t>
            </a:r>
          </a:p>
          <a:p>
            <a:pPr lvl="1">
              <a:lnSpc>
                <a:spcPct val="150000"/>
              </a:lnSpc>
            </a:pPr>
            <a:r>
              <a:rPr lang="en-US" sz="2450" dirty="0">
                <a:latin typeface="Garamond" panose="02020404030301010803" pitchFamily="18" charset="0"/>
              </a:rPr>
              <a:t>Functions like rounded corners, </a:t>
            </a:r>
            <a:r>
              <a:rPr lang="en-US" sz="2450" dirty="0" err="1">
                <a:latin typeface="Garamond" panose="02020404030301010803" pitchFamily="18" charset="0"/>
              </a:rPr>
              <a:t>backgroubnd</a:t>
            </a:r>
            <a:r>
              <a:rPr lang="en-US" sz="2450" dirty="0">
                <a:latin typeface="Garamond" panose="02020404030301010803" pitchFamily="18" charset="0"/>
              </a:rPr>
              <a:t> decoration, box shadows, which are demonstrated in the </a:t>
            </a:r>
            <a:r>
              <a:rPr lang="en-US" sz="2450" dirty="0" err="1">
                <a:latin typeface="Garamond" panose="02020404030301010803" pitchFamily="18" charset="0"/>
              </a:rPr>
              <a:t>subsequesnt</a:t>
            </a:r>
            <a:r>
              <a:rPr lang="en-US" sz="2450" dirty="0">
                <a:latin typeface="Garamond" panose="02020404030301010803" pitchFamily="18" charset="0"/>
              </a:rPr>
              <a:t> sections, are introduced in this version.</a:t>
            </a:r>
          </a:p>
          <a:p>
            <a:pPr>
              <a:lnSpc>
                <a:spcPct val="150000"/>
              </a:lnSpc>
            </a:pPr>
            <a:endParaRPr lang="en-US" sz="2400" dirty="0">
              <a:latin typeface="Garamond" panose="02020404030301010803" pitchFamily="18" charset="0"/>
            </a:endParaRPr>
          </a:p>
        </p:txBody>
      </p:sp>
      <p:sp>
        <p:nvSpPr>
          <p:cNvPr id="5" name="Slide Number Placeholder 3">
            <a:extLst>
              <a:ext uri="{FF2B5EF4-FFF2-40B4-BE49-F238E27FC236}">
                <a16:creationId xmlns:a16="http://schemas.microsoft.com/office/drawing/2014/main" id="{EEE3ED48-D913-4FD9-BA0D-C748713DFCEE}"/>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3</a:t>
            </a:fld>
            <a:endParaRPr lang="en-US" altLang="en-US" sz="1400" dirty="0"/>
          </a:p>
        </p:txBody>
      </p:sp>
    </p:spTree>
    <p:extLst>
      <p:ext uri="{BB962C8B-B14F-4D97-AF65-F5344CB8AC3E}">
        <p14:creationId xmlns:p14="http://schemas.microsoft.com/office/powerpoint/2010/main" val="20171622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365126"/>
            <a:ext cx="11524343" cy="6214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Formatting with CSS Properties </a:t>
            </a:r>
          </a:p>
        </p:txBody>
      </p:sp>
      <p:sp>
        <p:nvSpPr>
          <p:cNvPr id="5" name="Rectangle 2"/>
          <p:cNvSpPr txBox="1">
            <a:spLocks/>
          </p:cNvSpPr>
          <p:nvPr/>
        </p:nvSpPr>
        <p:spPr>
          <a:xfrm>
            <a:off x="748393" y="1341120"/>
            <a:ext cx="7480300" cy="5540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dirty="0">
              <a:latin typeface="Garamond" panose="02020404030301010803" pitchFamily="18" charset="0"/>
              <a:cs typeface="Arial" charset="0"/>
            </a:endParaRPr>
          </a:p>
        </p:txBody>
      </p:sp>
      <p:sp>
        <p:nvSpPr>
          <p:cNvPr id="6" name="Rectangle 3"/>
          <p:cNvSpPr txBox="1">
            <a:spLocks/>
          </p:cNvSpPr>
          <p:nvPr/>
        </p:nvSpPr>
        <p:spPr>
          <a:xfrm>
            <a:off x="449943" y="1341120"/>
            <a:ext cx="8610600" cy="62484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defRPr/>
            </a:pPr>
            <a:r>
              <a:rPr lang="en-US" sz="2400" b="1" u="sng" dirty="0">
                <a:latin typeface="Garamond" panose="02020404030301010803" pitchFamily="18" charset="0"/>
                <a:cs typeface="Arial" charset="0"/>
              </a:rPr>
              <a:t>CSS List</a:t>
            </a:r>
          </a:p>
          <a:p>
            <a:pPr>
              <a:buFont typeface="Arial" charset="0"/>
              <a:buNone/>
              <a:defRPr/>
            </a:pPr>
            <a:endParaRPr lang="en-US" sz="100" dirty="0">
              <a:latin typeface="Garamond" panose="02020404030301010803" pitchFamily="18" charset="0"/>
              <a:cs typeface="Arial" charset="0"/>
            </a:endParaRPr>
          </a:p>
          <a:p>
            <a:pPr>
              <a:buFont typeface="Arial" charset="0"/>
              <a:buNone/>
              <a:defRPr/>
            </a:pPr>
            <a:r>
              <a:rPr lang="en-US" sz="2400" dirty="0">
                <a:latin typeface="Garamond" panose="02020404030301010803" pitchFamily="18" charset="0"/>
                <a:cs typeface="Arial" charset="0"/>
              </a:rPr>
              <a:t>You can use CSS list properties for </a:t>
            </a:r>
          </a:p>
          <a:p>
            <a:pPr>
              <a:buFont typeface="Arial" charset="0"/>
              <a:buNone/>
              <a:defRPr/>
            </a:pPr>
            <a:endParaRPr lang="en-US" sz="400" dirty="0">
              <a:latin typeface="Garamond" panose="02020404030301010803" pitchFamily="18" charset="0"/>
              <a:cs typeface="Arial" charset="0"/>
            </a:endParaRPr>
          </a:p>
          <a:p>
            <a:pPr>
              <a:buClr>
                <a:srgbClr val="00B0F0"/>
              </a:buClr>
              <a:buFont typeface="Wingdings" panose="05000000000000000000" pitchFamily="2" charset="2"/>
              <a:buChar char="Ø"/>
              <a:defRPr/>
            </a:pPr>
            <a:r>
              <a:rPr lang="en-US" sz="2400" dirty="0">
                <a:latin typeface="Garamond" panose="02020404030301010803" pitchFamily="18" charset="0"/>
                <a:cs typeface="Arial" charset="0"/>
              </a:rPr>
              <a:t> Setting different list item markers for ordered lists</a:t>
            </a:r>
          </a:p>
          <a:p>
            <a:pPr marL="0" indent="0">
              <a:buClr>
                <a:srgbClr val="00B0F0"/>
              </a:buClr>
              <a:buFont typeface="Arial" charset="0"/>
              <a:buNone/>
              <a:defRPr/>
            </a:pPr>
            <a:endParaRPr lang="en-US" sz="200" dirty="0">
              <a:latin typeface="Garamond" panose="02020404030301010803" pitchFamily="18" charset="0"/>
              <a:cs typeface="Arial" charset="0"/>
            </a:endParaRPr>
          </a:p>
          <a:p>
            <a:pPr>
              <a:buClr>
                <a:srgbClr val="00B0F0"/>
              </a:buClr>
              <a:buFont typeface="Wingdings" panose="05000000000000000000" pitchFamily="2" charset="2"/>
              <a:buChar char="Ø"/>
              <a:defRPr/>
            </a:pPr>
            <a:r>
              <a:rPr lang="en-US" sz="2400" dirty="0">
                <a:latin typeface="Garamond" panose="02020404030301010803" pitchFamily="18" charset="0"/>
                <a:cs typeface="Arial" charset="0"/>
              </a:rPr>
              <a:t> Setting different list item markers for unordered lists</a:t>
            </a:r>
          </a:p>
          <a:p>
            <a:pPr marL="0" indent="0">
              <a:buClr>
                <a:srgbClr val="00B0F0"/>
              </a:buClr>
              <a:buFont typeface="Arial" charset="0"/>
              <a:buNone/>
              <a:defRPr/>
            </a:pPr>
            <a:endParaRPr lang="en-US" sz="100" dirty="0">
              <a:latin typeface="Garamond" panose="02020404030301010803" pitchFamily="18" charset="0"/>
              <a:cs typeface="Arial" charset="0"/>
            </a:endParaRPr>
          </a:p>
          <a:p>
            <a:pPr>
              <a:buClr>
                <a:srgbClr val="00B0F0"/>
              </a:buClr>
              <a:buFont typeface="Wingdings" panose="05000000000000000000" pitchFamily="2" charset="2"/>
              <a:buChar char="Ø"/>
              <a:defRPr/>
            </a:pPr>
            <a:r>
              <a:rPr lang="en-US" sz="2400" dirty="0">
                <a:latin typeface="Garamond" panose="02020404030301010803" pitchFamily="18" charset="0"/>
                <a:cs typeface="Arial" charset="0"/>
              </a:rPr>
              <a:t> Set an image as the list item marker</a:t>
            </a:r>
          </a:p>
          <a:p>
            <a:pPr>
              <a:buClr>
                <a:srgbClr val="00B0F0"/>
              </a:buClr>
              <a:buFont typeface="Wingdings" panose="05000000000000000000" pitchFamily="2" charset="2"/>
              <a:buChar char="Ø"/>
              <a:defRPr/>
            </a:pPr>
            <a:endParaRPr lang="en-US" sz="400" dirty="0">
              <a:latin typeface="Garamond" panose="02020404030301010803" pitchFamily="18" charset="0"/>
              <a:cs typeface="Arial" charset="0"/>
            </a:endParaRPr>
          </a:p>
          <a:p>
            <a:pPr marL="0" indent="0">
              <a:buClr>
                <a:srgbClr val="00B0F0"/>
              </a:buClr>
              <a:buFont typeface="Arial" charset="0"/>
              <a:buNone/>
              <a:defRPr/>
            </a:pPr>
            <a:r>
              <a:rPr lang="en-US" sz="2400" b="1" u="sng" dirty="0">
                <a:latin typeface="Garamond" panose="02020404030301010803" pitchFamily="18" charset="0"/>
                <a:cs typeface="Arial" charset="0"/>
              </a:rPr>
              <a:t>Values-</a:t>
            </a:r>
          </a:p>
          <a:p>
            <a:pPr marL="0" indent="0">
              <a:buClr>
                <a:srgbClr val="00B0F0"/>
              </a:buClr>
              <a:buFont typeface="Arial" charset="0"/>
              <a:buNone/>
              <a:defRPr/>
            </a:pPr>
            <a:endParaRPr lang="en-US" sz="900" dirty="0">
              <a:latin typeface="Garamond" panose="02020404030301010803" pitchFamily="18" charset="0"/>
              <a:cs typeface="Arial" charset="0"/>
            </a:endParaRPr>
          </a:p>
          <a:p>
            <a:pPr>
              <a:buClr>
                <a:srgbClr val="00B0F0"/>
              </a:buClr>
              <a:buFont typeface="Wingdings" panose="05000000000000000000" pitchFamily="2" charset="2"/>
              <a:buChar char="v"/>
              <a:defRPr/>
            </a:pPr>
            <a:r>
              <a:rPr lang="en-US" sz="2400" dirty="0">
                <a:latin typeface="Garamond" panose="02020404030301010803" pitchFamily="18" charset="0"/>
                <a:cs typeface="Arial" charset="0"/>
              </a:rPr>
              <a:t> list-style-type</a:t>
            </a:r>
          </a:p>
          <a:p>
            <a:pPr>
              <a:buClr>
                <a:srgbClr val="00B0F0"/>
              </a:buClr>
              <a:buFont typeface="Wingdings" panose="05000000000000000000" pitchFamily="2" charset="2"/>
              <a:buChar char="v"/>
              <a:defRPr/>
            </a:pPr>
            <a:r>
              <a:rPr lang="en-US" sz="2400" dirty="0">
                <a:latin typeface="Garamond" panose="02020404030301010803" pitchFamily="18" charset="0"/>
                <a:cs typeface="Arial" charset="0"/>
              </a:rPr>
              <a:t> list-style-image</a:t>
            </a:r>
          </a:p>
          <a:p>
            <a:pPr>
              <a:buFont typeface="Arial" charset="0"/>
              <a:buNone/>
              <a:defRPr/>
            </a:pPr>
            <a:endParaRPr lang="en-US" sz="2400" dirty="0">
              <a:latin typeface="Garamond" panose="02020404030301010803" pitchFamily="18" charset="0"/>
              <a:cs typeface="Arial" charset="0"/>
            </a:endParaRPr>
          </a:p>
          <a:p>
            <a:pPr>
              <a:buFont typeface="Arial" charset="0"/>
              <a:buNone/>
              <a:defRPr/>
            </a:pPr>
            <a:endParaRPr lang="en-US" sz="2400" dirty="0">
              <a:latin typeface="Garamond" panose="02020404030301010803" pitchFamily="18" charset="0"/>
              <a:cs typeface="Arial" charset="0"/>
            </a:endParaRPr>
          </a:p>
        </p:txBody>
      </p:sp>
      <p:sp>
        <p:nvSpPr>
          <p:cNvPr id="7" name="Slide Number Placeholder 3">
            <a:extLst>
              <a:ext uri="{FF2B5EF4-FFF2-40B4-BE49-F238E27FC236}">
                <a16:creationId xmlns:a16="http://schemas.microsoft.com/office/drawing/2014/main" id="{C3C95312-EDD6-4BC7-8C13-AFD4B8135E54}"/>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30</a:t>
            </a:fld>
            <a:endParaRPr lang="en-US" altLang="en-US" sz="1400" dirty="0"/>
          </a:p>
        </p:txBody>
      </p:sp>
    </p:spTree>
    <p:extLst>
      <p:ext uri="{BB962C8B-B14F-4D97-AF65-F5344CB8AC3E}">
        <p14:creationId xmlns:p14="http://schemas.microsoft.com/office/powerpoint/2010/main" val="22438292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365126"/>
            <a:ext cx="11524343" cy="6214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Formatting with CSS Properties </a:t>
            </a:r>
          </a:p>
        </p:txBody>
      </p:sp>
      <p:sp>
        <p:nvSpPr>
          <p:cNvPr id="7" name="Rectangle 2"/>
          <p:cNvSpPr txBox="1">
            <a:spLocks/>
          </p:cNvSpPr>
          <p:nvPr/>
        </p:nvSpPr>
        <p:spPr>
          <a:xfrm>
            <a:off x="449943" y="1409700"/>
            <a:ext cx="8229600" cy="5540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dirty="0">
              <a:latin typeface="Garamond" panose="02020404030301010803" pitchFamily="18" charset="0"/>
              <a:cs typeface="Arial" charset="0"/>
            </a:endParaRPr>
          </a:p>
        </p:txBody>
      </p:sp>
      <p:sp>
        <p:nvSpPr>
          <p:cNvPr id="8" name="Rectangle 3"/>
          <p:cNvSpPr txBox="1">
            <a:spLocks/>
          </p:cNvSpPr>
          <p:nvPr/>
        </p:nvSpPr>
        <p:spPr>
          <a:xfrm>
            <a:off x="449944" y="1175657"/>
            <a:ext cx="11197770" cy="61776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2400" b="1" u="sng" dirty="0">
                <a:latin typeface="Garamond" panose="02020404030301010803" pitchFamily="18" charset="0"/>
                <a:cs typeface="Arial" charset="0"/>
              </a:rPr>
              <a:t>Box Model : Introduction</a:t>
            </a:r>
          </a:p>
          <a:p>
            <a:pPr>
              <a:buFont typeface="Arial" charset="0"/>
              <a:buNone/>
            </a:pPr>
            <a:endParaRPr lang="en-US" sz="100" dirty="0">
              <a:latin typeface="Garamond" panose="02020404030301010803" pitchFamily="18" charset="0"/>
              <a:cs typeface="Arial" charset="0"/>
            </a:endParaRPr>
          </a:p>
          <a:p>
            <a:pPr>
              <a:buFont typeface="Arial" charset="0"/>
              <a:buNone/>
            </a:pPr>
            <a:r>
              <a:rPr lang="en-US" sz="2400" dirty="0">
                <a:latin typeface="Garamond" panose="02020404030301010803" pitchFamily="18" charset="0"/>
                <a:cs typeface="Arial" charset="0"/>
              </a:rPr>
              <a:t>Box model is useful for designing the layout of an HTML Page. CSS Box model describes a box that wraps around HTML elements. </a:t>
            </a:r>
          </a:p>
          <a:p>
            <a:pPr>
              <a:buFont typeface="Arial" charset="0"/>
              <a:buNone/>
            </a:pPr>
            <a:endParaRPr lang="en-US" sz="200" dirty="0">
              <a:latin typeface="Garamond" panose="02020404030301010803" pitchFamily="18" charset="0"/>
              <a:cs typeface="Arial" charset="0"/>
            </a:endParaRPr>
          </a:p>
          <a:p>
            <a:pPr>
              <a:buFont typeface="Arial" charset="0"/>
              <a:buNone/>
            </a:pPr>
            <a:r>
              <a:rPr lang="en-US" sz="2400" dirty="0">
                <a:latin typeface="Garamond" panose="02020404030301010803" pitchFamily="18" charset="0"/>
                <a:cs typeface="Arial" charset="0"/>
              </a:rPr>
              <a:t>Using this model, we can define the  margins, borders, padding and the actual content. We can place border around elements and space elements in relation to each other.</a:t>
            </a:r>
          </a:p>
          <a:p>
            <a:pPr>
              <a:buFont typeface="Arial" charset="0"/>
              <a:buNone/>
            </a:pPr>
            <a:endParaRPr lang="en-US" sz="2400" dirty="0">
              <a:latin typeface="Garamond" panose="02020404030301010803" pitchFamily="18" charset="0"/>
              <a:cs typeface="Arial" charset="0"/>
            </a:endParaRPr>
          </a:p>
        </p:txBody>
      </p:sp>
      <p:sp>
        <p:nvSpPr>
          <p:cNvPr id="9" name="Rectangle 8"/>
          <p:cNvSpPr/>
          <p:nvPr/>
        </p:nvSpPr>
        <p:spPr>
          <a:xfrm>
            <a:off x="674370" y="3526973"/>
            <a:ext cx="5257800" cy="320040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 name="Rectangle 9"/>
          <p:cNvSpPr/>
          <p:nvPr/>
        </p:nvSpPr>
        <p:spPr>
          <a:xfrm>
            <a:off x="979170" y="3831773"/>
            <a:ext cx="4724400" cy="25908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 name="Rectangle 10"/>
          <p:cNvSpPr/>
          <p:nvPr/>
        </p:nvSpPr>
        <p:spPr>
          <a:xfrm>
            <a:off x="1360170" y="4136573"/>
            <a:ext cx="4038600" cy="19812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2" name="Rectangle 11"/>
          <p:cNvSpPr/>
          <p:nvPr/>
        </p:nvSpPr>
        <p:spPr>
          <a:xfrm>
            <a:off x="1817370" y="4441373"/>
            <a:ext cx="3276600" cy="1447800"/>
          </a:xfrm>
          <a:prstGeom prst="rect">
            <a:avLst/>
          </a:prstGeom>
          <a:solidFill>
            <a:schemeClr val="accent4">
              <a:lumMod val="40000"/>
              <a:lumOff val="6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 name="TextBox 12"/>
          <p:cNvSpPr txBox="1">
            <a:spLocks noChangeArrowheads="1"/>
          </p:cNvSpPr>
          <p:nvPr/>
        </p:nvSpPr>
        <p:spPr bwMode="auto">
          <a:xfrm>
            <a:off x="2617470" y="4862061"/>
            <a:ext cx="1447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b="1" dirty="0">
                <a:solidFill>
                  <a:srgbClr val="C00000"/>
                </a:solidFill>
                <a:latin typeface="Garamond" panose="02020404030301010803" pitchFamily="18" charset="0"/>
              </a:rPr>
              <a:t>Content</a:t>
            </a:r>
          </a:p>
        </p:txBody>
      </p:sp>
      <p:sp>
        <p:nvSpPr>
          <p:cNvPr id="14" name="TextBox 13"/>
          <p:cNvSpPr txBox="1">
            <a:spLocks noChangeArrowheads="1"/>
          </p:cNvSpPr>
          <p:nvPr/>
        </p:nvSpPr>
        <p:spPr bwMode="auto">
          <a:xfrm>
            <a:off x="2560320" y="4136573"/>
            <a:ext cx="16383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b="1" dirty="0">
                <a:solidFill>
                  <a:srgbClr val="C00000"/>
                </a:solidFill>
                <a:latin typeface="Garamond" panose="02020404030301010803" pitchFamily="18" charset="0"/>
              </a:rPr>
              <a:t>Padding</a:t>
            </a:r>
          </a:p>
        </p:txBody>
      </p:sp>
      <p:sp>
        <p:nvSpPr>
          <p:cNvPr id="15" name="TextBox 14"/>
          <p:cNvSpPr txBox="1">
            <a:spLocks noChangeArrowheads="1"/>
          </p:cNvSpPr>
          <p:nvPr/>
        </p:nvSpPr>
        <p:spPr bwMode="auto">
          <a:xfrm>
            <a:off x="2236470" y="3831773"/>
            <a:ext cx="2133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b="1" dirty="0">
                <a:solidFill>
                  <a:srgbClr val="C00000"/>
                </a:solidFill>
                <a:latin typeface="Garamond" panose="02020404030301010803" pitchFamily="18" charset="0"/>
              </a:rPr>
              <a:t>Border</a:t>
            </a:r>
          </a:p>
        </p:txBody>
      </p:sp>
      <p:sp>
        <p:nvSpPr>
          <p:cNvPr id="16" name="TextBox 15"/>
          <p:cNvSpPr txBox="1">
            <a:spLocks noChangeArrowheads="1"/>
          </p:cNvSpPr>
          <p:nvPr/>
        </p:nvSpPr>
        <p:spPr bwMode="auto">
          <a:xfrm>
            <a:off x="2731770" y="3526973"/>
            <a:ext cx="1143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b="1" dirty="0">
                <a:solidFill>
                  <a:srgbClr val="C00000"/>
                </a:solidFill>
                <a:latin typeface="Garamond" panose="02020404030301010803" pitchFamily="18" charset="0"/>
              </a:rPr>
              <a:t>Margin</a:t>
            </a:r>
          </a:p>
        </p:txBody>
      </p:sp>
      <p:sp>
        <p:nvSpPr>
          <p:cNvPr id="3" name="Rectangle 2"/>
          <p:cNvSpPr/>
          <p:nvPr/>
        </p:nvSpPr>
        <p:spPr>
          <a:xfrm>
            <a:off x="6732270" y="4627801"/>
            <a:ext cx="6096000" cy="646331"/>
          </a:xfrm>
          <a:prstGeom prst="rect">
            <a:avLst/>
          </a:prstGeom>
        </p:spPr>
        <p:txBody>
          <a:bodyPr>
            <a:spAutoFit/>
          </a:bodyPr>
          <a:lstStyle/>
          <a:p>
            <a:pPr>
              <a:buFont typeface="Arial" charset="0"/>
              <a:buNone/>
            </a:pPr>
            <a:r>
              <a:rPr lang="en-US" dirty="0">
                <a:latin typeface="Garamond" panose="02020404030301010803" pitchFamily="18" charset="0"/>
                <a:cs typeface="Arial" charset="0"/>
              </a:rPr>
              <a:t>You can set the height and width of an element using the </a:t>
            </a:r>
            <a:r>
              <a:rPr lang="en-US" b="1" dirty="0">
                <a:latin typeface="Garamond" panose="02020404030301010803" pitchFamily="18" charset="0"/>
                <a:cs typeface="Arial" charset="0"/>
              </a:rPr>
              <a:t>height</a:t>
            </a:r>
            <a:r>
              <a:rPr lang="en-US" dirty="0">
                <a:latin typeface="Garamond" panose="02020404030301010803" pitchFamily="18" charset="0"/>
                <a:cs typeface="Arial" charset="0"/>
              </a:rPr>
              <a:t> and </a:t>
            </a:r>
            <a:r>
              <a:rPr lang="en-US" b="1" dirty="0">
                <a:latin typeface="Garamond" panose="02020404030301010803" pitchFamily="18" charset="0"/>
                <a:cs typeface="Arial" charset="0"/>
              </a:rPr>
              <a:t>width</a:t>
            </a:r>
            <a:r>
              <a:rPr lang="en-US" dirty="0">
                <a:latin typeface="Garamond" panose="02020404030301010803" pitchFamily="18" charset="0"/>
                <a:cs typeface="Arial" charset="0"/>
              </a:rPr>
              <a:t> properties.</a:t>
            </a:r>
          </a:p>
        </p:txBody>
      </p:sp>
      <p:sp>
        <p:nvSpPr>
          <p:cNvPr id="4" name="Rectangle 3"/>
          <p:cNvSpPr/>
          <p:nvPr/>
        </p:nvSpPr>
        <p:spPr>
          <a:xfrm>
            <a:off x="6732270" y="4201661"/>
            <a:ext cx="2517869" cy="369332"/>
          </a:xfrm>
          <a:prstGeom prst="rect">
            <a:avLst/>
          </a:prstGeom>
        </p:spPr>
        <p:txBody>
          <a:bodyPr wrap="none">
            <a:spAutoFit/>
          </a:bodyPr>
          <a:lstStyle/>
          <a:p>
            <a:r>
              <a:rPr lang="en-US" b="1" u="sng" dirty="0">
                <a:latin typeface="Garamond" panose="02020404030301010803" pitchFamily="18" charset="0"/>
                <a:cs typeface="Arial" charset="0"/>
              </a:rPr>
              <a:t>Box Model : Illustration</a:t>
            </a:r>
          </a:p>
        </p:txBody>
      </p:sp>
      <p:sp>
        <p:nvSpPr>
          <p:cNvPr id="17" name="Slide Number Placeholder 3">
            <a:extLst>
              <a:ext uri="{FF2B5EF4-FFF2-40B4-BE49-F238E27FC236}">
                <a16:creationId xmlns:a16="http://schemas.microsoft.com/office/drawing/2014/main" id="{3C8E2786-7F0D-4D2B-8358-362A9D558EC4}"/>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31</a:t>
            </a:fld>
            <a:endParaRPr lang="en-US" altLang="en-US" sz="1400" dirty="0"/>
          </a:p>
        </p:txBody>
      </p:sp>
    </p:spTree>
    <p:extLst>
      <p:ext uri="{BB962C8B-B14F-4D97-AF65-F5344CB8AC3E}">
        <p14:creationId xmlns:p14="http://schemas.microsoft.com/office/powerpoint/2010/main" val="1763236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 calcmode="lin" valueType="num">
                                      <p:cBhvr additive="base">
                                        <p:cTn id="34" dur="500" fill="hold"/>
                                        <p:tgtEl>
                                          <p:spTgt spid="15"/>
                                        </p:tgtEl>
                                        <p:attrNameLst>
                                          <p:attrName>ppt_x</p:attrName>
                                        </p:attrNameLst>
                                      </p:cBhvr>
                                      <p:tavLst>
                                        <p:tav tm="0">
                                          <p:val>
                                            <p:strVal val="#ppt_x"/>
                                          </p:val>
                                        </p:tav>
                                        <p:tav tm="100000">
                                          <p:val>
                                            <p:strVal val="#ppt_x"/>
                                          </p:val>
                                        </p:tav>
                                      </p:tavLst>
                                    </p:anim>
                                    <p:anim calcmode="lin" valueType="num">
                                      <p:cBhvr additive="base">
                                        <p:cTn id="35"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additive="base">
                                        <p:cTn id="45" dur="500" fill="hold"/>
                                        <p:tgtEl>
                                          <p:spTgt spid="16"/>
                                        </p:tgtEl>
                                        <p:attrNameLst>
                                          <p:attrName>ppt_x</p:attrName>
                                        </p:attrNameLst>
                                      </p:cBhvr>
                                      <p:tavLst>
                                        <p:tav tm="0">
                                          <p:val>
                                            <p:strVal val="#ppt_x"/>
                                          </p:val>
                                        </p:tav>
                                        <p:tav tm="100000">
                                          <p:val>
                                            <p:strVal val="#ppt_x"/>
                                          </p:val>
                                        </p:tav>
                                      </p:tavLst>
                                    </p:anim>
                                    <p:anim calcmode="lin" valueType="num">
                                      <p:cBhvr additive="base">
                                        <p:cTn id="4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p:bldP spid="14" grpId="0"/>
      <p:bldP spid="15" grpId="0"/>
      <p:bldP spid="1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365126"/>
            <a:ext cx="11524343" cy="6214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Formatting with CSS Properties </a:t>
            </a:r>
          </a:p>
        </p:txBody>
      </p:sp>
      <p:sp>
        <p:nvSpPr>
          <p:cNvPr id="5" name="Rectangle 2"/>
          <p:cNvSpPr txBox="1">
            <a:spLocks/>
          </p:cNvSpPr>
          <p:nvPr/>
        </p:nvSpPr>
        <p:spPr>
          <a:xfrm>
            <a:off x="647700" y="1638300"/>
            <a:ext cx="8686800" cy="554038"/>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latin typeface="Garamond" panose="02020404030301010803" pitchFamily="18" charset="0"/>
              <a:cs typeface="Arial" charset="0"/>
            </a:endParaRPr>
          </a:p>
        </p:txBody>
      </p:sp>
      <p:sp>
        <p:nvSpPr>
          <p:cNvPr id="6" name="Rectangle 3"/>
          <p:cNvSpPr txBox="1">
            <a:spLocks/>
          </p:cNvSpPr>
          <p:nvPr/>
        </p:nvSpPr>
        <p:spPr>
          <a:xfrm>
            <a:off x="647700" y="1162050"/>
            <a:ext cx="11326586" cy="5105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u="sng" dirty="0">
                <a:latin typeface="Garamond" panose="02020404030301010803" pitchFamily="18" charset="0"/>
                <a:cs typeface="Arial" charset="0"/>
              </a:rPr>
              <a:t>CSS Padding</a:t>
            </a:r>
          </a:p>
          <a:p>
            <a:pPr marL="0" indent="0">
              <a:buFont typeface="Arial" charset="0"/>
              <a:buNone/>
            </a:pPr>
            <a:endParaRPr lang="en-US" sz="400" dirty="0">
              <a:latin typeface="Garamond" panose="02020404030301010803" pitchFamily="18" charset="0"/>
              <a:cs typeface="Arial" charset="0"/>
            </a:endParaRPr>
          </a:p>
          <a:p>
            <a:pPr marL="0" indent="0">
              <a:buFont typeface="Arial" charset="0"/>
              <a:buNone/>
            </a:pPr>
            <a:r>
              <a:rPr lang="en-US" sz="2400" dirty="0">
                <a:latin typeface="Garamond" panose="02020404030301010803" pitchFamily="18" charset="0"/>
                <a:cs typeface="Arial" charset="0"/>
              </a:rPr>
              <a:t>You can use the CSS padding properties to define the space between the element border and the element content. It  is possible to change the top, right, bottom and left padding independently using separate properties. </a:t>
            </a:r>
          </a:p>
          <a:p>
            <a:pPr marL="0" indent="0">
              <a:buFont typeface="Arial" charset="0"/>
              <a:buNone/>
            </a:pPr>
            <a:r>
              <a:rPr lang="en-US" sz="2400" dirty="0">
                <a:latin typeface="Garamond" panose="02020404030301010803" pitchFamily="18" charset="0"/>
                <a:cs typeface="Arial" charset="0"/>
              </a:rPr>
              <a:t>In shorthand; specify one, two, three, or four space-separated values:</a:t>
            </a:r>
          </a:p>
          <a:p>
            <a:pPr lvl="1"/>
            <a:r>
              <a:rPr lang="en-US" sz="2000" dirty="0">
                <a:latin typeface="Garamond" panose="02020404030301010803" pitchFamily="18" charset="0"/>
                <a:cs typeface="Arial" charset="0"/>
              </a:rPr>
              <a:t>[value]	[top, right, bottom, and left]	10px</a:t>
            </a:r>
          </a:p>
          <a:p>
            <a:pPr lvl="1"/>
            <a:r>
              <a:rPr lang="en-US" sz="2000" dirty="0">
                <a:latin typeface="Garamond" panose="02020404030301010803" pitchFamily="18" charset="0"/>
                <a:cs typeface="Arial" charset="0"/>
              </a:rPr>
              <a:t>[value] [value]	[top and bottom] [left and right]	10px 20px</a:t>
            </a:r>
          </a:p>
          <a:p>
            <a:pPr lvl="1"/>
            <a:r>
              <a:rPr lang="en-US" sz="2000" dirty="0">
                <a:latin typeface="Garamond" panose="02020404030301010803" pitchFamily="18" charset="0"/>
                <a:cs typeface="Arial" charset="0"/>
              </a:rPr>
              <a:t>[value] [value] [value]	[top] [right and left] [bottom]	10px 20px 30px</a:t>
            </a:r>
          </a:p>
          <a:p>
            <a:pPr lvl="1"/>
            <a:r>
              <a:rPr lang="en-US" sz="2000" dirty="0">
                <a:latin typeface="Garamond" panose="02020404030301010803" pitchFamily="18" charset="0"/>
                <a:cs typeface="Arial" charset="0"/>
              </a:rPr>
              <a:t>[value] [value] [value] [value]	[top] [right] [bottom] [left]	10px 20px 30px 40px</a:t>
            </a:r>
          </a:p>
          <a:p>
            <a:pPr lvl="1"/>
            <a:endParaRPr lang="en-US" sz="2000" dirty="0">
              <a:latin typeface="Garamond" panose="02020404030301010803" pitchFamily="18" charset="0"/>
              <a:cs typeface="Arial" charset="0"/>
            </a:endParaRPr>
          </a:p>
          <a:p>
            <a:r>
              <a:rPr lang="en-US" sz="2400" b="1" dirty="0">
                <a:solidFill>
                  <a:srgbClr val="FF0000"/>
                </a:solidFill>
                <a:latin typeface="Garamond" panose="02020404030301010803" pitchFamily="18" charset="0"/>
                <a:cs typeface="Arial" charset="0"/>
              </a:rPr>
              <a:t>Note:</a:t>
            </a:r>
            <a:r>
              <a:rPr lang="en-US" sz="2400" dirty="0">
                <a:latin typeface="Garamond" panose="02020404030301010803" pitchFamily="18" charset="0"/>
                <a:cs typeface="Arial" charset="0"/>
              </a:rPr>
              <a:t> padding: 10px 20px 30px 40px; </a:t>
            </a:r>
            <a:r>
              <a:rPr lang="en-US" sz="2400" b="1" dirty="0">
                <a:solidFill>
                  <a:srgbClr val="FF0000"/>
                </a:solidFill>
                <a:latin typeface="Garamond" panose="02020404030301010803" pitchFamily="18" charset="0"/>
                <a:cs typeface="Arial" charset="0"/>
              </a:rPr>
              <a:t>is same as</a:t>
            </a:r>
            <a:r>
              <a:rPr lang="en-US" sz="2400" dirty="0">
                <a:latin typeface="Garamond" panose="02020404030301010803" pitchFamily="18" charset="0"/>
                <a:cs typeface="Arial" charset="0"/>
              </a:rPr>
              <a:t> padding-top: 10px; padding-right: 20px; padding-bottom: 30px; padding-left: 40px;</a:t>
            </a:r>
          </a:p>
          <a:p>
            <a:pPr marL="0" indent="0">
              <a:buFont typeface="Arial" charset="0"/>
              <a:buNone/>
            </a:pPr>
            <a:endParaRPr lang="en-US" sz="100" dirty="0">
              <a:latin typeface="Garamond" panose="02020404030301010803" pitchFamily="18" charset="0"/>
              <a:cs typeface="Arial" charset="0"/>
            </a:endParaRPr>
          </a:p>
        </p:txBody>
      </p:sp>
      <p:sp>
        <p:nvSpPr>
          <p:cNvPr id="9" name="Rectangle 3"/>
          <p:cNvSpPr txBox="1">
            <a:spLocks/>
          </p:cNvSpPr>
          <p:nvPr/>
        </p:nvSpPr>
        <p:spPr>
          <a:xfrm>
            <a:off x="647700" y="3389267"/>
            <a:ext cx="7924800" cy="5105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charset="0"/>
              <a:buNone/>
            </a:pPr>
            <a:endParaRPr lang="en-US" sz="2400" b="1" dirty="0">
              <a:latin typeface="Garamond" panose="02020404030301010803" pitchFamily="18" charset="0"/>
              <a:cs typeface="Arial" charset="0"/>
            </a:endParaRPr>
          </a:p>
        </p:txBody>
      </p:sp>
      <p:sp>
        <p:nvSpPr>
          <p:cNvPr id="10" name="Rectangle 3"/>
          <p:cNvSpPr txBox="1">
            <a:spLocks/>
          </p:cNvSpPr>
          <p:nvPr/>
        </p:nvSpPr>
        <p:spPr>
          <a:xfrm>
            <a:off x="647700" y="5735183"/>
            <a:ext cx="11326586" cy="5105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charset="0"/>
              <a:buNone/>
            </a:pPr>
            <a:endParaRPr lang="en-US" sz="2400" b="1" dirty="0">
              <a:latin typeface="Garamond" panose="02020404030301010803" pitchFamily="18" charset="0"/>
              <a:cs typeface="Arial" charset="0"/>
            </a:endParaRPr>
          </a:p>
        </p:txBody>
      </p:sp>
      <p:sp>
        <p:nvSpPr>
          <p:cNvPr id="7" name="Slide Number Placeholder 3">
            <a:extLst>
              <a:ext uri="{FF2B5EF4-FFF2-40B4-BE49-F238E27FC236}">
                <a16:creationId xmlns:a16="http://schemas.microsoft.com/office/drawing/2014/main" id="{D4B38FA5-F6E9-4EC1-8D0A-0A709A65EA62}"/>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32</a:t>
            </a:fld>
            <a:endParaRPr lang="en-US" altLang="en-US" sz="1400" dirty="0"/>
          </a:p>
        </p:txBody>
      </p:sp>
    </p:spTree>
    <p:extLst>
      <p:ext uri="{BB962C8B-B14F-4D97-AF65-F5344CB8AC3E}">
        <p14:creationId xmlns:p14="http://schemas.microsoft.com/office/powerpoint/2010/main" val="233108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365126"/>
            <a:ext cx="11524343" cy="6214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Formatting with CSS Properties </a:t>
            </a:r>
          </a:p>
        </p:txBody>
      </p:sp>
      <p:sp>
        <p:nvSpPr>
          <p:cNvPr id="7" name="Rectangle 2"/>
          <p:cNvSpPr txBox="1">
            <a:spLocks/>
          </p:cNvSpPr>
          <p:nvPr/>
        </p:nvSpPr>
        <p:spPr>
          <a:xfrm>
            <a:off x="647700" y="1524000"/>
            <a:ext cx="8686800" cy="5540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dirty="0">
              <a:latin typeface="Garamond" panose="02020404030301010803" pitchFamily="18" charset="0"/>
              <a:cs typeface="Arial" charset="0"/>
            </a:endParaRPr>
          </a:p>
        </p:txBody>
      </p:sp>
      <p:sp>
        <p:nvSpPr>
          <p:cNvPr id="8" name="Rectangle 3"/>
          <p:cNvSpPr txBox="1">
            <a:spLocks/>
          </p:cNvSpPr>
          <p:nvPr/>
        </p:nvSpPr>
        <p:spPr>
          <a:xfrm>
            <a:off x="632694" y="1255363"/>
            <a:ext cx="10216120" cy="53740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u="sng" dirty="0">
                <a:latin typeface="Garamond" panose="02020404030301010803" pitchFamily="18" charset="0"/>
                <a:cs typeface="Arial" charset="0"/>
              </a:rPr>
              <a:t>CSS Border</a:t>
            </a:r>
          </a:p>
          <a:p>
            <a:pPr marL="0" indent="0">
              <a:buFont typeface="Arial" charset="0"/>
              <a:buNone/>
            </a:pPr>
            <a:endParaRPr lang="en-US" sz="200" dirty="0">
              <a:latin typeface="Garamond" panose="02020404030301010803" pitchFamily="18" charset="0"/>
              <a:cs typeface="Arial" charset="0"/>
            </a:endParaRPr>
          </a:p>
          <a:p>
            <a:pPr marL="0" indent="0">
              <a:buFont typeface="Arial" charset="0"/>
              <a:buNone/>
            </a:pPr>
            <a:r>
              <a:rPr lang="en-US" sz="2400" dirty="0">
                <a:latin typeface="Garamond" panose="02020404030301010803" pitchFamily="18" charset="0"/>
                <a:cs typeface="Arial" charset="0"/>
              </a:rPr>
              <a:t>You can use the CSS  Border properties to specify the style and color of an element’s  border.		</a:t>
            </a:r>
          </a:p>
          <a:p>
            <a:pPr marL="0" indent="0">
              <a:buFont typeface="Arial" charset="0"/>
              <a:buNone/>
            </a:pPr>
            <a:endParaRPr lang="en-US" sz="2400" b="1" u="sng" dirty="0">
              <a:latin typeface="Garamond" panose="02020404030301010803" pitchFamily="18" charset="0"/>
              <a:cs typeface="Arial" charset="0"/>
            </a:endParaRPr>
          </a:p>
          <a:p>
            <a:r>
              <a:rPr lang="en-US" sz="2400" b="1" dirty="0">
                <a:latin typeface="Garamond" panose="02020404030301010803" pitchFamily="18" charset="0"/>
                <a:cs typeface="Arial" charset="0"/>
              </a:rPr>
              <a:t>border-style</a:t>
            </a:r>
          </a:p>
          <a:p>
            <a:pPr lvl="1"/>
            <a:r>
              <a:rPr lang="en-US" sz="2000" b="1" dirty="0">
                <a:latin typeface="Garamond" panose="02020404030301010803" pitchFamily="18" charset="0"/>
                <a:cs typeface="Arial" charset="0"/>
              </a:rPr>
              <a:t>To make a border around an element.</a:t>
            </a:r>
          </a:p>
          <a:p>
            <a:pPr lvl="1"/>
            <a:r>
              <a:rPr lang="en-US" sz="2000" b="1" dirty="0">
                <a:latin typeface="Garamond" panose="02020404030301010803" pitchFamily="18" charset="0"/>
                <a:cs typeface="Arial" charset="0"/>
              </a:rPr>
              <a:t>Values: solid, dotted, dashed, double, groove, ridge, inset and outset.</a:t>
            </a:r>
          </a:p>
          <a:p>
            <a:r>
              <a:rPr lang="en-US" sz="2400" b="1" dirty="0">
                <a:latin typeface="Garamond" panose="02020404030301010803" pitchFamily="18" charset="0"/>
                <a:cs typeface="Arial" charset="0"/>
              </a:rPr>
              <a:t>border-width</a:t>
            </a:r>
          </a:p>
          <a:p>
            <a:pPr lvl="1"/>
            <a:r>
              <a:rPr lang="en-US" sz="2000" b="1" dirty="0">
                <a:latin typeface="Garamond" panose="02020404030301010803" pitchFamily="18" charset="0"/>
                <a:cs typeface="Arial" charset="0"/>
              </a:rPr>
              <a:t>sets the width of the border</a:t>
            </a:r>
          </a:p>
          <a:p>
            <a:pPr lvl="1"/>
            <a:r>
              <a:rPr lang="en-US" sz="2000" b="1" dirty="0">
                <a:latin typeface="Garamond" panose="02020404030301010803" pitchFamily="18" charset="0"/>
                <a:cs typeface="Arial" charset="0"/>
              </a:rPr>
              <a:t>There are also properties for border-top-width, border-right-width, border-bottom-width and border-left-width.</a:t>
            </a:r>
          </a:p>
          <a:p>
            <a:r>
              <a:rPr lang="en-US" sz="2400" b="1" dirty="0">
                <a:latin typeface="Garamond" panose="02020404030301010803" pitchFamily="18" charset="0"/>
                <a:cs typeface="Arial" charset="0"/>
              </a:rPr>
              <a:t>border-color</a:t>
            </a:r>
          </a:p>
          <a:p>
            <a:pPr lvl="1"/>
            <a:r>
              <a:rPr lang="en-US" sz="2000" b="1" dirty="0">
                <a:latin typeface="Garamond" panose="02020404030301010803" pitchFamily="18" charset="0"/>
                <a:cs typeface="Arial" charset="0"/>
              </a:rPr>
              <a:t>sets the color.</a:t>
            </a:r>
          </a:p>
          <a:p>
            <a:pPr marL="0" indent="0">
              <a:buFont typeface="Arial" charset="0"/>
              <a:buNone/>
            </a:pPr>
            <a:endParaRPr lang="en-US" sz="2400" dirty="0">
              <a:latin typeface="Garamond" panose="02020404030301010803" pitchFamily="18" charset="0"/>
              <a:cs typeface="Arial" charset="0"/>
            </a:endParaRPr>
          </a:p>
        </p:txBody>
      </p:sp>
      <p:sp>
        <p:nvSpPr>
          <p:cNvPr id="5" name="Slide Number Placeholder 3">
            <a:extLst>
              <a:ext uri="{FF2B5EF4-FFF2-40B4-BE49-F238E27FC236}">
                <a16:creationId xmlns:a16="http://schemas.microsoft.com/office/drawing/2014/main" id="{7C27CA48-5CA4-4D3D-A18A-02BB06299A03}"/>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33</a:t>
            </a:fld>
            <a:endParaRPr lang="en-US" altLang="en-US" sz="1400" dirty="0"/>
          </a:p>
        </p:txBody>
      </p:sp>
    </p:spTree>
    <p:extLst>
      <p:ext uri="{BB962C8B-B14F-4D97-AF65-F5344CB8AC3E}">
        <p14:creationId xmlns:p14="http://schemas.microsoft.com/office/powerpoint/2010/main" val="4669203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E9A1E-628B-4D95-93ED-BEAF4FF945F5}"/>
              </a:ext>
            </a:extLst>
          </p:cNvPr>
          <p:cNvSpPr>
            <a:spLocks noGrp="1"/>
          </p:cNvSpPr>
          <p:nvPr>
            <p:ph type="title"/>
          </p:nvPr>
        </p:nvSpPr>
        <p:spPr/>
        <p:txBody>
          <a:bodyPr/>
          <a:lstStyle/>
          <a:p>
            <a:r>
              <a:rPr lang="en-US" dirty="0"/>
              <a:t>Border-width</a:t>
            </a:r>
          </a:p>
        </p:txBody>
      </p:sp>
      <p:sp>
        <p:nvSpPr>
          <p:cNvPr id="3" name="Content Placeholder 2">
            <a:extLst>
              <a:ext uri="{FF2B5EF4-FFF2-40B4-BE49-F238E27FC236}">
                <a16:creationId xmlns:a16="http://schemas.microsoft.com/office/drawing/2014/main" id="{956CE3FB-DFDB-4123-AFE5-F3E251D8D580}"/>
              </a:ext>
            </a:extLst>
          </p:cNvPr>
          <p:cNvSpPr>
            <a:spLocks noGrp="1"/>
          </p:cNvSpPr>
          <p:nvPr>
            <p:ph idx="1"/>
          </p:nvPr>
        </p:nvSpPr>
        <p:spPr>
          <a:xfrm>
            <a:off x="645131" y="1410346"/>
            <a:ext cx="9955709" cy="4838054"/>
          </a:xfrm>
        </p:spPr>
        <p:txBody>
          <a:bodyPr/>
          <a:lstStyle/>
          <a:p>
            <a:r>
              <a:rPr lang="en-US" dirty="0"/>
              <a:t>In shorthand; specify one, two, three, or four space-separated values:</a:t>
            </a:r>
          </a:p>
          <a:p>
            <a:pPr lvl="1"/>
            <a:r>
              <a:rPr lang="en-US" dirty="0"/>
              <a:t>[value]	[top, right, bottom, and left]	10px</a:t>
            </a:r>
          </a:p>
          <a:p>
            <a:pPr lvl="1"/>
            <a:r>
              <a:rPr lang="en-US" dirty="0"/>
              <a:t>[value] [value]	[top and bottom] [left and right]	10px 20px</a:t>
            </a:r>
          </a:p>
          <a:p>
            <a:pPr lvl="1"/>
            <a:r>
              <a:rPr lang="en-US" dirty="0"/>
              <a:t>[value] [value] [value]	[top] [right and left] [bottom]	10px 20px 30px</a:t>
            </a:r>
          </a:p>
          <a:p>
            <a:pPr lvl="1"/>
            <a:r>
              <a:rPr lang="en-US" dirty="0"/>
              <a:t>[value] [value] [value] [value]	[top] [right] [bottom] [left]	10px 20px 30px 40px</a:t>
            </a:r>
          </a:p>
          <a:p>
            <a:pPr lvl="1"/>
            <a:endParaRPr lang="en-US" dirty="0"/>
          </a:p>
          <a:p>
            <a:pPr lvl="1"/>
            <a:endParaRPr lang="en-US" dirty="0"/>
          </a:p>
          <a:p>
            <a:r>
              <a:rPr lang="en-US" b="1" dirty="0">
                <a:solidFill>
                  <a:srgbClr val="FF0000"/>
                </a:solidFill>
              </a:rPr>
              <a:t>Note :</a:t>
            </a:r>
            <a:r>
              <a:rPr lang="en-US" dirty="0"/>
              <a:t> border-width: 10px 20px 30px 40px; </a:t>
            </a:r>
            <a:r>
              <a:rPr lang="en-US" b="1" dirty="0">
                <a:solidFill>
                  <a:srgbClr val="FF0000"/>
                </a:solidFill>
              </a:rPr>
              <a:t>is same</a:t>
            </a:r>
            <a:r>
              <a:rPr lang="en-US" dirty="0"/>
              <a:t> as border-top-width: 10px; border-right-width: 20px; border-bottom-width: 30px; border-left-width: 40px;</a:t>
            </a:r>
          </a:p>
        </p:txBody>
      </p:sp>
    </p:spTree>
    <p:extLst>
      <p:ext uri="{BB962C8B-B14F-4D97-AF65-F5344CB8AC3E}">
        <p14:creationId xmlns:p14="http://schemas.microsoft.com/office/powerpoint/2010/main" val="18811635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365126"/>
            <a:ext cx="11524343" cy="6214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Formatting with CSS Properties </a:t>
            </a:r>
          </a:p>
        </p:txBody>
      </p:sp>
      <p:sp>
        <p:nvSpPr>
          <p:cNvPr id="5" name="Rectangle 2"/>
          <p:cNvSpPr txBox="1">
            <a:spLocks/>
          </p:cNvSpPr>
          <p:nvPr/>
        </p:nvSpPr>
        <p:spPr>
          <a:xfrm>
            <a:off x="1196340" y="1318260"/>
            <a:ext cx="8686800" cy="5540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dirty="0">
              <a:latin typeface="Garamond" panose="02020404030301010803" pitchFamily="18" charset="0"/>
              <a:cs typeface="Arial" charset="0"/>
            </a:endParaRPr>
          </a:p>
        </p:txBody>
      </p:sp>
      <p:sp>
        <p:nvSpPr>
          <p:cNvPr id="6" name="Rectangle 3"/>
          <p:cNvSpPr txBox="1">
            <a:spLocks/>
          </p:cNvSpPr>
          <p:nvPr/>
        </p:nvSpPr>
        <p:spPr>
          <a:xfrm>
            <a:off x="449943" y="1055986"/>
            <a:ext cx="10999107" cy="53676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u="sng" dirty="0">
                <a:latin typeface="Garamond" panose="02020404030301010803" pitchFamily="18" charset="0"/>
                <a:cs typeface="Arial" charset="0"/>
              </a:rPr>
              <a:t>CSS Margin</a:t>
            </a:r>
          </a:p>
          <a:p>
            <a:pPr marL="0" indent="0">
              <a:buFont typeface="Arial" charset="0"/>
              <a:buNone/>
            </a:pPr>
            <a:endParaRPr lang="en-US" sz="400" dirty="0">
              <a:latin typeface="Garamond" panose="02020404030301010803" pitchFamily="18" charset="0"/>
              <a:cs typeface="Arial" charset="0"/>
            </a:endParaRPr>
          </a:p>
          <a:p>
            <a:pPr marL="0" indent="0">
              <a:buFont typeface="Arial" charset="0"/>
              <a:buNone/>
            </a:pPr>
            <a:r>
              <a:rPr lang="en-US" sz="2400" dirty="0">
                <a:latin typeface="Garamond" panose="02020404030301010803" pitchFamily="18" charset="0"/>
                <a:cs typeface="Arial" charset="0"/>
              </a:rPr>
              <a:t>Using CSS Margin properties you can specify the space around elements.</a:t>
            </a:r>
          </a:p>
          <a:p>
            <a:pPr marL="0" indent="0">
              <a:buFont typeface="Arial" charset="0"/>
              <a:buNone/>
            </a:pPr>
            <a:endParaRPr lang="en-US" sz="400" dirty="0">
              <a:latin typeface="Garamond" panose="02020404030301010803" pitchFamily="18" charset="0"/>
              <a:cs typeface="Arial" charset="0"/>
            </a:endParaRPr>
          </a:p>
          <a:p>
            <a:r>
              <a:rPr lang="en-US" sz="2400" b="1" dirty="0">
                <a:latin typeface="Garamond" panose="02020404030301010803" pitchFamily="18" charset="0"/>
                <a:cs typeface="Arial" charset="0"/>
              </a:rPr>
              <a:t>One, two, three, or four space-separated values:</a:t>
            </a:r>
          </a:p>
          <a:p>
            <a:pPr lvl="1"/>
            <a:r>
              <a:rPr lang="en-US" sz="2000" b="1" dirty="0">
                <a:latin typeface="Garamond" panose="02020404030301010803" pitchFamily="18" charset="0"/>
                <a:cs typeface="Arial" charset="0"/>
              </a:rPr>
              <a:t>[value]	[top, right, bottom, and left]	10px</a:t>
            </a:r>
          </a:p>
          <a:p>
            <a:pPr lvl="1"/>
            <a:r>
              <a:rPr lang="en-US" sz="2000" b="1" dirty="0">
                <a:latin typeface="Garamond" panose="02020404030301010803" pitchFamily="18" charset="0"/>
                <a:cs typeface="Arial" charset="0"/>
              </a:rPr>
              <a:t>[value] [value]	[top and bottom] [left and right]	10px 20px</a:t>
            </a:r>
          </a:p>
          <a:p>
            <a:pPr lvl="1"/>
            <a:r>
              <a:rPr lang="en-US" sz="2000" b="1" dirty="0">
                <a:latin typeface="Garamond" panose="02020404030301010803" pitchFamily="18" charset="0"/>
                <a:cs typeface="Arial" charset="0"/>
              </a:rPr>
              <a:t>[value] [value] [value]	[top] [right and left] [bottom]	10px 20px 30px</a:t>
            </a:r>
          </a:p>
          <a:p>
            <a:pPr lvl="1"/>
            <a:r>
              <a:rPr lang="en-US" sz="2000" b="1" dirty="0">
                <a:latin typeface="Garamond" panose="02020404030301010803" pitchFamily="18" charset="0"/>
                <a:cs typeface="Arial" charset="0"/>
              </a:rPr>
              <a:t>[value] [value] [value] [value]	[top] [right] [bottom] [left]	10px 20px 30px 40px</a:t>
            </a:r>
          </a:p>
          <a:p>
            <a:pPr lvl="1"/>
            <a:endParaRPr lang="en-US" sz="2000" b="1" u="sng" dirty="0">
              <a:latin typeface="Garamond" panose="02020404030301010803" pitchFamily="18" charset="0"/>
              <a:cs typeface="Arial" charset="0"/>
            </a:endParaRPr>
          </a:p>
          <a:p>
            <a:r>
              <a:rPr lang="en-US" sz="2400" b="1" dirty="0">
                <a:solidFill>
                  <a:srgbClr val="FF0000"/>
                </a:solidFill>
                <a:latin typeface="Garamond" panose="02020404030301010803" pitchFamily="18" charset="0"/>
                <a:cs typeface="Arial" charset="0"/>
              </a:rPr>
              <a:t>Note </a:t>
            </a:r>
            <a:r>
              <a:rPr lang="en-US" sz="2400" b="1" dirty="0">
                <a:latin typeface="Garamond" panose="02020404030301010803" pitchFamily="18" charset="0"/>
                <a:cs typeface="Arial" charset="0"/>
              </a:rPr>
              <a:t>: margin: 10px 20px 30px 40px; </a:t>
            </a:r>
            <a:r>
              <a:rPr lang="en-US" sz="2400" b="1" dirty="0">
                <a:solidFill>
                  <a:srgbClr val="FF0000"/>
                </a:solidFill>
                <a:latin typeface="Garamond" panose="02020404030301010803" pitchFamily="18" charset="0"/>
                <a:cs typeface="Arial" charset="0"/>
              </a:rPr>
              <a:t>is same </a:t>
            </a:r>
            <a:r>
              <a:rPr lang="en-US" sz="2400" b="1" dirty="0">
                <a:latin typeface="Garamond" panose="02020404030301010803" pitchFamily="18" charset="0"/>
                <a:cs typeface="Arial" charset="0"/>
              </a:rPr>
              <a:t>as margin-top: 10px; margin-right: 20px; margin-bottom: 30px; margin-left: 40px;, for example.</a:t>
            </a:r>
            <a:endParaRPr lang="en-US" sz="2400" dirty="0">
              <a:latin typeface="Garamond" panose="02020404030301010803" pitchFamily="18" charset="0"/>
              <a:cs typeface="Arial" charset="0"/>
            </a:endParaRPr>
          </a:p>
        </p:txBody>
      </p:sp>
      <p:sp>
        <p:nvSpPr>
          <p:cNvPr id="7" name="Slide Number Placeholder 3">
            <a:extLst>
              <a:ext uri="{FF2B5EF4-FFF2-40B4-BE49-F238E27FC236}">
                <a16:creationId xmlns:a16="http://schemas.microsoft.com/office/drawing/2014/main" id="{F4E97AF3-B695-41FD-B1E5-8464E7CDC611}"/>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35</a:t>
            </a:fld>
            <a:endParaRPr lang="en-US" altLang="en-US" sz="1400" dirty="0"/>
          </a:p>
        </p:txBody>
      </p:sp>
    </p:spTree>
    <p:extLst>
      <p:ext uri="{BB962C8B-B14F-4D97-AF65-F5344CB8AC3E}">
        <p14:creationId xmlns:p14="http://schemas.microsoft.com/office/powerpoint/2010/main" val="26120242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174172"/>
            <a:ext cx="11524343" cy="58782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Formatting with CSS Properties </a:t>
            </a:r>
          </a:p>
        </p:txBody>
      </p:sp>
      <p:sp>
        <p:nvSpPr>
          <p:cNvPr id="5" name="Rectangle 2"/>
          <p:cNvSpPr txBox="1">
            <a:spLocks/>
          </p:cNvSpPr>
          <p:nvPr/>
        </p:nvSpPr>
        <p:spPr>
          <a:xfrm>
            <a:off x="1196340" y="1318260"/>
            <a:ext cx="8686800" cy="5540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dirty="0">
              <a:latin typeface="Garamond" panose="02020404030301010803" pitchFamily="18" charset="0"/>
              <a:cs typeface="Arial" charset="0"/>
            </a:endParaRPr>
          </a:p>
        </p:txBody>
      </p:sp>
      <p:sp>
        <p:nvSpPr>
          <p:cNvPr id="6" name="Rectangle 3"/>
          <p:cNvSpPr txBox="1">
            <a:spLocks/>
          </p:cNvSpPr>
          <p:nvPr/>
        </p:nvSpPr>
        <p:spPr>
          <a:xfrm>
            <a:off x="701040" y="986589"/>
            <a:ext cx="10748010" cy="611089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100" b="1" u="sng" dirty="0">
                <a:latin typeface="Garamond" panose="02020404030301010803" pitchFamily="18" charset="0"/>
                <a:cs typeface="Arial" charset="0"/>
              </a:rPr>
              <a:t>Pseudo-Class</a:t>
            </a:r>
          </a:p>
          <a:p>
            <a:pPr marL="0" indent="0">
              <a:buNone/>
            </a:pPr>
            <a:endParaRPr lang="en-US" sz="100" b="1" u="sng" dirty="0">
              <a:latin typeface="Garamond" panose="02020404030301010803" pitchFamily="18" charset="0"/>
              <a:cs typeface="Arial" charset="0"/>
            </a:endParaRPr>
          </a:p>
          <a:p>
            <a:pPr marL="0" indent="0">
              <a:buNone/>
            </a:pPr>
            <a:r>
              <a:rPr lang="en-US" sz="3100" dirty="0">
                <a:latin typeface="Garamond" panose="02020404030301010803" pitchFamily="18" charset="0"/>
                <a:cs typeface="Arial" charset="0"/>
              </a:rPr>
              <a:t>A pseudo-class is used to define a special state of an element. </a:t>
            </a:r>
          </a:p>
          <a:p>
            <a:pPr lvl="1"/>
            <a:r>
              <a:rPr lang="en-US" sz="2700" dirty="0">
                <a:latin typeface="Garamond" panose="02020404030301010803" pitchFamily="18" charset="0"/>
                <a:cs typeface="Arial" charset="0"/>
              </a:rPr>
              <a:t>Style an element when a user </a:t>
            </a:r>
            <a:r>
              <a:rPr lang="en-US" sz="2700" dirty="0" err="1">
                <a:latin typeface="Garamond" panose="02020404030301010803" pitchFamily="18" charset="0"/>
                <a:cs typeface="Arial" charset="0"/>
              </a:rPr>
              <a:t>mouses</a:t>
            </a:r>
            <a:r>
              <a:rPr lang="en-US" sz="2700" dirty="0">
                <a:latin typeface="Garamond" panose="02020404030301010803" pitchFamily="18" charset="0"/>
                <a:cs typeface="Arial" charset="0"/>
              </a:rPr>
              <a:t> over it.</a:t>
            </a:r>
          </a:p>
          <a:p>
            <a:pPr lvl="1"/>
            <a:r>
              <a:rPr lang="en-US" sz="2700" dirty="0">
                <a:latin typeface="Garamond" panose="02020404030301010803" pitchFamily="18" charset="0"/>
                <a:cs typeface="Arial" charset="0"/>
              </a:rPr>
              <a:t>Style visited and unvisited links differently.</a:t>
            </a:r>
          </a:p>
          <a:p>
            <a:pPr marL="0" indent="0">
              <a:buNone/>
            </a:pPr>
            <a:endParaRPr lang="en-US" sz="2400" b="1" u="sng" dirty="0">
              <a:latin typeface="Garamond" panose="02020404030301010803" pitchFamily="18" charset="0"/>
              <a:cs typeface="Arial" charset="0"/>
            </a:endParaRPr>
          </a:p>
          <a:p>
            <a:pPr marL="0" indent="0">
              <a:buFont typeface="Arial" charset="0"/>
              <a:buNone/>
            </a:pPr>
            <a:r>
              <a:rPr lang="en-US" sz="2900" dirty="0">
                <a:latin typeface="Garamond" panose="02020404030301010803" pitchFamily="18" charset="0"/>
              </a:rPr>
              <a:t>/* unvisited link */</a:t>
            </a:r>
            <a:br>
              <a:rPr lang="en-US" sz="2900" dirty="0">
                <a:latin typeface="Garamond" panose="02020404030301010803" pitchFamily="18" charset="0"/>
              </a:rPr>
            </a:br>
            <a:r>
              <a:rPr lang="en-US" sz="2900" dirty="0">
                <a:latin typeface="Garamond" panose="02020404030301010803" pitchFamily="18" charset="0"/>
              </a:rPr>
              <a:t>a:link { color: #FF0000;</a:t>
            </a:r>
            <a:br>
              <a:rPr lang="en-US" sz="2900" dirty="0">
                <a:latin typeface="Garamond" panose="02020404030301010803" pitchFamily="18" charset="0"/>
              </a:rPr>
            </a:br>
            <a:r>
              <a:rPr lang="en-US" sz="2900" dirty="0">
                <a:latin typeface="Garamond" panose="02020404030301010803" pitchFamily="18" charset="0"/>
              </a:rPr>
              <a:t>}</a:t>
            </a:r>
            <a:br>
              <a:rPr lang="en-US" sz="2900" dirty="0">
                <a:latin typeface="Garamond" panose="02020404030301010803" pitchFamily="18" charset="0"/>
              </a:rPr>
            </a:br>
            <a:br>
              <a:rPr lang="en-US" sz="2900" dirty="0">
                <a:latin typeface="Garamond" panose="02020404030301010803" pitchFamily="18" charset="0"/>
              </a:rPr>
            </a:br>
            <a:r>
              <a:rPr lang="en-US" sz="2900" dirty="0">
                <a:latin typeface="Garamond" panose="02020404030301010803" pitchFamily="18" charset="0"/>
              </a:rPr>
              <a:t>/* visited link */</a:t>
            </a:r>
            <a:br>
              <a:rPr lang="en-US" sz="2900" dirty="0">
                <a:latin typeface="Garamond" panose="02020404030301010803" pitchFamily="18" charset="0"/>
              </a:rPr>
            </a:br>
            <a:r>
              <a:rPr lang="en-US" sz="2900" dirty="0">
                <a:latin typeface="Garamond" panose="02020404030301010803" pitchFamily="18" charset="0"/>
              </a:rPr>
              <a:t>a:visited { color: #00FF00;</a:t>
            </a:r>
            <a:br>
              <a:rPr lang="en-US" sz="2900" dirty="0">
                <a:latin typeface="Garamond" panose="02020404030301010803" pitchFamily="18" charset="0"/>
              </a:rPr>
            </a:br>
            <a:r>
              <a:rPr lang="en-US" sz="2900" dirty="0">
                <a:latin typeface="Garamond" panose="02020404030301010803" pitchFamily="18" charset="0"/>
              </a:rPr>
              <a:t>}</a:t>
            </a:r>
            <a:br>
              <a:rPr lang="en-US" sz="2900" dirty="0">
                <a:latin typeface="Garamond" panose="02020404030301010803" pitchFamily="18" charset="0"/>
              </a:rPr>
            </a:br>
            <a:br>
              <a:rPr lang="en-US" sz="2900" dirty="0">
                <a:latin typeface="Garamond" panose="02020404030301010803" pitchFamily="18" charset="0"/>
              </a:rPr>
            </a:br>
            <a:r>
              <a:rPr lang="en-US" sz="2900" dirty="0">
                <a:latin typeface="Garamond" panose="02020404030301010803" pitchFamily="18" charset="0"/>
              </a:rPr>
              <a:t>/* mouse over link */</a:t>
            </a:r>
            <a:br>
              <a:rPr lang="en-US" sz="2900" dirty="0">
                <a:latin typeface="Garamond" panose="02020404030301010803" pitchFamily="18" charset="0"/>
              </a:rPr>
            </a:br>
            <a:r>
              <a:rPr lang="en-US" sz="2900" dirty="0">
                <a:latin typeface="Garamond" panose="02020404030301010803" pitchFamily="18" charset="0"/>
              </a:rPr>
              <a:t>a:hover { color: #FF00FF;</a:t>
            </a:r>
            <a:br>
              <a:rPr lang="en-US" sz="2900" dirty="0">
                <a:latin typeface="Garamond" panose="02020404030301010803" pitchFamily="18" charset="0"/>
              </a:rPr>
            </a:br>
            <a:r>
              <a:rPr lang="en-US" sz="2900" dirty="0">
                <a:latin typeface="Garamond" panose="02020404030301010803" pitchFamily="18" charset="0"/>
              </a:rPr>
              <a:t>}</a:t>
            </a:r>
            <a:br>
              <a:rPr lang="en-US" sz="2900" dirty="0">
                <a:latin typeface="Garamond" panose="02020404030301010803" pitchFamily="18" charset="0"/>
              </a:rPr>
            </a:br>
            <a:br>
              <a:rPr lang="en-US" sz="2900" dirty="0">
                <a:latin typeface="Garamond" panose="02020404030301010803" pitchFamily="18" charset="0"/>
              </a:rPr>
            </a:br>
            <a:r>
              <a:rPr lang="en-US" sz="2900" dirty="0">
                <a:latin typeface="Garamond" panose="02020404030301010803" pitchFamily="18" charset="0"/>
              </a:rPr>
              <a:t>/* selected link */</a:t>
            </a:r>
            <a:br>
              <a:rPr lang="en-US" sz="2900" dirty="0">
                <a:latin typeface="Garamond" panose="02020404030301010803" pitchFamily="18" charset="0"/>
              </a:rPr>
            </a:br>
            <a:r>
              <a:rPr lang="en-US" sz="2900" dirty="0">
                <a:latin typeface="Garamond" panose="02020404030301010803" pitchFamily="18" charset="0"/>
              </a:rPr>
              <a:t>a:active { color: #0000FF;</a:t>
            </a:r>
            <a:br>
              <a:rPr lang="en-US" sz="2900" dirty="0">
                <a:latin typeface="Garamond" panose="02020404030301010803" pitchFamily="18" charset="0"/>
              </a:rPr>
            </a:br>
            <a:r>
              <a:rPr lang="en-US" sz="2900" dirty="0">
                <a:latin typeface="Garamond" panose="02020404030301010803" pitchFamily="18" charset="0"/>
              </a:rPr>
              <a:t>}</a:t>
            </a:r>
            <a:endParaRPr lang="en-US" sz="2900" dirty="0">
              <a:latin typeface="Garamond" panose="02020404030301010803" pitchFamily="18" charset="0"/>
              <a:cs typeface="Arial" charset="0"/>
            </a:endParaRPr>
          </a:p>
          <a:p>
            <a:pPr marL="0" indent="0">
              <a:buFont typeface="Arial" charset="0"/>
              <a:buNone/>
            </a:pPr>
            <a:endParaRPr lang="en-US" sz="2400" dirty="0">
              <a:latin typeface="Garamond" panose="02020404030301010803" pitchFamily="18" charset="0"/>
              <a:cs typeface="Arial" charset="0"/>
            </a:endParaRPr>
          </a:p>
        </p:txBody>
      </p:sp>
      <p:sp>
        <p:nvSpPr>
          <p:cNvPr id="7" name="Slide Number Placeholder 3">
            <a:extLst>
              <a:ext uri="{FF2B5EF4-FFF2-40B4-BE49-F238E27FC236}">
                <a16:creationId xmlns:a16="http://schemas.microsoft.com/office/drawing/2014/main" id="{B778BEF7-6338-4DDF-994D-361FDE6DE746}"/>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36</a:t>
            </a:fld>
            <a:endParaRPr lang="en-US" altLang="en-US" sz="1400" dirty="0"/>
          </a:p>
        </p:txBody>
      </p:sp>
    </p:spTree>
    <p:extLst>
      <p:ext uri="{BB962C8B-B14F-4D97-AF65-F5344CB8AC3E}">
        <p14:creationId xmlns:p14="http://schemas.microsoft.com/office/powerpoint/2010/main" val="4984338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174172"/>
            <a:ext cx="11524343" cy="58782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Formatting with CSS Properties </a:t>
            </a:r>
          </a:p>
        </p:txBody>
      </p:sp>
      <p:sp>
        <p:nvSpPr>
          <p:cNvPr id="5" name="Rectangle 2"/>
          <p:cNvSpPr txBox="1">
            <a:spLocks/>
          </p:cNvSpPr>
          <p:nvPr/>
        </p:nvSpPr>
        <p:spPr>
          <a:xfrm>
            <a:off x="1196340" y="1318260"/>
            <a:ext cx="8686800" cy="5540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dirty="0">
              <a:latin typeface="Garamond" panose="02020404030301010803" pitchFamily="18" charset="0"/>
              <a:cs typeface="Arial" charset="0"/>
            </a:endParaRPr>
          </a:p>
        </p:txBody>
      </p:sp>
      <p:sp>
        <p:nvSpPr>
          <p:cNvPr id="6" name="Rectangle 3"/>
          <p:cNvSpPr txBox="1">
            <a:spLocks/>
          </p:cNvSpPr>
          <p:nvPr/>
        </p:nvSpPr>
        <p:spPr>
          <a:xfrm>
            <a:off x="449943" y="986589"/>
            <a:ext cx="11524343" cy="61108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100" b="1" u="sng" dirty="0">
                <a:latin typeface="Garamond" panose="02020404030301010803" pitchFamily="18" charset="0"/>
                <a:cs typeface="Arial" charset="0"/>
              </a:rPr>
              <a:t>Pseudo-Elements</a:t>
            </a:r>
            <a:endParaRPr lang="en-US" sz="100" b="1" u="sng" dirty="0">
              <a:latin typeface="Garamond" panose="02020404030301010803" pitchFamily="18" charset="0"/>
              <a:cs typeface="Arial" charset="0"/>
            </a:endParaRPr>
          </a:p>
          <a:p>
            <a:pPr marL="0" indent="0">
              <a:buNone/>
            </a:pPr>
            <a:r>
              <a:rPr lang="en-US" sz="3100" dirty="0">
                <a:latin typeface="Garamond" panose="02020404030301010803" pitchFamily="18" charset="0"/>
                <a:cs typeface="Arial" charset="0"/>
              </a:rPr>
              <a:t>A CSS pseudo-element is used to style specified parts of an element.</a:t>
            </a:r>
          </a:p>
          <a:p>
            <a:pPr lvl="1"/>
            <a:r>
              <a:rPr lang="en-US" sz="2700" dirty="0">
                <a:latin typeface="Garamond" panose="02020404030301010803" pitchFamily="18" charset="0"/>
                <a:cs typeface="Arial" charset="0"/>
              </a:rPr>
              <a:t>Style the first letter, or line, of an element</a:t>
            </a:r>
          </a:p>
          <a:p>
            <a:pPr lvl="1"/>
            <a:r>
              <a:rPr lang="en-US" sz="2700" dirty="0">
                <a:latin typeface="Garamond" panose="02020404030301010803" pitchFamily="18" charset="0"/>
                <a:cs typeface="Arial" charset="0"/>
              </a:rPr>
              <a:t>Insert content before, or after, the content of an element</a:t>
            </a:r>
            <a:endParaRPr lang="en-US" sz="2400" b="1" u="sng" dirty="0">
              <a:latin typeface="Garamond" panose="02020404030301010803" pitchFamily="18" charset="0"/>
              <a:cs typeface="Arial" charset="0"/>
            </a:endParaRPr>
          </a:p>
          <a:p>
            <a:pPr marL="0" indent="0">
              <a:buFont typeface="Arial" charset="0"/>
              <a:buNone/>
            </a:pPr>
            <a:r>
              <a:rPr lang="en-US" dirty="0">
                <a:latin typeface="Garamond" panose="02020404030301010803" pitchFamily="18" charset="0"/>
                <a:cs typeface="Arial" charset="0"/>
              </a:rPr>
              <a:t>The </a:t>
            </a:r>
            <a:r>
              <a:rPr lang="en-US" b="1" dirty="0">
                <a:latin typeface="Garamond" panose="02020404030301010803" pitchFamily="18" charset="0"/>
                <a:cs typeface="Arial" charset="0"/>
              </a:rPr>
              <a:t>::first-line </a:t>
            </a:r>
            <a:r>
              <a:rPr lang="en-US" dirty="0">
                <a:latin typeface="Garamond" panose="02020404030301010803" pitchFamily="18" charset="0"/>
                <a:cs typeface="Arial" charset="0"/>
              </a:rPr>
              <a:t>pseudo-element is used to add a special style to the first line of a text. </a:t>
            </a:r>
            <a:r>
              <a:rPr lang="en-US" u="sng" dirty="0">
                <a:latin typeface="Garamond" panose="02020404030301010803" pitchFamily="18" charset="0"/>
                <a:cs typeface="Arial" charset="0"/>
              </a:rPr>
              <a:t>All Pseudo Elements-</a:t>
            </a:r>
          </a:p>
        </p:txBody>
      </p:sp>
      <p:graphicFrame>
        <p:nvGraphicFramePr>
          <p:cNvPr id="11" name="Table 10"/>
          <p:cNvGraphicFramePr>
            <a:graphicFrameLocks noGrp="1"/>
          </p:cNvGraphicFramePr>
          <p:nvPr/>
        </p:nvGraphicFramePr>
        <p:xfrm>
          <a:off x="2200274" y="3864134"/>
          <a:ext cx="9774011" cy="2782008"/>
        </p:xfrm>
        <a:graphic>
          <a:graphicData uri="http://schemas.openxmlformats.org/drawingml/2006/table">
            <a:tbl>
              <a:tblPr/>
              <a:tblGrid>
                <a:gridCol w="1933323">
                  <a:extLst>
                    <a:ext uri="{9D8B030D-6E8A-4147-A177-3AD203B41FA5}">
                      <a16:colId xmlns:a16="http://schemas.microsoft.com/office/drawing/2014/main" val="20000"/>
                    </a:ext>
                  </a:extLst>
                </a:gridCol>
                <a:gridCol w="1933323">
                  <a:extLst>
                    <a:ext uri="{9D8B030D-6E8A-4147-A177-3AD203B41FA5}">
                      <a16:colId xmlns:a16="http://schemas.microsoft.com/office/drawing/2014/main" val="20001"/>
                    </a:ext>
                  </a:extLst>
                </a:gridCol>
                <a:gridCol w="5907365">
                  <a:extLst>
                    <a:ext uri="{9D8B030D-6E8A-4147-A177-3AD203B41FA5}">
                      <a16:colId xmlns:a16="http://schemas.microsoft.com/office/drawing/2014/main" val="20002"/>
                    </a:ext>
                  </a:extLst>
                </a:gridCol>
              </a:tblGrid>
              <a:tr h="301918">
                <a:tc>
                  <a:txBody>
                    <a:bodyPr/>
                    <a:lstStyle/>
                    <a:p>
                      <a:pPr algn="l" fontAlgn="t"/>
                      <a:r>
                        <a:rPr lang="en-US" sz="2000" dirty="0">
                          <a:effectLst/>
                          <a:latin typeface="Garamond" panose="02020404030301010803" pitchFamily="18" charset="0"/>
                        </a:rPr>
                        <a:t>Selector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000">
                          <a:effectLst/>
                          <a:latin typeface="Garamond" panose="02020404030301010803" pitchFamily="18" charset="0"/>
                        </a:rPr>
                        <a:t>Example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000">
                          <a:effectLst/>
                          <a:latin typeface="Garamond" panose="02020404030301010803" pitchFamily="18" charset="0"/>
                        </a:rPr>
                        <a:t>Example 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70391">
                <a:tc>
                  <a:txBody>
                    <a:bodyPr/>
                    <a:lstStyle/>
                    <a:p>
                      <a:pPr fontAlgn="t"/>
                      <a:r>
                        <a:rPr lang="en-US" sz="2000" u="sng">
                          <a:solidFill>
                            <a:srgbClr val="333333"/>
                          </a:solidFill>
                          <a:effectLst/>
                          <a:latin typeface="Garamond" panose="02020404030301010803" pitchFamily="18" charset="0"/>
                          <a:hlinkClick r:id="rId3"/>
                        </a:rPr>
                        <a:t>::after</a:t>
                      </a:r>
                      <a:endParaRPr lang="en-US" sz="2000">
                        <a:effectLst/>
                        <a:latin typeface="Garamond" panose="02020404030301010803" pitchFamily="18" charset="0"/>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2000">
                          <a:effectLst/>
                          <a:latin typeface="Garamond" panose="02020404030301010803" pitchFamily="18" charset="0"/>
                        </a:rPr>
                        <a:t>p::after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2000" dirty="0">
                          <a:effectLst/>
                          <a:latin typeface="Garamond" panose="02020404030301010803" pitchFamily="18" charset="0"/>
                        </a:rPr>
                        <a:t>Insert content after every &lt;p&gt; element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0001"/>
                  </a:ext>
                </a:extLst>
              </a:tr>
              <a:tr h="370391">
                <a:tc>
                  <a:txBody>
                    <a:bodyPr/>
                    <a:lstStyle/>
                    <a:p>
                      <a:pPr fontAlgn="t"/>
                      <a:r>
                        <a:rPr lang="en-US" sz="2000" u="sng">
                          <a:solidFill>
                            <a:srgbClr val="333333"/>
                          </a:solidFill>
                          <a:effectLst/>
                          <a:latin typeface="Garamond" panose="02020404030301010803" pitchFamily="18" charset="0"/>
                          <a:hlinkClick r:id="rId4"/>
                        </a:rPr>
                        <a:t>::before</a:t>
                      </a:r>
                      <a:endParaRPr lang="en-US" sz="2000">
                        <a:effectLst/>
                        <a:latin typeface="Garamond" panose="02020404030301010803" pitchFamily="18" charset="0"/>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000">
                          <a:effectLst/>
                          <a:latin typeface="Garamond" panose="02020404030301010803" pitchFamily="18" charset="0"/>
                        </a:rPr>
                        <a:t>p::before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000">
                          <a:effectLst/>
                          <a:latin typeface="Garamond" panose="02020404030301010803" pitchFamily="18" charset="0"/>
                        </a:rPr>
                        <a:t>Insert content before every &lt;p&gt; element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70391">
                <a:tc>
                  <a:txBody>
                    <a:bodyPr/>
                    <a:lstStyle/>
                    <a:p>
                      <a:pPr fontAlgn="t"/>
                      <a:r>
                        <a:rPr lang="en-US" sz="2000" u="sng">
                          <a:solidFill>
                            <a:srgbClr val="333333"/>
                          </a:solidFill>
                          <a:effectLst/>
                          <a:latin typeface="Garamond" panose="02020404030301010803" pitchFamily="18" charset="0"/>
                          <a:hlinkClick r:id="rId5"/>
                        </a:rPr>
                        <a:t>::first-letter</a:t>
                      </a:r>
                      <a:endParaRPr lang="en-US" sz="2000">
                        <a:effectLst/>
                        <a:latin typeface="Garamond" panose="02020404030301010803" pitchFamily="18" charset="0"/>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2000">
                          <a:effectLst/>
                          <a:latin typeface="Garamond" panose="02020404030301010803" pitchFamily="18" charset="0"/>
                        </a:rPr>
                        <a:t>p::first-letter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2000" dirty="0">
                          <a:effectLst/>
                          <a:latin typeface="Garamond" panose="02020404030301010803" pitchFamily="18" charset="0"/>
                        </a:rPr>
                        <a:t>Selects the first letter of every &lt;p&gt; element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0003"/>
                  </a:ext>
                </a:extLst>
              </a:tr>
              <a:tr h="370391">
                <a:tc>
                  <a:txBody>
                    <a:bodyPr/>
                    <a:lstStyle/>
                    <a:p>
                      <a:pPr fontAlgn="t"/>
                      <a:r>
                        <a:rPr lang="en-US" sz="2000" u="sng">
                          <a:solidFill>
                            <a:srgbClr val="333333"/>
                          </a:solidFill>
                          <a:effectLst/>
                          <a:latin typeface="Garamond" panose="02020404030301010803" pitchFamily="18" charset="0"/>
                          <a:hlinkClick r:id="rId6"/>
                        </a:rPr>
                        <a:t>::first-line</a:t>
                      </a:r>
                      <a:endParaRPr lang="en-US" sz="2000">
                        <a:effectLst/>
                        <a:latin typeface="Garamond" panose="02020404030301010803" pitchFamily="18" charset="0"/>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000">
                          <a:effectLst/>
                          <a:latin typeface="Garamond" panose="02020404030301010803" pitchFamily="18" charset="0"/>
                        </a:rPr>
                        <a:t>p::first-line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000" dirty="0">
                          <a:effectLst/>
                          <a:latin typeface="Garamond" panose="02020404030301010803" pitchFamily="18" charset="0"/>
                        </a:rPr>
                        <a:t>Selects the first line of every &lt;p&gt; element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496008">
                <a:tc>
                  <a:txBody>
                    <a:bodyPr/>
                    <a:lstStyle/>
                    <a:p>
                      <a:pPr fontAlgn="t"/>
                      <a:r>
                        <a:rPr lang="en-US" sz="2000" u="sng">
                          <a:solidFill>
                            <a:srgbClr val="333333"/>
                          </a:solidFill>
                          <a:effectLst/>
                          <a:latin typeface="Garamond" panose="02020404030301010803" pitchFamily="18" charset="0"/>
                          <a:hlinkClick r:id="rId7"/>
                        </a:rPr>
                        <a:t>::selection</a:t>
                      </a:r>
                      <a:endParaRPr lang="en-US" sz="2000">
                        <a:effectLst/>
                        <a:latin typeface="Garamond" panose="02020404030301010803" pitchFamily="18" charset="0"/>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2000">
                          <a:effectLst/>
                          <a:latin typeface="Garamond" panose="02020404030301010803" pitchFamily="18" charset="0"/>
                        </a:rPr>
                        <a:t>p::selection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2000" dirty="0">
                          <a:effectLst/>
                          <a:latin typeface="Garamond" panose="02020404030301010803" pitchFamily="18" charset="0"/>
                        </a:rPr>
                        <a:t>Selects the portion of an element that is selected by a user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0005"/>
                  </a:ext>
                </a:extLst>
              </a:tr>
            </a:tbl>
          </a:graphicData>
        </a:graphic>
      </p:graphicFrame>
      <p:sp>
        <p:nvSpPr>
          <p:cNvPr id="7" name="Slide Number Placeholder 3">
            <a:extLst>
              <a:ext uri="{FF2B5EF4-FFF2-40B4-BE49-F238E27FC236}">
                <a16:creationId xmlns:a16="http://schemas.microsoft.com/office/drawing/2014/main" id="{F54EB6D7-E0A2-4820-9900-7DA75F5A3620}"/>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37</a:t>
            </a:fld>
            <a:endParaRPr lang="en-US" altLang="en-US" sz="1400" dirty="0"/>
          </a:p>
        </p:txBody>
      </p:sp>
    </p:spTree>
    <p:extLst>
      <p:ext uri="{BB962C8B-B14F-4D97-AF65-F5344CB8AC3E}">
        <p14:creationId xmlns:p14="http://schemas.microsoft.com/office/powerpoint/2010/main" val="25719453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174172"/>
            <a:ext cx="11524343" cy="58782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Formatting with CSS Properties </a:t>
            </a:r>
          </a:p>
        </p:txBody>
      </p:sp>
      <p:sp>
        <p:nvSpPr>
          <p:cNvPr id="5" name="Rectangle 2"/>
          <p:cNvSpPr txBox="1">
            <a:spLocks/>
          </p:cNvSpPr>
          <p:nvPr/>
        </p:nvSpPr>
        <p:spPr>
          <a:xfrm>
            <a:off x="1196340" y="1318260"/>
            <a:ext cx="8686800" cy="5540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dirty="0">
              <a:latin typeface="Garamond" panose="02020404030301010803" pitchFamily="18" charset="0"/>
              <a:cs typeface="Arial" charset="0"/>
            </a:endParaRPr>
          </a:p>
        </p:txBody>
      </p:sp>
      <p:sp>
        <p:nvSpPr>
          <p:cNvPr id="6" name="Rectangle 3"/>
          <p:cNvSpPr txBox="1">
            <a:spLocks/>
          </p:cNvSpPr>
          <p:nvPr/>
        </p:nvSpPr>
        <p:spPr>
          <a:xfrm>
            <a:off x="449943" y="986589"/>
            <a:ext cx="11524343" cy="611089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100" b="1" u="sng" dirty="0">
                <a:latin typeface="Garamond" panose="02020404030301010803" pitchFamily="18" charset="0"/>
                <a:cs typeface="Arial" charset="0"/>
              </a:rPr>
              <a:t>Media Types</a:t>
            </a:r>
          </a:p>
          <a:p>
            <a:pPr marL="0" indent="0">
              <a:buNone/>
            </a:pPr>
            <a:r>
              <a:rPr lang="en-US" sz="3100" dirty="0">
                <a:latin typeface="Garamond" panose="02020404030301010803" pitchFamily="18" charset="0"/>
                <a:cs typeface="Arial" charset="0"/>
              </a:rPr>
              <a:t>The @media rule makes it possible to define different style rules for different media types in the same </a:t>
            </a:r>
            <a:r>
              <a:rPr lang="en-US" sz="3100" dirty="0" err="1">
                <a:latin typeface="Garamond" panose="02020404030301010803" pitchFamily="18" charset="0"/>
                <a:cs typeface="Arial" charset="0"/>
              </a:rPr>
              <a:t>stylesheet</a:t>
            </a:r>
            <a:r>
              <a:rPr lang="en-US" sz="3100" dirty="0">
                <a:latin typeface="Garamond" panose="02020404030301010803" pitchFamily="18" charset="0"/>
                <a:cs typeface="Arial" charset="0"/>
              </a:rPr>
              <a:t>.</a:t>
            </a:r>
          </a:p>
          <a:p>
            <a:pPr marL="0" indent="0">
              <a:buNone/>
            </a:pPr>
            <a:endParaRPr lang="en-US" sz="3100" dirty="0">
              <a:latin typeface="Garamond" panose="02020404030301010803" pitchFamily="18" charset="0"/>
              <a:cs typeface="Arial" charset="0"/>
            </a:endParaRPr>
          </a:p>
          <a:p>
            <a:pPr marL="0" indent="0">
              <a:buNone/>
            </a:pPr>
            <a:r>
              <a:rPr lang="en-US" sz="3100" b="1" u="sng" dirty="0">
                <a:latin typeface="Garamond" panose="02020404030301010803" pitchFamily="18" charset="0"/>
                <a:cs typeface="Arial" charset="0"/>
              </a:rPr>
              <a:t>Example-</a:t>
            </a:r>
          </a:p>
          <a:p>
            <a:pPr marL="0" indent="0">
              <a:buNone/>
            </a:pPr>
            <a:r>
              <a:rPr lang="en-US" sz="3100" dirty="0">
                <a:latin typeface="Garamond" panose="02020404030301010803" pitchFamily="18" charset="0"/>
                <a:cs typeface="Arial" charset="0"/>
              </a:rPr>
              <a:t>@media screen {</a:t>
            </a:r>
          </a:p>
          <a:p>
            <a:pPr marL="0" indent="0">
              <a:buNone/>
            </a:pPr>
            <a:r>
              <a:rPr lang="en-US" sz="3100" dirty="0">
                <a:latin typeface="Garamond" panose="02020404030301010803" pitchFamily="18" charset="0"/>
                <a:cs typeface="Arial" charset="0"/>
              </a:rPr>
              <a:t>    p { font-family: </a:t>
            </a:r>
            <a:r>
              <a:rPr lang="en-US" sz="3100" dirty="0" err="1">
                <a:latin typeface="Garamond" panose="02020404030301010803" pitchFamily="18" charset="0"/>
                <a:cs typeface="Arial" charset="0"/>
              </a:rPr>
              <a:t>verdana</a:t>
            </a:r>
            <a:r>
              <a:rPr lang="en-US" sz="3100" dirty="0">
                <a:latin typeface="Garamond" panose="02020404030301010803" pitchFamily="18" charset="0"/>
                <a:cs typeface="Arial" charset="0"/>
              </a:rPr>
              <a:t>, sans-serif;</a:t>
            </a:r>
          </a:p>
          <a:p>
            <a:pPr marL="0" indent="0">
              <a:buNone/>
            </a:pPr>
            <a:r>
              <a:rPr lang="en-US" sz="3100" dirty="0">
                <a:latin typeface="Garamond" panose="02020404030301010803" pitchFamily="18" charset="0"/>
                <a:cs typeface="Arial" charset="0"/>
              </a:rPr>
              <a:t>          font-size: 20px;</a:t>
            </a:r>
          </a:p>
          <a:p>
            <a:pPr marL="0" indent="0">
              <a:buNone/>
            </a:pPr>
            <a:r>
              <a:rPr lang="en-US" sz="3100" dirty="0">
                <a:latin typeface="Garamond" panose="02020404030301010803" pitchFamily="18" charset="0"/>
                <a:cs typeface="Arial" charset="0"/>
              </a:rPr>
              <a:t>    } }</a:t>
            </a:r>
          </a:p>
          <a:p>
            <a:pPr marL="0" indent="0">
              <a:buNone/>
            </a:pPr>
            <a:endParaRPr lang="en-US" sz="3100" dirty="0">
              <a:latin typeface="Garamond" panose="02020404030301010803" pitchFamily="18" charset="0"/>
              <a:cs typeface="Arial" charset="0"/>
            </a:endParaRPr>
          </a:p>
          <a:p>
            <a:pPr marL="0" indent="0">
              <a:buNone/>
            </a:pPr>
            <a:r>
              <a:rPr lang="en-US" sz="3100" dirty="0">
                <a:latin typeface="Garamond" panose="02020404030301010803" pitchFamily="18" charset="0"/>
                <a:cs typeface="Arial" charset="0"/>
              </a:rPr>
              <a:t>@media print {</a:t>
            </a:r>
          </a:p>
          <a:p>
            <a:pPr marL="0" indent="0">
              <a:buNone/>
            </a:pPr>
            <a:r>
              <a:rPr lang="en-US" sz="3100" dirty="0">
                <a:latin typeface="Garamond" panose="02020404030301010803" pitchFamily="18" charset="0"/>
                <a:cs typeface="Arial" charset="0"/>
              </a:rPr>
              <a:t>    p { font-family: </a:t>
            </a:r>
            <a:r>
              <a:rPr lang="en-US" sz="3100" dirty="0" err="1">
                <a:latin typeface="Garamond" panose="02020404030301010803" pitchFamily="18" charset="0"/>
                <a:cs typeface="Arial" charset="0"/>
              </a:rPr>
              <a:t>georgia</a:t>
            </a:r>
            <a:r>
              <a:rPr lang="en-US" sz="3100" dirty="0">
                <a:latin typeface="Garamond" panose="02020404030301010803" pitchFamily="18" charset="0"/>
                <a:cs typeface="Arial" charset="0"/>
              </a:rPr>
              <a:t>, serif;</a:t>
            </a:r>
          </a:p>
          <a:p>
            <a:pPr marL="0" indent="0">
              <a:buNone/>
            </a:pPr>
            <a:r>
              <a:rPr lang="en-US" sz="3100" dirty="0">
                <a:latin typeface="Garamond" panose="02020404030301010803" pitchFamily="18" charset="0"/>
                <a:cs typeface="Arial" charset="0"/>
              </a:rPr>
              <a:t>          font-size: 15px;</a:t>
            </a:r>
          </a:p>
          <a:p>
            <a:pPr marL="0" indent="0">
              <a:buNone/>
            </a:pPr>
            <a:r>
              <a:rPr lang="en-US" sz="3100" dirty="0">
                <a:latin typeface="Garamond" panose="02020404030301010803" pitchFamily="18" charset="0"/>
                <a:cs typeface="Arial" charset="0"/>
              </a:rPr>
              <a:t>          color: blue;</a:t>
            </a:r>
          </a:p>
          <a:p>
            <a:pPr marL="0" indent="0">
              <a:buNone/>
            </a:pPr>
            <a:r>
              <a:rPr lang="en-US" sz="3100" dirty="0">
                <a:latin typeface="Garamond" panose="02020404030301010803" pitchFamily="18" charset="0"/>
                <a:cs typeface="Arial" charset="0"/>
              </a:rPr>
              <a:t>    } }</a:t>
            </a:r>
          </a:p>
        </p:txBody>
      </p:sp>
    </p:spTree>
    <p:extLst>
      <p:ext uri="{BB962C8B-B14F-4D97-AF65-F5344CB8AC3E}">
        <p14:creationId xmlns:p14="http://schemas.microsoft.com/office/powerpoint/2010/main" val="1582442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94330-2D40-4124-8AE2-7AC639C071E1}"/>
              </a:ext>
            </a:extLst>
          </p:cNvPr>
          <p:cNvSpPr>
            <a:spLocks noGrp="1"/>
          </p:cNvSpPr>
          <p:nvPr>
            <p:ph type="title"/>
          </p:nvPr>
        </p:nvSpPr>
        <p:spPr/>
        <p:txBody>
          <a:bodyPr/>
          <a:lstStyle/>
          <a:p>
            <a:r>
              <a:rPr lang="en-US" dirty="0"/>
              <a:t>CSS float</a:t>
            </a:r>
          </a:p>
        </p:txBody>
      </p:sp>
      <p:sp>
        <p:nvSpPr>
          <p:cNvPr id="3" name="Content Placeholder 2">
            <a:extLst>
              <a:ext uri="{FF2B5EF4-FFF2-40B4-BE49-F238E27FC236}">
                <a16:creationId xmlns:a16="http://schemas.microsoft.com/office/drawing/2014/main" id="{70D83B81-477A-451F-9733-CA7AC30368B4}"/>
              </a:ext>
            </a:extLst>
          </p:cNvPr>
          <p:cNvSpPr>
            <a:spLocks noGrp="1"/>
          </p:cNvSpPr>
          <p:nvPr>
            <p:ph idx="1"/>
          </p:nvPr>
        </p:nvSpPr>
        <p:spPr>
          <a:xfrm>
            <a:off x="443346" y="1440872"/>
            <a:ext cx="9606508" cy="4807527"/>
          </a:xfrm>
        </p:spPr>
        <p:txBody>
          <a:bodyPr/>
          <a:lstStyle/>
          <a:p>
            <a:r>
              <a:rPr lang="en-US" dirty="0"/>
              <a:t>The CSS float property is a positioning property. </a:t>
            </a:r>
          </a:p>
          <a:p>
            <a:r>
              <a:rPr lang="en-US" dirty="0"/>
              <a:t>Used to push an element to the left or right, allowing other element to wrap around it.</a:t>
            </a:r>
          </a:p>
          <a:p>
            <a:r>
              <a:rPr lang="en-US" dirty="0"/>
              <a:t>Generally used with images and layouts.</a:t>
            </a:r>
          </a:p>
        </p:txBody>
      </p:sp>
    </p:spTree>
    <p:extLst>
      <p:ext uri="{BB962C8B-B14F-4D97-AF65-F5344CB8AC3E}">
        <p14:creationId xmlns:p14="http://schemas.microsoft.com/office/powerpoint/2010/main" val="1501297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39" y="279400"/>
            <a:ext cx="11524343" cy="7038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Garamond" panose="02020404030301010803" pitchFamily="18" charset="0"/>
                <a:cs typeface="Arabic Typesetting" panose="03020402040406030203" pitchFamily="66" charset="-78"/>
              </a:rPr>
              <a:t>CSS</a:t>
            </a:r>
          </a:p>
        </p:txBody>
      </p:sp>
      <p:sp>
        <p:nvSpPr>
          <p:cNvPr id="4" name="TextBox 3"/>
          <p:cNvSpPr txBox="1"/>
          <p:nvPr/>
        </p:nvSpPr>
        <p:spPr>
          <a:xfrm>
            <a:off x="449940" y="1043757"/>
            <a:ext cx="10284322" cy="5087739"/>
          </a:xfrm>
          <a:prstGeom prst="rect">
            <a:avLst/>
          </a:prstGeom>
          <a:noFill/>
        </p:spPr>
        <p:txBody>
          <a:bodyPr wrap="square" rtlCol="0">
            <a:spAutoFit/>
          </a:bodyPr>
          <a:lstStyle/>
          <a:p>
            <a:pPr algn="ctr"/>
            <a:r>
              <a:rPr lang="en-US" sz="2800" b="1" u="sng" dirty="0">
                <a:latin typeface="Garamond" panose="02020404030301010803" pitchFamily="18" charset="0"/>
              </a:rPr>
              <a:t>Advantages</a:t>
            </a:r>
          </a:p>
          <a:p>
            <a:endParaRPr lang="en-US" sz="1200" dirty="0">
              <a:latin typeface="Garamond" panose="02020404030301010803" pitchFamily="18" charset="0"/>
            </a:endParaRPr>
          </a:p>
          <a:p>
            <a:pPr marL="457200" indent="-457200">
              <a:lnSpc>
                <a:spcPct val="150000"/>
              </a:lnSpc>
              <a:buFont typeface="Arial" panose="020B0604020202020204" pitchFamily="34" charset="0"/>
              <a:buChar char="•"/>
            </a:pPr>
            <a:r>
              <a:rPr lang="en-US" sz="2450" dirty="0">
                <a:latin typeface="Garamond" panose="02020404030301010803" pitchFamily="18" charset="0"/>
              </a:rPr>
              <a:t>A web application will contains hundreds of web pages, which are created using HTML.</a:t>
            </a:r>
          </a:p>
          <a:p>
            <a:pPr marL="457200" indent="-457200">
              <a:lnSpc>
                <a:spcPct val="150000"/>
              </a:lnSpc>
              <a:buFont typeface="Arial" panose="020B0604020202020204" pitchFamily="34" charset="0"/>
              <a:buChar char="•"/>
            </a:pPr>
            <a:endParaRPr lang="en-US" sz="1100" dirty="0">
              <a:latin typeface="Garamond" panose="02020404030301010803" pitchFamily="18" charset="0"/>
            </a:endParaRPr>
          </a:p>
          <a:p>
            <a:pPr marL="457200" indent="-457200">
              <a:lnSpc>
                <a:spcPct val="150000"/>
              </a:lnSpc>
              <a:buFont typeface="Arial" panose="020B0604020202020204" pitchFamily="34" charset="0"/>
              <a:buChar char="•"/>
            </a:pPr>
            <a:r>
              <a:rPr lang="en-US" sz="2450" dirty="0">
                <a:latin typeface="Garamond" panose="02020404030301010803" pitchFamily="18" charset="0"/>
              </a:rPr>
              <a:t>Formatting these HTML pages will be a laborious process, as formatting elements need to be applied to each and every page.</a:t>
            </a:r>
          </a:p>
          <a:p>
            <a:pPr marL="457200" indent="-457200">
              <a:lnSpc>
                <a:spcPct val="150000"/>
              </a:lnSpc>
              <a:buFont typeface="Arial" panose="020B0604020202020204" pitchFamily="34" charset="0"/>
              <a:buChar char="•"/>
            </a:pPr>
            <a:endParaRPr lang="en-US" sz="1000" dirty="0">
              <a:latin typeface="Garamond" panose="02020404030301010803" pitchFamily="18" charset="0"/>
            </a:endParaRPr>
          </a:p>
          <a:p>
            <a:pPr marL="457200" indent="-457200">
              <a:lnSpc>
                <a:spcPct val="150000"/>
              </a:lnSpc>
              <a:buFont typeface="Arial" panose="020B0604020202020204" pitchFamily="34" charset="0"/>
              <a:buChar char="•"/>
            </a:pPr>
            <a:r>
              <a:rPr lang="en-US" sz="2450" dirty="0">
                <a:latin typeface="Garamond" panose="02020404030301010803" pitchFamily="18" charset="0"/>
              </a:rPr>
              <a:t>CSS saves lots of work as we can change the appearance and layout of all the web pages by editing just one single CSS file.</a:t>
            </a:r>
          </a:p>
          <a:p>
            <a:pPr>
              <a:lnSpc>
                <a:spcPct val="150000"/>
              </a:lnSpc>
            </a:pPr>
            <a:endParaRPr lang="en-US" sz="2400" dirty="0">
              <a:latin typeface="Garamond" panose="02020404030301010803" pitchFamily="18" charset="0"/>
            </a:endParaRPr>
          </a:p>
        </p:txBody>
      </p:sp>
      <p:sp>
        <p:nvSpPr>
          <p:cNvPr id="5" name="Slide Number Placeholder 3">
            <a:extLst>
              <a:ext uri="{FF2B5EF4-FFF2-40B4-BE49-F238E27FC236}">
                <a16:creationId xmlns:a16="http://schemas.microsoft.com/office/drawing/2014/main" id="{755833DE-E70A-4466-A922-B092315BB5FD}"/>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4</a:t>
            </a:fld>
            <a:endParaRPr lang="en-US" altLang="en-US" sz="1400" dirty="0"/>
          </a:p>
        </p:txBody>
      </p:sp>
    </p:spTree>
    <p:extLst>
      <p:ext uri="{BB962C8B-B14F-4D97-AF65-F5344CB8AC3E}">
        <p14:creationId xmlns:p14="http://schemas.microsoft.com/office/powerpoint/2010/main" val="21446731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5C41F-42F0-493F-8F6E-2CBCB1FC0A3B}"/>
              </a:ext>
            </a:extLst>
          </p:cNvPr>
          <p:cNvSpPr>
            <a:spLocks noGrp="1"/>
          </p:cNvSpPr>
          <p:nvPr>
            <p:ph type="title"/>
          </p:nvPr>
        </p:nvSpPr>
        <p:spPr/>
        <p:txBody>
          <a:bodyPr/>
          <a:lstStyle/>
          <a:p>
            <a:r>
              <a:rPr lang="en-US" dirty="0"/>
              <a:t>How it works</a:t>
            </a:r>
          </a:p>
        </p:txBody>
      </p:sp>
      <p:sp>
        <p:nvSpPr>
          <p:cNvPr id="3" name="Content Placeholder 2">
            <a:extLst>
              <a:ext uri="{FF2B5EF4-FFF2-40B4-BE49-F238E27FC236}">
                <a16:creationId xmlns:a16="http://schemas.microsoft.com/office/drawing/2014/main" id="{E4E62C57-2BA3-4FBB-B3DC-A022B49FEA7F}"/>
              </a:ext>
            </a:extLst>
          </p:cNvPr>
          <p:cNvSpPr>
            <a:spLocks noGrp="1"/>
          </p:cNvSpPr>
          <p:nvPr>
            <p:ph idx="1"/>
          </p:nvPr>
        </p:nvSpPr>
        <p:spPr>
          <a:xfrm>
            <a:off x="845128" y="1620982"/>
            <a:ext cx="9204726" cy="4627417"/>
          </a:xfrm>
        </p:spPr>
        <p:txBody>
          <a:bodyPr/>
          <a:lstStyle/>
          <a:p>
            <a:r>
              <a:rPr lang="en-US" dirty="0"/>
              <a:t>A floated element may be moved as far to the left or the right as possible. Simply, it means that a floated element can display at extreme left or extreme right.</a:t>
            </a:r>
          </a:p>
          <a:p>
            <a:r>
              <a:rPr lang="en-US" dirty="0"/>
              <a:t>The elements after the floating element will flow around it.</a:t>
            </a:r>
          </a:p>
          <a:p>
            <a:r>
              <a:rPr lang="en-US" dirty="0"/>
              <a:t>The elements before the floating element will not be affected.</a:t>
            </a:r>
          </a:p>
          <a:p>
            <a:r>
              <a:rPr lang="en-US" dirty="0"/>
              <a:t>If the image floated to the right, the texts flow around it, to the left and if the image floated to the left, the text flows around it, to the right.</a:t>
            </a:r>
          </a:p>
        </p:txBody>
      </p:sp>
    </p:spTree>
    <p:extLst>
      <p:ext uri="{BB962C8B-B14F-4D97-AF65-F5344CB8AC3E}">
        <p14:creationId xmlns:p14="http://schemas.microsoft.com/office/powerpoint/2010/main" val="12934209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D6581F2-86A5-4E80-AF57-F5639DC79701}"/>
              </a:ext>
            </a:extLst>
          </p:cNvPr>
          <p:cNvSpPr>
            <a:spLocks noGrp="1"/>
          </p:cNvSpPr>
          <p:nvPr>
            <p:ph type="title"/>
          </p:nvPr>
        </p:nvSpPr>
        <p:spPr>
          <a:xfrm>
            <a:off x="720436" y="452718"/>
            <a:ext cx="9330398" cy="1417646"/>
          </a:xfrm>
        </p:spPr>
        <p:txBody>
          <a:bodyPr/>
          <a:lstStyle/>
          <a:p>
            <a:r>
              <a:rPr lang="en-US" dirty="0"/>
              <a:t>CSS float Properties</a:t>
            </a:r>
          </a:p>
        </p:txBody>
      </p:sp>
      <p:graphicFrame>
        <p:nvGraphicFramePr>
          <p:cNvPr id="11" name="Table 10">
            <a:extLst>
              <a:ext uri="{FF2B5EF4-FFF2-40B4-BE49-F238E27FC236}">
                <a16:creationId xmlns:a16="http://schemas.microsoft.com/office/drawing/2014/main" id="{76FB9316-C2DB-4FC3-B19B-941EA0E377C3}"/>
              </a:ext>
            </a:extLst>
          </p:cNvPr>
          <p:cNvGraphicFramePr>
            <a:graphicFrameLocks noGrp="1"/>
          </p:cNvGraphicFramePr>
          <p:nvPr>
            <p:extLst>
              <p:ext uri="{D42A27DB-BD31-4B8C-83A1-F6EECF244321}">
                <p14:modId xmlns:p14="http://schemas.microsoft.com/office/powerpoint/2010/main" val="1945925214"/>
              </p:ext>
            </p:extLst>
          </p:nvPr>
        </p:nvGraphicFramePr>
        <p:xfrm>
          <a:off x="720437" y="1773382"/>
          <a:ext cx="9330396" cy="3878278"/>
        </p:xfrm>
        <a:graphic>
          <a:graphicData uri="http://schemas.openxmlformats.org/drawingml/2006/table">
            <a:tbl>
              <a:tblPr/>
              <a:tblGrid>
                <a:gridCol w="3110132">
                  <a:extLst>
                    <a:ext uri="{9D8B030D-6E8A-4147-A177-3AD203B41FA5}">
                      <a16:colId xmlns:a16="http://schemas.microsoft.com/office/drawing/2014/main" val="251835989"/>
                    </a:ext>
                  </a:extLst>
                </a:gridCol>
                <a:gridCol w="3110132">
                  <a:extLst>
                    <a:ext uri="{9D8B030D-6E8A-4147-A177-3AD203B41FA5}">
                      <a16:colId xmlns:a16="http://schemas.microsoft.com/office/drawing/2014/main" val="1217689462"/>
                    </a:ext>
                  </a:extLst>
                </a:gridCol>
                <a:gridCol w="3110132">
                  <a:extLst>
                    <a:ext uri="{9D8B030D-6E8A-4147-A177-3AD203B41FA5}">
                      <a16:colId xmlns:a16="http://schemas.microsoft.com/office/drawing/2014/main" val="3146553038"/>
                    </a:ext>
                  </a:extLst>
                </a:gridCol>
              </a:tblGrid>
              <a:tr h="649661">
                <a:tc>
                  <a:txBody>
                    <a:bodyPr/>
                    <a:lstStyle/>
                    <a:p>
                      <a:pPr algn="l" fontAlgn="t"/>
                      <a:r>
                        <a:rPr lang="en-US">
                          <a:solidFill>
                            <a:srgbClr val="000000"/>
                          </a:solidFill>
                          <a:effectLst/>
                          <a:latin typeface="times new roman" panose="02020603050405020304" pitchFamily="18" charset="0"/>
                        </a:rPr>
                        <a:t>Property</a:t>
                      </a:r>
                    </a:p>
                  </a:txBody>
                  <a:tcPr marL="114300" marR="114300" marT="114300" marB="114300">
                    <a:lnL w="9525" cap="flat" cmpd="sng" algn="ctr">
                      <a:solidFill>
                        <a:srgbClr val="E0EE3E"/>
                      </a:solidFill>
                      <a:prstDash val="solid"/>
                      <a:round/>
                      <a:headEnd type="none" w="med" len="med"/>
                      <a:tailEnd type="none" w="med" len="med"/>
                    </a:lnL>
                    <a:lnR w="9525" cap="flat" cmpd="sng" algn="ctr">
                      <a:solidFill>
                        <a:srgbClr val="E0EE3E"/>
                      </a:solidFill>
                      <a:prstDash val="solid"/>
                      <a:round/>
                      <a:headEnd type="none" w="med" len="med"/>
                      <a:tailEnd type="none" w="med" len="med"/>
                    </a:lnR>
                    <a:lnT w="9525" cap="flat" cmpd="sng" algn="ctr">
                      <a:solidFill>
                        <a:srgbClr val="E0EE3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Description</a:t>
                      </a:r>
                    </a:p>
                  </a:txBody>
                  <a:tcPr marL="114300" marR="114300" marT="114300" marB="114300">
                    <a:lnL w="9525" cap="flat" cmpd="sng" algn="ctr">
                      <a:solidFill>
                        <a:srgbClr val="E0EE3E"/>
                      </a:solidFill>
                      <a:prstDash val="solid"/>
                      <a:round/>
                      <a:headEnd type="none" w="med" len="med"/>
                      <a:tailEnd type="none" w="med" len="med"/>
                    </a:lnL>
                    <a:lnR w="9525" cap="flat" cmpd="sng" algn="ctr">
                      <a:solidFill>
                        <a:srgbClr val="E0EE3E"/>
                      </a:solidFill>
                      <a:prstDash val="solid"/>
                      <a:round/>
                      <a:headEnd type="none" w="med" len="med"/>
                      <a:tailEnd type="none" w="med" len="med"/>
                    </a:lnR>
                    <a:lnT w="9525" cap="flat" cmpd="sng" algn="ctr">
                      <a:solidFill>
                        <a:srgbClr val="E0EE3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Values</a:t>
                      </a:r>
                    </a:p>
                  </a:txBody>
                  <a:tcPr marL="114300" marR="114300" marT="114300" marB="114300">
                    <a:lnL w="9525" cap="flat" cmpd="sng" algn="ctr">
                      <a:solidFill>
                        <a:srgbClr val="E0EE3E"/>
                      </a:solidFill>
                      <a:prstDash val="solid"/>
                      <a:round/>
                      <a:headEnd type="none" w="med" len="med"/>
                      <a:tailEnd type="none" w="med" len="med"/>
                    </a:lnL>
                    <a:lnR w="9525" cap="flat" cmpd="sng" algn="ctr">
                      <a:solidFill>
                        <a:srgbClr val="E0EE3E"/>
                      </a:solidFill>
                      <a:prstDash val="solid"/>
                      <a:round/>
                      <a:headEnd type="none" w="med" len="med"/>
                      <a:tailEnd type="none" w="med" len="med"/>
                    </a:lnR>
                    <a:lnT w="9525" cap="flat" cmpd="sng" algn="ctr">
                      <a:solidFill>
                        <a:srgbClr val="E0EE3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213306690"/>
                  </a:ext>
                </a:extLst>
              </a:tr>
              <a:tr h="1968669">
                <a:tc>
                  <a:txBody>
                    <a:bodyPr/>
                    <a:lstStyle/>
                    <a:p>
                      <a:pPr algn="just" fontAlgn="t"/>
                      <a:r>
                        <a:rPr lang="en-US" b="0" i="0">
                          <a:solidFill>
                            <a:srgbClr val="000000"/>
                          </a:solidFill>
                          <a:effectLst/>
                          <a:latin typeface="verdana" panose="020B0604030504040204" pitchFamily="34" charset="0"/>
                        </a:rPr>
                        <a:t>clear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b="0" i="0">
                          <a:solidFill>
                            <a:srgbClr val="000000"/>
                          </a:solidFill>
                          <a:effectLst/>
                          <a:latin typeface="verdana" panose="020B0604030504040204" pitchFamily="34" charset="0"/>
                        </a:rPr>
                        <a:t>The clear property is used to avoid elements after the floating elements which flow around it.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b="0" i="0">
                          <a:solidFill>
                            <a:srgbClr val="000000"/>
                          </a:solidFill>
                          <a:effectLst/>
                          <a:latin typeface="verdana" panose="020B0604030504040204" pitchFamily="34" charset="0"/>
                        </a:rPr>
                        <a:t>left, right, both, none, inherit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682860106"/>
                  </a:ext>
                </a:extLst>
              </a:tr>
              <a:tr h="1259948">
                <a:tc>
                  <a:txBody>
                    <a:bodyPr/>
                    <a:lstStyle/>
                    <a:p>
                      <a:pPr algn="just" fontAlgn="t"/>
                      <a:r>
                        <a:rPr lang="en-US" b="0" i="0">
                          <a:solidFill>
                            <a:srgbClr val="000000"/>
                          </a:solidFill>
                          <a:effectLst/>
                          <a:latin typeface="verdana" panose="020B0604030504040204" pitchFamily="34" charset="0"/>
                        </a:rPr>
                        <a:t>float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b="0" i="0">
                          <a:solidFill>
                            <a:srgbClr val="000000"/>
                          </a:solidFill>
                          <a:effectLst/>
                          <a:latin typeface="verdana" panose="020B0604030504040204" pitchFamily="34" charset="0"/>
                        </a:rPr>
                        <a:t>It specifies whether the box should float or not.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b="0" i="0" dirty="0">
                          <a:solidFill>
                            <a:srgbClr val="000000"/>
                          </a:solidFill>
                          <a:effectLst/>
                          <a:latin typeface="verdana" panose="020B0604030504040204" pitchFamily="34" charset="0"/>
                        </a:rPr>
                        <a:t>left, right, none, inherit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6775871"/>
                  </a:ext>
                </a:extLst>
              </a:tr>
            </a:tbl>
          </a:graphicData>
        </a:graphic>
      </p:graphicFrame>
    </p:spTree>
    <p:extLst>
      <p:ext uri="{BB962C8B-B14F-4D97-AF65-F5344CB8AC3E}">
        <p14:creationId xmlns:p14="http://schemas.microsoft.com/office/powerpoint/2010/main" val="29235450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35F16-0CB2-465D-BBF1-FD8383049FA1}"/>
              </a:ext>
            </a:extLst>
          </p:cNvPr>
          <p:cNvSpPr>
            <a:spLocks noGrp="1"/>
          </p:cNvSpPr>
          <p:nvPr>
            <p:ph type="title"/>
          </p:nvPr>
        </p:nvSpPr>
        <p:spPr/>
        <p:txBody>
          <a:bodyPr/>
          <a:lstStyle/>
          <a:p>
            <a:r>
              <a:rPr lang="en-US" dirty="0"/>
              <a:t>CSS Float Property Values</a:t>
            </a:r>
          </a:p>
        </p:txBody>
      </p:sp>
      <p:graphicFrame>
        <p:nvGraphicFramePr>
          <p:cNvPr id="4" name="Table 3">
            <a:extLst>
              <a:ext uri="{FF2B5EF4-FFF2-40B4-BE49-F238E27FC236}">
                <a16:creationId xmlns:a16="http://schemas.microsoft.com/office/drawing/2014/main" id="{685A7BB5-6065-486B-BAB9-C0CA0D580FC7}"/>
              </a:ext>
            </a:extLst>
          </p:cNvPr>
          <p:cNvGraphicFramePr>
            <a:graphicFrameLocks noGrp="1"/>
          </p:cNvGraphicFramePr>
          <p:nvPr>
            <p:extLst>
              <p:ext uri="{D42A27DB-BD31-4B8C-83A1-F6EECF244321}">
                <p14:modId xmlns:p14="http://schemas.microsoft.com/office/powerpoint/2010/main" val="3022279188"/>
              </p:ext>
            </p:extLst>
          </p:nvPr>
        </p:nvGraphicFramePr>
        <p:xfrm>
          <a:off x="983672" y="2010439"/>
          <a:ext cx="9739746" cy="4215239"/>
        </p:xfrm>
        <a:graphic>
          <a:graphicData uri="http://schemas.openxmlformats.org/drawingml/2006/table">
            <a:tbl>
              <a:tblPr/>
              <a:tblGrid>
                <a:gridCol w="4869873">
                  <a:extLst>
                    <a:ext uri="{9D8B030D-6E8A-4147-A177-3AD203B41FA5}">
                      <a16:colId xmlns:a16="http://schemas.microsoft.com/office/drawing/2014/main" val="1116120668"/>
                    </a:ext>
                  </a:extLst>
                </a:gridCol>
                <a:gridCol w="4869873">
                  <a:extLst>
                    <a:ext uri="{9D8B030D-6E8A-4147-A177-3AD203B41FA5}">
                      <a16:colId xmlns:a16="http://schemas.microsoft.com/office/drawing/2014/main" val="3999802"/>
                    </a:ext>
                  </a:extLst>
                </a:gridCol>
              </a:tblGrid>
              <a:tr h="463077">
                <a:tc>
                  <a:txBody>
                    <a:bodyPr/>
                    <a:lstStyle/>
                    <a:p>
                      <a:pPr algn="l" fontAlgn="t"/>
                      <a:r>
                        <a:rPr lang="en-US" sz="1700">
                          <a:solidFill>
                            <a:srgbClr val="000000"/>
                          </a:solidFill>
                          <a:effectLst/>
                          <a:latin typeface="times new roman" panose="02020603050405020304" pitchFamily="18" charset="0"/>
                        </a:rPr>
                        <a:t>Value</a:t>
                      </a:r>
                    </a:p>
                  </a:txBody>
                  <a:tcPr marL="105245" marR="105245" marT="105245" marB="105245">
                    <a:lnL w="9525" cap="flat" cmpd="sng" algn="ctr">
                      <a:solidFill>
                        <a:srgbClr val="508304"/>
                      </a:solidFill>
                      <a:prstDash val="solid"/>
                      <a:round/>
                      <a:headEnd type="none" w="med" len="med"/>
                      <a:tailEnd type="none" w="med" len="med"/>
                    </a:lnL>
                    <a:lnR w="9525" cap="flat" cmpd="sng" algn="ctr">
                      <a:solidFill>
                        <a:srgbClr val="508304"/>
                      </a:solidFill>
                      <a:prstDash val="solid"/>
                      <a:round/>
                      <a:headEnd type="none" w="med" len="med"/>
                      <a:tailEnd type="none" w="med" len="med"/>
                    </a:lnR>
                    <a:lnT w="9525" cap="flat" cmpd="sng" algn="ctr">
                      <a:solidFill>
                        <a:srgbClr val="50830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700">
                          <a:solidFill>
                            <a:srgbClr val="000000"/>
                          </a:solidFill>
                          <a:effectLst/>
                          <a:latin typeface="times new roman" panose="02020603050405020304" pitchFamily="18" charset="0"/>
                        </a:rPr>
                        <a:t>Description</a:t>
                      </a:r>
                    </a:p>
                  </a:txBody>
                  <a:tcPr marL="105245" marR="105245" marT="105245" marB="105245">
                    <a:lnL w="9525" cap="flat" cmpd="sng" algn="ctr">
                      <a:solidFill>
                        <a:srgbClr val="508304"/>
                      </a:solidFill>
                      <a:prstDash val="solid"/>
                      <a:round/>
                      <a:headEnd type="none" w="med" len="med"/>
                      <a:tailEnd type="none" w="med" len="med"/>
                    </a:lnL>
                    <a:lnR w="9525" cap="flat" cmpd="sng" algn="ctr">
                      <a:solidFill>
                        <a:srgbClr val="508304"/>
                      </a:solidFill>
                      <a:prstDash val="solid"/>
                      <a:round/>
                      <a:headEnd type="none" w="med" len="med"/>
                      <a:tailEnd type="none" w="med" len="med"/>
                    </a:lnR>
                    <a:lnT w="9525" cap="flat" cmpd="sng" algn="ctr">
                      <a:solidFill>
                        <a:srgbClr val="50830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84606870"/>
                  </a:ext>
                </a:extLst>
              </a:tr>
              <a:tr h="1150677">
                <a:tc>
                  <a:txBody>
                    <a:bodyPr/>
                    <a:lstStyle/>
                    <a:p>
                      <a:pPr algn="just" fontAlgn="t"/>
                      <a:r>
                        <a:rPr lang="en-US" sz="1700" b="0" i="0">
                          <a:solidFill>
                            <a:srgbClr val="000000"/>
                          </a:solidFill>
                          <a:effectLst/>
                          <a:latin typeface="verdana" panose="020B0604030504040204" pitchFamily="34" charset="0"/>
                        </a:rPr>
                        <a:t>none</a:t>
                      </a:r>
                    </a:p>
                  </a:txBody>
                  <a:tcPr marL="70163" marR="70163" marT="70163" marB="7016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700" b="0" i="0">
                          <a:solidFill>
                            <a:srgbClr val="000000"/>
                          </a:solidFill>
                          <a:effectLst/>
                          <a:latin typeface="verdana" panose="020B0604030504040204" pitchFamily="34" charset="0"/>
                        </a:rPr>
                        <a:t>It specifies that the element is not floated, and will be displayed just where it occurs in the text. this is a default value.</a:t>
                      </a:r>
                    </a:p>
                  </a:txBody>
                  <a:tcPr marL="70163" marR="70163" marT="70163" marB="7016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534492977"/>
                  </a:ext>
                </a:extLst>
              </a:tr>
              <a:tr h="645502">
                <a:tc>
                  <a:txBody>
                    <a:bodyPr/>
                    <a:lstStyle/>
                    <a:p>
                      <a:pPr algn="just" fontAlgn="t"/>
                      <a:r>
                        <a:rPr lang="en-US" sz="1700" b="0" i="0">
                          <a:solidFill>
                            <a:srgbClr val="000000"/>
                          </a:solidFill>
                          <a:effectLst/>
                          <a:latin typeface="verdana" panose="020B0604030504040204" pitchFamily="34" charset="0"/>
                        </a:rPr>
                        <a:t>left</a:t>
                      </a:r>
                    </a:p>
                  </a:txBody>
                  <a:tcPr marL="70163" marR="70163" marT="70163" marB="7016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700" b="0" i="0">
                          <a:solidFill>
                            <a:srgbClr val="000000"/>
                          </a:solidFill>
                          <a:effectLst/>
                          <a:latin typeface="verdana" panose="020B0604030504040204" pitchFamily="34" charset="0"/>
                        </a:rPr>
                        <a:t>It is used to float the element to the left.</a:t>
                      </a:r>
                    </a:p>
                  </a:txBody>
                  <a:tcPr marL="70163" marR="70163" marT="70163" marB="7016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581404373"/>
                  </a:ext>
                </a:extLst>
              </a:tr>
              <a:tr h="645502">
                <a:tc>
                  <a:txBody>
                    <a:bodyPr/>
                    <a:lstStyle/>
                    <a:p>
                      <a:pPr algn="just" fontAlgn="t"/>
                      <a:r>
                        <a:rPr lang="en-US" sz="1700" b="0" i="0">
                          <a:solidFill>
                            <a:srgbClr val="000000"/>
                          </a:solidFill>
                          <a:effectLst/>
                          <a:latin typeface="verdana" panose="020B0604030504040204" pitchFamily="34" charset="0"/>
                        </a:rPr>
                        <a:t>right</a:t>
                      </a:r>
                    </a:p>
                  </a:txBody>
                  <a:tcPr marL="70163" marR="70163" marT="70163" marB="7016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700" b="0" i="0">
                          <a:solidFill>
                            <a:srgbClr val="000000"/>
                          </a:solidFill>
                          <a:effectLst/>
                          <a:latin typeface="verdana" panose="020B0604030504040204" pitchFamily="34" charset="0"/>
                        </a:rPr>
                        <a:t>It is used to float the element to the right.</a:t>
                      </a:r>
                    </a:p>
                  </a:txBody>
                  <a:tcPr marL="70163" marR="70163" marT="70163" marB="7016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86383687"/>
                  </a:ext>
                </a:extLst>
              </a:tr>
              <a:tr h="645502">
                <a:tc>
                  <a:txBody>
                    <a:bodyPr/>
                    <a:lstStyle/>
                    <a:p>
                      <a:pPr algn="just" fontAlgn="t"/>
                      <a:r>
                        <a:rPr lang="en-US" sz="1700" b="0" i="0">
                          <a:solidFill>
                            <a:srgbClr val="000000"/>
                          </a:solidFill>
                          <a:effectLst/>
                          <a:latin typeface="verdana" panose="020B0604030504040204" pitchFamily="34" charset="0"/>
                        </a:rPr>
                        <a:t>initial</a:t>
                      </a:r>
                    </a:p>
                  </a:txBody>
                  <a:tcPr marL="70163" marR="70163" marT="70163" marB="7016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700" b="0" i="0">
                          <a:solidFill>
                            <a:srgbClr val="000000"/>
                          </a:solidFill>
                          <a:effectLst/>
                          <a:latin typeface="verdana" panose="020B0604030504040204" pitchFamily="34" charset="0"/>
                        </a:rPr>
                        <a:t>It sets the property to its initial value.</a:t>
                      </a:r>
                    </a:p>
                  </a:txBody>
                  <a:tcPr marL="70163" marR="70163" marT="70163" marB="7016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530185523"/>
                  </a:ext>
                </a:extLst>
              </a:tr>
              <a:tr h="645502">
                <a:tc>
                  <a:txBody>
                    <a:bodyPr/>
                    <a:lstStyle/>
                    <a:p>
                      <a:pPr algn="just" fontAlgn="t"/>
                      <a:r>
                        <a:rPr lang="en-US" sz="1700" b="0" i="0">
                          <a:solidFill>
                            <a:srgbClr val="000000"/>
                          </a:solidFill>
                          <a:effectLst/>
                          <a:latin typeface="verdana" panose="020B0604030504040204" pitchFamily="34" charset="0"/>
                        </a:rPr>
                        <a:t>inherit</a:t>
                      </a:r>
                    </a:p>
                  </a:txBody>
                  <a:tcPr marL="70163" marR="70163" marT="70163" marB="7016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700" b="0" i="0" dirty="0">
                          <a:solidFill>
                            <a:srgbClr val="000000"/>
                          </a:solidFill>
                          <a:effectLst/>
                          <a:latin typeface="verdana" panose="020B0604030504040204" pitchFamily="34" charset="0"/>
                        </a:rPr>
                        <a:t>It is used to inherit this property from its parent element.</a:t>
                      </a:r>
                    </a:p>
                  </a:txBody>
                  <a:tcPr marL="70163" marR="70163" marT="70163" marB="7016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986142158"/>
                  </a:ext>
                </a:extLst>
              </a:tr>
            </a:tbl>
          </a:graphicData>
        </a:graphic>
      </p:graphicFrame>
    </p:spTree>
    <p:extLst>
      <p:ext uri="{BB962C8B-B14F-4D97-AF65-F5344CB8AC3E}">
        <p14:creationId xmlns:p14="http://schemas.microsoft.com/office/powerpoint/2010/main" val="36814242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6CFC0-03B9-4545-AF3D-5A0505AFB72B}"/>
              </a:ext>
            </a:extLst>
          </p:cNvPr>
          <p:cNvSpPr>
            <a:spLocks noGrp="1"/>
          </p:cNvSpPr>
          <p:nvPr>
            <p:ph type="title"/>
          </p:nvPr>
        </p:nvSpPr>
        <p:spPr>
          <a:xfrm>
            <a:off x="646111" y="249382"/>
            <a:ext cx="9404723" cy="1052945"/>
          </a:xfrm>
        </p:spPr>
        <p:txBody>
          <a:bodyPr/>
          <a:lstStyle/>
          <a:p>
            <a:r>
              <a:rPr lang="en-US" dirty="0"/>
              <a:t>Final Example</a:t>
            </a:r>
          </a:p>
        </p:txBody>
      </p:sp>
      <p:sp>
        <p:nvSpPr>
          <p:cNvPr id="5" name="Rectangle 4">
            <a:extLst>
              <a:ext uri="{FF2B5EF4-FFF2-40B4-BE49-F238E27FC236}">
                <a16:creationId xmlns:a16="http://schemas.microsoft.com/office/drawing/2014/main" id="{0CE83C98-949C-4734-B435-E5028DAA3874}"/>
              </a:ext>
            </a:extLst>
          </p:cNvPr>
          <p:cNvSpPr/>
          <p:nvPr/>
        </p:nvSpPr>
        <p:spPr>
          <a:xfrm>
            <a:off x="526472" y="1139274"/>
            <a:ext cx="10293927" cy="5355312"/>
          </a:xfrm>
          <a:prstGeom prst="rect">
            <a:avLst/>
          </a:prstGeom>
        </p:spPr>
        <p:txBody>
          <a:bodyPr wrap="square">
            <a:spAutoFit/>
          </a:bodyPr>
          <a:lstStyle/>
          <a:p>
            <a:r>
              <a:rPr lang="en-US" dirty="0"/>
              <a:t>&lt;!DOCTYPE html&gt;  </a:t>
            </a:r>
          </a:p>
          <a:p>
            <a:r>
              <a:rPr lang="en-US" dirty="0"/>
              <a:t>&lt;html&gt;  </a:t>
            </a:r>
          </a:p>
          <a:p>
            <a:r>
              <a:rPr lang="en-US" dirty="0"/>
              <a:t>&lt;head&gt;  </a:t>
            </a:r>
          </a:p>
          <a:p>
            <a:r>
              <a:rPr lang="en-US" dirty="0"/>
              <a:t>&lt;style&gt;  </a:t>
            </a:r>
          </a:p>
          <a:p>
            <a:r>
              <a:rPr lang="en-US" dirty="0"/>
              <a:t>.header{margin:-8px -8px 0px;background-color:red;color:white;text-align:center;padding:10px;} </a:t>
            </a:r>
          </a:p>
          <a:p>
            <a:r>
              <a:rPr lang="en-US" dirty="0"/>
              <a:t> </a:t>
            </a:r>
          </a:p>
          <a:p>
            <a:r>
              <a:rPr lang="en-US" dirty="0"/>
              <a:t>.container{width:100%}  </a:t>
            </a:r>
          </a:p>
          <a:p>
            <a:endParaRPr lang="en-US" dirty="0"/>
          </a:p>
          <a:p>
            <a:r>
              <a:rPr lang="en-US" dirty="0"/>
              <a:t>.left{width:15%px;float:left;}</a:t>
            </a:r>
          </a:p>
          <a:p>
            <a:endParaRPr lang="en-US" dirty="0"/>
          </a:p>
          <a:p>
            <a:r>
              <a:rPr lang="en-US" dirty="0"/>
              <a:t>.body{width:65%;float:left;background-color:pink;padding:5px;}  </a:t>
            </a:r>
          </a:p>
          <a:p>
            <a:endParaRPr lang="en-US" dirty="0"/>
          </a:p>
          <a:p>
            <a:r>
              <a:rPr lang="en-US" dirty="0"/>
              <a:t>.right{width:15%;</a:t>
            </a:r>
            <a:r>
              <a:rPr lang="en-US" dirty="0" err="1"/>
              <a:t>float:left</a:t>
            </a:r>
            <a:r>
              <a:rPr lang="en-US" dirty="0"/>
              <a:t>;}  </a:t>
            </a:r>
          </a:p>
          <a:p>
            <a:endParaRPr lang="en-US" dirty="0"/>
          </a:p>
          <a:p>
            <a:r>
              <a:rPr lang="en-US" dirty="0"/>
              <a:t>.footer{margin:-8px;clear:both;background-color:green;color:white;text-align:center;padding:10px;}  </a:t>
            </a:r>
          </a:p>
          <a:p>
            <a:r>
              <a:rPr lang="en-US" dirty="0"/>
              <a:t>&lt;/style&gt;  </a:t>
            </a:r>
          </a:p>
          <a:p>
            <a:r>
              <a:rPr lang="en-US" dirty="0"/>
              <a:t>&lt;/head&gt; </a:t>
            </a:r>
          </a:p>
        </p:txBody>
      </p:sp>
    </p:spTree>
    <p:extLst>
      <p:ext uri="{BB962C8B-B14F-4D97-AF65-F5344CB8AC3E}">
        <p14:creationId xmlns:p14="http://schemas.microsoft.com/office/powerpoint/2010/main" val="14136997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FD548BC-6827-4FAF-8887-BB26A7B0E6D3}"/>
              </a:ext>
            </a:extLst>
          </p:cNvPr>
          <p:cNvSpPr/>
          <p:nvPr/>
        </p:nvSpPr>
        <p:spPr>
          <a:xfrm>
            <a:off x="665017" y="266940"/>
            <a:ext cx="10183091" cy="6494085"/>
          </a:xfrm>
          <a:prstGeom prst="rect">
            <a:avLst/>
          </a:prstGeom>
        </p:spPr>
        <p:txBody>
          <a:bodyPr wrap="square">
            <a:spAutoFit/>
          </a:bodyPr>
          <a:lstStyle/>
          <a:p>
            <a:r>
              <a:rPr lang="en-US" sz="1600" dirty="0"/>
              <a:t>&lt;body&gt;  </a:t>
            </a:r>
          </a:p>
          <a:p>
            <a:r>
              <a:rPr lang="en-US" sz="1600" dirty="0"/>
              <a:t>&lt;div class="header"&gt;&lt;h2&gt;Sujata Training&lt;/h2&gt;&lt;/div&gt;  </a:t>
            </a:r>
          </a:p>
          <a:p>
            <a:r>
              <a:rPr lang="en-US" sz="1600" dirty="0"/>
              <a:t>  </a:t>
            </a:r>
          </a:p>
          <a:p>
            <a:r>
              <a:rPr lang="en-US" sz="1600" dirty="0"/>
              <a:t>&lt;div class="container"&gt;  </a:t>
            </a:r>
          </a:p>
          <a:p>
            <a:r>
              <a:rPr lang="en-US" sz="1600" dirty="0"/>
              <a:t>&lt;div class="left"&gt;  </a:t>
            </a:r>
          </a:p>
          <a:p>
            <a:r>
              <a:rPr lang="en-US" sz="1600" dirty="0"/>
              <a:t>&lt;p&gt;Left Page&lt;/p&gt;  </a:t>
            </a:r>
          </a:p>
          <a:p>
            <a:r>
              <a:rPr lang="en-US" sz="1600" dirty="0"/>
              <a:t>&lt;/div&gt;  </a:t>
            </a:r>
          </a:p>
          <a:p>
            <a:r>
              <a:rPr lang="en-US" sz="1600" dirty="0"/>
              <a:t>&lt;div class="body"&gt;  </a:t>
            </a:r>
          </a:p>
          <a:p>
            <a:r>
              <a:rPr lang="en-US" sz="1600" dirty="0"/>
              <a:t>&lt;h1&gt;Body Page&lt;/h1&gt;  </a:t>
            </a:r>
          </a:p>
          <a:p>
            <a:r>
              <a:rPr lang="en-US" sz="1600" dirty="0"/>
              <a:t>&lt;p&gt;Page Content goes here&lt;/p&gt;&lt;p&gt;Page Content goes here&lt;/p&gt;&lt;p&gt;Page Content goes here&lt;/p&gt;  </a:t>
            </a:r>
          </a:p>
          <a:p>
            <a:r>
              <a:rPr lang="en-US" sz="1600" dirty="0"/>
              <a:t>&lt;p&gt;Page Content goes here&lt;/p&gt;&lt;p&gt;Page Content goes here&lt;/p&gt;&lt;p&gt;Page Content goes here&lt;/p&gt;  </a:t>
            </a:r>
          </a:p>
          <a:p>
            <a:r>
              <a:rPr lang="en-US" sz="1600" dirty="0"/>
              <a:t>&lt;p&gt;Page Content goes here&lt;/p&gt;&lt;p&gt;Page Content goes here&lt;/p&gt;&lt;p&gt;Page Content goes here&lt;/p&gt;  </a:t>
            </a:r>
          </a:p>
          <a:p>
            <a:r>
              <a:rPr lang="en-US" sz="1600" dirty="0"/>
              <a:t>&lt;p&gt;Page Content goes here&lt;/p&gt;&lt;p&gt;Page Content goes here&lt;/p&gt;&lt;p&gt;Page Content goes here&lt;/p&gt;  </a:t>
            </a:r>
          </a:p>
          <a:p>
            <a:r>
              <a:rPr lang="en-US" sz="1600" dirty="0"/>
              <a:t>&lt;p&gt;Page Content goes here&lt;/p&gt;  </a:t>
            </a:r>
          </a:p>
          <a:p>
            <a:r>
              <a:rPr lang="en-US" sz="1600" dirty="0"/>
              <a:t>&lt;/div&gt;  </a:t>
            </a:r>
          </a:p>
          <a:p>
            <a:r>
              <a:rPr lang="en-US" sz="1600" dirty="0"/>
              <a:t>&lt;div class="right"&gt;  </a:t>
            </a:r>
          </a:p>
          <a:p>
            <a:r>
              <a:rPr lang="en-US" sz="1600" dirty="0"/>
              <a:t>&lt;p&gt;Right Page&lt;/p&gt;  </a:t>
            </a:r>
          </a:p>
          <a:p>
            <a:r>
              <a:rPr lang="en-US" sz="1600" dirty="0"/>
              <a:t>&lt;/div&gt;  </a:t>
            </a:r>
          </a:p>
          <a:p>
            <a:r>
              <a:rPr lang="en-US" sz="1600" dirty="0"/>
              <a:t>&lt;/div&gt;  </a:t>
            </a:r>
          </a:p>
          <a:p>
            <a:r>
              <a:rPr lang="en-US" sz="1600" dirty="0"/>
              <a:t>  </a:t>
            </a:r>
          </a:p>
          <a:p>
            <a:r>
              <a:rPr lang="en-US" sz="1600" dirty="0"/>
              <a:t>&lt;div class="footer"&gt;  </a:t>
            </a:r>
          </a:p>
          <a:p>
            <a:r>
              <a:rPr lang="en-US" sz="1600" dirty="0"/>
              <a:t>&lt;p&gt;Footer&lt;/p&gt;  </a:t>
            </a:r>
          </a:p>
          <a:p>
            <a:r>
              <a:rPr lang="en-US" sz="1600" dirty="0"/>
              <a:t>&lt;/div&gt;  </a:t>
            </a:r>
          </a:p>
          <a:p>
            <a:r>
              <a:rPr lang="en-US" sz="1600" dirty="0"/>
              <a:t>  </a:t>
            </a:r>
          </a:p>
          <a:p>
            <a:r>
              <a:rPr lang="en-US" sz="1600" dirty="0"/>
              <a:t>&lt;/body&gt;  </a:t>
            </a:r>
          </a:p>
          <a:p>
            <a:r>
              <a:rPr lang="en-US" sz="1600" dirty="0"/>
              <a:t>&lt;/html&gt; </a:t>
            </a:r>
          </a:p>
        </p:txBody>
      </p:sp>
    </p:spTree>
    <p:extLst>
      <p:ext uri="{BB962C8B-B14F-4D97-AF65-F5344CB8AC3E}">
        <p14:creationId xmlns:p14="http://schemas.microsoft.com/office/powerpoint/2010/main" val="7701618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5F6B4EE-1B1F-44BB-BA0C-F849415C01D7}"/>
              </a:ext>
            </a:extLst>
          </p:cNvPr>
          <p:cNvPicPr>
            <a:picLocks noChangeAspect="1"/>
          </p:cNvPicPr>
          <p:nvPr/>
        </p:nvPicPr>
        <p:blipFill>
          <a:blip r:embed="rId2"/>
          <a:stretch>
            <a:fillRect/>
          </a:stretch>
        </p:blipFill>
        <p:spPr>
          <a:xfrm>
            <a:off x="1939636" y="1011382"/>
            <a:ext cx="7495309" cy="5084617"/>
          </a:xfrm>
          <a:prstGeom prst="rect">
            <a:avLst/>
          </a:prstGeom>
        </p:spPr>
      </p:pic>
    </p:spTree>
    <p:extLst>
      <p:ext uri="{BB962C8B-B14F-4D97-AF65-F5344CB8AC3E}">
        <p14:creationId xmlns:p14="http://schemas.microsoft.com/office/powerpoint/2010/main" val="19149447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8FD86-210E-4BFD-8C60-10602061EE91}"/>
              </a:ext>
            </a:extLst>
          </p:cNvPr>
          <p:cNvSpPr>
            <a:spLocks noGrp="1"/>
          </p:cNvSpPr>
          <p:nvPr>
            <p:ph type="title"/>
          </p:nvPr>
        </p:nvSpPr>
        <p:spPr/>
        <p:txBody>
          <a:bodyPr/>
          <a:lstStyle/>
          <a:p>
            <a:r>
              <a:rPr lang="en-US" dirty="0"/>
              <a:t>Writing for Web Audience</a:t>
            </a:r>
          </a:p>
        </p:txBody>
      </p:sp>
      <p:sp>
        <p:nvSpPr>
          <p:cNvPr id="3" name="Content Placeholder 2">
            <a:extLst>
              <a:ext uri="{FF2B5EF4-FFF2-40B4-BE49-F238E27FC236}">
                <a16:creationId xmlns:a16="http://schemas.microsoft.com/office/drawing/2014/main" id="{CE05FA92-9C4E-4C73-954F-587BCDCD286D}"/>
              </a:ext>
            </a:extLst>
          </p:cNvPr>
          <p:cNvSpPr>
            <a:spLocks noGrp="1"/>
          </p:cNvSpPr>
          <p:nvPr>
            <p:ph idx="1"/>
          </p:nvPr>
        </p:nvSpPr>
        <p:spPr>
          <a:xfrm>
            <a:off x="511444" y="1487838"/>
            <a:ext cx="10244380" cy="4760562"/>
          </a:xfrm>
        </p:spPr>
        <p:txBody>
          <a:bodyPr/>
          <a:lstStyle/>
          <a:p>
            <a:r>
              <a:rPr lang="en-US" dirty="0"/>
              <a:t>Punch up headlines.</a:t>
            </a:r>
          </a:p>
          <a:p>
            <a:pPr lvl="1"/>
            <a:r>
              <a:rPr lang="en-US" dirty="0"/>
              <a:t>Web visitors scan first for headlines, so make every heading word meaningful.</a:t>
            </a:r>
          </a:p>
          <a:p>
            <a:r>
              <a:rPr lang="en-US" dirty="0"/>
              <a:t>Emphasize key concepts.</a:t>
            </a:r>
          </a:p>
          <a:p>
            <a:pPr lvl="1"/>
            <a:r>
              <a:rPr lang="en-US" dirty="0"/>
              <a:t>Help readers scan for key concepts by emphasizing important information.</a:t>
            </a:r>
          </a:p>
          <a:p>
            <a:r>
              <a:rPr lang="en-US" dirty="0"/>
              <a:t>Harness the power of lists.</a:t>
            </a:r>
          </a:p>
          <a:p>
            <a:pPr lvl="1"/>
            <a:r>
              <a:rPr lang="en-US" dirty="0"/>
              <a:t>Lists slow the reader down and bring attention to important information</a:t>
            </a:r>
          </a:p>
          <a:p>
            <a:r>
              <a:rPr lang="en-US" dirty="0"/>
              <a:t>Create meaningful captions.</a:t>
            </a:r>
          </a:p>
          <a:p>
            <a:pPr lvl="1"/>
            <a:r>
              <a:rPr lang="en-US" dirty="0"/>
              <a:t> Web users focus on text over graphics, make sure to caption all graphics clearly.</a:t>
            </a:r>
          </a:p>
          <a:p>
            <a:r>
              <a:rPr lang="en-US" dirty="0"/>
              <a:t>Simplify for understanding.</a:t>
            </a:r>
          </a:p>
          <a:p>
            <a:pPr lvl="1"/>
            <a:r>
              <a:rPr lang="en-US" dirty="0"/>
              <a:t>Reading from the screen is slower than reading from print, so make your users happy by giving them less to read.</a:t>
            </a:r>
          </a:p>
        </p:txBody>
      </p:sp>
    </p:spTree>
    <p:extLst>
      <p:ext uri="{BB962C8B-B14F-4D97-AF65-F5344CB8AC3E}">
        <p14:creationId xmlns:p14="http://schemas.microsoft.com/office/powerpoint/2010/main" val="18884291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80937-CC21-4362-8B6A-BD716DA10A70}"/>
              </a:ext>
            </a:extLst>
          </p:cNvPr>
          <p:cNvSpPr>
            <a:spLocks noGrp="1"/>
          </p:cNvSpPr>
          <p:nvPr>
            <p:ph type="title"/>
          </p:nvPr>
        </p:nvSpPr>
        <p:spPr/>
        <p:txBody>
          <a:bodyPr/>
          <a:lstStyle/>
          <a:p>
            <a:r>
              <a:rPr lang="en-US" dirty="0"/>
              <a:t>Writing for Web Audience</a:t>
            </a:r>
          </a:p>
        </p:txBody>
      </p:sp>
      <p:sp>
        <p:nvSpPr>
          <p:cNvPr id="3" name="Content Placeholder 2">
            <a:extLst>
              <a:ext uri="{FF2B5EF4-FFF2-40B4-BE49-F238E27FC236}">
                <a16:creationId xmlns:a16="http://schemas.microsoft.com/office/drawing/2014/main" id="{4082FB29-6B23-46F6-8E93-12C826287EC0}"/>
              </a:ext>
            </a:extLst>
          </p:cNvPr>
          <p:cNvSpPr>
            <a:spLocks noGrp="1"/>
          </p:cNvSpPr>
          <p:nvPr>
            <p:ph idx="1"/>
          </p:nvPr>
        </p:nvSpPr>
        <p:spPr>
          <a:xfrm>
            <a:off x="645131" y="1255364"/>
            <a:ext cx="10358666" cy="5331416"/>
          </a:xfrm>
        </p:spPr>
        <p:txBody>
          <a:bodyPr>
            <a:normAutofit/>
          </a:bodyPr>
          <a:lstStyle/>
          <a:p>
            <a:r>
              <a:rPr lang="en-US" dirty="0"/>
              <a:t>Invert the pyramid.</a:t>
            </a:r>
          </a:p>
          <a:p>
            <a:pPr lvl="1"/>
            <a:r>
              <a:rPr lang="en-US" dirty="0"/>
              <a:t>The inverted pyramid style is bottom-up. To write this way, start by stating the conclusion. Then build upon the conclusion by summarizing the most interesting and important supportive information. Next provide detail about each important point. Then close with background information.</a:t>
            </a:r>
          </a:p>
          <a:p>
            <a:r>
              <a:rPr lang="en-US" dirty="0"/>
              <a:t>Write one idea per paragraph.</a:t>
            </a:r>
          </a:p>
          <a:p>
            <a:pPr lvl="1"/>
            <a:r>
              <a:rPr lang="en-US" dirty="0"/>
              <a:t>Make sure each paragraph contains one idea only, and summarize that idea in the first sentence.</a:t>
            </a:r>
          </a:p>
          <a:p>
            <a:r>
              <a:rPr lang="en-US" dirty="0"/>
              <a:t>Make each page stand alone.</a:t>
            </a:r>
          </a:p>
          <a:p>
            <a:pPr lvl="1"/>
            <a:r>
              <a:rPr lang="en-US" dirty="0"/>
              <a:t>Don't expect that users will enter your Web site at the home page and work their way through the site in an organized manner. Thanks to the power of search engines and offsite links, visitors may enter your site on any page at all. Because of this, each page needs to stand alone, and your prose must not assume that they have already read any other page. Provide context to help users understand where the page fits within your Web site.</a:t>
            </a:r>
          </a:p>
        </p:txBody>
      </p:sp>
    </p:spTree>
    <p:extLst>
      <p:ext uri="{BB962C8B-B14F-4D97-AF65-F5344CB8AC3E}">
        <p14:creationId xmlns:p14="http://schemas.microsoft.com/office/powerpoint/2010/main" val="28567646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52684-4F6C-4AE2-B96C-8BAB134AC88C}"/>
              </a:ext>
            </a:extLst>
          </p:cNvPr>
          <p:cNvSpPr>
            <a:spLocks noGrp="1"/>
          </p:cNvSpPr>
          <p:nvPr>
            <p:ph type="title"/>
          </p:nvPr>
        </p:nvSpPr>
        <p:spPr/>
        <p:txBody>
          <a:bodyPr/>
          <a:lstStyle/>
          <a:p>
            <a:r>
              <a:rPr lang="en-US" dirty="0"/>
              <a:t>Writing for Web Audience</a:t>
            </a:r>
          </a:p>
        </p:txBody>
      </p:sp>
      <p:sp>
        <p:nvSpPr>
          <p:cNvPr id="3" name="Content Placeholder 2">
            <a:extLst>
              <a:ext uri="{FF2B5EF4-FFF2-40B4-BE49-F238E27FC236}">
                <a16:creationId xmlns:a16="http://schemas.microsoft.com/office/drawing/2014/main" id="{75430778-AC58-4608-B052-0134E4DFD490}"/>
              </a:ext>
            </a:extLst>
          </p:cNvPr>
          <p:cNvSpPr>
            <a:spLocks noGrp="1"/>
          </p:cNvSpPr>
          <p:nvPr>
            <p:ph idx="1"/>
          </p:nvPr>
        </p:nvSpPr>
        <p:spPr>
          <a:xfrm>
            <a:off x="645132" y="1611824"/>
            <a:ext cx="10250176" cy="4636575"/>
          </a:xfrm>
        </p:spPr>
        <p:txBody>
          <a:bodyPr/>
          <a:lstStyle/>
          <a:p>
            <a:r>
              <a:rPr lang="en-US" dirty="0"/>
              <a:t>Be current, accurate, and credible.</a:t>
            </a:r>
          </a:p>
          <a:p>
            <a:pPr lvl="1"/>
            <a:r>
              <a:rPr lang="en-US" dirty="0"/>
              <a:t>Capture the trust of your readers by offering information that is up-to-date and accurate .</a:t>
            </a:r>
          </a:p>
          <a:p>
            <a:pPr lvl="1"/>
            <a:r>
              <a:rPr lang="en-US" dirty="0"/>
              <a:t>A simple way to improve credibility: Skip the marketing hype. Replace it with well-written, interesting, and useful information.</a:t>
            </a:r>
          </a:p>
          <a:p>
            <a:pPr lvl="1"/>
            <a:r>
              <a:rPr lang="en-US" dirty="0"/>
              <a:t>Give credit where credit is due. If your site has multiple authors, give each one credit with a byline. Bylines are personal touches that add credibility to a Web site. And don't just quote information from a study or survey; you'll gain credibility by providing a direct link to the source.</a:t>
            </a:r>
          </a:p>
          <a:p>
            <a:pPr lvl="1"/>
            <a:endParaRPr lang="en-US" dirty="0"/>
          </a:p>
        </p:txBody>
      </p:sp>
    </p:spTree>
    <p:extLst>
      <p:ext uri="{BB962C8B-B14F-4D97-AF65-F5344CB8AC3E}">
        <p14:creationId xmlns:p14="http://schemas.microsoft.com/office/powerpoint/2010/main" val="17280347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6FB82-F7FC-4CF3-9ADA-922B46C9E994}"/>
              </a:ext>
            </a:extLst>
          </p:cNvPr>
          <p:cNvSpPr>
            <a:spLocks noGrp="1"/>
          </p:cNvSpPr>
          <p:nvPr>
            <p:ph type="title"/>
          </p:nvPr>
        </p:nvSpPr>
        <p:spPr/>
        <p:txBody>
          <a:bodyPr/>
          <a:lstStyle/>
          <a:p>
            <a:r>
              <a:rPr lang="en-IN" dirty="0"/>
              <a:t>What are CSS </a:t>
            </a:r>
            <a:r>
              <a:rPr lang="en-IN" dirty="0" err="1"/>
              <a:t>preprocessors</a:t>
            </a:r>
            <a:r>
              <a:rPr lang="en-IN" dirty="0"/>
              <a:t>?</a:t>
            </a:r>
          </a:p>
        </p:txBody>
      </p:sp>
      <p:sp>
        <p:nvSpPr>
          <p:cNvPr id="3" name="Content Placeholder 2">
            <a:extLst>
              <a:ext uri="{FF2B5EF4-FFF2-40B4-BE49-F238E27FC236}">
                <a16:creationId xmlns:a16="http://schemas.microsoft.com/office/drawing/2014/main" id="{4800EE39-FABB-4472-9B26-21827492B6AC}"/>
              </a:ext>
            </a:extLst>
          </p:cNvPr>
          <p:cNvSpPr>
            <a:spLocks noGrp="1"/>
          </p:cNvSpPr>
          <p:nvPr>
            <p:ph idx="1"/>
          </p:nvPr>
        </p:nvSpPr>
        <p:spPr/>
        <p:txBody>
          <a:bodyPr/>
          <a:lstStyle/>
          <a:p>
            <a:r>
              <a:rPr lang="en-US" dirty="0"/>
              <a:t>CSS preprocessors are also referred to as being ‘dynamic style sheet languages’. They have been developed to add a programming functionality to the editing of Cascading Style Sheets. CSS Preprocessors convert code into a true CSS by taking the same written code from a simple preprocessed language (CSS with added extensions). Besides CSS preprocessors are used to add extensions which aren’t used in CSS yet like: functions, </a:t>
            </a:r>
            <a:r>
              <a:rPr lang="en-US" dirty="0" err="1"/>
              <a:t>mixins</a:t>
            </a:r>
            <a:r>
              <a:rPr lang="en-US" dirty="0"/>
              <a:t>, nested rules, variables, operations and inheritance.</a:t>
            </a:r>
            <a:endParaRPr lang="en-IN" dirty="0"/>
          </a:p>
        </p:txBody>
      </p:sp>
    </p:spTree>
    <p:extLst>
      <p:ext uri="{BB962C8B-B14F-4D97-AF65-F5344CB8AC3E}">
        <p14:creationId xmlns:p14="http://schemas.microsoft.com/office/powerpoint/2010/main" val="510452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365126"/>
            <a:ext cx="11524343" cy="6214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CSS Syntax Rules</a:t>
            </a:r>
          </a:p>
        </p:txBody>
      </p:sp>
      <p:sp>
        <p:nvSpPr>
          <p:cNvPr id="3" name="Content Placeholder 2"/>
          <p:cNvSpPr txBox="1">
            <a:spLocks/>
          </p:cNvSpPr>
          <p:nvPr/>
        </p:nvSpPr>
        <p:spPr>
          <a:xfrm>
            <a:off x="954314" y="1232452"/>
            <a:ext cx="10515600" cy="360424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p:txBody>
      </p:sp>
      <p:sp>
        <p:nvSpPr>
          <p:cNvPr id="6" name="TextBox 5"/>
          <p:cNvSpPr txBox="1"/>
          <p:nvPr/>
        </p:nvSpPr>
        <p:spPr>
          <a:xfrm>
            <a:off x="545241" y="1254111"/>
            <a:ext cx="10924673" cy="5743111"/>
          </a:xfrm>
          <a:prstGeom prst="rect">
            <a:avLst/>
          </a:prstGeom>
          <a:noFill/>
        </p:spPr>
        <p:txBody>
          <a:bodyPr wrap="square" rtlCol="0">
            <a:spAutoFit/>
          </a:bodyPr>
          <a:lstStyle/>
          <a:p>
            <a:pPr>
              <a:lnSpc>
                <a:spcPct val="90000"/>
              </a:lnSpc>
              <a:buFontTx/>
              <a:buNone/>
            </a:pPr>
            <a:r>
              <a:rPr lang="en-US" sz="2400" b="1" u="sng" dirty="0">
                <a:latin typeface="Garamond" panose="02020404030301010803" pitchFamily="18" charset="0"/>
              </a:rPr>
              <a:t>Rule have two parts - Selector and declaration.</a:t>
            </a:r>
          </a:p>
          <a:p>
            <a:pPr>
              <a:lnSpc>
                <a:spcPct val="90000"/>
              </a:lnSpc>
              <a:buFontTx/>
              <a:buNone/>
            </a:pPr>
            <a:endParaRPr lang="en-US" dirty="0">
              <a:latin typeface="Garamond" panose="02020404030301010803" pitchFamily="18" charset="0"/>
            </a:endParaRPr>
          </a:p>
          <a:p>
            <a:pPr>
              <a:lnSpc>
                <a:spcPct val="90000"/>
              </a:lnSpc>
              <a:buFontTx/>
              <a:buNone/>
            </a:pPr>
            <a:r>
              <a:rPr lang="en-US" dirty="0">
                <a:latin typeface="Garamond" panose="02020404030301010803" pitchFamily="18" charset="0"/>
              </a:rPr>
              <a:t>	</a:t>
            </a:r>
            <a:r>
              <a:rPr lang="en-US" sz="2400" b="1" u="sng" dirty="0">
                <a:latin typeface="Garamond" panose="02020404030301010803" pitchFamily="18" charset="0"/>
              </a:rPr>
              <a:t>Selector</a:t>
            </a:r>
            <a:r>
              <a:rPr lang="en-US" sz="2400" b="1" dirty="0">
                <a:latin typeface="Garamond" panose="02020404030301010803" pitchFamily="18" charset="0"/>
              </a:rPr>
              <a:t>:         </a:t>
            </a:r>
            <a:r>
              <a:rPr lang="en-US" sz="2000" dirty="0">
                <a:latin typeface="Garamond" panose="02020404030301010803" pitchFamily="18" charset="0"/>
              </a:rPr>
              <a:t>The HTML element you want to add style to.</a:t>
            </a:r>
          </a:p>
          <a:p>
            <a:pPr>
              <a:lnSpc>
                <a:spcPct val="90000"/>
              </a:lnSpc>
              <a:buFontTx/>
              <a:buNone/>
            </a:pPr>
            <a:r>
              <a:rPr lang="en-US" sz="2000" dirty="0">
                <a:latin typeface="Garamond" panose="02020404030301010803" pitchFamily="18" charset="0"/>
              </a:rPr>
              <a:t>		              &lt;p&gt;  &lt;h1&gt;  &lt;table&gt;  </a:t>
            </a:r>
            <a:r>
              <a:rPr lang="en-US" sz="2000" dirty="0" err="1">
                <a:latin typeface="Garamond" panose="02020404030301010803" pitchFamily="18" charset="0"/>
              </a:rPr>
              <a:t>etc</a:t>
            </a:r>
            <a:endParaRPr lang="en-US" sz="2000" dirty="0">
              <a:latin typeface="Garamond" panose="02020404030301010803" pitchFamily="18" charset="0"/>
            </a:endParaRPr>
          </a:p>
          <a:p>
            <a:pPr>
              <a:lnSpc>
                <a:spcPct val="90000"/>
              </a:lnSpc>
              <a:buFontTx/>
              <a:buNone/>
            </a:pPr>
            <a:r>
              <a:rPr lang="en-US" sz="2000" dirty="0">
                <a:latin typeface="Garamond" panose="02020404030301010803" pitchFamily="18" charset="0"/>
              </a:rPr>
              <a:t>	</a:t>
            </a:r>
          </a:p>
          <a:p>
            <a:pPr>
              <a:lnSpc>
                <a:spcPct val="90000"/>
              </a:lnSpc>
              <a:buFontTx/>
              <a:buNone/>
            </a:pPr>
            <a:r>
              <a:rPr lang="en-US" sz="2000" dirty="0">
                <a:latin typeface="Garamond" panose="02020404030301010803" pitchFamily="18" charset="0"/>
              </a:rPr>
              <a:t>	</a:t>
            </a:r>
            <a:r>
              <a:rPr lang="en-US" sz="2400" b="1" u="sng" dirty="0">
                <a:latin typeface="Garamond" panose="02020404030301010803" pitchFamily="18" charset="0"/>
              </a:rPr>
              <a:t>Declaration</a:t>
            </a:r>
            <a:r>
              <a:rPr lang="en-US" sz="2400" b="1" dirty="0">
                <a:latin typeface="Garamond" panose="02020404030301010803" pitchFamily="18" charset="0"/>
              </a:rPr>
              <a:t>:</a:t>
            </a:r>
            <a:r>
              <a:rPr lang="en-US" sz="2000" dirty="0">
                <a:latin typeface="Garamond" panose="02020404030301010803" pitchFamily="18" charset="0"/>
              </a:rPr>
              <a:t>    The statement of style for that element.  Made up of property and value.</a:t>
            </a:r>
          </a:p>
          <a:p>
            <a:pPr>
              <a:lnSpc>
                <a:spcPct val="90000"/>
              </a:lnSpc>
              <a:buFontTx/>
              <a:buNone/>
            </a:pPr>
            <a:endParaRPr lang="en-US" sz="2000" dirty="0">
              <a:latin typeface="Garamond" panose="02020404030301010803" pitchFamily="18" charset="0"/>
            </a:endParaRPr>
          </a:p>
          <a:p>
            <a:pPr>
              <a:lnSpc>
                <a:spcPct val="90000"/>
              </a:lnSpc>
              <a:buFontTx/>
              <a:buNone/>
            </a:pPr>
            <a:endParaRPr lang="en-US" sz="2000" dirty="0">
              <a:latin typeface="Garamond" panose="02020404030301010803" pitchFamily="18" charset="0"/>
            </a:endParaRPr>
          </a:p>
          <a:p>
            <a:pPr>
              <a:lnSpc>
                <a:spcPct val="90000"/>
              </a:lnSpc>
              <a:buFontTx/>
              <a:buNone/>
            </a:pPr>
            <a:endParaRPr lang="en-US" sz="2000" dirty="0">
              <a:latin typeface="Garamond" panose="02020404030301010803" pitchFamily="18" charset="0"/>
            </a:endParaRPr>
          </a:p>
          <a:p>
            <a:pPr>
              <a:lnSpc>
                <a:spcPct val="90000"/>
              </a:lnSpc>
              <a:buFontTx/>
              <a:buNone/>
            </a:pPr>
            <a:endParaRPr lang="en-US" sz="2000" dirty="0">
              <a:latin typeface="Garamond" panose="02020404030301010803" pitchFamily="18" charset="0"/>
            </a:endParaRPr>
          </a:p>
          <a:p>
            <a:pPr>
              <a:lnSpc>
                <a:spcPct val="90000"/>
              </a:lnSpc>
              <a:buFontTx/>
              <a:buNone/>
            </a:pPr>
            <a:endParaRPr lang="en-US" sz="2000" dirty="0">
              <a:latin typeface="Garamond" panose="02020404030301010803" pitchFamily="18" charset="0"/>
            </a:endParaRPr>
          </a:p>
          <a:p>
            <a:pPr>
              <a:lnSpc>
                <a:spcPct val="90000"/>
              </a:lnSpc>
              <a:buFontTx/>
              <a:buNone/>
            </a:pPr>
            <a:endParaRPr lang="en-US" sz="2000" dirty="0">
              <a:latin typeface="Garamond" panose="02020404030301010803" pitchFamily="18" charset="0"/>
            </a:endParaRPr>
          </a:p>
          <a:p>
            <a:pPr>
              <a:lnSpc>
                <a:spcPct val="90000"/>
              </a:lnSpc>
              <a:buFontTx/>
              <a:buNone/>
            </a:pPr>
            <a:endParaRPr lang="en-US" sz="2000" dirty="0">
              <a:latin typeface="Garamond" panose="02020404030301010803" pitchFamily="18" charset="0"/>
            </a:endParaRPr>
          </a:p>
          <a:p>
            <a:pPr>
              <a:lnSpc>
                <a:spcPct val="90000"/>
              </a:lnSpc>
              <a:buFontTx/>
              <a:buNone/>
            </a:pPr>
            <a:endParaRPr lang="en-US" sz="2000" dirty="0">
              <a:latin typeface="Garamond" panose="02020404030301010803" pitchFamily="18" charset="0"/>
            </a:endParaRPr>
          </a:p>
          <a:p>
            <a:pPr>
              <a:lnSpc>
                <a:spcPct val="90000"/>
              </a:lnSpc>
              <a:buFontTx/>
              <a:buNone/>
            </a:pPr>
            <a:endParaRPr lang="en-US" sz="2000" dirty="0">
              <a:latin typeface="Garamond" panose="02020404030301010803" pitchFamily="18" charset="0"/>
            </a:endParaRPr>
          </a:p>
          <a:p>
            <a:pPr>
              <a:lnSpc>
                <a:spcPct val="90000"/>
              </a:lnSpc>
              <a:buFontTx/>
              <a:buNone/>
            </a:pPr>
            <a:endParaRPr lang="en-US" sz="2000" dirty="0">
              <a:latin typeface="Garamond" panose="02020404030301010803" pitchFamily="18" charset="0"/>
            </a:endParaRPr>
          </a:p>
          <a:p>
            <a:pPr>
              <a:lnSpc>
                <a:spcPct val="90000"/>
              </a:lnSpc>
              <a:buFontTx/>
              <a:buNone/>
            </a:pPr>
            <a:endParaRPr lang="en-US" sz="2000" dirty="0">
              <a:latin typeface="Garamond" panose="02020404030301010803" pitchFamily="18" charset="0"/>
            </a:endParaRPr>
          </a:p>
          <a:p>
            <a:pPr>
              <a:lnSpc>
                <a:spcPct val="90000"/>
              </a:lnSpc>
              <a:buFontTx/>
              <a:buNone/>
            </a:pPr>
            <a:endParaRPr lang="en-US" sz="2000" dirty="0">
              <a:latin typeface="Garamond" panose="02020404030301010803" pitchFamily="18" charset="0"/>
            </a:endParaRPr>
          </a:p>
          <a:p>
            <a:pPr>
              <a:lnSpc>
                <a:spcPct val="90000"/>
              </a:lnSpc>
              <a:buFontTx/>
              <a:buNone/>
            </a:pPr>
            <a:endParaRPr lang="en-US" dirty="0">
              <a:latin typeface="Garamond" panose="02020404030301010803" pitchFamily="18" charset="0"/>
            </a:endParaRPr>
          </a:p>
          <a:p>
            <a:endParaRPr lang="en-US" dirty="0">
              <a:latin typeface="Garamond" panose="02020404030301010803" pitchFamily="18" charset="0"/>
            </a:endParaRPr>
          </a:p>
        </p:txBody>
      </p:sp>
      <p:grpSp>
        <p:nvGrpSpPr>
          <p:cNvPr id="24" name="Group 23"/>
          <p:cNvGrpSpPr/>
          <p:nvPr/>
        </p:nvGrpSpPr>
        <p:grpSpPr>
          <a:xfrm>
            <a:off x="3255727" y="3422196"/>
            <a:ext cx="5503700" cy="2872316"/>
            <a:chOff x="2555606" y="3298499"/>
            <a:chExt cx="5503700" cy="2872316"/>
          </a:xfrm>
        </p:grpSpPr>
        <p:sp>
          <p:nvSpPr>
            <p:cNvPr id="7" name="Text Box 4"/>
            <p:cNvSpPr txBox="1">
              <a:spLocks noChangeArrowheads="1"/>
            </p:cNvSpPr>
            <p:nvPr/>
          </p:nvSpPr>
          <p:spPr bwMode="auto">
            <a:xfrm>
              <a:off x="2593766" y="4049311"/>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spcBef>
                  <a:spcPct val="50000"/>
                </a:spcBef>
              </a:pPr>
              <a:r>
                <a:rPr lang="en-US" b="1" dirty="0">
                  <a:solidFill>
                    <a:schemeClr val="accent1">
                      <a:lumMod val="60000"/>
                      <a:lumOff val="40000"/>
                    </a:schemeClr>
                  </a:solidFill>
                  <a:latin typeface="Garamond" panose="02020404030301010803" pitchFamily="18" charset="0"/>
                </a:rPr>
                <a:t>Selector</a:t>
              </a:r>
            </a:p>
          </p:txBody>
        </p:sp>
        <p:sp>
          <p:nvSpPr>
            <p:cNvPr id="8" name="Text Box 5"/>
            <p:cNvSpPr txBox="1">
              <a:spLocks noChangeArrowheads="1"/>
            </p:cNvSpPr>
            <p:nvPr/>
          </p:nvSpPr>
          <p:spPr bwMode="auto">
            <a:xfrm>
              <a:off x="4687679" y="4894928"/>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spcBef>
                  <a:spcPct val="50000"/>
                </a:spcBef>
              </a:pPr>
              <a:r>
                <a:rPr lang="en-US" b="1" dirty="0">
                  <a:solidFill>
                    <a:schemeClr val="accent1">
                      <a:lumMod val="60000"/>
                      <a:lumOff val="40000"/>
                    </a:schemeClr>
                  </a:solidFill>
                  <a:latin typeface="Garamond" panose="02020404030301010803" pitchFamily="18" charset="0"/>
                </a:rPr>
                <a:t>Property</a:t>
              </a:r>
            </a:p>
          </p:txBody>
        </p:sp>
        <p:sp>
          <p:nvSpPr>
            <p:cNvPr id="9" name="Text Box 6"/>
            <p:cNvSpPr txBox="1">
              <a:spLocks noChangeArrowheads="1"/>
            </p:cNvSpPr>
            <p:nvPr/>
          </p:nvSpPr>
          <p:spPr bwMode="auto">
            <a:xfrm>
              <a:off x="5573201" y="3432784"/>
              <a:ext cx="17219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b="1" dirty="0">
                  <a:solidFill>
                    <a:schemeClr val="accent1">
                      <a:lumMod val="60000"/>
                      <a:lumOff val="40000"/>
                    </a:schemeClr>
                  </a:solidFill>
                  <a:latin typeface="Garamond" panose="02020404030301010803" pitchFamily="18" charset="0"/>
                </a:rPr>
                <a:t>Declaration</a:t>
              </a:r>
            </a:p>
          </p:txBody>
        </p:sp>
        <p:sp>
          <p:nvSpPr>
            <p:cNvPr id="10" name="Text Box 7"/>
            <p:cNvSpPr txBox="1">
              <a:spLocks noChangeArrowheads="1"/>
            </p:cNvSpPr>
            <p:nvPr/>
          </p:nvSpPr>
          <p:spPr bwMode="auto">
            <a:xfrm>
              <a:off x="6945576" y="4931223"/>
              <a:ext cx="9258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b="1" dirty="0">
                  <a:solidFill>
                    <a:schemeClr val="accent1">
                      <a:lumMod val="60000"/>
                      <a:lumOff val="40000"/>
                    </a:schemeClr>
                  </a:solidFill>
                  <a:latin typeface="Garamond" panose="02020404030301010803" pitchFamily="18" charset="0"/>
                </a:rPr>
                <a:t>Value</a:t>
              </a:r>
            </a:p>
          </p:txBody>
        </p:sp>
        <p:sp>
          <p:nvSpPr>
            <p:cNvPr id="11" name="Line 9"/>
            <p:cNvSpPr>
              <a:spLocks noChangeShapeType="1"/>
            </p:cNvSpPr>
            <p:nvPr/>
          </p:nvSpPr>
          <p:spPr bwMode="auto">
            <a:xfrm>
              <a:off x="5003800" y="4042121"/>
              <a:ext cx="2634162" cy="2391"/>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12" name="Line 10"/>
            <p:cNvSpPr>
              <a:spLocks noChangeShapeType="1"/>
            </p:cNvSpPr>
            <p:nvPr/>
          </p:nvSpPr>
          <p:spPr bwMode="auto">
            <a:xfrm flipV="1">
              <a:off x="5426241" y="4593841"/>
              <a:ext cx="385011" cy="406063"/>
            </a:xfrm>
            <a:prstGeom prst="line">
              <a:avLst/>
            </a:prstGeom>
            <a:ln>
              <a:headEnd/>
              <a:tailEnd type="triangle" w="med" len="med"/>
            </a:ln>
          </p:spPr>
          <p:style>
            <a:lnRef idx="3">
              <a:schemeClr val="accent6"/>
            </a:lnRef>
            <a:fillRef idx="0">
              <a:schemeClr val="accent6"/>
            </a:fillRef>
            <a:effectRef idx="2">
              <a:schemeClr val="accent6"/>
            </a:effectRef>
            <a:fontRef idx="minor">
              <a:schemeClr val="tx1"/>
            </a:fontRef>
          </p:style>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13" name="Line 11"/>
            <p:cNvSpPr>
              <a:spLocks noChangeShapeType="1"/>
            </p:cNvSpPr>
            <p:nvPr/>
          </p:nvSpPr>
          <p:spPr bwMode="auto">
            <a:xfrm flipH="1" flipV="1">
              <a:off x="7017359" y="4554259"/>
              <a:ext cx="378853" cy="445646"/>
            </a:xfrm>
            <a:prstGeom prst="line">
              <a:avLst/>
            </a:prstGeom>
            <a:ln>
              <a:headEnd/>
              <a:tailEnd type="triangle" w="med" len="med"/>
            </a:ln>
          </p:spPr>
          <p:style>
            <a:lnRef idx="3">
              <a:schemeClr val="accent6"/>
            </a:lnRef>
            <a:fillRef idx="0">
              <a:schemeClr val="accent6"/>
            </a:fillRef>
            <a:effectRef idx="2">
              <a:schemeClr val="accent6"/>
            </a:effectRef>
            <a:fontRef idx="minor">
              <a:schemeClr val="tx1"/>
            </a:fontRef>
          </p:style>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14" name="Line 12"/>
            <p:cNvSpPr>
              <a:spLocks noChangeShapeType="1"/>
            </p:cNvSpPr>
            <p:nvPr/>
          </p:nvSpPr>
          <p:spPr bwMode="auto">
            <a:xfrm>
              <a:off x="3820460" y="4344586"/>
              <a:ext cx="762000"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15" name="Text Box 13"/>
            <p:cNvSpPr txBox="1">
              <a:spLocks noChangeArrowheads="1"/>
            </p:cNvSpPr>
            <p:nvPr/>
          </p:nvSpPr>
          <p:spPr bwMode="auto">
            <a:xfrm>
              <a:off x="2555606" y="3298499"/>
              <a:ext cx="116108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sz="3200" b="1" dirty="0">
                  <a:solidFill>
                    <a:schemeClr val="tx1">
                      <a:lumMod val="65000"/>
                      <a:lumOff val="35000"/>
                    </a:schemeClr>
                  </a:solidFill>
                  <a:latin typeface="Garamond" panose="02020404030301010803" pitchFamily="18" charset="0"/>
                </a:rPr>
                <a:t>Rules</a:t>
              </a:r>
              <a:endParaRPr lang="en-US" b="1" dirty="0">
                <a:solidFill>
                  <a:schemeClr val="tx1">
                    <a:lumMod val="65000"/>
                    <a:lumOff val="35000"/>
                  </a:schemeClr>
                </a:solidFill>
                <a:latin typeface="Garamond" panose="02020404030301010803" pitchFamily="18" charset="0"/>
              </a:endParaRPr>
            </a:p>
          </p:txBody>
        </p:sp>
        <p:sp>
          <p:nvSpPr>
            <p:cNvPr id="16" name="Line 14"/>
            <p:cNvSpPr>
              <a:spLocks noChangeShapeType="1"/>
            </p:cNvSpPr>
            <p:nvPr/>
          </p:nvSpPr>
          <p:spPr bwMode="auto">
            <a:xfrm flipV="1">
              <a:off x="3695910" y="3638978"/>
              <a:ext cx="1892674" cy="1037"/>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17" name="Line 15"/>
            <p:cNvSpPr>
              <a:spLocks noChangeShapeType="1"/>
            </p:cNvSpPr>
            <p:nvPr/>
          </p:nvSpPr>
          <p:spPr bwMode="auto">
            <a:xfrm>
              <a:off x="3238500" y="3804927"/>
              <a:ext cx="0" cy="333736"/>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18" name="Text Box 16"/>
            <p:cNvSpPr txBox="1">
              <a:spLocks noChangeArrowheads="1"/>
            </p:cNvSpPr>
            <p:nvPr/>
          </p:nvSpPr>
          <p:spPr bwMode="auto">
            <a:xfrm>
              <a:off x="5588584" y="5713615"/>
              <a:ext cx="17065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b="1" dirty="0">
                  <a:solidFill>
                    <a:schemeClr val="accent6">
                      <a:lumMod val="75000"/>
                    </a:schemeClr>
                  </a:solidFill>
                  <a:latin typeface="Garamond" panose="02020404030301010803" pitchFamily="18" charset="0"/>
                </a:rPr>
                <a:t>Declaration</a:t>
              </a:r>
            </a:p>
          </p:txBody>
        </p:sp>
        <p:sp>
          <p:nvSpPr>
            <p:cNvPr id="19" name="Line 17"/>
            <p:cNvSpPr>
              <a:spLocks noChangeShapeType="1"/>
            </p:cNvSpPr>
            <p:nvPr/>
          </p:nvSpPr>
          <p:spPr bwMode="auto">
            <a:xfrm flipV="1">
              <a:off x="4687678" y="5348832"/>
              <a:ext cx="558091" cy="593383"/>
            </a:xfrm>
            <a:prstGeom prst="line">
              <a:avLst/>
            </a:prstGeom>
            <a:ln>
              <a:headEnd/>
              <a:tailEnd type="triangle" w="med" len="med"/>
            </a:ln>
          </p:spPr>
          <p:style>
            <a:lnRef idx="3">
              <a:schemeClr val="accent6"/>
            </a:lnRef>
            <a:fillRef idx="0">
              <a:schemeClr val="accent6"/>
            </a:fillRef>
            <a:effectRef idx="2">
              <a:schemeClr val="accent6"/>
            </a:effectRef>
            <a:fontRef idx="minor">
              <a:schemeClr val="tx1"/>
            </a:fontRef>
          </p:style>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20" name="Line 18"/>
            <p:cNvSpPr>
              <a:spLocks noChangeShapeType="1"/>
            </p:cNvSpPr>
            <p:nvPr/>
          </p:nvSpPr>
          <p:spPr bwMode="auto">
            <a:xfrm>
              <a:off x="7295147" y="5942216"/>
              <a:ext cx="764159" cy="6"/>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21" name="Line 19"/>
            <p:cNvSpPr>
              <a:spLocks noChangeShapeType="1"/>
            </p:cNvSpPr>
            <p:nvPr/>
          </p:nvSpPr>
          <p:spPr bwMode="auto">
            <a:xfrm flipH="1" flipV="1">
              <a:off x="7637961" y="5348832"/>
              <a:ext cx="421345" cy="593386"/>
            </a:xfrm>
            <a:prstGeom prst="line">
              <a:avLst/>
            </a:prstGeom>
            <a:ln>
              <a:headEnd/>
              <a:tailEnd type="triangle" w="med" len="med"/>
            </a:ln>
          </p:spPr>
          <p:style>
            <a:lnRef idx="3">
              <a:schemeClr val="accent6"/>
            </a:lnRef>
            <a:fillRef idx="0">
              <a:schemeClr val="accent6"/>
            </a:fillRef>
            <a:effectRef idx="2">
              <a:schemeClr val="accent6"/>
            </a:effectRef>
            <a:fontRef idx="minor">
              <a:schemeClr val="tx1"/>
            </a:fontRef>
          </p:style>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22" name="Line 20"/>
            <p:cNvSpPr>
              <a:spLocks noChangeShapeType="1"/>
            </p:cNvSpPr>
            <p:nvPr/>
          </p:nvSpPr>
          <p:spPr bwMode="auto">
            <a:xfrm flipV="1">
              <a:off x="4687679" y="5942215"/>
              <a:ext cx="915987" cy="1"/>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23" name="TextBox 22"/>
            <p:cNvSpPr txBox="1"/>
            <p:nvPr/>
          </p:nvSpPr>
          <p:spPr>
            <a:xfrm>
              <a:off x="4544360" y="4025520"/>
              <a:ext cx="3353162" cy="800219"/>
            </a:xfrm>
            <a:prstGeom prst="rect">
              <a:avLst/>
            </a:prstGeom>
            <a:noFill/>
          </p:spPr>
          <p:txBody>
            <a:bodyPr wrap="none" rtlCol="0">
              <a:spAutoFit/>
            </a:bodyPr>
            <a:lstStyle/>
            <a:p>
              <a:pPr marL="0" lvl="1"/>
              <a:r>
                <a:rPr lang="en-US" sz="2800" b="1" dirty="0">
                  <a:latin typeface="Garamond" panose="02020404030301010803" pitchFamily="18" charset="0"/>
                </a:rPr>
                <a:t>p {</a:t>
              </a:r>
              <a:r>
                <a:rPr lang="en-US" sz="2800" b="1" dirty="0" err="1">
                  <a:latin typeface="Garamond" panose="02020404030301010803" pitchFamily="18" charset="0"/>
                </a:rPr>
                <a:t>font-family:Arial</a:t>
              </a:r>
              <a:r>
                <a:rPr lang="en-US" sz="2800" b="1" dirty="0">
                  <a:latin typeface="Garamond" panose="02020404030301010803" pitchFamily="18" charset="0"/>
                </a:rPr>
                <a:t>;}</a:t>
              </a:r>
            </a:p>
            <a:p>
              <a:endParaRPr lang="en-US" dirty="0"/>
            </a:p>
          </p:txBody>
        </p:sp>
      </p:grpSp>
      <p:sp>
        <p:nvSpPr>
          <p:cNvPr id="25" name="Slide Number Placeholder 3">
            <a:extLst>
              <a:ext uri="{FF2B5EF4-FFF2-40B4-BE49-F238E27FC236}">
                <a16:creationId xmlns:a16="http://schemas.microsoft.com/office/drawing/2014/main" id="{28C529AA-3623-4813-90B7-4E4C22643667}"/>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5</a:t>
            </a:fld>
            <a:endParaRPr lang="en-US" altLang="en-US" sz="1400" dirty="0"/>
          </a:p>
        </p:txBody>
      </p:sp>
    </p:spTree>
    <p:extLst>
      <p:ext uri="{BB962C8B-B14F-4D97-AF65-F5344CB8AC3E}">
        <p14:creationId xmlns:p14="http://schemas.microsoft.com/office/powerpoint/2010/main" val="3580404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B3F34-3780-453B-AB91-CF5C2608B52E}"/>
              </a:ext>
            </a:extLst>
          </p:cNvPr>
          <p:cNvSpPr>
            <a:spLocks noGrp="1"/>
          </p:cNvSpPr>
          <p:nvPr>
            <p:ph type="title"/>
          </p:nvPr>
        </p:nvSpPr>
        <p:spPr/>
        <p:txBody>
          <a:bodyPr/>
          <a:lstStyle/>
          <a:p>
            <a:r>
              <a:rPr lang="en-IN" dirty="0"/>
              <a:t>Common CSS </a:t>
            </a:r>
            <a:r>
              <a:rPr lang="en-IN" dirty="0" err="1"/>
              <a:t>Preprocessor</a:t>
            </a:r>
            <a:endParaRPr lang="en-IN" dirty="0"/>
          </a:p>
        </p:txBody>
      </p:sp>
      <p:sp>
        <p:nvSpPr>
          <p:cNvPr id="3" name="Content Placeholder 2">
            <a:extLst>
              <a:ext uri="{FF2B5EF4-FFF2-40B4-BE49-F238E27FC236}">
                <a16:creationId xmlns:a16="http://schemas.microsoft.com/office/drawing/2014/main" id="{F80F06F5-D86D-451A-9B67-508C13FECB84}"/>
              </a:ext>
            </a:extLst>
          </p:cNvPr>
          <p:cNvSpPr>
            <a:spLocks noGrp="1"/>
          </p:cNvSpPr>
          <p:nvPr>
            <p:ph idx="1"/>
          </p:nvPr>
        </p:nvSpPr>
        <p:spPr/>
        <p:txBody>
          <a:bodyPr/>
          <a:lstStyle/>
          <a:p>
            <a:r>
              <a:rPr lang="en-US" dirty="0"/>
              <a:t>There is a surprising number of CSS preprocessing languages available out there.</a:t>
            </a:r>
          </a:p>
          <a:p>
            <a:r>
              <a:rPr lang="en-US" dirty="0"/>
              <a:t>Few Examples are  LESS, SASS, Turbine, Switch CSS, Stylus, CSS </a:t>
            </a:r>
            <a:r>
              <a:rPr lang="en-US" dirty="0" err="1"/>
              <a:t>Cacheer</a:t>
            </a:r>
            <a:r>
              <a:rPr lang="en-US" dirty="0"/>
              <a:t>, CSS Preprocessor, </a:t>
            </a:r>
            <a:r>
              <a:rPr lang="en-US" dirty="0" err="1"/>
              <a:t>DtCSS</a:t>
            </a:r>
            <a:r>
              <a:rPr lang="en-US" dirty="0"/>
              <a:t>, CSS-Crush, Myth, Rework.</a:t>
            </a:r>
            <a:endParaRPr lang="en-IN" dirty="0"/>
          </a:p>
        </p:txBody>
      </p:sp>
    </p:spTree>
    <p:extLst>
      <p:ext uri="{BB962C8B-B14F-4D97-AF65-F5344CB8AC3E}">
        <p14:creationId xmlns:p14="http://schemas.microsoft.com/office/powerpoint/2010/main" val="35756336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70040-3095-4157-BA88-6FAEC2DCE7DC}"/>
              </a:ext>
            </a:extLst>
          </p:cNvPr>
          <p:cNvSpPr>
            <a:spLocks noGrp="1"/>
          </p:cNvSpPr>
          <p:nvPr>
            <p:ph type="title"/>
          </p:nvPr>
        </p:nvSpPr>
        <p:spPr/>
        <p:txBody>
          <a:bodyPr/>
          <a:lstStyle/>
          <a:p>
            <a:r>
              <a:rPr lang="en-IN" dirty="0"/>
              <a:t>Advantages of CSS </a:t>
            </a:r>
            <a:r>
              <a:rPr lang="en-IN" dirty="0" err="1"/>
              <a:t>Preprocessors</a:t>
            </a:r>
            <a:endParaRPr lang="en-IN" dirty="0"/>
          </a:p>
        </p:txBody>
      </p:sp>
      <p:sp>
        <p:nvSpPr>
          <p:cNvPr id="3" name="Content Placeholder 2">
            <a:extLst>
              <a:ext uri="{FF2B5EF4-FFF2-40B4-BE49-F238E27FC236}">
                <a16:creationId xmlns:a16="http://schemas.microsoft.com/office/drawing/2014/main" id="{366832A4-5DC5-43D5-B2CA-68F8B68D8BC5}"/>
              </a:ext>
            </a:extLst>
          </p:cNvPr>
          <p:cNvSpPr>
            <a:spLocks noGrp="1"/>
          </p:cNvSpPr>
          <p:nvPr>
            <p:ph idx="1"/>
          </p:nvPr>
        </p:nvSpPr>
        <p:spPr/>
        <p:txBody>
          <a:bodyPr/>
          <a:lstStyle/>
          <a:p>
            <a:r>
              <a:rPr lang="en-US" dirty="0"/>
              <a:t>Ability to add variables, functions, etc.</a:t>
            </a:r>
          </a:p>
          <a:p>
            <a:r>
              <a:rPr lang="en-IN" dirty="0"/>
              <a:t>Join Multiple Files</a:t>
            </a:r>
          </a:p>
          <a:p>
            <a:r>
              <a:rPr lang="en-US" dirty="0"/>
              <a:t>CSS Preprocessor Helps You Avoid Repetitions</a:t>
            </a:r>
          </a:p>
          <a:p>
            <a:r>
              <a:rPr lang="en-IN" dirty="0"/>
              <a:t>Nested Syntax</a:t>
            </a:r>
          </a:p>
          <a:p>
            <a:r>
              <a:rPr lang="en-IN" dirty="0"/>
              <a:t>Less Time to Code</a:t>
            </a:r>
          </a:p>
          <a:p>
            <a:r>
              <a:rPr lang="en-IN" dirty="0"/>
              <a:t>Darken &amp; Lighten functionality</a:t>
            </a:r>
          </a:p>
        </p:txBody>
      </p:sp>
    </p:spTree>
    <p:extLst>
      <p:ext uri="{BB962C8B-B14F-4D97-AF65-F5344CB8AC3E}">
        <p14:creationId xmlns:p14="http://schemas.microsoft.com/office/powerpoint/2010/main" val="28719262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70900-A0F4-4EBE-95F2-252C7E9FC46D}"/>
              </a:ext>
            </a:extLst>
          </p:cNvPr>
          <p:cNvSpPr>
            <a:spLocks noGrp="1"/>
          </p:cNvSpPr>
          <p:nvPr>
            <p:ph type="title"/>
          </p:nvPr>
        </p:nvSpPr>
        <p:spPr>
          <a:xfrm>
            <a:off x="646111" y="452718"/>
            <a:ext cx="9855202" cy="1400530"/>
          </a:xfrm>
        </p:spPr>
        <p:txBody>
          <a:bodyPr/>
          <a:lstStyle/>
          <a:p>
            <a:r>
              <a:rPr lang="en-IN" dirty="0"/>
              <a:t>Disadvantages of CSS </a:t>
            </a:r>
            <a:r>
              <a:rPr lang="en-IN" dirty="0" err="1"/>
              <a:t>Preprocessors</a:t>
            </a:r>
            <a:endParaRPr lang="en-IN" dirty="0"/>
          </a:p>
        </p:txBody>
      </p:sp>
      <p:sp>
        <p:nvSpPr>
          <p:cNvPr id="3" name="Content Placeholder 2">
            <a:extLst>
              <a:ext uri="{FF2B5EF4-FFF2-40B4-BE49-F238E27FC236}">
                <a16:creationId xmlns:a16="http://schemas.microsoft.com/office/drawing/2014/main" id="{7080CAA2-BB9D-4F26-8660-15B38C1BA15D}"/>
              </a:ext>
            </a:extLst>
          </p:cNvPr>
          <p:cNvSpPr>
            <a:spLocks noGrp="1"/>
          </p:cNvSpPr>
          <p:nvPr>
            <p:ph idx="1"/>
          </p:nvPr>
        </p:nvSpPr>
        <p:spPr/>
        <p:txBody>
          <a:bodyPr/>
          <a:lstStyle/>
          <a:p>
            <a:r>
              <a:rPr lang="en-IN" dirty="0"/>
              <a:t>Debugging is harder</a:t>
            </a:r>
          </a:p>
          <a:p>
            <a:r>
              <a:rPr lang="en-IN" dirty="0"/>
              <a:t>Compilation slows down development</a:t>
            </a:r>
          </a:p>
          <a:p>
            <a:r>
              <a:rPr lang="en-US" dirty="0"/>
              <a:t>They can produce very large CSS files</a:t>
            </a:r>
          </a:p>
          <a:p>
            <a:r>
              <a:rPr lang="en-IN" dirty="0" err="1"/>
              <a:t>Maintainence</a:t>
            </a:r>
            <a:r>
              <a:rPr lang="en-IN" dirty="0"/>
              <a:t> and overengineering</a:t>
            </a:r>
          </a:p>
          <a:p>
            <a:r>
              <a:rPr lang="en-IN" dirty="0"/>
              <a:t>Tooling and developer convenience</a:t>
            </a:r>
          </a:p>
          <a:p>
            <a:endParaRPr lang="en-IN" dirty="0"/>
          </a:p>
        </p:txBody>
      </p:sp>
    </p:spTree>
    <p:extLst>
      <p:ext uri="{BB962C8B-B14F-4D97-AF65-F5344CB8AC3E}">
        <p14:creationId xmlns:p14="http://schemas.microsoft.com/office/powerpoint/2010/main" val="35344391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83B02-C5C0-4BD2-BB79-43F6836D3246}"/>
              </a:ext>
            </a:extLst>
          </p:cNvPr>
          <p:cNvSpPr>
            <a:spLocks noGrp="1"/>
          </p:cNvSpPr>
          <p:nvPr>
            <p:ph type="title"/>
          </p:nvPr>
        </p:nvSpPr>
        <p:spPr/>
        <p:txBody>
          <a:bodyPr/>
          <a:lstStyle/>
          <a:p>
            <a:r>
              <a:rPr lang="en-IN" dirty="0"/>
              <a:t>CSS Modules</a:t>
            </a:r>
          </a:p>
        </p:txBody>
      </p:sp>
      <p:sp>
        <p:nvSpPr>
          <p:cNvPr id="3" name="Content Placeholder 2">
            <a:extLst>
              <a:ext uri="{FF2B5EF4-FFF2-40B4-BE49-F238E27FC236}">
                <a16:creationId xmlns:a16="http://schemas.microsoft.com/office/drawing/2014/main" id="{E93F0D58-FBF3-4099-AF1D-B5980BA54148}"/>
              </a:ext>
            </a:extLst>
          </p:cNvPr>
          <p:cNvSpPr>
            <a:spLocks noGrp="1"/>
          </p:cNvSpPr>
          <p:nvPr>
            <p:ph idx="1"/>
          </p:nvPr>
        </p:nvSpPr>
        <p:spPr>
          <a:xfrm>
            <a:off x="1103312" y="1433514"/>
            <a:ext cx="8946541" cy="4814886"/>
          </a:xfrm>
        </p:spPr>
        <p:txBody>
          <a:bodyPr/>
          <a:lstStyle/>
          <a:p>
            <a:r>
              <a:rPr lang="en-US" dirty="0"/>
              <a:t>A CSS Module is a CSS file in which all class names and animation names are scoped locally by default.</a:t>
            </a:r>
          </a:p>
          <a:p>
            <a:r>
              <a:rPr lang="en-US" dirty="0"/>
              <a:t>'CSS Module' is just a .</a:t>
            </a:r>
            <a:r>
              <a:rPr lang="en-US" dirty="0" err="1"/>
              <a:t>css</a:t>
            </a:r>
            <a:r>
              <a:rPr lang="en-US" dirty="0"/>
              <a:t> file. You call it a 'CSS Module' if you plan on using it with a CSS Modules compiler.</a:t>
            </a:r>
            <a:endParaRPr lang="en-IN" dirty="0"/>
          </a:p>
        </p:txBody>
      </p:sp>
      <p:pic>
        <p:nvPicPr>
          <p:cNvPr id="1026" name="Picture 2" descr="incomplete">
            <a:extLst>
              <a:ext uri="{FF2B5EF4-FFF2-40B4-BE49-F238E27FC236}">
                <a16:creationId xmlns:a16="http://schemas.microsoft.com/office/drawing/2014/main" id="{DB775C6F-E220-449A-AB1F-579C5C5D80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2250" y="2886074"/>
            <a:ext cx="6667500" cy="3876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30586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475AB-E42A-49CB-8E35-A679A8B6B96B}"/>
              </a:ext>
            </a:extLst>
          </p:cNvPr>
          <p:cNvSpPr>
            <a:spLocks noGrp="1"/>
          </p:cNvSpPr>
          <p:nvPr>
            <p:ph type="title"/>
          </p:nvPr>
        </p:nvSpPr>
        <p:spPr/>
        <p:txBody>
          <a:bodyPr/>
          <a:lstStyle/>
          <a:p>
            <a:r>
              <a:rPr lang="en-IN" dirty="0"/>
              <a:t>Example</a:t>
            </a:r>
          </a:p>
        </p:txBody>
      </p:sp>
      <p:pic>
        <p:nvPicPr>
          <p:cNvPr id="2050" name="Picture 2" descr="css modules diagram incomplete">
            <a:extLst>
              <a:ext uri="{FF2B5EF4-FFF2-40B4-BE49-F238E27FC236}">
                <a16:creationId xmlns:a16="http://schemas.microsoft.com/office/drawing/2014/main" id="{80C596A9-7883-4A1E-BB43-B8B0B58923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125" y="1381124"/>
            <a:ext cx="5700714" cy="5381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42495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7A00B-35C3-4915-A19B-6AECAA23172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7BA8A79-2560-45A5-B1D5-BBABAA8CEF9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360545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Table 27"/>
          <p:cNvGraphicFramePr>
            <a:graphicFrameLocks noGrp="1"/>
          </p:cNvGraphicFramePr>
          <p:nvPr/>
        </p:nvGraphicFramePr>
        <p:xfrm>
          <a:off x="6475586" y="2476990"/>
          <a:ext cx="4124735" cy="3009410"/>
        </p:xfrm>
        <a:graphic>
          <a:graphicData uri="http://schemas.openxmlformats.org/drawingml/2006/table">
            <a:tbl>
              <a:tblPr>
                <a:tableStyleId>{5940675A-B579-460E-94D1-54222C63F5DA}</a:tableStyleId>
              </a:tblPr>
              <a:tblGrid>
                <a:gridCol w="4124735">
                  <a:extLst>
                    <a:ext uri="{9D8B030D-6E8A-4147-A177-3AD203B41FA5}">
                      <a16:colId xmlns:a16="http://schemas.microsoft.com/office/drawing/2014/main" val="20000"/>
                    </a:ext>
                  </a:extLst>
                </a:gridCol>
              </a:tblGrid>
              <a:tr h="3009410">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2" name="Title 1"/>
          <p:cNvSpPr txBox="1">
            <a:spLocks/>
          </p:cNvSpPr>
          <p:nvPr/>
        </p:nvSpPr>
        <p:spPr>
          <a:xfrm>
            <a:off x="449943" y="365126"/>
            <a:ext cx="11524343" cy="6214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CSS Style Example</a:t>
            </a:r>
          </a:p>
        </p:txBody>
      </p:sp>
      <p:sp>
        <p:nvSpPr>
          <p:cNvPr id="3" name="Content Placeholder 2"/>
          <p:cNvSpPr txBox="1">
            <a:spLocks/>
          </p:cNvSpPr>
          <p:nvPr/>
        </p:nvSpPr>
        <p:spPr>
          <a:xfrm>
            <a:off x="954314" y="1232452"/>
            <a:ext cx="10515600" cy="360424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p:txBody>
      </p:sp>
      <p:graphicFrame>
        <p:nvGraphicFramePr>
          <p:cNvPr id="25" name="Table 24"/>
          <p:cNvGraphicFramePr>
            <a:graphicFrameLocks noGrp="1"/>
          </p:cNvGraphicFramePr>
          <p:nvPr/>
        </p:nvGraphicFramePr>
        <p:xfrm>
          <a:off x="1378208" y="2476294"/>
          <a:ext cx="5009883" cy="2998073"/>
        </p:xfrm>
        <a:graphic>
          <a:graphicData uri="http://schemas.openxmlformats.org/drawingml/2006/table">
            <a:tbl>
              <a:tblPr>
                <a:tableStyleId>{5940675A-B579-460E-94D1-54222C63F5DA}</a:tableStyleId>
              </a:tblPr>
              <a:tblGrid>
                <a:gridCol w="5009883">
                  <a:extLst>
                    <a:ext uri="{9D8B030D-6E8A-4147-A177-3AD203B41FA5}">
                      <a16:colId xmlns:a16="http://schemas.microsoft.com/office/drawing/2014/main" val="20000"/>
                    </a:ext>
                  </a:extLst>
                </a:gridCol>
              </a:tblGrid>
              <a:tr h="2998073">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26" name="Content Placeholder 2"/>
          <p:cNvSpPr txBox="1">
            <a:spLocks/>
          </p:cNvSpPr>
          <p:nvPr/>
        </p:nvSpPr>
        <p:spPr>
          <a:xfrm>
            <a:off x="1339573" y="2513086"/>
            <a:ext cx="5048519" cy="288909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r>
              <a:rPr lang="en-US" sz="1800" b="1" dirty="0">
                <a:solidFill>
                  <a:srgbClr val="FF0000"/>
                </a:solidFill>
                <a:latin typeface="Garamond" panose="02020404030301010803" pitchFamily="18" charset="0"/>
              </a:rPr>
              <a:t>&lt;html&gt;</a:t>
            </a:r>
          </a:p>
          <a:p>
            <a:pPr algn="l">
              <a:lnSpc>
                <a:spcPct val="100000"/>
              </a:lnSpc>
              <a:spcBef>
                <a:spcPts val="0"/>
              </a:spcBef>
            </a:pPr>
            <a:r>
              <a:rPr lang="en-US" sz="1800" b="1" dirty="0">
                <a:solidFill>
                  <a:srgbClr val="C00000"/>
                </a:solidFill>
                <a:latin typeface="Garamond" panose="02020404030301010803" pitchFamily="18" charset="0"/>
              </a:rPr>
              <a:t>&lt;head&gt;</a:t>
            </a:r>
          </a:p>
          <a:p>
            <a:pPr algn="l">
              <a:lnSpc>
                <a:spcPct val="100000"/>
              </a:lnSpc>
              <a:spcBef>
                <a:spcPts val="0"/>
              </a:spcBef>
            </a:pPr>
            <a:r>
              <a:rPr lang="en-US" sz="1800" b="1" dirty="0">
                <a:solidFill>
                  <a:schemeClr val="accent1">
                    <a:lumMod val="50000"/>
                  </a:schemeClr>
                </a:solidFill>
                <a:latin typeface="Garamond" panose="02020404030301010803" pitchFamily="18" charset="0"/>
              </a:rPr>
              <a:t>&lt;style&gt; </a:t>
            </a:r>
            <a:r>
              <a:rPr lang="pt-BR" sz="1800" b="1" dirty="0">
                <a:solidFill>
                  <a:schemeClr val="accent6">
                    <a:lumMod val="75000"/>
                  </a:schemeClr>
                </a:solidFill>
              </a:rPr>
              <a:t>p {</a:t>
            </a:r>
            <a:r>
              <a:rPr lang="pt-BR" sz="1800" dirty="0"/>
              <a:t>font-family:Arial; color: red; background-color:black;</a:t>
            </a:r>
            <a:r>
              <a:rPr lang="pt-BR" sz="1800" b="1" dirty="0">
                <a:solidFill>
                  <a:schemeClr val="accent6">
                    <a:lumMod val="75000"/>
                  </a:schemeClr>
                </a:solidFill>
              </a:rPr>
              <a:t>}</a:t>
            </a:r>
            <a:r>
              <a:rPr lang="en-US" sz="1800" b="1" dirty="0">
                <a:solidFill>
                  <a:srgbClr val="C00000"/>
                </a:solidFill>
                <a:latin typeface="Garamond" panose="02020404030301010803" pitchFamily="18" charset="0"/>
              </a:rPr>
              <a:t> </a:t>
            </a:r>
            <a:r>
              <a:rPr lang="en-US" sz="1800" b="1" dirty="0">
                <a:solidFill>
                  <a:schemeClr val="accent1">
                    <a:lumMod val="50000"/>
                  </a:schemeClr>
                </a:solidFill>
                <a:latin typeface="Garamond" panose="02020404030301010803" pitchFamily="18" charset="0"/>
              </a:rPr>
              <a:t>&lt;/style&gt; </a:t>
            </a:r>
            <a:endParaRPr lang="pt-BR" sz="1800" b="1" dirty="0">
              <a:solidFill>
                <a:schemeClr val="accent1">
                  <a:lumMod val="50000"/>
                </a:schemeClr>
              </a:solidFill>
            </a:endParaRPr>
          </a:p>
          <a:p>
            <a:pPr algn="l">
              <a:lnSpc>
                <a:spcPct val="100000"/>
              </a:lnSpc>
              <a:spcBef>
                <a:spcPts val="0"/>
              </a:spcBef>
            </a:pPr>
            <a:r>
              <a:rPr lang="en-US" sz="1800" b="1" dirty="0">
                <a:solidFill>
                  <a:srgbClr val="C00000"/>
                </a:solidFill>
                <a:latin typeface="Garamond" panose="02020404030301010803" pitchFamily="18" charset="0"/>
              </a:rPr>
              <a:t>&lt;/head&gt;</a:t>
            </a:r>
          </a:p>
          <a:p>
            <a:pPr algn="l">
              <a:lnSpc>
                <a:spcPct val="100000"/>
              </a:lnSpc>
              <a:spcBef>
                <a:spcPts val="0"/>
              </a:spcBef>
            </a:pPr>
            <a:r>
              <a:rPr lang="en-US" sz="1800" b="1" dirty="0">
                <a:solidFill>
                  <a:srgbClr val="C00000"/>
                </a:solidFill>
                <a:latin typeface="Garamond" panose="02020404030301010803" pitchFamily="18" charset="0"/>
              </a:rPr>
              <a:t>&lt;body&gt;</a:t>
            </a:r>
          </a:p>
          <a:p>
            <a:pPr algn="l">
              <a:lnSpc>
                <a:spcPct val="100000"/>
              </a:lnSpc>
              <a:spcBef>
                <a:spcPts val="0"/>
              </a:spcBef>
            </a:pPr>
            <a:r>
              <a:rPr lang="en-US" sz="1800" b="1" dirty="0">
                <a:solidFill>
                  <a:schemeClr val="accent1">
                    <a:lumMod val="50000"/>
                  </a:schemeClr>
                </a:solidFill>
                <a:latin typeface="Garamond" panose="02020404030301010803" pitchFamily="18" charset="0"/>
              </a:rPr>
              <a:t>&lt;p&gt; &lt;b&gt; </a:t>
            </a:r>
            <a:r>
              <a:rPr lang="en-US" sz="1800" dirty="0">
                <a:latin typeface="Garamond" panose="02020404030301010803" pitchFamily="18" charset="0"/>
              </a:rPr>
              <a:t>Welcome to </a:t>
            </a:r>
            <a:r>
              <a:rPr lang="en-US" sz="1800" dirty="0" err="1">
                <a:latin typeface="Garamond" panose="02020404030301010803" pitchFamily="18" charset="0"/>
              </a:rPr>
              <a:t>Snapdeal</a:t>
            </a:r>
            <a:r>
              <a:rPr lang="en-US" sz="1800" dirty="0">
                <a:latin typeface="Garamond" panose="02020404030301010803" pitchFamily="18" charset="0"/>
              </a:rPr>
              <a:t> Academy</a:t>
            </a:r>
            <a:r>
              <a:rPr lang="en-US" sz="1800" b="1" dirty="0">
                <a:latin typeface="Garamond" panose="02020404030301010803" pitchFamily="18" charset="0"/>
              </a:rPr>
              <a:t> </a:t>
            </a:r>
            <a:r>
              <a:rPr lang="en-US" sz="1800" b="1" dirty="0">
                <a:solidFill>
                  <a:schemeClr val="accent1">
                    <a:lumMod val="50000"/>
                  </a:schemeClr>
                </a:solidFill>
                <a:latin typeface="Garamond" panose="02020404030301010803" pitchFamily="18" charset="0"/>
              </a:rPr>
              <a:t>&lt;/b&gt; &lt;/p&gt;</a:t>
            </a:r>
          </a:p>
          <a:p>
            <a:pPr algn="l">
              <a:lnSpc>
                <a:spcPct val="100000"/>
              </a:lnSpc>
              <a:spcBef>
                <a:spcPts val="0"/>
              </a:spcBef>
            </a:pPr>
            <a:r>
              <a:rPr lang="en-US" sz="1800" b="1" dirty="0">
                <a:solidFill>
                  <a:srgbClr val="C00000"/>
                </a:solidFill>
                <a:latin typeface="Garamond" panose="02020404030301010803" pitchFamily="18" charset="0"/>
              </a:rPr>
              <a:t>&lt;/body&gt;	</a:t>
            </a:r>
          </a:p>
          <a:p>
            <a:pPr algn="l">
              <a:lnSpc>
                <a:spcPct val="100000"/>
              </a:lnSpc>
              <a:spcBef>
                <a:spcPts val="0"/>
              </a:spcBef>
            </a:pPr>
            <a:r>
              <a:rPr lang="en-US" sz="1800" b="1" dirty="0">
                <a:solidFill>
                  <a:srgbClr val="FF0000"/>
                </a:solidFill>
                <a:latin typeface="Garamond" panose="02020404030301010803" pitchFamily="18" charset="0"/>
              </a:rPr>
              <a:t>&lt;/html&gt;</a:t>
            </a:r>
          </a:p>
        </p:txBody>
      </p:sp>
      <p:graphicFrame>
        <p:nvGraphicFramePr>
          <p:cNvPr id="27" name="Table 26"/>
          <p:cNvGraphicFramePr>
            <a:graphicFrameLocks noGrp="1"/>
          </p:cNvGraphicFramePr>
          <p:nvPr/>
        </p:nvGraphicFramePr>
        <p:xfrm>
          <a:off x="6478244" y="2472259"/>
          <a:ext cx="4109545" cy="335280"/>
        </p:xfrm>
        <a:graphic>
          <a:graphicData uri="http://schemas.openxmlformats.org/drawingml/2006/table">
            <a:tbl>
              <a:tblPr>
                <a:tableStyleId>{5940675A-B579-460E-94D1-54222C63F5DA}</a:tableStyleId>
              </a:tblPr>
              <a:tblGrid>
                <a:gridCol w="4109545">
                  <a:extLst>
                    <a:ext uri="{9D8B030D-6E8A-4147-A177-3AD203B41FA5}">
                      <a16:colId xmlns:a16="http://schemas.microsoft.com/office/drawing/2014/main" val="20000"/>
                    </a:ext>
                  </a:extLst>
                </a:gridCol>
              </a:tblGrid>
              <a:tr h="334499">
                <a:tc>
                  <a:txBody>
                    <a:bodyPr/>
                    <a:lstStyle/>
                    <a:p>
                      <a:r>
                        <a:rPr lang="en-US" sz="1600" b="1" i="0" kern="1200" dirty="0">
                          <a:solidFill>
                            <a:srgbClr val="FF0000"/>
                          </a:solidFill>
                          <a:effectLst/>
                          <a:latin typeface="Arial" panose="020B0604020202020204" pitchFamily="34" charset="0"/>
                          <a:ea typeface="+mn-ea"/>
                          <a:cs typeface="Arial" panose="020B0604020202020204" pitchFamily="34" charset="0"/>
                        </a:rPr>
                        <a:t>Welcome to </a:t>
                      </a:r>
                      <a:r>
                        <a:rPr lang="en-US" sz="1600" b="1" i="0" kern="1200" dirty="0" err="1">
                          <a:solidFill>
                            <a:srgbClr val="FF0000"/>
                          </a:solidFill>
                          <a:effectLst/>
                          <a:latin typeface="Arial" panose="020B0604020202020204" pitchFamily="34" charset="0"/>
                          <a:ea typeface="+mn-ea"/>
                          <a:cs typeface="Arial" panose="020B0604020202020204" pitchFamily="34" charset="0"/>
                        </a:rPr>
                        <a:t>Snapdeal</a:t>
                      </a:r>
                      <a:r>
                        <a:rPr lang="en-US" sz="1600" b="1" i="0" kern="1200" dirty="0">
                          <a:solidFill>
                            <a:srgbClr val="FF0000"/>
                          </a:solidFill>
                          <a:effectLst/>
                          <a:latin typeface="Arial" panose="020B0604020202020204" pitchFamily="34" charset="0"/>
                          <a:ea typeface="+mn-ea"/>
                          <a:cs typeface="Arial" panose="020B0604020202020204" pitchFamily="34" charset="0"/>
                        </a:rPr>
                        <a:t> Academy</a:t>
                      </a:r>
                      <a:endParaRPr lang="en-US" sz="1600" b="0" i="0" kern="1200" dirty="0">
                        <a:solidFill>
                          <a:srgbClr val="FF0000"/>
                        </a:solidFill>
                        <a:effectLst/>
                        <a:latin typeface="Arial" panose="020B0604020202020204" pitchFamily="34" charset="0"/>
                        <a:ea typeface="+mn-ea"/>
                        <a:cs typeface="Arial" panose="020B0604020202020204" pitchFamily="34" charset="0"/>
                      </a:endParaRPr>
                    </a:p>
                  </a:txBody>
                  <a:tcPr>
                    <a:solidFill>
                      <a:schemeClr val="tx1"/>
                    </a:solidFill>
                  </a:tcPr>
                </a:tc>
                <a:extLst>
                  <a:ext uri="{0D108BD9-81ED-4DB2-BD59-A6C34878D82A}">
                    <a16:rowId xmlns:a16="http://schemas.microsoft.com/office/drawing/2014/main" val="10000"/>
                  </a:ext>
                </a:extLst>
              </a:tr>
            </a:tbl>
          </a:graphicData>
        </a:graphic>
      </p:graphicFrame>
      <p:sp>
        <p:nvSpPr>
          <p:cNvPr id="5" name="TextBox 4"/>
          <p:cNvSpPr txBox="1"/>
          <p:nvPr/>
        </p:nvSpPr>
        <p:spPr>
          <a:xfrm>
            <a:off x="987692" y="1484331"/>
            <a:ext cx="10475437" cy="369332"/>
          </a:xfrm>
          <a:prstGeom prst="rect">
            <a:avLst/>
          </a:prstGeom>
          <a:noFill/>
        </p:spPr>
        <p:txBody>
          <a:bodyPr wrap="square" rtlCol="0">
            <a:spAutoFit/>
          </a:bodyPr>
          <a:lstStyle/>
          <a:p>
            <a:r>
              <a:rPr lang="en-US" b="1" u="sng" dirty="0"/>
              <a:t>Selector -</a:t>
            </a:r>
            <a:r>
              <a:rPr lang="en-US" dirty="0"/>
              <a:t> I want the text color of my paragraph to be </a:t>
            </a:r>
            <a:r>
              <a:rPr lang="en-US" u="sng" dirty="0"/>
              <a:t>red</a:t>
            </a:r>
            <a:r>
              <a:rPr lang="en-US" dirty="0"/>
              <a:t> and the background color to be </a:t>
            </a:r>
            <a:r>
              <a:rPr lang="en-US" u="sng" dirty="0"/>
              <a:t>black</a:t>
            </a:r>
            <a:r>
              <a:rPr lang="en-US" dirty="0"/>
              <a:t>.</a:t>
            </a:r>
          </a:p>
        </p:txBody>
      </p:sp>
      <p:sp>
        <p:nvSpPr>
          <p:cNvPr id="29" name="Line 14"/>
          <p:cNvSpPr>
            <a:spLocks noChangeShapeType="1"/>
          </p:cNvSpPr>
          <p:nvPr/>
        </p:nvSpPr>
        <p:spPr bwMode="auto">
          <a:xfrm>
            <a:off x="1921565" y="1890455"/>
            <a:ext cx="376468" cy="1282054"/>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10" name="Slide Number Placeholder 3">
            <a:extLst>
              <a:ext uri="{FF2B5EF4-FFF2-40B4-BE49-F238E27FC236}">
                <a16:creationId xmlns:a16="http://schemas.microsoft.com/office/drawing/2014/main" id="{836E9E00-5F78-4D18-91DB-76F5780C23AA}"/>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6</a:t>
            </a:fld>
            <a:endParaRPr lang="en-US" altLang="en-US" sz="1400" dirty="0"/>
          </a:p>
        </p:txBody>
      </p:sp>
    </p:spTree>
    <p:extLst>
      <p:ext uri="{BB962C8B-B14F-4D97-AF65-F5344CB8AC3E}">
        <p14:creationId xmlns:p14="http://schemas.microsoft.com/office/powerpoint/2010/main" val="3063247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365126"/>
            <a:ext cx="11524343" cy="6214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CSS Selectors</a:t>
            </a:r>
          </a:p>
        </p:txBody>
      </p:sp>
      <p:sp>
        <p:nvSpPr>
          <p:cNvPr id="4" name="TextBox 3"/>
          <p:cNvSpPr txBox="1"/>
          <p:nvPr/>
        </p:nvSpPr>
        <p:spPr>
          <a:xfrm>
            <a:off x="819150" y="1314450"/>
            <a:ext cx="10763250" cy="2092881"/>
          </a:xfrm>
          <a:prstGeom prst="rect">
            <a:avLst/>
          </a:prstGeom>
          <a:noFill/>
        </p:spPr>
        <p:txBody>
          <a:bodyPr wrap="square" rtlCol="0">
            <a:spAutoFit/>
          </a:bodyPr>
          <a:lstStyle/>
          <a:p>
            <a:r>
              <a:rPr lang="en-US" sz="2800" dirty="0">
                <a:latin typeface="Garamond" panose="02020404030301010803" pitchFamily="18" charset="0"/>
              </a:rPr>
              <a:t>CSS selectors allow you to select and manipulate HTML elements based on their id, class, type, attribute, and more.</a:t>
            </a:r>
          </a:p>
          <a:p>
            <a:endParaRPr lang="en-US" sz="2800" dirty="0">
              <a:latin typeface="Garamond" panose="02020404030301010803" pitchFamily="18" charset="0"/>
            </a:endParaRPr>
          </a:p>
          <a:p>
            <a:r>
              <a:rPr lang="en-US" sz="2800" b="1" u="sng" dirty="0">
                <a:latin typeface="Garamond" panose="02020404030301010803" pitchFamily="18" charset="0"/>
              </a:rPr>
              <a:t>Examples – </a:t>
            </a:r>
          </a:p>
          <a:p>
            <a:endParaRPr lang="en-US" dirty="0">
              <a:latin typeface="Garamond" panose="02020404030301010803"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102" y="3207223"/>
            <a:ext cx="11341184" cy="3231677"/>
          </a:xfrm>
          <a:prstGeom prst="rect">
            <a:avLst/>
          </a:prstGeom>
        </p:spPr>
      </p:pic>
      <p:sp>
        <p:nvSpPr>
          <p:cNvPr id="5" name="Rectangle 4"/>
          <p:cNvSpPr/>
          <p:nvPr/>
        </p:nvSpPr>
        <p:spPr>
          <a:xfrm>
            <a:off x="1231899" y="4135272"/>
            <a:ext cx="154769" cy="2968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858740" y="4135272"/>
            <a:ext cx="154769" cy="2968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3">
            <a:extLst>
              <a:ext uri="{FF2B5EF4-FFF2-40B4-BE49-F238E27FC236}">
                <a16:creationId xmlns:a16="http://schemas.microsoft.com/office/drawing/2014/main" id="{052C940F-7E24-4214-A48B-772D370B3E6C}"/>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7</a:t>
            </a:fld>
            <a:endParaRPr lang="en-US" altLang="en-US" sz="1400" dirty="0"/>
          </a:p>
        </p:txBody>
      </p:sp>
    </p:spTree>
    <p:extLst>
      <p:ext uri="{BB962C8B-B14F-4D97-AF65-F5344CB8AC3E}">
        <p14:creationId xmlns:p14="http://schemas.microsoft.com/office/powerpoint/2010/main" val="2283454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365126"/>
            <a:ext cx="11524343" cy="6214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CSS Selectors (Cont.)</a:t>
            </a:r>
          </a:p>
        </p:txBody>
      </p:sp>
      <p:sp>
        <p:nvSpPr>
          <p:cNvPr id="5" name="Rectangle 4"/>
          <p:cNvSpPr/>
          <p:nvPr/>
        </p:nvSpPr>
        <p:spPr>
          <a:xfrm>
            <a:off x="449943" y="1259545"/>
            <a:ext cx="11524343" cy="6678751"/>
          </a:xfrm>
          <a:prstGeom prst="rect">
            <a:avLst/>
          </a:prstGeom>
        </p:spPr>
        <p:txBody>
          <a:bodyPr wrap="square">
            <a:spAutoFit/>
          </a:bodyPr>
          <a:lstStyle/>
          <a:p>
            <a:r>
              <a:rPr lang="en-US" sz="2400" b="1" u="sng" dirty="0">
                <a:latin typeface="Garamond" panose="02020404030301010803" pitchFamily="18" charset="0"/>
              </a:rPr>
              <a:t>Declaring a CSS Rule for a Elements Attribute</a:t>
            </a:r>
          </a:p>
          <a:p>
            <a:endParaRPr lang="en-US" sz="2000" b="1" u="sng" dirty="0">
              <a:latin typeface="Garamond" panose="02020404030301010803" pitchFamily="18" charset="0"/>
            </a:endParaRPr>
          </a:p>
          <a:p>
            <a:r>
              <a:rPr lang="en-US" sz="2400" dirty="0">
                <a:latin typeface="Garamond" panose="02020404030301010803" pitchFamily="18" charset="0"/>
              </a:rPr>
              <a:t>It will style all the content of that element which you are selecting.</a:t>
            </a:r>
          </a:p>
          <a:p>
            <a:endParaRPr lang="en-US" sz="2400" dirty="0">
              <a:latin typeface="Garamond" panose="02020404030301010803" pitchFamily="18" charset="0"/>
            </a:endParaRPr>
          </a:p>
          <a:p>
            <a:r>
              <a:rPr lang="en-US" sz="2400" b="1" u="sng" dirty="0">
                <a:latin typeface="Garamond" panose="02020404030301010803" pitchFamily="18" charset="0"/>
              </a:rPr>
              <a:t>Example-</a:t>
            </a:r>
          </a:p>
          <a:p>
            <a:endParaRPr lang="en-US" sz="2400" b="1" u="sng" dirty="0">
              <a:latin typeface="Garamond" panose="02020404030301010803" pitchFamily="18" charset="0"/>
            </a:endParaRPr>
          </a:p>
          <a:p>
            <a:r>
              <a:rPr lang="en-US" sz="2400" dirty="0">
                <a:latin typeface="Garamond" panose="02020404030301010803" pitchFamily="18" charset="0"/>
              </a:rPr>
              <a:t>The HTML</a:t>
            </a:r>
          </a:p>
          <a:p>
            <a:r>
              <a:rPr lang="en-US" sz="2400" b="1" dirty="0">
                <a:solidFill>
                  <a:schemeClr val="accent1">
                    <a:lumMod val="60000"/>
                    <a:lumOff val="40000"/>
                  </a:schemeClr>
                </a:solidFill>
                <a:latin typeface="Garamond" panose="02020404030301010803" pitchFamily="18" charset="0"/>
              </a:rPr>
              <a:t>&lt;p&gt;</a:t>
            </a:r>
            <a:r>
              <a:rPr lang="en-US" sz="2400" b="1" dirty="0">
                <a:solidFill>
                  <a:schemeClr val="accent5">
                    <a:lumMod val="50000"/>
                  </a:schemeClr>
                </a:solidFill>
                <a:latin typeface="Garamond" panose="02020404030301010803" pitchFamily="18" charset="0"/>
              </a:rPr>
              <a:t> </a:t>
            </a:r>
            <a:r>
              <a:rPr lang="en-US" sz="2400" dirty="0">
                <a:latin typeface="Garamond" panose="02020404030301010803" pitchFamily="18" charset="0"/>
              </a:rPr>
              <a:t>Welcome to the Sujata Academy </a:t>
            </a:r>
            <a:r>
              <a:rPr lang="en-US" sz="2400" b="1" dirty="0">
                <a:solidFill>
                  <a:schemeClr val="accent1">
                    <a:lumMod val="60000"/>
                    <a:lumOff val="40000"/>
                  </a:schemeClr>
                </a:solidFill>
                <a:latin typeface="Garamond" panose="02020404030301010803" pitchFamily="18" charset="0"/>
              </a:rPr>
              <a:t>&lt;/p&gt;</a:t>
            </a:r>
          </a:p>
          <a:p>
            <a:r>
              <a:rPr lang="en-US" sz="2400" b="1" dirty="0">
                <a:solidFill>
                  <a:schemeClr val="accent1">
                    <a:lumMod val="60000"/>
                    <a:lumOff val="40000"/>
                  </a:schemeClr>
                </a:solidFill>
                <a:latin typeface="Garamond" panose="02020404030301010803" pitchFamily="18" charset="0"/>
              </a:rPr>
              <a:t>&lt;p&gt; &lt;b&gt;&lt;i&gt;</a:t>
            </a:r>
            <a:r>
              <a:rPr lang="en-US" sz="2400" b="1" dirty="0">
                <a:solidFill>
                  <a:schemeClr val="accent5">
                    <a:lumMod val="50000"/>
                  </a:schemeClr>
                </a:solidFill>
                <a:latin typeface="Garamond" panose="02020404030301010803" pitchFamily="18" charset="0"/>
              </a:rPr>
              <a:t> </a:t>
            </a:r>
            <a:r>
              <a:rPr lang="en-US" sz="2400" dirty="0">
                <a:latin typeface="Garamond" panose="02020404030301010803" pitchFamily="18" charset="0"/>
              </a:rPr>
              <a:t>Powered by – Sujata Batra </a:t>
            </a:r>
            <a:r>
              <a:rPr lang="en-US" sz="2400" b="1" dirty="0">
                <a:solidFill>
                  <a:schemeClr val="accent1">
                    <a:lumMod val="60000"/>
                    <a:lumOff val="40000"/>
                  </a:schemeClr>
                </a:solidFill>
                <a:latin typeface="Garamond" panose="02020404030301010803" pitchFamily="18" charset="0"/>
              </a:rPr>
              <a:t>&lt;/i&gt;&lt;/b&gt;&lt;/p&gt;</a:t>
            </a:r>
          </a:p>
          <a:p>
            <a:endParaRPr lang="en-US" sz="2400" dirty="0">
              <a:latin typeface="Garamond" panose="02020404030301010803" pitchFamily="18" charset="0"/>
            </a:endParaRPr>
          </a:p>
          <a:p>
            <a:r>
              <a:rPr lang="en-US" sz="2400" dirty="0">
                <a:latin typeface="Garamond" panose="02020404030301010803" pitchFamily="18" charset="0"/>
              </a:rPr>
              <a:t>The CSS</a:t>
            </a:r>
          </a:p>
          <a:p>
            <a:r>
              <a:rPr lang="en-US" sz="2400" b="1" dirty="0">
                <a:solidFill>
                  <a:schemeClr val="accent2">
                    <a:lumMod val="50000"/>
                  </a:schemeClr>
                </a:solidFill>
                <a:latin typeface="Garamond" panose="02020404030301010803" pitchFamily="18" charset="0"/>
              </a:rPr>
              <a:t>p {</a:t>
            </a:r>
            <a:r>
              <a:rPr lang="en-US" sz="2400" dirty="0">
                <a:solidFill>
                  <a:schemeClr val="accent1">
                    <a:lumMod val="60000"/>
                    <a:lumOff val="40000"/>
                  </a:schemeClr>
                </a:solidFill>
                <a:latin typeface="Garamond" panose="02020404030301010803" pitchFamily="18" charset="0"/>
              </a:rPr>
              <a:t>text-align: center; color: blue;</a:t>
            </a:r>
            <a:r>
              <a:rPr lang="en-US" sz="2400" b="1" dirty="0">
                <a:solidFill>
                  <a:schemeClr val="accent2">
                    <a:lumMod val="50000"/>
                  </a:schemeClr>
                </a:solidFill>
                <a:latin typeface="Garamond" panose="02020404030301010803" pitchFamily="18" charset="0"/>
              </a:rPr>
              <a:t>}</a:t>
            </a:r>
          </a:p>
          <a:p>
            <a:endParaRPr lang="en-US" sz="2400" b="1" u="sng" dirty="0">
              <a:latin typeface="Garamond" panose="02020404030301010803" pitchFamily="18" charset="0"/>
            </a:endParaRPr>
          </a:p>
          <a:p>
            <a:endParaRPr lang="en-US" sz="2400" b="1" u="sng" dirty="0">
              <a:latin typeface="Garamond" panose="02020404030301010803" pitchFamily="18" charset="0"/>
            </a:endParaRPr>
          </a:p>
          <a:p>
            <a:endParaRPr lang="en-US" sz="2400" b="1" u="sng" dirty="0">
              <a:latin typeface="Garamond" panose="02020404030301010803" pitchFamily="18" charset="0"/>
            </a:endParaRPr>
          </a:p>
          <a:p>
            <a:endParaRPr lang="en-US" sz="2400" b="1" u="sng" dirty="0">
              <a:latin typeface="Garamond" panose="02020404030301010803" pitchFamily="18" charset="0"/>
            </a:endParaRPr>
          </a:p>
          <a:p>
            <a:endParaRPr lang="en-US" sz="2400" b="1" u="sng" dirty="0">
              <a:latin typeface="Garamond" panose="02020404030301010803" pitchFamily="18" charset="0"/>
            </a:endParaRPr>
          </a:p>
          <a:p>
            <a:endParaRPr lang="en-US" sz="2400" dirty="0"/>
          </a:p>
        </p:txBody>
      </p:sp>
      <p:sp>
        <p:nvSpPr>
          <p:cNvPr id="4" name="Slide Number Placeholder 3">
            <a:extLst>
              <a:ext uri="{FF2B5EF4-FFF2-40B4-BE49-F238E27FC236}">
                <a16:creationId xmlns:a16="http://schemas.microsoft.com/office/drawing/2014/main" id="{944C9A54-D200-4E0D-A578-DA475F2C5815}"/>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8</a:t>
            </a:fld>
            <a:endParaRPr lang="en-US" altLang="en-US" sz="1400" dirty="0"/>
          </a:p>
        </p:txBody>
      </p:sp>
    </p:spTree>
    <p:extLst>
      <p:ext uri="{BB962C8B-B14F-4D97-AF65-F5344CB8AC3E}">
        <p14:creationId xmlns:p14="http://schemas.microsoft.com/office/powerpoint/2010/main" val="1309762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365126"/>
            <a:ext cx="11524343" cy="6214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CSS Selectors (Cont.)</a:t>
            </a:r>
          </a:p>
        </p:txBody>
      </p:sp>
      <p:sp>
        <p:nvSpPr>
          <p:cNvPr id="5" name="Rectangle 4"/>
          <p:cNvSpPr/>
          <p:nvPr/>
        </p:nvSpPr>
        <p:spPr>
          <a:xfrm>
            <a:off x="449943" y="1259545"/>
            <a:ext cx="11524343" cy="5632311"/>
          </a:xfrm>
          <a:prstGeom prst="rect">
            <a:avLst/>
          </a:prstGeom>
        </p:spPr>
        <p:txBody>
          <a:bodyPr wrap="square">
            <a:spAutoFit/>
          </a:bodyPr>
          <a:lstStyle/>
          <a:p>
            <a:r>
              <a:rPr lang="en-US" sz="2400" b="1" u="sng" dirty="0">
                <a:latin typeface="Garamond" panose="02020404030301010803" pitchFamily="18" charset="0"/>
              </a:rPr>
              <a:t>Grouping Selectors</a:t>
            </a:r>
          </a:p>
          <a:p>
            <a:endParaRPr lang="en-US" sz="2400" b="1" u="sng" dirty="0">
              <a:latin typeface="Garamond" panose="02020404030301010803" pitchFamily="18" charset="0"/>
            </a:endParaRPr>
          </a:p>
          <a:p>
            <a:r>
              <a:rPr lang="en-US" sz="2400" dirty="0">
                <a:latin typeface="Garamond" panose="02020404030301010803" pitchFamily="18" charset="0"/>
              </a:rPr>
              <a:t>You can group all the selectors of same style to minimize the code. The selectors should be separated with comma.</a:t>
            </a:r>
          </a:p>
          <a:p>
            <a:endParaRPr lang="en-US" sz="2400" dirty="0">
              <a:latin typeface="Garamond" panose="02020404030301010803" pitchFamily="18" charset="0"/>
            </a:endParaRPr>
          </a:p>
          <a:p>
            <a:r>
              <a:rPr lang="en-US" sz="2400" b="1" u="sng" dirty="0">
                <a:latin typeface="Garamond" panose="02020404030301010803" pitchFamily="18" charset="0"/>
              </a:rPr>
              <a:t>Example-</a:t>
            </a:r>
          </a:p>
          <a:p>
            <a:endParaRPr lang="en-US" sz="2400" b="1" u="sng" dirty="0">
              <a:latin typeface="Garamond" panose="02020404030301010803" pitchFamily="18" charset="0"/>
            </a:endParaRPr>
          </a:p>
          <a:p>
            <a:r>
              <a:rPr lang="en-US" sz="2400" b="1" dirty="0">
                <a:solidFill>
                  <a:schemeClr val="accent2">
                    <a:lumMod val="50000"/>
                  </a:schemeClr>
                </a:solidFill>
                <a:latin typeface="Garamond" panose="02020404030301010803" pitchFamily="18" charset="0"/>
              </a:rPr>
              <a:t>h2 {</a:t>
            </a:r>
            <a:r>
              <a:rPr lang="en-US" sz="2400" dirty="0">
                <a:latin typeface="Garamond" panose="02020404030301010803" pitchFamily="18" charset="0"/>
              </a:rPr>
              <a:t>text-align: center; color: red; </a:t>
            </a:r>
            <a:r>
              <a:rPr lang="en-US" sz="2400" b="1" dirty="0">
                <a:solidFill>
                  <a:schemeClr val="accent2">
                    <a:lumMod val="50000"/>
                  </a:schemeClr>
                </a:solidFill>
                <a:latin typeface="Garamond" panose="02020404030301010803" pitchFamily="18" charset="0"/>
              </a:rPr>
              <a:t>}</a:t>
            </a:r>
            <a:br>
              <a:rPr lang="en-US" sz="2400" b="1" dirty="0">
                <a:solidFill>
                  <a:schemeClr val="accent2">
                    <a:lumMod val="50000"/>
                  </a:schemeClr>
                </a:solidFill>
                <a:latin typeface="Garamond" panose="02020404030301010803" pitchFamily="18" charset="0"/>
              </a:rPr>
            </a:br>
            <a:r>
              <a:rPr lang="en-US" sz="2400" b="1" dirty="0">
                <a:solidFill>
                  <a:schemeClr val="accent2">
                    <a:lumMod val="50000"/>
                  </a:schemeClr>
                </a:solidFill>
                <a:latin typeface="Garamond" panose="02020404030301010803" pitchFamily="18" charset="0"/>
              </a:rPr>
              <a:t>p {</a:t>
            </a:r>
            <a:r>
              <a:rPr lang="en-US" sz="2400" dirty="0">
                <a:latin typeface="Garamond" panose="02020404030301010803" pitchFamily="18" charset="0"/>
              </a:rPr>
              <a:t>text-align: center; color: red;</a:t>
            </a:r>
            <a:r>
              <a:rPr lang="en-US" sz="2400" b="1" dirty="0">
                <a:solidFill>
                  <a:schemeClr val="accent2">
                    <a:lumMod val="50000"/>
                  </a:schemeClr>
                </a:solidFill>
                <a:latin typeface="Garamond" panose="02020404030301010803" pitchFamily="18" charset="0"/>
              </a:rPr>
              <a:t>}</a:t>
            </a:r>
            <a:endParaRPr lang="en-US" sz="2400" b="1" u="sng" dirty="0">
              <a:solidFill>
                <a:schemeClr val="accent2">
                  <a:lumMod val="50000"/>
                </a:schemeClr>
              </a:solidFill>
              <a:latin typeface="Garamond" panose="02020404030301010803" pitchFamily="18" charset="0"/>
            </a:endParaRPr>
          </a:p>
          <a:p>
            <a:endParaRPr lang="en-US" sz="2400" b="1" u="sng" dirty="0">
              <a:latin typeface="Garamond" panose="02020404030301010803" pitchFamily="18" charset="0"/>
            </a:endParaRPr>
          </a:p>
          <a:p>
            <a:r>
              <a:rPr lang="en-US" sz="2400" b="1" u="sng" dirty="0">
                <a:latin typeface="Garamond" panose="02020404030301010803" pitchFamily="18" charset="0"/>
              </a:rPr>
              <a:t>Grouped Selectors-</a:t>
            </a:r>
          </a:p>
          <a:p>
            <a:r>
              <a:rPr lang="en-US" sz="2400" b="1" dirty="0">
                <a:solidFill>
                  <a:schemeClr val="accent2">
                    <a:lumMod val="50000"/>
                  </a:schemeClr>
                </a:solidFill>
                <a:latin typeface="Garamond" panose="02020404030301010803" pitchFamily="18" charset="0"/>
              </a:rPr>
              <a:t>h2, p {</a:t>
            </a:r>
            <a:r>
              <a:rPr lang="en-US" sz="2400" dirty="0">
                <a:solidFill>
                  <a:schemeClr val="tx1">
                    <a:lumMod val="95000"/>
                    <a:lumOff val="5000"/>
                  </a:schemeClr>
                </a:solidFill>
                <a:latin typeface="Garamond" panose="02020404030301010803" pitchFamily="18" charset="0"/>
              </a:rPr>
              <a:t>text-align: center; color: red;</a:t>
            </a:r>
            <a:r>
              <a:rPr lang="en-US" sz="2400" b="1" dirty="0">
                <a:solidFill>
                  <a:schemeClr val="accent2">
                    <a:lumMod val="50000"/>
                  </a:schemeClr>
                </a:solidFill>
                <a:latin typeface="Garamond" panose="02020404030301010803" pitchFamily="18" charset="0"/>
              </a:rPr>
              <a:t> }</a:t>
            </a:r>
            <a:endParaRPr lang="en-US" sz="2400" b="1" u="sng" dirty="0">
              <a:solidFill>
                <a:schemeClr val="accent2">
                  <a:lumMod val="50000"/>
                </a:schemeClr>
              </a:solidFill>
              <a:latin typeface="Garamond" panose="02020404030301010803" pitchFamily="18" charset="0"/>
            </a:endParaRPr>
          </a:p>
          <a:p>
            <a:endParaRPr lang="en-US" sz="2400" b="1" u="sng" dirty="0">
              <a:latin typeface="Garamond" panose="02020404030301010803" pitchFamily="18" charset="0"/>
            </a:endParaRPr>
          </a:p>
          <a:p>
            <a:endParaRPr lang="en-US" sz="2400" b="1" u="sng" dirty="0">
              <a:latin typeface="Garamond" panose="02020404030301010803" pitchFamily="18" charset="0"/>
            </a:endParaRPr>
          </a:p>
          <a:p>
            <a:endParaRPr lang="en-US" sz="2400" dirty="0">
              <a:latin typeface="Garamond" panose="02020404030301010803" pitchFamily="18" charset="0"/>
            </a:endParaRPr>
          </a:p>
        </p:txBody>
      </p:sp>
      <p:sp>
        <p:nvSpPr>
          <p:cNvPr id="4" name="Slide Number Placeholder 3">
            <a:extLst>
              <a:ext uri="{FF2B5EF4-FFF2-40B4-BE49-F238E27FC236}">
                <a16:creationId xmlns:a16="http://schemas.microsoft.com/office/drawing/2014/main" id="{0AAECBBE-006C-4E86-B61B-DDF0A70F9825}"/>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9</a:t>
            </a:fld>
            <a:endParaRPr lang="en-US" altLang="en-US" sz="1400" dirty="0"/>
          </a:p>
        </p:txBody>
      </p:sp>
    </p:spTree>
    <p:extLst>
      <p:ext uri="{BB962C8B-B14F-4D97-AF65-F5344CB8AC3E}">
        <p14:creationId xmlns:p14="http://schemas.microsoft.com/office/powerpoint/2010/main" val="17445342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1387</TotalTime>
  <Words>4831</Words>
  <Application>Microsoft Office PowerPoint</Application>
  <PresentationFormat>Widescreen</PresentationFormat>
  <Paragraphs>781</Paragraphs>
  <Slides>55</Slides>
  <Notes>29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55</vt:i4>
      </vt:variant>
    </vt:vector>
  </HeadingPairs>
  <TitlesOfParts>
    <vt:vector size="65" baseType="lpstr">
      <vt:lpstr>Arial</vt:lpstr>
      <vt:lpstr>Calibri</vt:lpstr>
      <vt:lpstr>Century Gothic</vt:lpstr>
      <vt:lpstr>Garamond</vt:lpstr>
      <vt:lpstr>Times New Roman</vt:lpstr>
      <vt:lpstr>Times New Roman</vt:lpstr>
      <vt:lpstr>verdana</vt:lpstr>
      <vt:lpstr>Wingdings</vt:lpstr>
      <vt:lpstr>Wingdings 3</vt:lpstr>
      <vt:lpstr>Ion</vt:lpstr>
      <vt:lpstr>CSS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CSS Units</vt:lpstr>
      <vt:lpstr>Absolute Lengths</vt:lpstr>
      <vt:lpstr>Relative Lengths</vt:lpstr>
      <vt:lpstr>Example</vt:lpstr>
      <vt:lpstr>PowerPoint Presentation</vt:lpstr>
      <vt:lpstr>PowerPoint Presentation</vt:lpstr>
      <vt:lpstr>PowerPoint Presentation</vt:lpstr>
      <vt:lpstr>PowerPoint Presentation</vt:lpstr>
      <vt:lpstr>PowerPoint Presentation</vt:lpstr>
      <vt:lpstr>PowerPoint Presentation</vt:lpstr>
      <vt:lpstr>Border-width</vt:lpstr>
      <vt:lpstr>PowerPoint Presentation</vt:lpstr>
      <vt:lpstr>PowerPoint Presentation</vt:lpstr>
      <vt:lpstr>PowerPoint Presentation</vt:lpstr>
      <vt:lpstr>PowerPoint Presentation</vt:lpstr>
      <vt:lpstr>CSS float</vt:lpstr>
      <vt:lpstr>How it works</vt:lpstr>
      <vt:lpstr>CSS float Properties</vt:lpstr>
      <vt:lpstr>CSS Float Property Values</vt:lpstr>
      <vt:lpstr>Final Example</vt:lpstr>
      <vt:lpstr>PowerPoint Presentation</vt:lpstr>
      <vt:lpstr>PowerPoint Presentation</vt:lpstr>
      <vt:lpstr>Writing for Web Audience</vt:lpstr>
      <vt:lpstr>Writing for Web Audience</vt:lpstr>
      <vt:lpstr>Writing for Web Audience</vt:lpstr>
      <vt:lpstr>What are CSS preprocessors?</vt:lpstr>
      <vt:lpstr>Common CSS Preprocessor</vt:lpstr>
      <vt:lpstr>Advantages of CSS Preprocessors</vt:lpstr>
      <vt:lpstr>Disadvantages of CSS Preprocessors</vt:lpstr>
      <vt:lpstr>CSS Modules</vt:lpstr>
      <vt:lpstr>Example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XML</dc:title>
  <dc:creator>Sujata</dc:creator>
  <cp:lastModifiedBy>Sujata Batra</cp:lastModifiedBy>
  <cp:revision>137</cp:revision>
  <dcterms:created xsi:type="dcterms:W3CDTF">2018-05-08T12:22:34Z</dcterms:created>
  <dcterms:modified xsi:type="dcterms:W3CDTF">2022-01-05T16:41:48Z</dcterms:modified>
</cp:coreProperties>
</file>