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554" r:id="rId2"/>
    <p:sldId id="527" r:id="rId3"/>
    <p:sldId id="528" r:id="rId4"/>
    <p:sldId id="529" r:id="rId5"/>
    <p:sldId id="530" r:id="rId6"/>
    <p:sldId id="568" r:id="rId7"/>
    <p:sldId id="531" r:id="rId8"/>
    <p:sldId id="532" r:id="rId9"/>
    <p:sldId id="533" r:id="rId10"/>
    <p:sldId id="566" r:id="rId11"/>
    <p:sldId id="536" r:id="rId12"/>
    <p:sldId id="573" r:id="rId13"/>
    <p:sldId id="537" r:id="rId14"/>
    <p:sldId id="535" r:id="rId15"/>
    <p:sldId id="538" r:id="rId16"/>
    <p:sldId id="539" r:id="rId17"/>
    <p:sldId id="542" r:id="rId18"/>
    <p:sldId id="543" r:id="rId19"/>
    <p:sldId id="540" r:id="rId20"/>
    <p:sldId id="579" r:id="rId21"/>
    <p:sldId id="591" r:id="rId22"/>
    <p:sldId id="592" r:id="rId23"/>
    <p:sldId id="580" r:id="rId24"/>
    <p:sldId id="581" r:id="rId25"/>
    <p:sldId id="582" r:id="rId26"/>
    <p:sldId id="584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62" autoAdjust="0"/>
  </p:normalViewPr>
  <p:slideViewPr>
    <p:cSldViewPr>
      <p:cViewPr varScale="1">
        <p:scale>
          <a:sx n="57" d="100"/>
          <a:sy n="57" d="100"/>
        </p:scale>
        <p:origin x="1544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70584D3-B0E8-42FF-BC3D-37A859437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Solutions Engineering Fundamentals: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Course #Z16325</a:t>
            </a:r>
          </a:p>
          <a:p>
            <a:r>
              <a:rPr lang="en-US"/>
              <a:t>© 2009 Accenture All Rights Reserved.</a:t>
            </a: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377" indent="-225377"/>
            <a:r>
              <a:rPr lang="en-US" b="1" dirty="0">
                <a:latin typeface="Arial" pitchFamily="34" charset="0"/>
              </a:rPr>
              <a:t>Faculty Notes:</a:t>
            </a:r>
          </a:p>
          <a:p>
            <a:pPr marL="225377" indent="-225377"/>
            <a:r>
              <a:rPr lang="en-US" b="1" u="sng" dirty="0">
                <a:latin typeface="Arial" pitchFamily="34" charset="0"/>
              </a:rPr>
              <a:t>Resolving Project Dependencies</a:t>
            </a:r>
          </a:p>
          <a:p>
            <a:pPr marL="225377" indent="-225377"/>
            <a:r>
              <a:rPr lang="en-US" dirty="0">
                <a:latin typeface="Arial" pitchFamily="34" charset="0"/>
              </a:rPr>
              <a:t>During the build process, the project dependencies are resolved with the help of Maven 2 dependency management engine. Dependencies are specified in &lt;dependencies&gt; elements within a pom.xml file. Project dependencies are stored on repository servers. The dependencies resolver attempts to resolve the dependencies in the following order:</a:t>
            </a:r>
          </a:p>
          <a:p>
            <a:pPr marL="225377" indent="-225377">
              <a:buFontTx/>
              <a:buAutoNum type="alphaLcPeriod"/>
            </a:pPr>
            <a:r>
              <a:rPr lang="en-US" dirty="0">
                <a:latin typeface="Arial" pitchFamily="34" charset="0"/>
              </a:rPr>
              <a:t>Your local repository is checked for the dependency.</a:t>
            </a:r>
          </a:p>
          <a:p>
            <a:pPr marL="225377" indent="-225377">
              <a:buFontTx/>
              <a:buAutoNum type="alphaLcPeriod"/>
            </a:pPr>
            <a:r>
              <a:rPr lang="en-US" dirty="0">
                <a:latin typeface="Arial" pitchFamily="34" charset="0"/>
              </a:rPr>
              <a:t>A list of remote repositories is checked for the dependency.</a:t>
            </a:r>
          </a:p>
          <a:p>
            <a:pPr marL="225377" indent="-225377">
              <a:buFontTx/>
              <a:buAutoNum type="alphaLcPeriod"/>
            </a:pPr>
            <a:r>
              <a:rPr lang="en-US" dirty="0">
                <a:latin typeface="Arial" pitchFamily="34" charset="0"/>
              </a:rPr>
              <a:t>In case, 1 and 2 fail, an error is reported.</a:t>
            </a:r>
          </a:p>
          <a:p>
            <a:pPr marL="1089321" lvl="2" indent="-187814"/>
            <a:r>
              <a:rPr lang="en-US" dirty="0">
                <a:latin typeface="Arial" pitchFamily="34" charset="0"/>
              </a:rPr>
              <a:t>By default, the first remote repository contacted in step 2 is a worldwide-accessible centralized Maven 2 repository containing artifacts for most popular open source projects. </a:t>
            </a:r>
          </a:p>
          <a:p>
            <a:pPr marL="225377" indent="-225377"/>
            <a:endParaRPr lang="en-US" dirty="0">
              <a:latin typeface="Arial" pitchFamily="34" charset="0"/>
            </a:endParaRPr>
          </a:p>
          <a:p>
            <a:pPr marL="225377" indent="-225377"/>
            <a:r>
              <a:rPr lang="en-US" b="1" u="sng" dirty="0">
                <a:latin typeface="Arial" pitchFamily="34" charset="0"/>
              </a:rPr>
              <a:t>Local Repository</a:t>
            </a:r>
          </a:p>
          <a:p>
            <a:pPr marL="225377" indent="-225377"/>
            <a:r>
              <a:rPr lang="en-US" dirty="0">
                <a:latin typeface="Arial" pitchFamily="34" charset="0"/>
              </a:rPr>
              <a:t>Your Maven 2 local repository is a directory on your disk, located at </a:t>
            </a:r>
            <a:r>
              <a:rPr lang="en-US" i="1" dirty="0" err="1">
                <a:latin typeface="Arial" pitchFamily="34" charset="0"/>
              </a:rPr>
              <a:t>HomeDirectory</a:t>
            </a:r>
            <a:r>
              <a:rPr lang="en-US" dirty="0">
                <a:latin typeface="Arial" pitchFamily="34" charset="0"/>
              </a:rPr>
              <a:t>/.m2/repository. This repository acts as a high-performance local cache, storing any artifacts downloaded as a result of dependency resolution. </a:t>
            </a:r>
          </a:p>
          <a:p>
            <a:pPr marL="225377" indent="-225377"/>
            <a:endParaRPr lang="en-US" dirty="0">
              <a:latin typeface="Arial" pitchFamily="34" charset="0"/>
            </a:endParaRPr>
          </a:p>
          <a:p>
            <a:pPr marL="225377" indent="-225377"/>
            <a:r>
              <a:rPr lang="en-US" b="1" u="sng" dirty="0">
                <a:latin typeface="Arial" pitchFamily="34" charset="0"/>
              </a:rPr>
              <a:t>Remote Repository</a:t>
            </a:r>
          </a:p>
          <a:p>
            <a:pPr marL="225377" indent="-225377"/>
            <a:r>
              <a:rPr lang="en-US" dirty="0">
                <a:latin typeface="Arial" pitchFamily="34" charset="0"/>
              </a:rPr>
              <a:t>Remote repositories are accessed over the network. You can maintain a list of remote repositories to use in your settings.xml configuration file. The settings.xml file is present in the conf folder of apache-maven-2.2.1.</a:t>
            </a:r>
          </a:p>
          <a:p>
            <a:pPr marL="1089321" lvl="2" indent="-187814"/>
            <a:endParaRPr lang="en-US" b="1" u="sng" dirty="0">
              <a:latin typeface="Arial" pitchFamily="34" charset="0"/>
            </a:endParaRPr>
          </a:p>
          <a:p>
            <a:pPr marL="225377" indent="-225377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Solutions Engineering Fundamentals: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Course #Z16325</a:t>
            </a:r>
          </a:p>
          <a:p>
            <a:r>
              <a:rPr lang="en-US"/>
              <a:t>© 2009 Accenture All Rights Reserved.</a:t>
            </a:r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>
                <a:latin typeface="Arial" pitchFamily="34" charset="0"/>
              </a:rPr>
              <a:t>Faculty Notes:</a:t>
            </a:r>
          </a:p>
          <a:p>
            <a:r>
              <a:rPr lang="en-US">
                <a:latin typeface="Arial" pitchFamily="34" charset="0"/>
              </a:rPr>
              <a:t>POM is Maven’s understanding of your particular project.</a:t>
            </a:r>
          </a:p>
          <a:p>
            <a:r>
              <a:rPr lang="en-US">
                <a:latin typeface="Arial" pitchFamily="34" charset="0"/>
              </a:rPr>
              <a:t>Dependencies are specified as a part of pom.xml file. Maven resolves project dependencies according to it’s dependency management model. Maven 2 looks for dependent components in local and global repositories. In Maven terminology, the dependent components are known as artifacts. Artifacts resolved in remote repositories are download to the local repository. </a:t>
            </a:r>
          </a:p>
          <a:p>
            <a:r>
              <a:rPr lang="en-US">
                <a:latin typeface="Arial" pitchFamily="34" charset="0"/>
              </a:rPr>
              <a:t>Maven 2 can deal with transitive dependencies also. That is, Maven 2 works perfectly when resolving dependencies that your dependencies depend on. </a:t>
            </a:r>
          </a:p>
          <a:p>
            <a:r>
              <a:rPr lang="en-US">
                <a:latin typeface="Arial" pitchFamily="34" charset="0"/>
              </a:rPr>
              <a:t>All file handling tasks are performed by the Maven engine through plug-ins. Plug-ins are configured and described in the pom.xml file. The plug-ins are handled as artifacts by the dependency management model and are downloaded on demand. Each plug-in can be associated with various phases of a life cycle.</a:t>
            </a:r>
          </a:p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Solutions Engineering Fundamentals: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Course #Z16325</a:t>
            </a:r>
          </a:p>
          <a:p>
            <a:r>
              <a:rPr lang="en-US"/>
              <a:t>© 2009 Accenture All Rights Reserved.</a:t>
            </a:r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1688" y="692150"/>
            <a:ext cx="2733675" cy="205105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Faculty Notes:</a:t>
            </a:r>
          </a:p>
          <a:p>
            <a:r>
              <a:rPr lang="en-US" dirty="0">
                <a:latin typeface="Arial" pitchFamily="34" charset="0"/>
              </a:rPr>
              <a:t>Provide the arguments to pass to Maven. E.g. If you want to run the install goal you need to add install to the </a:t>
            </a:r>
            <a:r>
              <a:rPr lang="en-US" b="1" dirty="0">
                <a:latin typeface="Arial" pitchFamily="34" charset="0"/>
              </a:rPr>
              <a:t>Arguments</a:t>
            </a:r>
            <a:r>
              <a:rPr lang="en-US" dirty="0">
                <a:latin typeface="Arial" pitchFamily="34" charset="0"/>
              </a:rPr>
              <a:t> field. Any additional arguments can be defined here as well, e.g. -</a:t>
            </a:r>
            <a:r>
              <a:rPr lang="en-US" dirty="0" err="1">
                <a:latin typeface="Arial" pitchFamily="34" charset="0"/>
              </a:rPr>
              <a:t>Dmaven.test.skip</a:t>
            </a:r>
            <a:r>
              <a:rPr lang="en-US">
                <a:latin typeface="Arial" pitchFamily="34" charset="0"/>
              </a:rPr>
              <a:t>=true.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4EABF-1A5D-4407-91E9-2F0B4FCBE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DD07-E94F-48AB-AAF5-D94FE2F77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7645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7695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D060D-9348-4915-89E6-0EDE9EA31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 baseline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148B6-0CCA-4F6B-BD27-375033496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40A46-485B-42A1-80C6-E94EE80A8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BC2FF-841D-4801-968E-FBE44912F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181E6-C3A3-4429-959C-8BB9B4CF5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4A3DC-AC13-45C8-A57A-92B6E4943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D50A3-2522-441B-A75B-BAC6D5856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67D6D-C30D-4CAE-8BA4-F549C3F5D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47E1F-19FD-4579-B831-534DFE6DB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229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F63B6E43-D7E2-4E12-965E-F36E7A7BA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Build Tools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/>
            </a:b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action in Maven happens in </a:t>
            </a:r>
            <a:r>
              <a:rPr lang="en-US" dirty="0" err="1"/>
              <a:t>plugin</a:t>
            </a:r>
            <a:r>
              <a:rPr lang="en-US" dirty="0"/>
              <a:t> goals </a:t>
            </a:r>
          </a:p>
          <a:p>
            <a:pPr lvl="1"/>
            <a:r>
              <a:rPr lang="en-US" dirty="0"/>
              <a:t>compiling source, </a:t>
            </a:r>
          </a:p>
          <a:p>
            <a:pPr lvl="1"/>
            <a:r>
              <a:rPr lang="en-US" dirty="0"/>
              <a:t>packaging </a:t>
            </a:r>
            <a:r>
              <a:rPr lang="en-US" dirty="0" err="1"/>
              <a:t>bytecode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publishing sites</a:t>
            </a:r>
          </a:p>
          <a:p>
            <a:endParaRPr lang="en-US" dirty="0"/>
          </a:p>
          <a:p>
            <a:r>
              <a:rPr lang="en-US" dirty="0"/>
              <a:t>Maven Lifecycle and other Goals are done through these </a:t>
            </a:r>
            <a:r>
              <a:rPr lang="en-US" dirty="0" err="1"/>
              <a:t>Plugins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Plugins</a:t>
            </a:r>
            <a:r>
              <a:rPr lang="en-US" dirty="0"/>
              <a:t> are retrieved from the Maven Repository maintained centrally and shared universally.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b="1" dirty="0" err="1"/>
              <a:t>mvn</a:t>
            </a:r>
            <a:r>
              <a:rPr lang="en-US" b="1" dirty="0"/>
              <a:t> install </a:t>
            </a:r>
          </a:p>
          <a:p>
            <a:endParaRPr lang="en-US" b="1" dirty="0"/>
          </a:p>
          <a:p>
            <a:pPr lvl="1"/>
            <a:r>
              <a:rPr lang="en-US" dirty="0"/>
              <a:t>With New Maven installation will  retrieve  most of the core Maven </a:t>
            </a:r>
            <a:r>
              <a:rPr lang="en-US" dirty="0" err="1"/>
              <a:t>plugins</a:t>
            </a:r>
            <a:r>
              <a:rPr lang="en-US" dirty="0"/>
              <a:t> from the Central Maven Repository.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Repositories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Maven repositories store a set of artifacts which are used by Maven during dependency resolution for a project.</a:t>
            </a:r>
          </a:p>
          <a:p>
            <a:endParaRPr lang="en-US" dirty="0"/>
          </a:p>
          <a:p>
            <a:r>
              <a:rPr lang="en-US" dirty="0"/>
              <a:t>Local repositories can be accessed on the local hard disk.</a:t>
            </a:r>
          </a:p>
          <a:p>
            <a:endParaRPr lang="en-US" dirty="0"/>
          </a:p>
          <a:p>
            <a:r>
              <a:rPr lang="en-US" dirty="0"/>
              <a:t> Remote repositories can be accessed through the network.</a:t>
            </a:r>
          </a:p>
          <a:p>
            <a:endParaRPr lang="en-US" dirty="0"/>
          </a:p>
          <a:p>
            <a:r>
              <a:rPr lang="en-US" dirty="0"/>
              <a:t>An artifact is bundled as a JAR file which contains the binary library or executable. </a:t>
            </a:r>
          </a:p>
          <a:p>
            <a:endParaRPr lang="en-US" dirty="0"/>
          </a:p>
          <a:p>
            <a:r>
              <a:rPr lang="en-US" dirty="0"/>
              <a:t>An artifact can also be a war or an ear.</a:t>
            </a:r>
          </a:p>
          <a:p>
            <a:endParaRPr lang="en-US" dirty="0"/>
          </a:p>
          <a:p>
            <a:r>
              <a:rPr lang="en-US" dirty="0"/>
              <a:t>After downloading repository,  Maven will always look for the artifact in the local repository before looking elsewhere.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On Windows XP,</a:t>
            </a:r>
          </a:p>
          <a:p>
            <a:endParaRPr lang="en-US" dirty="0"/>
          </a:p>
          <a:p>
            <a:pPr lvl="1"/>
            <a:r>
              <a:rPr lang="en-US" b="1" dirty="0"/>
              <a:t>C:\Documents and Settings\USERNAME\.m2\repository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mvn</a:t>
            </a:r>
            <a:r>
              <a:rPr lang="en-US" b="1" dirty="0"/>
              <a:t> install </a:t>
            </a:r>
            <a:r>
              <a:rPr lang="en-US" dirty="0"/>
              <a:t>command,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Maven will install  project's artifact in local repository. 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377" indent="-225377"/>
            <a:r>
              <a:rPr lang="en-US" dirty="0">
                <a:latin typeface="Arial" pitchFamily="34" charset="0"/>
              </a:rPr>
              <a:t>During the build process, the project dependencies are resolved with the help of Maven 2 dependency management engine. </a:t>
            </a:r>
          </a:p>
          <a:p>
            <a:pPr marL="225377" indent="-225377"/>
            <a:r>
              <a:rPr lang="en-US" dirty="0">
                <a:latin typeface="Arial" pitchFamily="34" charset="0"/>
              </a:rPr>
              <a:t>Dependencies are specified in &lt;dependencies&gt; elements within a pom.xml file.</a:t>
            </a:r>
          </a:p>
          <a:p>
            <a:pPr marL="225377" indent="-225377"/>
            <a:r>
              <a:rPr lang="en-US" dirty="0">
                <a:latin typeface="Arial" pitchFamily="34" charset="0"/>
              </a:rPr>
              <a:t> Project dependencies are stored on repository servers. The dependencies resolver attempts to resolve the dependencies in the following order:</a:t>
            </a:r>
          </a:p>
          <a:p>
            <a:pPr marL="225377" indent="-225377">
              <a:buFontTx/>
              <a:buAutoNum type="alphaLcPeriod"/>
            </a:pPr>
            <a:r>
              <a:rPr lang="en-US" dirty="0">
                <a:latin typeface="Arial" pitchFamily="34" charset="0"/>
              </a:rPr>
              <a:t>Your local repository is checked for the dependency.</a:t>
            </a:r>
          </a:p>
          <a:p>
            <a:pPr marL="625427" lvl="1" indent="-225377">
              <a:buFontTx/>
              <a:buAutoNum type="alphaLcPeriod"/>
            </a:pPr>
            <a:r>
              <a:rPr lang="en-US" sz="2000" b="1" dirty="0">
                <a:latin typeface="Arial" pitchFamily="34" charset="0"/>
              </a:rPr>
              <a:t>A list of remote repositories is checked for the dependency.</a:t>
            </a:r>
          </a:p>
          <a:p>
            <a:pPr marL="625427" lvl="1" indent="-225377">
              <a:buFontTx/>
              <a:buAutoNum type="alphaLcPeriod"/>
            </a:pPr>
            <a:r>
              <a:rPr lang="en-US" sz="2000" b="1" dirty="0">
                <a:latin typeface="Arial" pitchFamily="34" charset="0"/>
              </a:rPr>
              <a:t>In case, 1 and 2 fail, an error is reported.</a:t>
            </a:r>
          </a:p>
          <a:p>
            <a:pPr marL="1546521" lvl="3" indent="-187814"/>
            <a:r>
              <a:rPr lang="en-US" sz="2000" b="1" dirty="0">
                <a:latin typeface="Arial" pitchFamily="34" charset="0"/>
              </a:rPr>
              <a:t>By default, the first remote repository contacted in step 2 is a worldwide-accessible centralized Maven 2 repository containing artifacts for most popular open source projects.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Overview of Maven 2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2195513" y="2133600"/>
            <a:ext cx="5040312" cy="3240088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2484438" y="2349500"/>
            <a:ext cx="1706562" cy="914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/>
            <a:r>
              <a:rPr lang="en-US" sz="1400" dirty="0"/>
              <a:t>Project Object</a:t>
            </a:r>
          </a:p>
          <a:p>
            <a:pPr marL="342900" indent="-342900"/>
            <a:r>
              <a:rPr lang="en-US" sz="1400" dirty="0"/>
              <a:t> Model</a:t>
            </a:r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5364163" y="2349500"/>
            <a:ext cx="1655762" cy="914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/>
            <a:r>
              <a:rPr lang="en-US" sz="1400"/>
              <a:t>Dependency</a:t>
            </a:r>
          </a:p>
          <a:p>
            <a:pPr marL="342900" indent="-342900"/>
            <a:r>
              <a:rPr lang="en-US" sz="1400"/>
              <a:t> Management</a:t>
            </a:r>
          </a:p>
          <a:p>
            <a:pPr marL="342900" indent="-342900"/>
            <a:r>
              <a:rPr lang="en-US" sz="1400"/>
              <a:t>Model</a:t>
            </a:r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2484438" y="3644900"/>
            <a:ext cx="4535487" cy="576263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/>
            <a:r>
              <a:rPr lang="en-US" sz="1400"/>
              <a:t>Project Life cycle and phases</a:t>
            </a:r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auto">
          <a:xfrm>
            <a:off x="3297238" y="4437063"/>
            <a:ext cx="914400" cy="817562"/>
          </a:xfrm>
          <a:prstGeom prst="rect">
            <a:avLst/>
          </a:prstGeom>
          <a:solidFill>
            <a:srgbClr val="00FFFF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/>
            <a:r>
              <a:rPr lang="en-US" sz="1400"/>
              <a:t>Plug-in</a:t>
            </a:r>
          </a:p>
        </p:txBody>
      </p:sp>
      <p:sp>
        <p:nvSpPr>
          <p:cNvPr id="313353" name="Rectangle 9"/>
          <p:cNvSpPr>
            <a:spLocks noChangeArrowheads="1"/>
          </p:cNvSpPr>
          <p:nvPr/>
        </p:nvSpPr>
        <p:spPr bwMode="auto">
          <a:xfrm>
            <a:off x="4378325" y="4437063"/>
            <a:ext cx="914400" cy="817562"/>
          </a:xfrm>
          <a:prstGeom prst="rect">
            <a:avLst/>
          </a:prstGeom>
          <a:solidFill>
            <a:srgbClr val="00FFFF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/>
            <a:r>
              <a:rPr lang="en-US" sz="1400"/>
              <a:t>Plug-in</a:t>
            </a:r>
          </a:p>
        </p:txBody>
      </p:sp>
      <p:sp>
        <p:nvSpPr>
          <p:cNvPr id="313354" name="Rectangle 10"/>
          <p:cNvSpPr>
            <a:spLocks noChangeArrowheads="1"/>
          </p:cNvSpPr>
          <p:nvPr/>
        </p:nvSpPr>
        <p:spPr bwMode="auto">
          <a:xfrm>
            <a:off x="5457825" y="4437063"/>
            <a:ext cx="914400" cy="817562"/>
          </a:xfrm>
          <a:prstGeom prst="rect">
            <a:avLst/>
          </a:prstGeom>
          <a:solidFill>
            <a:srgbClr val="00FFFF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/>
            <a:r>
              <a:rPr lang="en-US" sz="1400"/>
              <a:t>Plug-in</a:t>
            </a:r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>
            <a:off x="4211638" y="2781300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56" name="AutoShape 12"/>
          <p:cNvSpPr>
            <a:spLocks noChangeArrowheads="1"/>
          </p:cNvSpPr>
          <p:nvPr/>
        </p:nvSpPr>
        <p:spPr bwMode="auto">
          <a:xfrm>
            <a:off x="7235825" y="1484313"/>
            <a:ext cx="504825" cy="431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57" name="AutoShape 13"/>
          <p:cNvSpPr>
            <a:spLocks noChangeArrowheads="1"/>
          </p:cNvSpPr>
          <p:nvPr/>
        </p:nvSpPr>
        <p:spPr bwMode="auto">
          <a:xfrm>
            <a:off x="7740650" y="2082800"/>
            <a:ext cx="582613" cy="482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auto">
          <a:xfrm flipV="1">
            <a:off x="7019925" y="1916113"/>
            <a:ext cx="215900" cy="4333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59" name="Line 15"/>
          <p:cNvSpPr>
            <a:spLocks noChangeShapeType="1"/>
          </p:cNvSpPr>
          <p:nvPr/>
        </p:nvSpPr>
        <p:spPr bwMode="auto">
          <a:xfrm flipV="1">
            <a:off x="7019925" y="2349500"/>
            <a:ext cx="720725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7667625" y="1557338"/>
            <a:ext cx="1520825" cy="471487"/>
          </a:xfrm>
          <a:prstGeom prst="rect">
            <a:avLst/>
          </a:prstGeom>
          <a:solidFill>
            <a:srgbClr val="FFFF00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400"/>
              <a:t>Local &amp; Remote</a:t>
            </a:r>
          </a:p>
          <a:p>
            <a:pPr marL="342900" indent="-342900"/>
            <a:r>
              <a:rPr lang="en-US" sz="1400"/>
              <a:t> Repositories</a:t>
            </a:r>
          </a:p>
        </p:txBody>
      </p:sp>
      <p:sp>
        <p:nvSpPr>
          <p:cNvPr id="313361" name="AutoShape 17"/>
          <p:cNvSpPr>
            <a:spLocks noChangeArrowheads="1"/>
          </p:cNvSpPr>
          <p:nvPr/>
        </p:nvSpPr>
        <p:spPr bwMode="auto">
          <a:xfrm>
            <a:off x="1403350" y="1557338"/>
            <a:ext cx="936625" cy="576262"/>
          </a:xfrm>
          <a:prstGeom prst="parallelogram">
            <a:avLst>
              <a:gd name="adj" fmla="val 40634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62" name="Line 18"/>
          <p:cNvSpPr>
            <a:spLocks noChangeShapeType="1"/>
          </p:cNvSpPr>
          <p:nvPr/>
        </p:nvSpPr>
        <p:spPr bwMode="auto">
          <a:xfrm>
            <a:off x="2195513" y="1916113"/>
            <a:ext cx="647700" cy="4333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63" name="Text Box 19"/>
          <p:cNvSpPr txBox="1">
            <a:spLocks noChangeArrowheads="1"/>
          </p:cNvSpPr>
          <p:nvPr/>
        </p:nvSpPr>
        <p:spPr bwMode="auto">
          <a:xfrm>
            <a:off x="658813" y="1585913"/>
            <a:ext cx="960437" cy="258762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400"/>
              <a:t>pom.xml </a:t>
            </a:r>
          </a:p>
        </p:txBody>
      </p:sp>
      <p:sp>
        <p:nvSpPr>
          <p:cNvPr id="313364" name="AutoShape 20"/>
          <p:cNvSpPr>
            <a:spLocks noChangeArrowheads="1"/>
          </p:cNvSpPr>
          <p:nvPr/>
        </p:nvSpPr>
        <p:spPr bwMode="auto">
          <a:xfrm>
            <a:off x="1979613" y="5564188"/>
            <a:ext cx="1214437" cy="528637"/>
          </a:xfrm>
          <a:prstGeom prst="parallelogram">
            <a:avLst>
              <a:gd name="adj" fmla="val 57432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65" name="AutoShape 21"/>
          <p:cNvSpPr>
            <a:spLocks noChangeArrowheads="1"/>
          </p:cNvSpPr>
          <p:nvPr/>
        </p:nvSpPr>
        <p:spPr bwMode="auto">
          <a:xfrm>
            <a:off x="3995738" y="5564188"/>
            <a:ext cx="1214437" cy="528637"/>
          </a:xfrm>
          <a:prstGeom prst="parallelogram">
            <a:avLst>
              <a:gd name="adj" fmla="val 57432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66" name="AutoShape 22"/>
          <p:cNvSpPr>
            <a:spLocks noChangeArrowheads="1"/>
          </p:cNvSpPr>
          <p:nvPr/>
        </p:nvSpPr>
        <p:spPr bwMode="auto">
          <a:xfrm>
            <a:off x="6011863" y="5564188"/>
            <a:ext cx="1214437" cy="528637"/>
          </a:xfrm>
          <a:prstGeom prst="parallelogram">
            <a:avLst>
              <a:gd name="adj" fmla="val 57432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67" name="AutoShape 23"/>
          <p:cNvSpPr>
            <a:spLocks noChangeArrowheads="1"/>
          </p:cNvSpPr>
          <p:nvPr/>
        </p:nvSpPr>
        <p:spPr bwMode="auto">
          <a:xfrm>
            <a:off x="5003800" y="5564188"/>
            <a:ext cx="1214438" cy="528637"/>
          </a:xfrm>
          <a:prstGeom prst="parallelogram">
            <a:avLst>
              <a:gd name="adj" fmla="val 57433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68" name="AutoShape 24"/>
          <p:cNvSpPr>
            <a:spLocks noChangeArrowheads="1"/>
          </p:cNvSpPr>
          <p:nvPr/>
        </p:nvSpPr>
        <p:spPr bwMode="auto">
          <a:xfrm>
            <a:off x="2987675" y="5564188"/>
            <a:ext cx="1214438" cy="528637"/>
          </a:xfrm>
          <a:prstGeom prst="parallelogram">
            <a:avLst>
              <a:gd name="adj" fmla="val 57433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69" name="Line 25"/>
          <p:cNvSpPr>
            <a:spLocks noChangeShapeType="1"/>
          </p:cNvSpPr>
          <p:nvPr/>
        </p:nvSpPr>
        <p:spPr bwMode="auto">
          <a:xfrm flipH="1">
            <a:off x="2339975" y="5254625"/>
            <a:ext cx="957263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70" name="Line 26"/>
          <p:cNvSpPr>
            <a:spLocks noChangeShapeType="1"/>
          </p:cNvSpPr>
          <p:nvPr/>
        </p:nvSpPr>
        <p:spPr bwMode="auto">
          <a:xfrm>
            <a:off x="3297238" y="5254625"/>
            <a:ext cx="482600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71" name="Line 27"/>
          <p:cNvSpPr>
            <a:spLocks noChangeShapeType="1"/>
          </p:cNvSpPr>
          <p:nvPr/>
        </p:nvSpPr>
        <p:spPr bwMode="auto">
          <a:xfrm>
            <a:off x="3995738" y="5254625"/>
            <a:ext cx="720725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72" name="Line 28"/>
          <p:cNvSpPr>
            <a:spLocks noChangeShapeType="1"/>
          </p:cNvSpPr>
          <p:nvPr/>
        </p:nvSpPr>
        <p:spPr bwMode="auto">
          <a:xfrm flipH="1">
            <a:off x="3995738" y="5254625"/>
            <a:ext cx="720725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74" name="Line 30"/>
          <p:cNvSpPr>
            <a:spLocks noChangeShapeType="1"/>
          </p:cNvSpPr>
          <p:nvPr/>
        </p:nvSpPr>
        <p:spPr bwMode="auto">
          <a:xfrm flipH="1">
            <a:off x="5457825" y="5254625"/>
            <a:ext cx="266700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75" name="Line 31"/>
          <p:cNvSpPr>
            <a:spLocks noChangeShapeType="1"/>
          </p:cNvSpPr>
          <p:nvPr/>
        </p:nvSpPr>
        <p:spPr bwMode="auto">
          <a:xfrm>
            <a:off x="6011863" y="5254625"/>
            <a:ext cx="792162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76" name="Line 32"/>
          <p:cNvSpPr>
            <a:spLocks noChangeShapeType="1"/>
          </p:cNvSpPr>
          <p:nvPr/>
        </p:nvSpPr>
        <p:spPr bwMode="auto">
          <a:xfrm>
            <a:off x="5003800" y="5254625"/>
            <a:ext cx="1008063" cy="309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3377" name="Text Box 33"/>
          <p:cNvSpPr txBox="1">
            <a:spLocks noChangeArrowheads="1"/>
          </p:cNvSpPr>
          <p:nvPr/>
        </p:nvSpPr>
        <p:spPr bwMode="auto">
          <a:xfrm>
            <a:off x="1871663" y="6092825"/>
            <a:ext cx="1019511" cy="274434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200" dirty="0"/>
              <a:t>Source files</a:t>
            </a:r>
          </a:p>
        </p:txBody>
      </p:sp>
      <p:sp>
        <p:nvSpPr>
          <p:cNvPr id="313378" name="Text Box 34"/>
          <p:cNvSpPr txBox="1">
            <a:spLocks noChangeArrowheads="1"/>
          </p:cNvSpPr>
          <p:nvPr/>
        </p:nvSpPr>
        <p:spPr bwMode="auto">
          <a:xfrm>
            <a:off x="2917825" y="6092825"/>
            <a:ext cx="924933" cy="496033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200" dirty="0"/>
              <a:t>Genera</a:t>
            </a:r>
            <a:r>
              <a:rPr lang="en-US" sz="1200" b="1" dirty="0"/>
              <a:t>ted</a:t>
            </a:r>
          </a:p>
          <a:p>
            <a:pPr marL="342900" indent="-342900"/>
            <a:r>
              <a:rPr lang="en-US" sz="1200" b="1" dirty="0"/>
              <a:t> </a:t>
            </a:r>
            <a:r>
              <a:rPr lang="en-US" sz="1200" dirty="0"/>
              <a:t>Files</a:t>
            </a:r>
          </a:p>
        </p:txBody>
      </p:sp>
      <p:sp>
        <p:nvSpPr>
          <p:cNvPr id="313379" name="Text Box 35"/>
          <p:cNvSpPr txBox="1">
            <a:spLocks noChangeArrowheads="1"/>
          </p:cNvSpPr>
          <p:nvPr/>
        </p:nvSpPr>
        <p:spPr bwMode="auto">
          <a:xfrm>
            <a:off x="3975100" y="6092825"/>
            <a:ext cx="957263" cy="23495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200" dirty="0"/>
              <a:t>Resources</a:t>
            </a:r>
          </a:p>
        </p:txBody>
      </p:sp>
      <p:sp>
        <p:nvSpPr>
          <p:cNvPr id="313380" name="Text Box 36"/>
          <p:cNvSpPr txBox="1">
            <a:spLocks noChangeArrowheads="1"/>
          </p:cNvSpPr>
          <p:nvPr/>
        </p:nvSpPr>
        <p:spPr bwMode="auto">
          <a:xfrm>
            <a:off x="5086350" y="6092825"/>
            <a:ext cx="788678" cy="274434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200" b="1" dirty="0"/>
              <a:t>Binaries</a:t>
            </a:r>
          </a:p>
        </p:txBody>
      </p:sp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5991225" y="6092825"/>
            <a:ext cx="1548502" cy="274434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/>
            <a:r>
              <a:rPr lang="en-US" sz="1200" b="1"/>
              <a:t>Packaged Binaries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/test/java directory contains he pom.xml is the project's Project Object Model, or POM.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 pitchFamily="34" charset="0"/>
              </a:rPr>
              <a:t>POM is Maven’s understanding of a project.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 pitchFamily="34" charset="0"/>
              </a:rPr>
              <a:t>Dependencies are specified as a part of pom.xml file.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 pitchFamily="34" charset="0"/>
              </a:rPr>
              <a:t>Dependent components are known as artifacts, they are  resolved in remote repositories are download to the local repository.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 pitchFamily="34" charset="0"/>
              </a:rPr>
              <a:t>The plug-ins are handled as artifacts by the dependency management model and are downloaded on demand.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- - - - schema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definations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---</a:t>
            </a:r>
          </a:p>
          <a:p>
            <a:pPr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com.mycompany.app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&gt;my-app&lt;/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&lt;packaging&gt;jar&lt;/packaging&gt;</a:t>
            </a:r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&lt;version&gt;1.0-SNAPSHOT&lt;/version&gt;</a:t>
            </a:r>
          </a:p>
          <a:p>
            <a:pPr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&lt;name&gt;Maven Quick Start Archetype&lt;/name&gt;</a:t>
            </a:r>
          </a:p>
          <a:p>
            <a:pPr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&gt;http://maven.apache.org&lt;/url&gt;</a:t>
            </a:r>
          </a:p>
          <a:p>
            <a:pPr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&lt;dependencies&gt;</a:t>
            </a:r>
          </a:p>
          <a:p>
            <a:pPr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&lt;version&gt;3.8.1&lt;/version&gt;</a:t>
            </a:r>
          </a:p>
          <a:p>
            <a:pPr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&lt;scope&gt;test&lt;/scope&gt;</a:t>
            </a:r>
          </a:p>
          <a:p>
            <a:pPr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&lt;/dependency&gt;</a:t>
            </a:r>
          </a:p>
          <a:p>
            <a:pPr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&lt;/dependencies&gt;</a:t>
            </a:r>
          </a:p>
          <a:p>
            <a:pPr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&lt;/project&gt;</a:t>
            </a:r>
          </a:p>
          <a:p>
            <a:pPr lvl="2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/>
              <a:t>project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This is the top-level element in all Maven pom.xml files.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sz="2400" b="1" dirty="0" err="1"/>
              <a:t>groupId</a:t>
            </a:r>
            <a:r>
              <a:rPr lang="en-US" sz="2400" b="1" dirty="0"/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This element indicates the unique identifier of the organization or group that created the project. The </a:t>
            </a:r>
            <a:r>
              <a:rPr lang="en-US" sz="2000" dirty="0" err="1"/>
              <a:t>groupId</a:t>
            </a:r>
            <a:r>
              <a:rPr lang="en-US" sz="2000" dirty="0"/>
              <a:t> is one of the key identifiers of a project and is typically based on the fully qualified domain name of your organization.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/>
              <a:t> </a:t>
            </a:r>
            <a:r>
              <a:rPr lang="en-US" sz="2400" b="1" dirty="0" err="1"/>
              <a:t>artifactId</a:t>
            </a:r>
            <a:r>
              <a:rPr lang="en-US" sz="2400" b="1" dirty="0"/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This element indicates the unique base name of the primary artifact being generated by this project. The primary artifact for a project is typically a JAR file.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 packaging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This element indicates the package type to be used by this artifact (e.g. JAR, WAR, EAR, etc.).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Executing Phases of Application</a:t>
            </a:r>
          </a:p>
          <a:p>
            <a:endParaRPr lang="en-US" b="1" dirty="0"/>
          </a:p>
          <a:p>
            <a:r>
              <a:rPr lang="en-US" b="1" dirty="0" err="1"/>
              <a:t>mvn</a:t>
            </a:r>
            <a:r>
              <a:rPr lang="en-US" b="1" dirty="0"/>
              <a:t> compile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To Compile the application</a:t>
            </a:r>
          </a:p>
          <a:p>
            <a:r>
              <a:rPr lang="en-US" b="1" dirty="0" err="1"/>
              <a:t>Mvn</a:t>
            </a:r>
            <a:r>
              <a:rPr lang="en-US" b="1" dirty="0"/>
              <a:t> test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To Test the application</a:t>
            </a:r>
          </a:p>
          <a:p>
            <a:pPr lvl="1">
              <a:buNone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in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phase is a step in the build lifecycle, which </a:t>
            </a:r>
            <a:r>
              <a:rPr lang="en-US" dirty="0"/>
              <a:t>is an ordered sequence of phases. When a phase is given, Maven will execute every phase in the sequence up to and including the one defined. </a:t>
            </a:r>
          </a:p>
          <a:p>
            <a:endParaRPr lang="en-US" b="1" dirty="0"/>
          </a:p>
          <a:p>
            <a:r>
              <a:rPr lang="en-US" b="1" dirty="0"/>
              <a:t>compile:</a:t>
            </a:r>
          </a:p>
          <a:p>
            <a:pPr lvl="1"/>
            <a:r>
              <a:rPr lang="en-US" b="1" dirty="0"/>
              <a:t> </a:t>
            </a:r>
            <a:r>
              <a:rPr lang="en-US" sz="2000" dirty="0"/>
              <a:t>compile the source code of the project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package: </a:t>
            </a:r>
          </a:p>
          <a:p>
            <a:pPr lvl="1"/>
            <a:r>
              <a:rPr lang="en-US" sz="2000" dirty="0"/>
              <a:t>take the compiled code and package it in its distributable format, such as a JAR.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deploy: </a:t>
            </a:r>
          </a:p>
          <a:p>
            <a:pPr lvl="1"/>
            <a:r>
              <a:rPr lang="en-US" sz="2000" dirty="0"/>
              <a:t>done in an integration or release environment, copies the final package to the remote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Maven 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381000"/>
          </a:xfrm>
        </p:spPr>
        <p:txBody>
          <a:bodyPr/>
          <a:lstStyle/>
          <a:p>
            <a:r>
              <a:rPr lang="en-US" dirty="0"/>
              <a:t>Creating a Simple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Maven Archetype </a:t>
            </a:r>
            <a:r>
              <a:rPr lang="en-US" dirty="0" err="1"/>
              <a:t>plugin</a:t>
            </a:r>
            <a:r>
              <a:rPr lang="en-US" dirty="0"/>
              <a:t>  is used to Start a new Maven project,  </a:t>
            </a:r>
          </a:p>
          <a:p>
            <a:endParaRPr lang="en-US" dirty="0"/>
          </a:p>
          <a:p>
            <a:r>
              <a:rPr lang="en-US" b="1" dirty="0" err="1"/>
              <a:t>archetype:generate</a:t>
            </a:r>
            <a:r>
              <a:rPr lang="en-US" b="1" dirty="0"/>
              <a:t> </a:t>
            </a:r>
          </a:p>
          <a:p>
            <a:endParaRPr lang="en-US" dirty="0"/>
          </a:p>
          <a:p>
            <a:r>
              <a:rPr lang="en-US" dirty="0"/>
              <a:t>select archetype #15, and then enter "Y" to confirm and generate the new project:</a:t>
            </a:r>
          </a:p>
          <a:p>
            <a:endParaRPr lang="en-US" dirty="0"/>
          </a:p>
          <a:p>
            <a:r>
              <a:rPr lang="en-US" dirty="0"/>
              <a:t>To build and package the  application, the following command is used  from the directory containing pom.xml</a:t>
            </a:r>
          </a:p>
          <a:p>
            <a:endParaRPr lang="en-US" dirty="0"/>
          </a:p>
          <a:p>
            <a:r>
              <a:rPr lang="en-US" b="1" dirty="0" err="1"/>
              <a:t>Mvn</a:t>
            </a:r>
            <a:r>
              <a:rPr lang="en-US" b="1" dirty="0"/>
              <a:t> compile   - fr</a:t>
            </a:r>
            <a:r>
              <a:rPr lang="en-US" dirty="0"/>
              <a:t>om the command line.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 Simple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mvn</a:t>
            </a:r>
            <a:r>
              <a:rPr lang="en-US" b="1" dirty="0"/>
              <a:t> </a:t>
            </a:r>
            <a:r>
              <a:rPr lang="en-US" b="1" dirty="0" err="1"/>
              <a:t>exec:java</a:t>
            </a:r>
            <a:r>
              <a:rPr lang="en-US" b="1" dirty="0"/>
              <a:t> -</a:t>
            </a:r>
            <a:r>
              <a:rPr lang="en-US" b="1" dirty="0" err="1"/>
              <a:t>Dexec.mainClass</a:t>
            </a:r>
            <a:r>
              <a:rPr lang="en-US" b="1" dirty="0"/>
              <a:t>=</a:t>
            </a:r>
            <a:r>
              <a:rPr lang="en-US" b="1" dirty="0" err="1"/>
              <a:t>com.training.App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java -cp target/simple-1.0-SNAPSHOT.jar  </a:t>
            </a:r>
            <a:r>
              <a:rPr lang="en-US" b="1" dirty="0" err="1"/>
              <a:t>org.sonatype.mavenbook.App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/>
              <a:t>&lt;</a:t>
            </a:r>
            <a:r>
              <a:rPr lang="en-US" b="1" dirty="0" err="1"/>
              <a:t>plugin</a:t>
            </a:r>
            <a:r>
              <a:rPr lang="en-US" b="1" dirty="0"/>
              <a:t>&gt;</a:t>
            </a:r>
          </a:p>
          <a:p>
            <a:pPr lvl="1">
              <a:buNone/>
            </a:pPr>
            <a:r>
              <a:rPr lang="en-US" b="1" dirty="0"/>
              <a:t>            &lt;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  <a:r>
              <a:rPr lang="en-US" b="1" dirty="0" err="1"/>
              <a:t>org.codehaus.mojo</a:t>
            </a:r>
            <a:r>
              <a:rPr lang="en-US" b="1" dirty="0"/>
              <a:t>&lt;/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</a:p>
          <a:p>
            <a:pPr lvl="1">
              <a:buNone/>
            </a:pPr>
            <a:r>
              <a:rPr lang="en-US" b="1" dirty="0"/>
              <a:t>            &lt;</a:t>
            </a:r>
            <a:r>
              <a:rPr lang="en-US" b="1" dirty="0" err="1"/>
              <a:t>artifactId</a:t>
            </a:r>
            <a:r>
              <a:rPr lang="en-US" b="1" dirty="0"/>
              <a:t>&gt;exec-maven-</a:t>
            </a:r>
            <a:r>
              <a:rPr lang="en-US" b="1" dirty="0" err="1"/>
              <a:t>plugin</a:t>
            </a:r>
            <a:r>
              <a:rPr lang="en-US" b="1" dirty="0"/>
              <a:t>&lt;/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</a:p>
          <a:p>
            <a:pPr lvl="1">
              <a:buNone/>
            </a:pPr>
            <a:r>
              <a:rPr lang="en-US" b="1" dirty="0"/>
              <a:t>             &lt;version&gt;1.1&lt;/version&gt;</a:t>
            </a:r>
          </a:p>
          <a:p>
            <a:pPr lvl="1">
              <a:buNone/>
            </a:pPr>
            <a:r>
              <a:rPr lang="en-US" b="1" dirty="0"/>
              <a:t>      &lt;executions&gt;  </a:t>
            </a:r>
          </a:p>
          <a:p>
            <a:pPr lvl="1">
              <a:buNone/>
            </a:pPr>
            <a:r>
              <a:rPr lang="en-US" b="1" dirty="0"/>
              <a:t>      &lt;execution&gt;  </a:t>
            </a:r>
          </a:p>
          <a:p>
            <a:pPr lvl="1">
              <a:buNone/>
            </a:pPr>
            <a:r>
              <a:rPr lang="en-US" b="1" dirty="0"/>
              <a:t>        &lt;phase&gt;test&lt;/phase&gt;  </a:t>
            </a:r>
          </a:p>
          <a:p>
            <a:pPr lvl="1">
              <a:buNone/>
            </a:pPr>
            <a:r>
              <a:rPr lang="en-US" b="1" dirty="0"/>
              <a:t>       &lt;goals&gt;    </a:t>
            </a:r>
          </a:p>
          <a:p>
            <a:pPr lvl="1">
              <a:buNone/>
            </a:pPr>
            <a:r>
              <a:rPr lang="en-US" b="1" dirty="0"/>
              <a:t>        &lt;goal&gt;java&lt;/goal&gt;  </a:t>
            </a:r>
          </a:p>
          <a:p>
            <a:pPr lvl="1">
              <a:buNone/>
            </a:pPr>
            <a:r>
              <a:rPr lang="en-US" b="1" dirty="0"/>
              <a:t>        &lt;/goals&gt;  </a:t>
            </a:r>
          </a:p>
          <a:p>
            <a:pPr lvl="1">
              <a:buNone/>
            </a:pPr>
            <a:r>
              <a:rPr lang="en-US" b="1" dirty="0"/>
              <a:t>        &lt;configuration&gt;  </a:t>
            </a:r>
          </a:p>
          <a:p>
            <a:pPr lvl="1">
              <a:buNone/>
            </a:pPr>
            <a:r>
              <a:rPr lang="en-US" b="1" dirty="0"/>
              <a:t>               &lt;</a:t>
            </a:r>
            <a:r>
              <a:rPr lang="en-US" b="1" dirty="0" err="1"/>
              <a:t>mainClass</a:t>
            </a:r>
            <a:r>
              <a:rPr lang="en-US" b="1" dirty="0"/>
              <a:t>&gt;</a:t>
            </a:r>
            <a:r>
              <a:rPr lang="en-US" b="1" dirty="0" err="1"/>
              <a:t>com.training.App</a:t>
            </a:r>
            <a:r>
              <a:rPr lang="en-US" b="1" dirty="0"/>
              <a:t>&lt;/</a:t>
            </a:r>
            <a:r>
              <a:rPr lang="en-US" b="1" dirty="0" err="1"/>
              <a:t>mainClass</a:t>
            </a:r>
            <a:r>
              <a:rPr lang="en-US" b="1" dirty="0"/>
              <a:t>&gt;  </a:t>
            </a:r>
          </a:p>
          <a:p>
            <a:pPr lvl="1">
              <a:buNone/>
            </a:pPr>
            <a:r>
              <a:rPr lang="en-US" b="1" dirty="0"/>
              <a:t>    &lt;/configuration&gt;  </a:t>
            </a:r>
          </a:p>
          <a:p>
            <a:pPr lvl="1">
              <a:buNone/>
            </a:pPr>
            <a:r>
              <a:rPr lang="en-US" b="1" dirty="0"/>
              <a:t>       &lt;/execution&gt;  </a:t>
            </a:r>
          </a:p>
          <a:p>
            <a:pPr lvl="1">
              <a:buNone/>
            </a:pPr>
            <a:r>
              <a:rPr lang="en-US" b="1" dirty="0"/>
              <a:t>      &lt;/executions&gt;  </a:t>
            </a:r>
          </a:p>
          <a:p>
            <a:pPr lvl="1">
              <a:buNone/>
            </a:pPr>
            <a:r>
              <a:rPr lang="en-US" b="1" dirty="0"/>
              <a:t>     &lt;/</a:t>
            </a:r>
            <a:r>
              <a:rPr lang="en-US" b="1" dirty="0" err="1"/>
              <a:t>plugin</a:t>
            </a:r>
            <a:r>
              <a:rPr lang="en-US" b="1" dirty="0"/>
              <a:t>&gt;  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mvn</a:t>
            </a:r>
            <a:r>
              <a:rPr lang="en-US" b="1" dirty="0"/>
              <a:t> </a:t>
            </a:r>
            <a:r>
              <a:rPr lang="en-US" b="1" dirty="0" err="1"/>
              <a:t>archetype:create</a:t>
            </a:r>
            <a:r>
              <a:rPr lang="en-US" b="1" dirty="0"/>
              <a:t> -</a:t>
            </a:r>
            <a:r>
              <a:rPr lang="en-US" b="1" dirty="0" err="1"/>
              <a:t>DgroupId</a:t>
            </a:r>
            <a:r>
              <a:rPr lang="en-US" b="1" dirty="0"/>
              <a:t>=</a:t>
            </a:r>
            <a:r>
              <a:rPr lang="en-US" b="1" dirty="0" err="1"/>
              <a:t>com.mycompany.app</a:t>
            </a:r>
            <a:r>
              <a:rPr lang="en-US" b="1" dirty="0"/>
              <a:t> -</a:t>
            </a:r>
            <a:r>
              <a:rPr lang="en-US" b="1" dirty="0" err="1"/>
              <a:t>DartifactId</a:t>
            </a:r>
            <a:r>
              <a:rPr lang="en-US" b="1" dirty="0"/>
              <a:t>=my-app</a:t>
            </a:r>
          </a:p>
          <a:p>
            <a:endParaRPr lang="en-US" i="1" dirty="0"/>
          </a:p>
          <a:p>
            <a:r>
              <a:rPr lang="en-US" dirty="0" err="1"/>
              <a:t>C</a:t>
            </a:r>
            <a:r>
              <a:rPr lang="en-US" i="1" dirty="0" err="1"/>
              <a:t>eate</a:t>
            </a:r>
            <a:r>
              <a:rPr lang="en-US" i="1" dirty="0"/>
              <a:t> goal will create  a directory with the same name given as the </a:t>
            </a:r>
            <a:r>
              <a:rPr lang="en-US" i="1" dirty="0" err="1"/>
              <a:t>artifactId</a:t>
            </a:r>
            <a:r>
              <a:rPr lang="en-US" i="1" dirty="0"/>
              <a:t>. </a:t>
            </a:r>
          </a:p>
          <a:p>
            <a:endParaRPr lang="en-US" dirty="0"/>
          </a:p>
          <a:p>
            <a:r>
              <a:rPr lang="en-US" dirty="0"/>
              <a:t>Under this directory standard project structure will be created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733800"/>
            <a:ext cx="441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mvn</a:t>
            </a:r>
            <a:r>
              <a:rPr lang="en-US" b="1" dirty="0"/>
              <a:t> package </a:t>
            </a:r>
            <a:r>
              <a:rPr lang="en-US" dirty="0"/>
              <a:t> will execute a series of phases like</a:t>
            </a:r>
            <a:endParaRPr lang="en-US" b="1" dirty="0"/>
          </a:p>
          <a:p>
            <a:endParaRPr lang="en-US" dirty="0"/>
          </a:p>
          <a:p>
            <a:pPr lvl="1"/>
            <a:r>
              <a:rPr lang="en-US" sz="1800" dirty="0"/>
              <a:t>Validate</a:t>
            </a:r>
          </a:p>
          <a:p>
            <a:pPr lvl="1"/>
            <a:r>
              <a:rPr lang="en-US" sz="1800" dirty="0"/>
              <a:t>generate-sources</a:t>
            </a:r>
          </a:p>
          <a:p>
            <a:pPr lvl="1"/>
            <a:r>
              <a:rPr lang="en-US" sz="1800" dirty="0"/>
              <a:t>process-sources</a:t>
            </a:r>
          </a:p>
          <a:p>
            <a:pPr lvl="1"/>
            <a:r>
              <a:rPr lang="en-US" sz="1800" dirty="0"/>
              <a:t>generate-resources</a:t>
            </a:r>
          </a:p>
          <a:p>
            <a:pPr lvl="1"/>
            <a:r>
              <a:rPr lang="en-US" sz="1800" dirty="0"/>
              <a:t>process-resources</a:t>
            </a:r>
          </a:p>
          <a:p>
            <a:pPr lvl="1"/>
            <a:r>
              <a:rPr lang="en-US" sz="1800" dirty="0"/>
              <a:t>compile</a:t>
            </a:r>
          </a:p>
          <a:p>
            <a:endParaRPr lang="en-US" dirty="0"/>
          </a:p>
          <a:p>
            <a:r>
              <a:rPr lang="en-US" b="1" dirty="0"/>
              <a:t>java -cp target/my-app-1.0-SNAPSHOT.jar  </a:t>
            </a:r>
            <a:r>
              <a:rPr lang="en-US" b="1" dirty="0" err="1"/>
              <a:t>com.mycompany.app.App</a:t>
            </a:r>
            <a:endParaRPr lang="en-US" b="1" dirty="0"/>
          </a:p>
          <a:p>
            <a:endParaRPr lang="en-US" dirty="0"/>
          </a:p>
          <a:p>
            <a:pPr lvl="1"/>
            <a:r>
              <a:rPr lang="en-US" sz="2000" dirty="0"/>
              <a:t>Which Will execute the Application App.java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Unit test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r>
              <a:rPr lang="en-US" dirty="0"/>
              <a:t>It is a development best practice to provide unit tests for all code modules.</a:t>
            </a:r>
          </a:p>
          <a:p>
            <a:endParaRPr lang="en-US" dirty="0"/>
          </a:p>
          <a:p>
            <a:r>
              <a:rPr lang="en-US" dirty="0"/>
              <a:t>Maven 2 created a placeholder AppTest.java unit test </a:t>
            </a:r>
          </a:p>
          <a:p>
            <a:endParaRPr lang="en-US" dirty="0"/>
          </a:p>
          <a:p>
            <a:r>
              <a:rPr lang="en-US" dirty="0"/>
              <a:t>Can Remove the file and place  customized unit testing code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 err="1"/>
              <a:t>mvn</a:t>
            </a:r>
            <a:r>
              <a:rPr lang="en-US" b="1" dirty="0"/>
              <a:t> test</a:t>
            </a:r>
            <a:r>
              <a:rPr lang="en-US" dirty="0"/>
              <a:t> command.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Generation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Maven is its ability to generate documentation and reports.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mvn</a:t>
            </a:r>
            <a:r>
              <a:rPr lang="en-US" b="1" dirty="0"/>
              <a:t>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will execute the site lifecycle phase. </a:t>
            </a:r>
          </a:p>
          <a:p>
            <a:endParaRPr lang="en-US" dirty="0"/>
          </a:p>
          <a:p>
            <a:r>
              <a:rPr lang="en-US" dirty="0"/>
              <a:t>This lifecycle is concerned solely with processing site content under the </a:t>
            </a:r>
            <a:r>
              <a:rPr lang="en-US" dirty="0" err="1"/>
              <a:t>src</a:t>
            </a:r>
            <a:r>
              <a:rPr lang="en-US" dirty="0"/>
              <a:t>/site directories and generating reports. </a:t>
            </a:r>
          </a:p>
          <a:p>
            <a:endParaRPr lang="en-US" dirty="0"/>
          </a:p>
          <a:p>
            <a:r>
              <a:rPr lang="en-US" dirty="0"/>
              <a:t>After this command  executes, you should see a project web site in the target/site directory.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Maven with eclipse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Eclipse needs to know the path to the local maven repository. </a:t>
            </a:r>
          </a:p>
          <a:p>
            <a:r>
              <a:rPr lang="en-US" dirty="0" err="1"/>
              <a:t>Classpath</a:t>
            </a:r>
            <a:r>
              <a:rPr lang="en-US" dirty="0"/>
              <a:t> variable </a:t>
            </a:r>
            <a:r>
              <a:rPr lang="en-US" b="1" dirty="0"/>
              <a:t>M2_REPO </a:t>
            </a:r>
            <a:r>
              <a:rPr lang="en-US" dirty="0"/>
              <a:t>has to be set.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execution of the above command should result in the following:</a:t>
            </a:r>
          </a:p>
        </p:txBody>
      </p:sp>
      <p:pic>
        <p:nvPicPr>
          <p:cNvPr id="3031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352800"/>
            <a:ext cx="7416800" cy="2095500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057400"/>
            <a:ext cx="6911975" cy="358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Configuring Maven with eclipse (Continued..)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open up your eclipse and check if this variable </a:t>
            </a:r>
            <a:r>
              <a:rPr lang="en-US" b="1"/>
              <a:t>M2_REPO </a:t>
            </a:r>
            <a:r>
              <a:rPr lang="en-US"/>
              <a:t>has been added.</a:t>
            </a:r>
          </a:p>
        </p:txBody>
      </p:sp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106613"/>
            <a:ext cx="5943600" cy="4202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eclipse specific files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generate the eclipse metadata files from your </a:t>
            </a:r>
            <a:r>
              <a:rPr lang="en-US" b="1"/>
              <a:t>pom.xml </a:t>
            </a:r>
            <a:r>
              <a:rPr lang="en-US"/>
              <a:t>you execute the following command: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 above command generates eclipse related files like .project and .classpath .</a:t>
            </a:r>
          </a:p>
          <a:p>
            <a:endParaRPr lang="en-US"/>
          </a:p>
        </p:txBody>
      </p:sp>
      <p:pic>
        <p:nvPicPr>
          <p:cNvPr id="305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192838" cy="503237"/>
          </a:xfrm>
          <a:prstGeom prst="rect">
            <a:avLst/>
          </a:prstGeom>
          <a:noFill/>
        </p:spPr>
      </p:pic>
      <p:pic>
        <p:nvPicPr>
          <p:cNvPr id="3051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76600"/>
            <a:ext cx="7416800" cy="2676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Maven</a:t>
            </a:r>
          </a:p>
          <a:p>
            <a:r>
              <a:rPr lang="en-US" dirty="0"/>
              <a:t>Running Maven</a:t>
            </a:r>
          </a:p>
          <a:p>
            <a:r>
              <a:rPr lang="en-US" dirty="0"/>
              <a:t>Archetype &amp; Creating Archetype</a:t>
            </a:r>
          </a:p>
          <a:p>
            <a:r>
              <a:rPr lang="en-US" dirty="0"/>
              <a:t>Maven Plugging</a:t>
            </a:r>
          </a:p>
          <a:p>
            <a:r>
              <a:rPr lang="en-US" dirty="0"/>
              <a:t>POM Files</a:t>
            </a:r>
          </a:p>
          <a:p>
            <a:r>
              <a:rPr lang="en-US" dirty="0"/>
              <a:t>Repositories</a:t>
            </a:r>
          </a:p>
          <a:p>
            <a:r>
              <a:rPr lang="en-US" dirty="0"/>
              <a:t>Eclipse Integration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the project in Eclipse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/>
            <a:r>
              <a:rPr lang="en-US"/>
              <a:t>After generating the Eclipse Classpath and Project files for your project, import the project into Eclipse with the following steps:</a:t>
            </a:r>
          </a:p>
          <a:p>
            <a:pPr marL="419100" indent="-419100"/>
            <a:endParaRPr lang="en-US"/>
          </a:p>
          <a:p>
            <a:pPr marL="657225" lvl="1" indent="-381000">
              <a:buFontTx/>
              <a:buAutoNum type="arabicPeriod"/>
            </a:pPr>
            <a:r>
              <a:rPr lang="en-US"/>
              <a:t>From the Eclipse workspace menu select File &gt; Import </a:t>
            </a:r>
          </a:p>
          <a:p>
            <a:pPr marL="657225" lvl="1" indent="-381000">
              <a:buFontTx/>
              <a:buAutoNum type="arabicPeriod"/>
            </a:pPr>
            <a:endParaRPr lang="en-US"/>
          </a:p>
          <a:p>
            <a:pPr marL="657225" lvl="1" indent="-381000">
              <a:buFontTx/>
              <a:buNone/>
            </a:pPr>
            <a:r>
              <a:rPr lang="en-US"/>
              <a:t>2. Expand General and select Existing Projects into Workspace </a:t>
            </a:r>
          </a:p>
          <a:p>
            <a:pPr marL="657225" lvl="1" indent="-381000">
              <a:buFontTx/>
              <a:buNone/>
            </a:pPr>
            <a:endParaRPr lang="en-US"/>
          </a:p>
          <a:p>
            <a:pPr marL="657225" lvl="1" indent="-381000">
              <a:buFontTx/>
              <a:buNone/>
            </a:pPr>
            <a:r>
              <a:rPr lang="en-US"/>
              <a:t>3. Mark Select root directory and hit Browse. Browse for the directory in which your POM file is in. Press OK. </a:t>
            </a:r>
          </a:p>
          <a:p>
            <a:pPr marL="657225" lvl="1" indent="-381000">
              <a:buFontTx/>
              <a:buNone/>
            </a:pPr>
            <a:endParaRPr lang="en-US"/>
          </a:p>
          <a:p>
            <a:pPr marL="657225" lvl="1" indent="-381000">
              <a:buFontTx/>
              <a:buNone/>
            </a:pPr>
            <a:r>
              <a:rPr lang="en-US"/>
              <a:t>4. You should now see your project checked under the Projects: box. Press Finish. </a:t>
            </a:r>
          </a:p>
          <a:p>
            <a:pPr marL="657225" lvl="1" indent="-381000">
              <a:buFontTx/>
              <a:buNone/>
            </a:pPr>
            <a:endParaRPr lang="en-US"/>
          </a:p>
          <a:p>
            <a:pPr marL="657225" lvl="1" indent="-381000">
              <a:buFontTx/>
              <a:buNone/>
            </a:pPr>
            <a:r>
              <a:rPr lang="en-US"/>
              <a:t>5. You should now see your project in Eclipse. </a:t>
            </a:r>
          </a:p>
          <a:p>
            <a:pPr marL="419100" indent="-419100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Maven outside eclipse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all the files under C:\MavenExample-1\SampleProject\target</a:t>
            </a:r>
          </a:p>
          <a:p>
            <a:r>
              <a:rPr lang="en-US" dirty="0"/>
              <a:t>Let’s now use Maven to build it as a jar and try to run it outside eclipse. Execute the following command from the command line: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see SampleProject-1.0-SNAPSHOT.jar under C:\MavenExample-1\SampleProject\target. Based on the pom.xml file, the jar was built.</a:t>
            </a:r>
          </a:p>
          <a:p>
            <a:endParaRPr lang="en-US" dirty="0"/>
          </a:p>
          <a:p>
            <a:r>
              <a:rPr lang="en-US" dirty="0"/>
              <a:t>You can run the Java application in the command line as follows: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09800"/>
            <a:ext cx="6048375" cy="431800"/>
          </a:xfrm>
          <a:prstGeom prst="rect">
            <a:avLst/>
          </a:prstGeom>
          <a:noFill/>
        </p:spPr>
      </p:pic>
      <p:pic>
        <p:nvPicPr>
          <p:cNvPr id="3123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5084763"/>
            <a:ext cx="6107112" cy="43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Maven from Eclipse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/>
            <a:r>
              <a:rPr lang="en-US"/>
              <a:t>Eclipse provides a feature which allows you to run external programs.</a:t>
            </a:r>
          </a:p>
          <a:p>
            <a:pPr marL="419100" indent="-419100"/>
            <a:r>
              <a:rPr lang="en-US"/>
              <a:t>This feature can be utilized to insert Maven commands to a list of external tools which are available to your workspace.</a:t>
            </a:r>
          </a:p>
          <a:p>
            <a:pPr marL="419100" indent="-419100"/>
            <a:r>
              <a:rPr lang="en-US"/>
              <a:t>Go through the following steps for the setup:</a:t>
            </a:r>
          </a:p>
          <a:p>
            <a:pPr marL="657225" lvl="1" indent="-381000">
              <a:buFontTx/>
              <a:buAutoNum type="arabicPeriod"/>
            </a:pPr>
            <a:r>
              <a:rPr lang="en-US"/>
              <a:t>From the Eclipse workspace menu select </a:t>
            </a:r>
            <a:r>
              <a:rPr lang="en-US" b="1"/>
              <a:t>Run &gt; External Tools &gt; External Tools Configurations...</a:t>
            </a:r>
            <a:r>
              <a:rPr lang="en-US"/>
              <a:t> </a:t>
            </a:r>
          </a:p>
          <a:p>
            <a:pPr marL="657225" lvl="1" indent="-381000">
              <a:buFontTx/>
              <a:buAutoNum type="arabicPeriod"/>
            </a:pPr>
            <a:r>
              <a:rPr lang="en-US"/>
              <a:t>Select </a:t>
            </a:r>
            <a:r>
              <a:rPr lang="en-US" b="1"/>
              <a:t>Program</a:t>
            </a:r>
            <a:r>
              <a:rPr lang="en-US"/>
              <a:t> from the left.</a:t>
            </a:r>
          </a:p>
          <a:p>
            <a:pPr marL="657225" lvl="1" indent="-381000">
              <a:buFontTx/>
              <a:buAutoNum type="arabicPeriod"/>
            </a:pPr>
            <a:r>
              <a:rPr lang="en-US"/>
              <a:t>Right click on </a:t>
            </a:r>
            <a:r>
              <a:rPr lang="en-US" b="1"/>
              <a:t>Program</a:t>
            </a:r>
            <a:r>
              <a:rPr lang="en-US"/>
              <a:t> and select </a:t>
            </a:r>
            <a:r>
              <a:rPr lang="en-US" b="1"/>
              <a:t>New.</a:t>
            </a:r>
          </a:p>
          <a:p>
            <a:pPr marL="657225" lvl="1" indent="-381000">
              <a:buFontTx/>
              <a:buAutoNum type="arabicPeriod"/>
            </a:pPr>
            <a:r>
              <a:rPr lang="en-US"/>
              <a:t>Provide a name for this configuration. This name is used for identifying your maven command in the list of external tools. E.g. </a:t>
            </a:r>
            <a:r>
              <a:rPr lang="en-US" b="1"/>
              <a:t>mvn install</a:t>
            </a:r>
            <a:r>
              <a:rPr lang="en-US"/>
              <a:t>.</a:t>
            </a:r>
          </a:p>
          <a:p>
            <a:pPr marL="657225" lvl="1" indent="-381000">
              <a:buFontTx/>
              <a:buAutoNum type="arabicPeriod"/>
            </a:pPr>
            <a:r>
              <a:rPr lang="en-US"/>
              <a:t>Press </a:t>
            </a:r>
            <a:r>
              <a:rPr lang="en-US" b="1"/>
              <a:t>Variables… </a:t>
            </a:r>
            <a:r>
              <a:rPr lang="en-US"/>
              <a:t>(on the</a:t>
            </a:r>
            <a:r>
              <a:rPr lang="en-US" b="1"/>
              <a:t> </a:t>
            </a:r>
            <a:r>
              <a:rPr lang="en-US"/>
              <a:t>right hand side).</a:t>
            </a:r>
          </a:p>
          <a:p>
            <a:pPr marL="657225" lvl="1" indent="-381000">
              <a:buFontTx/>
              <a:buAutoNum type="arabicPeriod"/>
            </a:pPr>
            <a:r>
              <a:rPr lang="en-US"/>
              <a:t>Press </a:t>
            </a:r>
            <a:r>
              <a:rPr lang="en-US" b="1"/>
              <a:t>Edit Variables…</a:t>
            </a:r>
          </a:p>
          <a:p>
            <a:pPr marL="657225" lvl="1" indent="-381000">
              <a:buFontTx/>
              <a:buAutoNum type="arabicPeriod"/>
            </a:pPr>
            <a:endParaRPr lang="en-US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Maven from Eclipse (Continued)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>
              <a:lnSpc>
                <a:spcPct val="90000"/>
              </a:lnSpc>
              <a:buFontTx/>
              <a:buAutoNum type="arabicPeriod" startAt="7"/>
            </a:pPr>
            <a:r>
              <a:rPr lang="en-US"/>
              <a:t>Press </a:t>
            </a:r>
            <a:r>
              <a:rPr lang="en-US" b="1"/>
              <a:t>New…</a:t>
            </a:r>
          </a:p>
          <a:p>
            <a:pPr marL="419100" indent="-419100">
              <a:lnSpc>
                <a:spcPct val="90000"/>
              </a:lnSpc>
              <a:buFontTx/>
              <a:buAutoNum type="arabicPeriod" startAt="7"/>
            </a:pPr>
            <a:endParaRPr lang="en-US" b="1"/>
          </a:p>
          <a:p>
            <a:pPr marL="419100" indent="-419100">
              <a:lnSpc>
                <a:spcPct val="90000"/>
              </a:lnSpc>
              <a:buFontTx/>
              <a:buAutoNum type="arabicPeriod" startAt="7"/>
            </a:pPr>
            <a:r>
              <a:rPr lang="en-US"/>
              <a:t>Enter the following:</a:t>
            </a:r>
          </a:p>
          <a:p>
            <a:pPr marL="419100" indent="-419100">
              <a:lnSpc>
                <a:spcPct val="90000"/>
              </a:lnSpc>
              <a:buFontTx/>
              <a:buAutoNum type="arabicPeriod" startAt="7"/>
            </a:pPr>
            <a:endParaRPr lang="en-US"/>
          </a:p>
          <a:p>
            <a:pPr marL="657225" lvl="1" indent="-381000">
              <a:lnSpc>
                <a:spcPct val="90000"/>
              </a:lnSpc>
              <a:buFontTx/>
              <a:buChar char="•"/>
            </a:pPr>
            <a:r>
              <a:rPr lang="en-US" b="1"/>
              <a:t>Variable</a:t>
            </a:r>
            <a:r>
              <a:rPr lang="en-US"/>
              <a:t>		= maven_exec</a:t>
            </a:r>
          </a:p>
          <a:p>
            <a:pPr marL="657225" lvl="1" indent="-381000">
              <a:lnSpc>
                <a:spcPct val="90000"/>
              </a:lnSpc>
              <a:buFontTx/>
              <a:buChar char="•"/>
            </a:pPr>
            <a:r>
              <a:rPr lang="en-US" b="1"/>
              <a:t>Value</a:t>
            </a:r>
            <a:r>
              <a:rPr lang="en-US"/>
              <a:t>		= C:\apache-maven-2.2.1\bin\mvn.bat</a:t>
            </a:r>
          </a:p>
          <a:p>
            <a:pPr marL="657225" lvl="1" indent="-381000">
              <a:lnSpc>
                <a:spcPct val="90000"/>
              </a:lnSpc>
              <a:buFontTx/>
              <a:buChar char="•"/>
            </a:pPr>
            <a:r>
              <a:rPr lang="en-US" b="1"/>
              <a:t>Description</a:t>
            </a:r>
            <a:r>
              <a:rPr lang="en-US"/>
              <a:t>	= Maven Executable </a:t>
            </a:r>
          </a:p>
          <a:p>
            <a:pPr marL="657225" lvl="1" indent="-381000">
              <a:lnSpc>
                <a:spcPct val="90000"/>
              </a:lnSpc>
              <a:buFontTx/>
              <a:buChar char="•"/>
            </a:pPr>
            <a:endParaRPr lang="en-US"/>
          </a:p>
          <a:p>
            <a:pPr marL="419100" indent="-419100">
              <a:lnSpc>
                <a:spcPct val="90000"/>
              </a:lnSpc>
              <a:buFontTx/>
              <a:buAutoNum type="arabicPeriod" startAt="7"/>
            </a:pPr>
            <a:r>
              <a:rPr lang="en-US"/>
              <a:t>Press </a:t>
            </a:r>
            <a:r>
              <a:rPr lang="en-US" b="1"/>
              <a:t>Ok</a:t>
            </a:r>
          </a:p>
          <a:p>
            <a:pPr marL="419100" indent="-419100">
              <a:lnSpc>
                <a:spcPct val="90000"/>
              </a:lnSpc>
              <a:buFontTx/>
              <a:buAutoNum type="arabicPeriod" startAt="7"/>
            </a:pPr>
            <a:endParaRPr lang="en-US" b="1"/>
          </a:p>
          <a:p>
            <a:pPr marL="419100" indent="-419100">
              <a:lnSpc>
                <a:spcPct val="90000"/>
              </a:lnSpc>
              <a:buFontTx/>
              <a:buAutoNum type="arabicPeriod" startAt="7"/>
            </a:pPr>
            <a:r>
              <a:rPr lang="en-US"/>
              <a:t> Select </a:t>
            </a:r>
            <a:r>
              <a:rPr lang="en-US" b="1"/>
              <a:t>maven_exec</a:t>
            </a:r>
            <a:r>
              <a:rPr lang="en-US"/>
              <a:t> from the </a:t>
            </a:r>
            <a:r>
              <a:rPr lang="en-US" b="1"/>
              <a:t>Select Variable</a:t>
            </a:r>
            <a:r>
              <a:rPr lang="en-US"/>
              <a:t> and press </a:t>
            </a:r>
            <a:r>
              <a:rPr lang="en-US" b="1"/>
              <a:t>ok</a:t>
            </a:r>
            <a:r>
              <a:rPr lang="en-US"/>
              <a:t>.</a:t>
            </a:r>
          </a:p>
          <a:p>
            <a:pPr marL="419100" indent="-419100">
              <a:lnSpc>
                <a:spcPct val="90000"/>
              </a:lnSpc>
              <a:buFontTx/>
              <a:buAutoNum type="arabicPeriod" startAt="7"/>
            </a:pPr>
            <a:endParaRPr lang="en-US"/>
          </a:p>
          <a:p>
            <a:pPr marL="419100" indent="-419100">
              <a:lnSpc>
                <a:spcPct val="90000"/>
              </a:lnSpc>
              <a:buFontTx/>
              <a:buAutoNum type="arabicPeriod" startAt="7"/>
            </a:pPr>
            <a:r>
              <a:rPr lang="en-US"/>
              <a:t>Press </a:t>
            </a:r>
            <a:r>
              <a:rPr lang="en-US" b="1"/>
              <a:t>Browse Workspace...</a:t>
            </a:r>
            <a:r>
              <a:rPr lang="en-US"/>
              <a:t> under </a:t>
            </a:r>
            <a:r>
              <a:rPr lang="en-US" b="1"/>
              <a:t>Working Directory</a:t>
            </a:r>
            <a:r>
              <a:rPr lang="en-US"/>
              <a:t> and select the folder in which your project's POM file is located if you want to launch a Maven goal within a single project </a:t>
            </a:r>
          </a:p>
          <a:p>
            <a:pPr marL="419100" indent="-419100">
              <a:lnSpc>
                <a:spcPct val="90000"/>
              </a:lnSpc>
              <a:buFontTx/>
              <a:buNone/>
            </a:pPr>
            <a:endParaRPr lang="en-US"/>
          </a:p>
          <a:p>
            <a:pPr marL="657225" lvl="1" indent="-381000">
              <a:lnSpc>
                <a:spcPct val="90000"/>
              </a:lnSpc>
              <a:buFontTx/>
              <a:buNone/>
            </a:pPr>
            <a:endParaRPr lang="en-US"/>
          </a:p>
          <a:p>
            <a:pPr marL="419100" indent="-419100">
              <a:lnSpc>
                <a:spcPct val="90000"/>
              </a:lnSpc>
              <a:buFontTx/>
              <a:buAutoNum type="arabicPeriod" startAt="7"/>
            </a:pPr>
            <a:endParaRPr lang="en-US"/>
          </a:p>
          <a:p>
            <a:pPr marL="419100" indent="-419100">
              <a:lnSpc>
                <a:spcPct val="90000"/>
              </a:lnSpc>
            </a:pPr>
            <a:endParaRPr lang="en-US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Maven from Eclipse (Continued)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910513" cy="4968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Maven,  - </a:t>
            </a:r>
            <a:r>
              <a:rPr lang="en-US" i="1" dirty="0"/>
              <a:t>accumulator of knowledge, </a:t>
            </a:r>
          </a:p>
          <a:p>
            <a:endParaRPr lang="en-US" dirty="0"/>
          </a:p>
          <a:p>
            <a:r>
              <a:rPr lang="en-US" dirty="0"/>
              <a:t>A standard way to build the projects, a clear definition of what the project consisted of, an easy way to publish project information and a way to share JARs across several projects.</a:t>
            </a:r>
          </a:p>
          <a:p>
            <a:endParaRPr lang="en-US" dirty="0"/>
          </a:p>
          <a:p>
            <a:r>
              <a:rPr lang="en-US" dirty="0"/>
              <a:t>Maven is build tool </a:t>
            </a:r>
          </a:p>
          <a:p>
            <a:pPr lvl="1"/>
            <a:r>
              <a:rPr lang="en-US" dirty="0"/>
              <a:t>to build deployable artifacts from source code. </a:t>
            </a:r>
          </a:p>
          <a:p>
            <a:pPr lvl="1"/>
            <a:r>
              <a:rPr lang="en-US" dirty="0"/>
              <a:t>preprocessing, compilation, packaging, testing, and distribution</a:t>
            </a:r>
          </a:p>
          <a:p>
            <a:endParaRPr lang="en-US" dirty="0"/>
          </a:p>
          <a:p>
            <a:r>
              <a:rPr lang="en-US" dirty="0"/>
              <a:t>Project Management Tool </a:t>
            </a:r>
          </a:p>
          <a:p>
            <a:pPr lvl="1"/>
            <a:r>
              <a:rPr lang="en-US" dirty="0"/>
              <a:t>To Help In Project Management</a:t>
            </a:r>
          </a:p>
          <a:p>
            <a:pPr lvl="1"/>
            <a:r>
              <a:rPr lang="en-US" dirty="0"/>
              <a:t>run reports, generate a web site, and facilitate communication among members of a working team.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Maven- Convention over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based on conventions. </a:t>
            </a:r>
          </a:p>
          <a:p>
            <a:endParaRPr lang="en-US" dirty="0"/>
          </a:p>
          <a:p>
            <a:r>
              <a:rPr lang="en-US" dirty="0"/>
              <a:t>The Location of source code is known is because of the convention used by It.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Without customization, source code is assumed to be in ${</a:t>
            </a:r>
            <a:r>
              <a:rPr lang="en-US" dirty="0" err="1"/>
              <a:t>basedir</a:t>
            </a:r>
            <a:r>
              <a:rPr lang="en-US" dirty="0"/>
              <a:t>}/</a:t>
            </a:r>
            <a:r>
              <a:rPr lang="en-US" dirty="0" err="1"/>
              <a:t>src</a:t>
            </a:r>
            <a:r>
              <a:rPr lang="en-US" dirty="0"/>
              <a:t>/main/java </a:t>
            </a:r>
          </a:p>
          <a:p>
            <a:endParaRPr lang="en-US" dirty="0"/>
          </a:p>
          <a:p>
            <a:r>
              <a:rPr lang="en-US" dirty="0"/>
              <a:t>Having a  source in the correct directory, is based requirement if that is done Maven will take care of the rest.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vs</a:t>
            </a:r>
            <a:r>
              <a:rPr lang="en-US" dirty="0"/>
              <a:t> 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Apache Ant</a:t>
            </a:r>
          </a:p>
          <a:p>
            <a:pPr lvl="1"/>
            <a:r>
              <a:rPr lang="en-US" sz="2000" dirty="0"/>
              <a:t>No formal conventions like a common project directory structure or default behavior.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It is procedural. Need to tell Ant exactly what to do and when to do it. </a:t>
            </a:r>
          </a:p>
          <a:p>
            <a:pPr>
              <a:buNone/>
            </a:pPr>
            <a:r>
              <a:rPr lang="en-US" sz="2400" dirty="0"/>
              <a:t> </a:t>
            </a:r>
            <a:r>
              <a:rPr lang="en-US" dirty="0"/>
              <a:t> </a:t>
            </a:r>
            <a:r>
              <a:rPr lang="en-US" b="1" u="sng" dirty="0"/>
              <a:t>Apache Maven</a:t>
            </a:r>
          </a:p>
          <a:p>
            <a:r>
              <a:rPr lang="en-US" dirty="0"/>
              <a:t>Conventions based ,know where source code is  present</a:t>
            </a:r>
          </a:p>
          <a:p>
            <a:endParaRPr lang="en-US" dirty="0"/>
          </a:p>
          <a:p>
            <a:r>
              <a:rPr lang="en-US" dirty="0"/>
              <a:t>Maven's Compiler </a:t>
            </a:r>
            <a:r>
              <a:rPr lang="en-US" dirty="0" err="1"/>
              <a:t>plugin</a:t>
            </a:r>
            <a:r>
              <a:rPr lang="en-US" dirty="0"/>
              <a:t> put the </a:t>
            </a:r>
            <a:r>
              <a:rPr lang="en-US" dirty="0" err="1"/>
              <a:t>bytecode</a:t>
            </a:r>
            <a:r>
              <a:rPr lang="en-US" dirty="0"/>
              <a:t> in target/classes, and it produces a JAR file in target.</a:t>
            </a:r>
          </a:p>
          <a:p>
            <a:endParaRPr lang="en-US" dirty="0"/>
          </a:p>
          <a:p>
            <a:r>
              <a:rPr lang="en-US" dirty="0"/>
              <a:t>Maven is declarative with the  use of  a </a:t>
            </a:r>
            <a:r>
              <a:rPr lang="en-US" b="1" dirty="0"/>
              <a:t>pom.xml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Maven is a Java tool, Java  should be Installed</a:t>
            </a:r>
          </a:p>
          <a:p>
            <a:endParaRPr lang="en-US" dirty="0"/>
          </a:p>
          <a:p>
            <a:r>
              <a:rPr lang="en-US" dirty="0"/>
              <a:t>Download Maven  :</a:t>
            </a:r>
            <a:r>
              <a:rPr lang="en-US" dirty="0">
                <a:hlinkClick r:id="rId2"/>
              </a:rPr>
              <a:t>http://maven.apache.org/download.html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Unzip the installation archive</a:t>
            </a:r>
          </a:p>
          <a:p>
            <a:endParaRPr lang="en-US" dirty="0"/>
          </a:p>
          <a:p>
            <a:r>
              <a:rPr lang="en-US" dirty="0"/>
              <a:t>Set the M2_HOME and Path environment variables in the following way:</a:t>
            </a:r>
          </a:p>
          <a:p>
            <a:pPr lvl="3"/>
            <a:r>
              <a:rPr lang="en-US" b="1" dirty="0"/>
              <a:t>M2_HOME=C:\apache-maven-2.2.1</a:t>
            </a:r>
          </a:p>
          <a:p>
            <a:pPr lvl="3"/>
            <a:r>
              <a:rPr lang="en-US" b="1" dirty="0"/>
              <a:t>Path=%M2_HOME%\bin</a:t>
            </a:r>
          </a:p>
          <a:p>
            <a:endParaRPr lang="en-US" b="1" dirty="0"/>
          </a:p>
          <a:p>
            <a:r>
              <a:rPr lang="en-US" b="1" dirty="0" err="1"/>
              <a:t>mvn</a:t>
            </a:r>
            <a:r>
              <a:rPr lang="en-US" b="1" dirty="0"/>
              <a:t> –version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print out installed version of Maven, indicating successful installation 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Archetype is a Maven project templating toolkit. </a:t>
            </a:r>
          </a:p>
          <a:p>
            <a:endParaRPr lang="en-US" dirty="0"/>
          </a:p>
          <a:p>
            <a:r>
              <a:rPr lang="en-US" dirty="0"/>
              <a:t>Its a standard plug-in which comes with Maven .</a:t>
            </a:r>
          </a:p>
          <a:p>
            <a:endParaRPr lang="en-US" dirty="0"/>
          </a:p>
          <a:p>
            <a:r>
              <a:rPr lang="en-US" dirty="0"/>
              <a:t>The Archetype plug-in runs outside of a Maven project build life cycle and is used for creating Maven projects.</a:t>
            </a:r>
          </a:p>
          <a:p>
            <a:endParaRPr lang="en-US" dirty="0"/>
          </a:p>
          <a:p>
            <a:r>
              <a:rPr lang="en-US" dirty="0"/>
              <a:t>Archetype will help authors create Maven project templates</a:t>
            </a:r>
          </a:p>
          <a:p>
            <a:endParaRPr lang="en-US" dirty="0"/>
          </a:p>
          <a:p>
            <a:r>
              <a:rPr lang="en-US" dirty="0"/>
              <a:t>Once these archetypes are created and deployed in repository they are available for use by all developers within organization.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Archetype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new project based on an Archetype, </a:t>
            </a:r>
          </a:p>
          <a:p>
            <a:endParaRPr lang="en-US" dirty="0"/>
          </a:p>
          <a:p>
            <a:r>
              <a:rPr lang="en-US" b="1" dirty="0" err="1"/>
              <a:t>mvn</a:t>
            </a:r>
            <a:r>
              <a:rPr lang="en-US" b="1" dirty="0"/>
              <a:t> </a:t>
            </a:r>
            <a:r>
              <a:rPr lang="en-US" b="1" dirty="0" err="1"/>
              <a:t>archetype:create</a:t>
            </a:r>
            <a:r>
              <a:rPr lang="en-US" b="1" dirty="0"/>
              <a:t> goal</a:t>
            </a:r>
          </a:p>
          <a:p>
            <a:pPr lvl="1"/>
            <a:endParaRPr lang="en-US" sz="2000" b="1" dirty="0"/>
          </a:p>
          <a:p>
            <a:r>
              <a:rPr lang="en-US" b="1" dirty="0"/>
              <a:t>maven-archetype-simple </a:t>
            </a:r>
          </a:p>
          <a:p>
            <a:pPr lvl="1"/>
            <a:r>
              <a:rPr lang="en-US" sz="2000" dirty="0"/>
              <a:t>An archetype which contains a simple Maven project.</a:t>
            </a:r>
          </a:p>
          <a:p>
            <a:endParaRPr lang="en-US" b="1" dirty="0"/>
          </a:p>
          <a:p>
            <a:r>
              <a:rPr lang="en-US" b="1" dirty="0"/>
              <a:t>maven-archetype-</a:t>
            </a:r>
            <a:r>
              <a:rPr lang="en-US" b="1" dirty="0" err="1"/>
              <a:t>webapp</a:t>
            </a:r>
            <a:r>
              <a:rPr lang="en-US" b="1" dirty="0"/>
              <a:t> </a:t>
            </a:r>
          </a:p>
          <a:p>
            <a:pPr lvl="1"/>
            <a:r>
              <a:rPr lang="en-US" sz="2000" dirty="0"/>
              <a:t>An archetype which contains a sample Maven </a:t>
            </a:r>
            <a:r>
              <a:rPr lang="en-US" sz="2000" dirty="0" err="1"/>
              <a:t>Webapp</a:t>
            </a:r>
            <a:r>
              <a:rPr lang="en-US" sz="2000" dirty="0"/>
              <a:t> project.</a:t>
            </a:r>
          </a:p>
          <a:p>
            <a:endParaRPr lang="en-US" sz="2200" dirty="0"/>
          </a:p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archetype:create</a:t>
            </a:r>
            <a:r>
              <a:rPr lang="en-US" dirty="0"/>
              <a:t> -</a:t>
            </a:r>
            <a:r>
              <a:rPr lang="en-US" dirty="0" err="1"/>
              <a:t>DgroupId</a:t>
            </a:r>
            <a:r>
              <a:rPr lang="en-US" dirty="0"/>
              <a:t>=</a:t>
            </a:r>
            <a:r>
              <a:rPr lang="en-US" dirty="0" err="1"/>
              <a:t>com.mycompany.app</a:t>
            </a:r>
            <a:r>
              <a:rPr lang="en-US" dirty="0"/>
              <a:t> -</a:t>
            </a:r>
            <a:r>
              <a:rPr lang="en-US" dirty="0" err="1"/>
              <a:t>DartifactId</a:t>
            </a:r>
            <a:r>
              <a:rPr lang="en-US" dirty="0"/>
              <a:t>=my-</a:t>
            </a:r>
            <a:r>
              <a:rPr lang="en-US" dirty="0" err="1"/>
              <a:t>webapp</a:t>
            </a:r>
            <a:r>
              <a:rPr lang="en-US" dirty="0"/>
              <a:t> -</a:t>
            </a:r>
            <a:r>
              <a:rPr lang="en-US" dirty="0" err="1"/>
              <a:t>DarchetypeArtifactId</a:t>
            </a:r>
            <a:r>
              <a:rPr lang="en-US" dirty="0"/>
              <a:t>=maven-archetype-</a:t>
            </a:r>
            <a:r>
              <a:rPr lang="en-US" dirty="0" err="1"/>
              <a:t>webapp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es">
  <a:themeElements>
    <a:clrScheme name="vees 14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FF0000"/>
      </a:accent1>
      <a:accent2>
        <a:srgbClr val="FF99CC"/>
      </a:accent2>
      <a:accent3>
        <a:srgbClr val="FFCAE2"/>
      </a:accent3>
      <a:accent4>
        <a:srgbClr val="000000"/>
      </a:accent4>
      <a:accent5>
        <a:srgbClr val="FFAAAA"/>
      </a:accent5>
      <a:accent6>
        <a:srgbClr val="E78AB9"/>
      </a:accent6>
      <a:hlink>
        <a:srgbClr val="9933FF"/>
      </a:hlink>
      <a:folHlink>
        <a:srgbClr val="44C63A"/>
      </a:folHlink>
    </a:clrScheme>
    <a:fontScheme name="ve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ees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040</Template>
  <TotalTime>48225</TotalTime>
  <Words>2564</Words>
  <Application>Microsoft Office PowerPoint</Application>
  <PresentationFormat>On-screen Show (4:3)</PresentationFormat>
  <Paragraphs>362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Courier New</vt:lpstr>
      <vt:lpstr>Times New Roman</vt:lpstr>
      <vt:lpstr>vees</vt:lpstr>
      <vt:lpstr>Build Tools      </vt:lpstr>
      <vt:lpstr>Maven  </vt:lpstr>
      <vt:lpstr>Topics</vt:lpstr>
      <vt:lpstr>Maven</vt:lpstr>
      <vt:lpstr>Maven- Convention over Configuration</vt:lpstr>
      <vt:lpstr>Maven vs ANT</vt:lpstr>
      <vt:lpstr>Running Maven</vt:lpstr>
      <vt:lpstr>Archetype</vt:lpstr>
      <vt:lpstr>Using an Archetype</vt:lpstr>
      <vt:lpstr>Maven Plugin</vt:lpstr>
      <vt:lpstr>Maven Repositories</vt:lpstr>
      <vt:lpstr>Local Repository</vt:lpstr>
      <vt:lpstr>Resolving Dependency</vt:lpstr>
      <vt:lpstr>Physical Overview of Maven 2</vt:lpstr>
      <vt:lpstr>POM File</vt:lpstr>
      <vt:lpstr>POM.XML</vt:lpstr>
      <vt:lpstr>POM.XML</vt:lpstr>
      <vt:lpstr>POM.XML</vt:lpstr>
      <vt:lpstr>Phases in Maven</vt:lpstr>
      <vt:lpstr>Creating a Simple Project</vt:lpstr>
      <vt:lpstr>Execute a Simple Project</vt:lpstr>
      <vt:lpstr>Creating a Goal</vt:lpstr>
      <vt:lpstr>Creating a Project</vt:lpstr>
      <vt:lpstr>Execute the Application</vt:lpstr>
      <vt:lpstr>Adding a Unit test</vt:lpstr>
      <vt:lpstr>Site Generation and Reporting</vt:lpstr>
      <vt:lpstr>Configuring Maven with eclipse</vt:lpstr>
      <vt:lpstr>Configuring Maven with eclipse (Continued..)</vt:lpstr>
      <vt:lpstr>Creating eclipse specific files</vt:lpstr>
      <vt:lpstr>Importing the project in Eclipse</vt:lpstr>
      <vt:lpstr>Running Maven outside eclipse</vt:lpstr>
      <vt:lpstr>Running Maven from Eclipse</vt:lpstr>
      <vt:lpstr>Running Maven from Eclipse (Continued)</vt:lpstr>
      <vt:lpstr>Running Maven from Eclipse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Sujata Batra</cp:lastModifiedBy>
  <cp:revision>220</cp:revision>
  <dcterms:created xsi:type="dcterms:W3CDTF">1601-01-01T00:00:00Z</dcterms:created>
  <dcterms:modified xsi:type="dcterms:W3CDTF">2021-12-20T10:04:08Z</dcterms:modified>
</cp:coreProperties>
</file>