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257" r:id="rId4"/>
    <p:sldId id="260" r:id="rId5"/>
    <p:sldId id="262" r:id="rId6"/>
    <p:sldId id="303" r:id="rId7"/>
    <p:sldId id="304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1940-93DC-41FB-BA99-551D2B688E6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460F-C775-472D-B7EB-910BF23A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F1218-CCD9-4185-AB3C-EE4833AA629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6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19403" y="1052736"/>
            <a:ext cx="11277600" cy="5334000"/>
          </a:xfrm>
        </p:spPr>
        <p:txBody>
          <a:bodyPr/>
          <a:lstStyle>
            <a:lvl1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200"/>
            </a:lvl1pPr>
            <a:lvl2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2pPr>
            <a:lvl3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000"/>
            </a:lvl3pPr>
            <a:lvl4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000"/>
            </a:lvl4pPr>
            <a:lvl5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332829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719403" y="1052736"/>
            <a:ext cx="11277600" cy="5334000"/>
          </a:xfrm>
        </p:spPr>
        <p:txBody>
          <a:bodyPr/>
          <a:lstStyle>
            <a:lvl1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200"/>
            </a:lvl1pPr>
            <a:lvl2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100"/>
            </a:lvl2pPr>
            <a:lvl3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000"/>
            </a:lvl3pPr>
            <a:lvl4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000"/>
            </a:lvl4pPr>
            <a:lvl5pPr>
              <a:lnSpc>
                <a:spcPts val="1400"/>
              </a:lnSpc>
              <a:spcBef>
                <a:spcPts val="400"/>
              </a:spcBef>
              <a:spcAft>
                <a:spcPts val="0"/>
              </a:spcAft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108170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8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8EB1-7C9A-4AA2-AEF2-560D0F52665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A8A7-5FE2-444B-95EC-57589F79F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4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4319"/>
          </a:xfrm>
        </p:spPr>
        <p:txBody>
          <a:bodyPr>
            <a:normAutofit/>
          </a:bodyPr>
          <a:lstStyle/>
          <a:p>
            <a:r>
              <a:rPr lang="en-US" b="1" dirty="0"/>
              <a:t>DevOps</a:t>
            </a:r>
            <a:br>
              <a:rPr lang="en-US" b="1" dirty="0"/>
            </a:br>
            <a:endParaRPr lang="en-US"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6683"/>
            <a:ext cx="9144000" cy="28911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br>
              <a:rPr lang="en-US" sz="51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4319"/>
          </a:xfrm>
        </p:spPr>
        <p:txBody>
          <a:bodyPr>
            <a:normAutofit/>
          </a:bodyPr>
          <a:lstStyle/>
          <a:p>
            <a:r>
              <a:rPr lang="en-US" sz="4400" b="1" dirty="0"/>
              <a:t>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66683"/>
            <a:ext cx="9144000" cy="2891118"/>
          </a:xfrm>
        </p:spPr>
        <p:txBody>
          <a:bodyPr>
            <a:normAutofit fontScale="4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/>
              <a:t>What is DevOps?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/>
              <a:t>Why is DevOps is Needed?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/>
              <a:t>DevOps Lifecycle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/>
              <a:t>DevOps Stages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/>
              <a:t>DevOps Tools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100" dirty="0"/>
              <a:t>DevOps </a:t>
            </a:r>
            <a:r>
              <a:rPr lang="en-US" sz="5100" dirty="0" err="1"/>
              <a:t>PipeLine</a:t>
            </a:r>
            <a:br>
              <a:rPr lang="en-US" sz="51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Dev 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is a culture which promotes collaboration between Development and Operations Team to deploy code to production faster in an automated &amp; repeatable way. The word 'DevOps' is a combination of two words 'development' and 'operations.'</a:t>
            </a:r>
          </a:p>
          <a:p>
            <a:r>
              <a:rPr lang="en-US" dirty="0"/>
              <a:t>DevOps helps to increases an organization's speed to deliver applications and services. It allows organizations to serve their customers better and compete more strongly in the market.</a:t>
            </a:r>
          </a:p>
          <a:p>
            <a:r>
              <a:rPr lang="en-US" dirty="0"/>
              <a:t>In simple words, DevOps can be defined as an alignment of development and IT operations with better communication and 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50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DevOps is Needed?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97" y="1083859"/>
            <a:ext cx="7431949" cy="5579786"/>
          </a:xfrm>
        </p:spPr>
      </p:pic>
    </p:spTree>
    <p:extLst>
      <p:ext uri="{BB962C8B-B14F-4D97-AF65-F5344CB8AC3E}">
        <p14:creationId xmlns:p14="http://schemas.microsoft.com/office/powerpoint/2010/main" val="155036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9" y="796834"/>
            <a:ext cx="10515600" cy="6792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DevOps Lifecycle</a:t>
            </a:r>
            <a:br>
              <a:rPr lang="en-US" b="1" dirty="0"/>
            </a:br>
            <a:endParaRPr lang="en-US" dirty="0"/>
          </a:p>
        </p:txBody>
      </p:sp>
      <p:pic>
        <p:nvPicPr>
          <p:cNvPr id="3076" name="Picture 4" descr="https://cdn.intellipaat.com/mediaFiles/2018/12/d7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58" y="1315561"/>
            <a:ext cx="4050302" cy="198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4509" y="1315561"/>
            <a:ext cx="10515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process of adding new features and fixing bugs continuously </a:t>
            </a:r>
          </a:p>
          <a:p>
            <a:r>
              <a:rPr lang="en-US" b="1" dirty="0"/>
              <a:t>to improve the application, in the shortest time possible.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Code:</a:t>
            </a:r>
            <a:r>
              <a:rPr lang="en-US" dirty="0"/>
              <a:t> First step to this life-cycle is Code,</a:t>
            </a:r>
          </a:p>
          <a:p>
            <a:r>
              <a:rPr lang="en-US" dirty="0"/>
              <a:t>        where developer build the code on any platform.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Build: </a:t>
            </a:r>
            <a:r>
              <a:rPr lang="en-US" dirty="0"/>
              <a:t>You build the version of your program </a:t>
            </a:r>
          </a:p>
          <a:p>
            <a:r>
              <a:rPr lang="en-US" dirty="0"/>
              <a:t>        in any extension depending upon the language you’re using.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Test: </a:t>
            </a:r>
            <a:r>
              <a:rPr lang="en-US" dirty="0"/>
              <a:t>For DevOps to be successful, </a:t>
            </a:r>
          </a:p>
          <a:p>
            <a:r>
              <a:rPr lang="en-US" dirty="0"/>
              <a:t>      you must Automate all the testing process using  any </a:t>
            </a:r>
          </a:p>
          <a:p>
            <a:r>
              <a:rPr lang="en-US" dirty="0"/>
              <a:t>       automation tools like Selenium etc.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Release:</a:t>
            </a:r>
            <a:r>
              <a:rPr lang="en-US" dirty="0"/>
              <a:t> Process for managing, planning, scheduling and controlling the build in different environments after testing and before deploying.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Deploy:</a:t>
            </a:r>
            <a:r>
              <a:rPr lang="en-US" dirty="0"/>
              <a:t> Then Deploy is to get all your application’s artifacts/all your code files and deploy or execute them on the server.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Operate:</a:t>
            </a:r>
            <a:r>
              <a:rPr lang="en-US" dirty="0"/>
              <a:t> Then we run that application after the deployment, where users are using it as a real use case.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Monitor: </a:t>
            </a:r>
            <a:r>
              <a:rPr lang="en-US" dirty="0"/>
              <a:t>Monitor helps in providing a crucial information which basically help you to ensure the service uptime and the optimal performance.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1" dirty="0"/>
              <a:t>Plan:</a:t>
            </a:r>
            <a:r>
              <a:rPr lang="en-US" dirty="0"/>
              <a:t> Gather all the information through monitoring and whatever the feedback you received through the monitoring, you implement those changes for the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996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Stages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51" y="1776707"/>
            <a:ext cx="8429898" cy="392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7A53D2-651B-6940-A1A2-81B2DCEB964E}"/>
              </a:ext>
            </a:extLst>
          </p:cNvPr>
          <p:cNvSpPr txBox="1"/>
          <p:nvPr/>
        </p:nvSpPr>
        <p:spPr>
          <a:xfrm>
            <a:off x="4520580" y="919163"/>
            <a:ext cx="2809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F13AE-4F3D-F84F-A2B6-E03921E9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7" y="919163"/>
            <a:ext cx="10579997" cy="5332808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79C9B50-2594-094F-94A1-AA290DAA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9" y="365125"/>
            <a:ext cx="10969625" cy="554038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 Tools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E1792A-651F-A640-A249-B997CBF94876}"/>
              </a:ext>
            </a:extLst>
          </p:cNvPr>
          <p:cNvSpPr/>
          <p:nvPr/>
        </p:nvSpPr>
        <p:spPr>
          <a:xfrm>
            <a:off x="3539019" y="1188874"/>
            <a:ext cx="1422400" cy="383908"/>
          </a:xfrm>
          <a:custGeom>
            <a:avLst/>
            <a:gdLst>
              <a:gd name="connsiteX0" fmla="*/ 0 w 1422400"/>
              <a:gd name="connsiteY0" fmla="*/ 383908 h 383908"/>
              <a:gd name="connsiteX1" fmla="*/ 259645 w 1422400"/>
              <a:gd name="connsiteY1" fmla="*/ 372620 h 383908"/>
              <a:gd name="connsiteX2" fmla="*/ 293511 w 1422400"/>
              <a:gd name="connsiteY2" fmla="*/ 361331 h 383908"/>
              <a:gd name="connsiteX3" fmla="*/ 349956 w 1422400"/>
              <a:gd name="connsiteY3" fmla="*/ 350042 h 383908"/>
              <a:gd name="connsiteX4" fmla="*/ 395111 w 1422400"/>
              <a:gd name="connsiteY4" fmla="*/ 327464 h 383908"/>
              <a:gd name="connsiteX5" fmla="*/ 508000 w 1422400"/>
              <a:gd name="connsiteY5" fmla="*/ 293597 h 383908"/>
              <a:gd name="connsiteX6" fmla="*/ 587022 w 1422400"/>
              <a:gd name="connsiteY6" fmla="*/ 259731 h 383908"/>
              <a:gd name="connsiteX7" fmla="*/ 666045 w 1422400"/>
              <a:gd name="connsiteY7" fmla="*/ 214575 h 383908"/>
              <a:gd name="connsiteX8" fmla="*/ 767645 w 1422400"/>
              <a:gd name="connsiteY8" fmla="*/ 180708 h 383908"/>
              <a:gd name="connsiteX9" fmla="*/ 801511 w 1422400"/>
              <a:gd name="connsiteY9" fmla="*/ 169420 h 383908"/>
              <a:gd name="connsiteX10" fmla="*/ 835378 w 1422400"/>
              <a:gd name="connsiteY10" fmla="*/ 158131 h 383908"/>
              <a:gd name="connsiteX11" fmla="*/ 970845 w 1422400"/>
              <a:gd name="connsiteY11" fmla="*/ 146842 h 383908"/>
              <a:gd name="connsiteX12" fmla="*/ 1049867 w 1422400"/>
              <a:gd name="connsiteY12" fmla="*/ 124264 h 383908"/>
              <a:gd name="connsiteX13" fmla="*/ 1162756 w 1422400"/>
              <a:gd name="connsiteY13" fmla="*/ 90397 h 383908"/>
              <a:gd name="connsiteX14" fmla="*/ 1196622 w 1422400"/>
              <a:gd name="connsiteY14" fmla="*/ 79108 h 383908"/>
              <a:gd name="connsiteX15" fmla="*/ 1264356 w 1422400"/>
              <a:gd name="connsiteY15" fmla="*/ 45242 h 383908"/>
              <a:gd name="connsiteX16" fmla="*/ 1354667 w 1422400"/>
              <a:gd name="connsiteY16" fmla="*/ 11375 h 383908"/>
              <a:gd name="connsiteX17" fmla="*/ 1422400 w 1422400"/>
              <a:gd name="connsiteY17" fmla="*/ 86 h 38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22400" h="383908">
                <a:moveTo>
                  <a:pt x="0" y="383908"/>
                </a:moveTo>
                <a:cubicBezTo>
                  <a:pt x="86548" y="380145"/>
                  <a:pt x="173270" y="379264"/>
                  <a:pt x="259645" y="372620"/>
                </a:cubicBezTo>
                <a:cubicBezTo>
                  <a:pt x="271509" y="371707"/>
                  <a:pt x="281967" y="364217"/>
                  <a:pt x="293511" y="361331"/>
                </a:cubicBezTo>
                <a:cubicBezTo>
                  <a:pt x="312126" y="356677"/>
                  <a:pt x="331141" y="353805"/>
                  <a:pt x="349956" y="350042"/>
                </a:cubicBezTo>
                <a:cubicBezTo>
                  <a:pt x="365008" y="342516"/>
                  <a:pt x="379354" y="333373"/>
                  <a:pt x="395111" y="327464"/>
                </a:cubicBezTo>
                <a:cubicBezTo>
                  <a:pt x="431175" y="313940"/>
                  <a:pt x="474910" y="315656"/>
                  <a:pt x="508000" y="293597"/>
                </a:cubicBezTo>
                <a:cubicBezTo>
                  <a:pt x="576635" y="247843"/>
                  <a:pt x="503709" y="290974"/>
                  <a:pt x="587022" y="259731"/>
                </a:cubicBezTo>
                <a:cubicBezTo>
                  <a:pt x="731187" y="205669"/>
                  <a:pt x="548136" y="266980"/>
                  <a:pt x="666045" y="214575"/>
                </a:cubicBezTo>
                <a:lnTo>
                  <a:pt x="767645" y="180708"/>
                </a:lnTo>
                <a:lnTo>
                  <a:pt x="801511" y="169420"/>
                </a:lnTo>
                <a:cubicBezTo>
                  <a:pt x="812800" y="165657"/>
                  <a:pt x="823519" y="159119"/>
                  <a:pt x="835378" y="158131"/>
                </a:cubicBezTo>
                <a:lnTo>
                  <a:pt x="970845" y="146842"/>
                </a:lnTo>
                <a:cubicBezTo>
                  <a:pt x="1112005" y="111551"/>
                  <a:pt x="936502" y="156654"/>
                  <a:pt x="1049867" y="124264"/>
                </a:cubicBezTo>
                <a:cubicBezTo>
                  <a:pt x="1169287" y="90143"/>
                  <a:pt x="1001800" y="144049"/>
                  <a:pt x="1162756" y="90397"/>
                </a:cubicBezTo>
                <a:cubicBezTo>
                  <a:pt x="1174045" y="86634"/>
                  <a:pt x="1186721" y="85708"/>
                  <a:pt x="1196622" y="79108"/>
                </a:cubicBezTo>
                <a:cubicBezTo>
                  <a:pt x="1240390" y="49930"/>
                  <a:pt x="1217618" y="60821"/>
                  <a:pt x="1264356" y="45242"/>
                </a:cubicBezTo>
                <a:cubicBezTo>
                  <a:pt x="1316653" y="10376"/>
                  <a:pt x="1281430" y="27650"/>
                  <a:pt x="1354667" y="11375"/>
                </a:cubicBezTo>
                <a:cubicBezTo>
                  <a:pt x="1413681" y="-1739"/>
                  <a:pt x="1381126" y="86"/>
                  <a:pt x="1422400" y="86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FC39236-C710-184E-B6A3-D6F5AC4CB6B4}"/>
              </a:ext>
            </a:extLst>
          </p:cNvPr>
          <p:cNvSpPr/>
          <p:nvPr/>
        </p:nvSpPr>
        <p:spPr>
          <a:xfrm>
            <a:off x="3873678" y="1580445"/>
            <a:ext cx="598311" cy="11289"/>
          </a:xfrm>
          <a:custGeom>
            <a:avLst/>
            <a:gdLst>
              <a:gd name="connsiteX0" fmla="*/ 0 w 598311"/>
              <a:gd name="connsiteY0" fmla="*/ 0 h 11289"/>
              <a:gd name="connsiteX1" fmla="*/ 598311 w 598311"/>
              <a:gd name="connsiteY1" fmla="*/ 11289 h 1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311" h="11289">
                <a:moveTo>
                  <a:pt x="0" y="0"/>
                </a:moveTo>
                <a:lnTo>
                  <a:pt x="598311" y="11289"/>
                </a:ln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646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11" y="869225"/>
            <a:ext cx="9155289" cy="547918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7250" y="-120659"/>
            <a:ext cx="10496550" cy="1320800"/>
          </a:xfrm>
        </p:spPr>
        <p:txBody>
          <a:bodyPr/>
          <a:lstStyle/>
          <a:p>
            <a:r>
              <a:rPr lang="en-US" dirty="0"/>
              <a:t> DevOps Pipeline</a:t>
            </a:r>
          </a:p>
        </p:txBody>
      </p:sp>
    </p:spTree>
    <p:extLst>
      <p:ext uri="{BB962C8B-B14F-4D97-AF65-F5344CB8AC3E}">
        <p14:creationId xmlns:p14="http://schemas.microsoft.com/office/powerpoint/2010/main" val="342117542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3734</TotalTime>
  <Words>345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DevOps </vt:lpstr>
      <vt:lpstr>DevOps</vt:lpstr>
      <vt:lpstr>What is Dev Ops</vt:lpstr>
      <vt:lpstr>Why is DevOps is Needed? </vt:lpstr>
      <vt:lpstr> DevOps Lifecycle </vt:lpstr>
      <vt:lpstr>DevOps Stages </vt:lpstr>
      <vt:lpstr>DevOps Tools</vt:lpstr>
      <vt:lpstr> DevOps Pipeline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Project?</dc:title>
  <dc:creator>Deepika Sindhu</dc:creator>
  <cp:lastModifiedBy>Sujata Batra</cp:lastModifiedBy>
  <cp:revision>50</cp:revision>
  <dcterms:created xsi:type="dcterms:W3CDTF">2019-07-11T15:16:13Z</dcterms:created>
  <dcterms:modified xsi:type="dcterms:W3CDTF">2021-12-20T07:04:49Z</dcterms:modified>
</cp:coreProperties>
</file>