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5"/>
  </p:notesMasterIdLst>
  <p:sldIdLst>
    <p:sldId id="304" r:id="rId2"/>
    <p:sldId id="281" r:id="rId3"/>
    <p:sldId id="282" r:id="rId4"/>
    <p:sldId id="305" r:id="rId5"/>
    <p:sldId id="309" r:id="rId6"/>
    <p:sldId id="306" r:id="rId7"/>
    <p:sldId id="307" r:id="rId8"/>
    <p:sldId id="313" r:id="rId9"/>
    <p:sldId id="310" r:id="rId10"/>
    <p:sldId id="908" r:id="rId11"/>
    <p:sldId id="909" r:id="rId12"/>
    <p:sldId id="910" r:id="rId13"/>
    <p:sldId id="911" r:id="rId14"/>
    <p:sldId id="912" r:id="rId15"/>
    <p:sldId id="913" r:id="rId16"/>
    <p:sldId id="914" r:id="rId17"/>
    <p:sldId id="915" r:id="rId18"/>
    <p:sldId id="917" r:id="rId19"/>
    <p:sldId id="916" r:id="rId20"/>
    <p:sldId id="918" r:id="rId21"/>
    <p:sldId id="919" r:id="rId22"/>
    <p:sldId id="920" r:id="rId23"/>
    <p:sldId id="921" r:id="rId24"/>
    <p:sldId id="314" r:id="rId25"/>
    <p:sldId id="961" r:id="rId26"/>
    <p:sldId id="922" r:id="rId27"/>
    <p:sldId id="923" r:id="rId28"/>
    <p:sldId id="924" r:id="rId29"/>
    <p:sldId id="960" r:id="rId30"/>
    <p:sldId id="925" r:id="rId31"/>
    <p:sldId id="926" r:id="rId32"/>
    <p:sldId id="927" r:id="rId33"/>
    <p:sldId id="928" r:id="rId34"/>
    <p:sldId id="959" r:id="rId35"/>
    <p:sldId id="929" r:id="rId36"/>
    <p:sldId id="930" r:id="rId37"/>
    <p:sldId id="931" r:id="rId38"/>
    <p:sldId id="932" r:id="rId39"/>
    <p:sldId id="933" r:id="rId40"/>
    <p:sldId id="934" r:id="rId41"/>
    <p:sldId id="935" r:id="rId42"/>
    <p:sldId id="936" r:id="rId43"/>
    <p:sldId id="937" r:id="rId44"/>
    <p:sldId id="958" r:id="rId45"/>
    <p:sldId id="899" r:id="rId46"/>
    <p:sldId id="900" r:id="rId47"/>
    <p:sldId id="901" r:id="rId48"/>
    <p:sldId id="902" r:id="rId49"/>
    <p:sldId id="903" r:id="rId50"/>
    <p:sldId id="904" r:id="rId51"/>
    <p:sldId id="905" r:id="rId52"/>
    <p:sldId id="906" r:id="rId53"/>
    <p:sldId id="320" r:id="rId54"/>
    <p:sldId id="955" r:id="rId55"/>
    <p:sldId id="956" r:id="rId56"/>
    <p:sldId id="957" r:id="rId57"/>
    <p:sldId id="315" r:id="rId58"/>
    <p:sldId id="938" r:id="rId59"/>
    <p:sldId id="939" r:id="rId60"/>
    <p:sldId id="942" r:id="rId61"/>
    <p:sldId id="943" r:id="rId62"/>
    <p:sldId id="940" r:id="rId63"/>
    <p:sldId id="941" r:id="rId64"/>
    <p:sldId id="944" r:id="rId65"/>
    <p:sldId id="945" r:id="rId66"/>
    <p:sldId id="946" r:id="rId67"/>
    <p:sldId id="947" r:id="rId68"/>
    <p:sldId id="948" r:id="rId69"/>
    <p:sldId id="949" r:id="rId70"/>
    <p:sldId id="950" r:id="rId71"/>
    <p:sldId id="962" r:id="rId72"/>
    <p:sldId id="966" r:id="rId73"/>
    <p:sldId id="964" r:id="rId74"/>
    <p:sldId id="963" r:id="rId75"/>
    <p:sldId id="967" r:id="rId76"/>
    <p:sldId id="968" r:id="rId77"/>
    <p:sldId id="969" r:id="rId78"/>
    <p:sldId id="970" r:id="rId79"/>
    <p:sldId id="951" r:id="rId80"/>
    <p:sldId id="952" r:id="rId81"/>
    <p:sldId id="953" r:id="rId82"/>
    <p:sldId id="954" r:id="rId83"/>
    <p:sldId id="976" r:id="rId84"/>
    <p:sldId id="977" r:id="rId85"/>
    <p:sldId id="978" r:id="rId86"/>
    <p:sldId id="979" r:id="rId87"/>
    <p:sldId id="980" r:id="rId88"/>
    <p:sldId id="981" r:id="rId89"/>
    <p:sldId id="971" r:id="rId90"/>
    <p:sldId id="972" r:id="rId91"/>
    <p:sldId id="973" r:id="rId92"/>
    <p:sldId id="974" r:id="rId93"/>
    <p:sldId id="975" r:id="rId94"/>
    <p:sldId id="982" r:id="rId95"/>
    <p:sldId id="983" r:id="rId96"/>
    <p:sldId id="984" r:id="rId97"/>
    <p:sldId id="985" r:id="rId98"/>
    <p:sldId id="986" r:id="rId99"/>
    <p:sldId id="987" r:id="rId100"/>
    <p:sldId id="988" r:id="rId101"/>
    <p:sldId id="896" r:id="rId102"/>
    <p:sldId id="897" r:id="rId103"/>
    <p:sldId id="898" r:id="rId10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7" d="100"/>
          <a:sy n="77" d="100"/>
        </p:scale>
        <p:origin x="4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FB33C-FDEA-4E7A-AD22-266652C9EECD}"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1B8D59-AA7E-4182-928F-9DA9E012FB86}" type="slidenum">
              <a:rPr lang="en-US" smtClean="0"/>
              <a:t>‹#›</a:t>
            </a:fld>
            <a:endParaRPr lang="en-US"/>
          </a:p>
        </p:txBody>
      </p:sp>
    </p:spTree>
    <p:extLst>
      <p:ext uri="{BB962C8B-B14F-4D97-AF65-F5344CB8AC3E}">
        <p14:creationId xmlns:p14="http://schemas.microsoft.com/office/powerpoint/2010/main" val="891485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1</a:t>
            </a:fld>
            <a:endParaRPr lang="en-US"/>
          </a:p>
        </p:txBody>
      </p:sp>
    </p:spTree>
    <p:extLst>
      <p:ext uri="{BB962C8B-B14F-4D97-AF65-F5344CB8AC3E}">
        <p14:creationId xmlns:p14="http://schemas.microsoft.com/office/powerpoint/2010/main" val="3880416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2</a:t>
            </a:fld>
            <a:endParaRPr lang="en-US"/>
          </a:p>
        </p:txBody>
      </p:sp>
    </p:spTree>
    <p:extLst>
      <p:ext uri="{BB962C8B-B14F-4D97-AF65-F5344CB8AC3E}">
        <p14:creationId xmlns:p14="http://schemas.microsoft.com/office/powerpoint/2010/main" val="926801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Program</a:t>
            </a:r>
            <a:r>
              <a:rPr lang="en-US" b="1" u="sng" baseline="0" dirty="0"/>
              <a:t> –</a:t>
            </a:r>
          </a:p>
          <a:p>
            <a:r>
              <a:rPr lang="en-US" dirty="0"/>
              <a:t>&lt;!</a:t>
            </a:r>
            <a:r>
              <a:rPr lang="en-US" dirty="0" err="1"/>
              <a:t>doctype</a:t>
            </a:r>
            <a:r>
              <a:rPr lang="en-US" dirty="0"/>
              <a:t> html&gt;</a:t>
            </a:r>
          </a:p>
          <a:p>
            <a:r>
              <a:rPr lang="en-US" dirty="0"/>
              <a:t>&lt;html </a:t>
            </a:r>
            <a:r>
              <a:rPr lang="en-US" dirty="0" err="1"/>
              <a:t>lang</a:t>
            </a:r>
            <a:r>
              <a:rPr lang="en-US" dirty="0"/>
              <a:t>="en"&gt;</a:t>
            </a:r>
          </a:p>
          <a:p>
            <a:r>
              <a:rPr lang="en-US" dirty="0"/>
              <a:t>&lt;head&gt;</a:t>
            </a:r>
          </a:p>
          <a:p>
            <a:r>
              <a:rPr lang="en-US" dirty="0"/>
              <a:t>&lt;meta charset="utf-8"&gt;</a:t>
            </a:r>
          </a:p>
          <a:p>
            <a:r>
              <a:rPr lang="en-US" dirty="0"/>
              <a:t>&lt;title&gt;Welcome to </a:t>
            </a:r>
            <a:r>
              <a:rPr lang="en-US" dirty="0" err="1"/>
              <a:t>Snapdeal</a:t>
            </a:r>
            <a:r>
              <a:rPr lang="en-US" baseline="0" dirty="0"/>
              <a:t> Academy</a:t>
            </a:r>
            <a:r>
              <a:rPr lang="en-US" dirty="0"/>
              <a:t>&lt;/title&gt;</a:t>
            </a:r>
          </a:p>
          <a:p>
            <a:r>
              <a:rPr lang="en-US" dirty="0"/>
              <a:t>&lt;/head&gt;</a:t>
            </a:r>
          </a:p>
          <a:p>
            <a:r>
              <a:rPr lang="en-US" dirty="0"/>
              <a:t>&lt;body&gt;</a:t>
            </a:r>
          </a:p>
          <a:p>
            <a:r>
              <a:rPr lang="en-US" dirty="0"/>
              <a:t>&lt;/body&gt;</a:t>
            </a:r>
          </a:p>
          <a:p>
            <a:r>
              <a:rPr lang="en-US" dirty="0"/>
              <a:t>&lt;/html&gt;</a:t>
            </a:r>
          </a:p>
        </p:txBody>
      </p:sp>
      <p:sp>
        <p:nvSpPr>
          <p:cNvPr id="4" name="Slide Number Placeholder 3"/>
          <p:cNvSpPr>
            <a:spLocks noGrp="1"/>
          </p:cNvSpPr>
          <p:nvPr>
            <p:ph type="sldNum" sz="quarter" idx="10"/>
          </p:nvPr>
        </p:nvSpPr>
        <p:spPr/>
        <p:txBody>
          <a:bodyPr/>
          <a:lstStyle/>
          <a:p>
            <a:fld id="{5DC5FAF9-85B0-4970-88AF-55D1E99868F8}" type="slidenum">
              <a:rPr lang="en-US" smtClean="0"/>
              <a:t>7</a:t>
            </a:fld>
            <a:endParaRPr lang="en-US"/>
          </a:p>
        </p:txBody>
      </p:sp>
    </p:spTree>
    <p:extLst>
      <p:ext uri="{BB962C8B-B14F-4D97-AF65-F5344CB8AC3E}">
        <p14:creationId xmlns:p14="http://schemas.microsoft.com/office/powerpoint/2010/main" val="2083996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t>53</a:t>
            </a:fld>
            <a:endParaRPr lang="en-US"/>
          </a:p>
        </p:txBody>
      </p:sp>
    </p:spTree>
    <p:extLst>
      <p:ext uri="{BB962C8B-B14F-4D97-AF65-F5344CB8AC3E}">
        <p14:creationId xmlns:p14="http://schemas.microsoft.com/office/powerpoint/2010/main" val="1627166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AE22A5-B5B0-4474-AF5A-7BA08BBB2FDC}"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7D234-5B7C-47B5-93A7-EAB147A706C7}" type="slidenum">
              <a:rPr lang="en-US" smtClean="0"/>
              <a:t>‹#›</a:t>
            </a:fld>
            <a:endParaRPr lang="en-US"/>
          </a:p>
        </p:txBody>
      </p:sp>
    </p:spTree>
    <p:extLst>
      <p:ext uri="{BB962C8B-B14F-4D97-AF65-F5344CB8AC3E}">
        <p14:creationId xmlns:p14="http://schemas.microsoft.com/office/powerpoint/2010/main" val="267409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FF33ED-BB81-4FCC-99B0-B627F978EBF1}" type="datetime1">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7D234-5B7C-47B5-93A7-EAB147A706C7}" type="slidenum">
              <a:rPr lang="en-US" smtClean="0"/>
              <a:t>‹#›</a:t>
            </a:fld>
            <a:endParaRPr lang="en-US"/>
          </a:p>
        </p:txBody>
      </p:sp>
    </p:spTree>
    <p:extLst>
      <p:ext uri="{BB962C8B-B14F-4D97-AF65-F5344CB8AC3E}">
        <p14:creationId xmlns:p14="http://schemas.microsoft.com/office/powerpoint/2010/main" val="3178233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A7B845C-FCC1-4769-BF74-D22981CBAB61}"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7D234-5B7C-47B5-93A7-EAB147A706C7}" type="slidenum">
              <a:rPr lang="en-US" smtClean="0"/>
              <a:t>‹#›</a:t>
            </a:fld>
            <a:endParaRPr lang="en-US"/>
          </a:p>
        </p:txBody>
      </p:sp>
    </p:spTree>
    <p:extLst>
      <p:ext uri="{BB962C8B-B14F-4D97-AF65-F5344CB8AC3E}">
        <p14:creationId xmlns:p14="http://schemas.microsoft.com/office/powerpoint/2010/main" val="2982778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C8213E2-9B23-44D3-8E72-ED018DFACBD0}"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7D234-5B7C-47B5-93A7-EAB147A706C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80211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64E46E-D6B8-45B8-88BE-D71216907A2D}"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7D234-5B7C-47B5-93A7-EAB147A706C7}" type="slidenum">
              <a:rPr lang="en-US" smtClean="0"/>
              <a:t>‹#›</a:t>
            </a:fld>
            <a:endParaRPr lang="en-US"/>
          </a:p>
        </p:txBody>
      </p:sp>
    </p:spTree>
    <p:extLst>
      <p:ext uri="{BB962C8B-B14F-4D97-AF65-F5344CB8AC3E}">
        <p14:creationId xmlns:p14="http://schemas.microsoft.com/office/powerpoint/2010/main" val="968658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BB3C77-07FB-4AA7-B29A-61E273D8152E}" type="datetime1">
              <a:rPr lang="en-US" smtClean="0"/>
              <a:t>1/22/2019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7D234-5B7C-47B5-93A7-EAB147A706C7}" type="slidenum">
              <a:rPr lang="en-US" smtClean="0"/>
              <a:t>‹#›</a:t>
            </a:fld>
            <a:endParaRPr lang="en-US"/>
          </a:p>
        </p:txBody>
      </p:sp>
    </p:spTree>
    <p:extLst>
      <p:ext uri="{BB962C8B-B14F-4D97-AF65-F5344CB8AC3E}">
        <p14:creationId xmlns:p14="http://schemas.microsoft.com/office/powerpoint/2010/main" val="1806456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C367FD-DB5B-473A-9151-981AD437269A}" type="datetime1">
              <a:rPr lang="en-US" smtClean="0"/>
              <a:t>1/22/2019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7D234-5B7C-47B5-93A7-EAB147A706C7}" type="slidenum">
              <a:rPr lang="en-US" smtClean="0"/>
              <a:t>‹#›</a:t>
            </a:fld>
            <a:endParaRPr lang="en-US"/>
          </a:p>
        </p:txBody>
      </p:sp>
    </p:spTree>
    <p:extLst>
      <p:ext uri="{BB962C8B-B14F-4D97-AF65-F5344CB8AC3E}">
        <p14:creationId xmlns:p14="http://schemas.microsoft.com/office/powerpoint/2010/main" val="3043562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77AC4C-EC5A-44D6-A952-BFB794010FD0}"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7D234-5B7C-47B5-93A7-EAB147A706C7}" type="slidenum">
              <a:rPr lang="en-US" smtClean="0"/>
              <a:t>‹#›</a:t>
            </a:fld>
            <a:endParaRPr lang="en-US"/>
          </a:p>
        </p:txBody>
      </p:sp>
    </p:spTree>
    <p:extLst>
      <p:ext uri="{BB962C8B-B14F-4D97-AF65-F5344CB8AC3E}">
        <p14:creationId xmlns:p14="http://schemas.microsoft.com/office/powerpoint/2010/main" val="2672376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FDD64-9A98-421C-87D3-6F0120055CA5}"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7D234-5B7C-47B5-93A7-EAB147A706C7}" type="slidenum">
              <a:rPr lang="en-US" smtClean="0"/>
              <a:t>‹#›</a:t>
            </a:fld>
            <a:endParaRPr lang="en-US"/>
          </a:p>
        </p:txBody>
      </p:sp>
    </p:spTree>
    <p:extLst>
      <p:ext uri="{BB962C8B-B14F-4D97-AF65-F5344CB8AC3E}">
        <p14:creationId xmlns:p14="http://schemas.microsoft.com/office/powerpoint/2010/main" val="66133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947A598-CF28-4EDB-99D0-B8273DCFDFDC}"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7D234-5B7C-47B5-93A7-EAB147A706C7}" type="slidenum">
              <a:rPr lang="en-US" smtClean="0"/>
              <a:t>‹#›</a:t>
            </a:fld>
            <a:endParaRPr lang="en-US"/>
          </a:p>
        </p:txBody>
      </p:sp>
    </p:spTree>
    <p:extLst>
      <p:ext uri="{BB962C8B-B14F-4D97-AF65-F5344CB8AC3E}">
        <p14:creationId xmlns:p14="http://schemas.microsoft.com/office/powerpoint/2010/main" val="4017759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CE84F3-75F2-4E91-95C8-CA548FE2286C}"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7D234-5B7C-47B5-93A7-EAB147A706C7}" type="slidenum">
              <a:rPr lang="en-US" smtClean="0"/>
              <a:t>‹#›</a:t>
            </a:fld>
            <a:endParaRPr lang="en-US"/>
          </a:p>
        </p:txBody>
      </p:sp>
    </p:spTree>
    <p:extLst>
      <p:ext uri="{BB962C8B-B14F-4D97-AF65-F5344CB8AC3E}">
        <p14:creationId xmlns:p14="http://schemas.microsoft.com/office/powerpoint/2010/main" val="2446900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1A572E-8399-4BA4-9D0B-500042329099}" type="datetime1">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7D234-5B7C-47B5-93A7-EAB147A706C7}" type="slidenum">
              <a:rPr lang="en-US" smtClean="0"/>
              <a:t>‹#›</a:t>
            </a:fld>
            <a:endParaRPr lang="en-US"/>
          </a:p>
        </p:txBody>
      </p:sp>
    </p:spTree>
    <p:extLst>
      <p:ext uri="{BB962C8B-B14F-4D97-AF65-F5344CB8AC3E}">
        <p14:creationId xmlns:p14="http://schemas.microsoft.com/office/powerpoint/2010/main" val="129994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ED0AB4-4BFC-4667-B588-B8494AA8680D}" type="datetime1">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F7D234-5B7C-47B5-93A7-EAB147A706C7}" type="slidenum">
              <a:rPr lang="en-US" smtClean="0"/>
              <a:t>‹#›</a:t>
            </a:fld>
            <a:endParaRPr lang="en-US"/>
          </a:p>
        </p:txBody>
      </p:sp>
    </p:spTree>
    <p:extLst>
      <p:ext uri="{BB962C8B-B14F-4D97-AF65-F5344CB8AC3E}">
        <p14:creationId xmlns:p14="http://schemas.microsoft.com/office/powerpoint/2010/main" val="3737445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8636F7E-251E-4505-9AF6-28AB93320E3D}" type="datetime1">
              <a:rPr lang="en-US" smtClean="0"/>
              <a:t>1/22/2019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4F7D234-5B7C-47B5-93A7-EAB147A706C7}" type="slidenum">
              <a:rPr lang="en-US" smtClean="0"/>
              <a:t>‹#›</a:t>
            </a:fld>
            <a:endParaRPr lang="en-US"/>
          </a:p>
        </p:txBody>
      </p:sp>
    </p:spTree>
    <p:extLst>
      <p:ext uri="{BB962C8B-B14F-4D97-AF65-F5344CB8AC3E}">
        <p14:creationId xmlns:p14="http://schemas.microsoft.com/office/powerpoint/2010/main" val="328839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B2A3F98-E4A4-4C0E-BABF-72CA031FA794}" type="datetime1">
              <a:rPr lang="en-US" smtClean="0"/>
              <a:t>1/22/2019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4F7D234-5B7C-47B5-93A7-EAB147A706C7}" type="slidenum">
              <a:rPr lang="en-US" smtClean="0"/>
              <a:t>‹#›</a:t>
            </a:fld>
            <a:endParaRPr lang="en-US"/>
          </a:p>
        </p:txBody>
      </p:sp>
    </p:spTree>
    <p:extLst>
      <p:ext uri="{BB962C8B-B14F-4D97-AF65-F5344CB8AC3E}">
        <p14:creationId xmlns:p14="http://schemas.microsoft.com/office/powerpoint/2010/main" val="3995620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8E634B4-F3E9-4AB3-895C-C534AB8B657C}" type="datetime1">
              <a:rPr lang="en-US" smtClean="0"/>
              <a:t>1/22/2019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4F7D234-5B7C-47B5-93A7-EAB147A706C7}" type="slidenum">
              <a:rPr lang="en-US" smtClean="0"/>
              <a:t>‹#›</a:t>
            </a:fld>
            <a:endParaRPr lang="en-US"/>
          </a:p>
        </p:txBody>
      </p:sp>
    </p:spTree>
    <p:extLst>
      <p:ext uri="{BB962C8B-B14F-4D97-AF65-F5344CB8AC3E}">
        <p14:creationId xmlns:p14="http://schemas.microsoft.com/office/powerpoint/2010/main" val="783835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D2A342-2474-4F7E-962C-C62B12EFF041}" type="datetime1">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7D234-5B7C-47B5-93A7-EAB147A706C7}" type="slidenum">
              <a:rPr lang="en-US" smtClean="0"/>
              <a:t>‹#›</a:t>
            </a:fld>
            <a:endParaRPr lang="en-US"/>
          </a:p>
        </p:txBody>
      </p:sp>
    </p:spTree>
    <p:extLst>
      <p:ext uri="{BB962C8B-B14F-4D97-AF65-F5344CB8AC3E}">
        <p14:creationId xmlns:p14="http://schemas.microsoft.com/office/powerpoint/2010/main" val="1967435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CF992A9-9676-4AF0-93BE-3D16F85A72C9}" type="datetime1">
              <a:rPr lang="en-US" smtClean="0"/>
              <a:t>1/22/2019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4F7D234-5B7C-47B5-93A7-EAB147A706C7}" type="slidenum">
              <a:rPr lang="en-US" smtClean="0"/>
              <a:t>‹#›</a:t>
            </a:fld>
            <a:endParaRPr lang="en-US"/>
          </a:p>
        </p:txBody>
      </p:sp>
      <p:sp>
        <p:nvSpPr>
          <p:cNvPr id="11" name="Rectangle 10">
            <a:extLst>
              <a:ext uri="{FF2B5EF4-FFF2-40B4-BE49-F238E27FC236}">
                <a16:creationId xmlns:a16="http://schemas.microsoft.com/office/drawing/2014/main" id="{649D2E84-32B5-4AE6-BE95-0E7B27B539FE}"/>
              </a:ext>
            </a:extLst>
          </p:cNvPr>
          <p:cNvSpPr/>
          <p:nvPr userDrawn="1"/>
        </p:nvSpPr>
        <p:spPr>
          <a:xfrm>
            <a:off x="11560604" y="2061"/>
            <a:ext cx="391932" cy="6740307"/>
          </a:xfrm>
          <a:prstGeom prst="rect">
            <a:avLst/>
          </a:prstGeom>
          <a:noFill/>
        </p:spPr>
        <p:txBody>
          <a:bodyPr wrap="square" lIns="91440" tIns="45720" rIns="91440" bIns="45720">
            <a:spAutoFit/>
          </a:bodyPr>
          <a:lstStyle/>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Sujata</a:t>
            </a:r>
          </a:p>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Batra</a:t>
            </a:r>
          </a:p>
        </p:txBody>
      </p:sp>
    </p:spTree>
    <p:extLst>
      <p:ext uri="{BB962C8B-B14F-4D97-AF65-F5344CB8AC3E}">
        <p14:creationId xmlns:p14="http://schemas.microsoft.com/office/powerpoint/2010/main" val="8910423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200" b="0" i="0" u="sng"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w3schools.com/tags/tag_footer.asp" TargetMode="External"/><Relationship Id="rId13" Type="http://schemas.openxmlformats.org/officeDocument/2006/relationships/hyperlink" Target="https://www.w3schools.com/tags/tag_section.asp" TargetMode="External"/><Relationship Id="rId3" Type="http://schemas.openxmlformats.org/officeDocument/2006/relationships/hyperlink" Target="https://www.w3schools.com/tags/tag_article.asp" TargetMode="External"/><Relationship Id="rId7" Type="http://schemas.openxmlformats.org/officeDocument/2006/relationships/hyperlink" Target="https://www.w3schools.com/tags/tag_figure.asp" TargetMode="External"/><Relationship Id="rId12" Type="http://schemas.openxmlformats.org/officeDocument/2006/relationships/hyperlink" Target="https://www.w3schools.com/tags/tag_nav.asp" TargetMode="External"/><Relationship Id="rId2" Type="http://schemas.openxmlformats.org/officeDocument/2006/relationships/image" Target="../media/image8.gif"/><Relationship Id="rId1" Type="http://schemas.openxmlformats.org/officeDocument/2006/relationships/slideLayout" Target="../slideLayouts/slideLayout2.xml"/><Relationship Id="rId6" Type="http://schemas.openxmlformats.org/officeDocument/2006/relationships/hyperlink" Target="https://www.w3schools.com/tags/tag_figcaption.asp" TargetMode="External"/><Relationship Id="rId11" Type="http://schemas.openxmlformats.org/officeDocument/2006/relationships/hyperlink" Target="https://www.w3schools.com/tags/tag_mark.asp" TargetMode="External"/><Relationship Id="rId5" Type="http://schemas.openxmlformats.org/officeDocument/2006/relationships/hyperlink" Target="https://www.w3schools.com/tags/tag_details.asp" TargetMode="External"/><Relationship Id="rId15" Type="http://schemas.openxmlformats.org/officeDocument/2006/relationships/hyperlink" Target="https://www.w3schools.com/tags/tag_time.asp" TargetMode="External"/><Relationship Id="rId10" Type="http://schemas.openxmlformats.org/officeDocument/2006/relationships/hyperlink" Target="https://www.w3schools.com/tags/tag_main.asp" TargetMode="External"/><Relationship Id="rId4" Type="http://schemas.openxmlformats.org/officeDocument/2006/relationships/hyperlink" Target="https://www.w3schools.com/tags/tag_aside.asp" TargetMode="External"/><Relationship Id="rId9" Type="http://schemas.openxmlformats.org/officeDocument/2006/relationships/hyperlink" Target="https://www.w3schools.com/tags/tag_header.asp" TargetMode="External"/><Relationship Id="rId14" Type="http://schemas.openxmlformats.org/officeDocument/2006/relationships/hyperlink" Target="https://www.w3schools.com/tags/tag_summary.asp"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w3schools.com/tags/att_time_datetime.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hyperlink" Target="https://www.w3schools.com/tags/att_video_height.asp" TargetMode="External"/><Relationship Id="rId13" Type="http://schemas.openxmlformats.org/officeDocument/2006/relationships/hyperlink" Target="https://www.w3schools.com/tags/att_video_src.asp" TargetMode="External"/><Relationship Id="rId3" Type="http://schemas.openxmlformats.org/officeDocument/2006/relationships/image" Target="../media/image3.png"/><Relationship Id="rId7" Type="http://schemas.openxmlformats.org/officeDocument/2006/relationships/hyperlink" Target="https://www.w3schools.com/tags/att_video_controls.asp" TargetMode="External"/><Relationship Id="rId12" Type="http://schemas.openxmlformats.org/officeDocument/2006/relationships/hyperlink" Target="https://www.w3schools.com/tags/att_video_preload.asp"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w3schools.com/tags/att_video_autoplay.asp" TargetMode="External"/><Relationship Id="rId11" Type="http://schemas.openxmlformats.org/officeDocument/2006/relationships/hyperlink" Target="https://www.w3schools.com/tags/att_video_poster.asp" TargetMode="External"/><Relationship Id="rId5" Type="http://schemas.openxmlformats.org/officeDocument/2006/relationships/image" Target="../media/image5.png"/><Relationship Id="rId10" Type="http://schemas.openxmlformats.org/officeDocument/2006/relationships/hyperlink" Target="https://www.w3schools.com/tags/att_video_muted.asp" TargetMode="External"/><Relationship Id="rId4" Type="http://schemas.openxmlformats.org/officeDocument/2006/relationships/image" Target="../media/image4.png"/><Relationship Id="rId9" Type="http://schemas.openxmlformats.org/officeDocument/2006/relationships/hyperlink" Target="https://www.w3schools.com/tags/att_video_loop.asp" TargetMode="External"/><Relationship Id="rId14" Type="http://schemas.openxmlformats.org/officeDocument/2006/relationships/hyperlink" Target="https://www.w3schools.com/tags/att_video_width.asp"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www.tutorialspoint.com/html5/geolocation_getcurrentposition.htm"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ww.tutorialspoint.com/html5/geolocation_clearwatch.htm" TargetMode="External"/><Relationship Id="rId4" Type="http://schemas.openxmlformats.org/officeDocument/2006/relationships/hyperlink" Target="https://www.tutorialspoint.com/html5/geolocation_watchposition.htm"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0170" y="1190172"/>
            <a:ext cx="4474029" cy="4474029"/>
          </a:xfrm>
          <a:prstGeom prst="rect">
            <a:avLst/>
          </a:prstGeom>
        </p:spPr>
      </p:pic>
      <p:sp>
        <p:nvSpPr>
          <p:cNvPr id="2" name="Slide Number Placeholder 1">
            <a:extLst>
              <a:ext uri="{FF2B5EF4-FFF2-40B4-BE49-F238E27FC236}">
                <a16:creationId xmlns:a16="http://schemas.microsoft.com/office/drawing/2014/main" id="{FD20C379-BE44-4D19-B6CC-DB18EE9A0A66}"/>
              </a:ext>
            </a:extLst>
          </p:cNvPr>
          <p:cNvSpPr>
            <a:spLocks noGrp="1"/>
          </p:cNvSpPr>
          <p:nvPr>
            <p:ph type="sldNum" sz="quarter" idx="12"/>
          </p:nvPr>
        </p:nvSpPr>
        <p:spPr/>
        <p:txBody>
          <a:bodyPr/>
          <a:lstStyle/>
          <a:p>
            <a:fld id="{84F7D234-5B7C-47B5-93A7-EAB147A706C7}" type="slidenum">
              <a:rPr lang="en-US" smtClean="0"/>
              <a:t>1</a:t>
            </a:fld>
            <a:endParaRPr lang="en-US"/>
          </a:p>
        </p:txBody>
      </p:sp>
    </p:spTree>
    <p:extLst>
      <p:ext uri="{BB962C8B-B14F-4D97-AF65-F5344CB8AC3E}">
        <p14:creationId xmlns:p14="http://schemas.microsoft.com/office/powerpoint/2010/main" val="2033118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D9F91-EA90-46A7-9638-39F3E3B74E38}"/>
              </a:ext>
            </a:extLst>
          </p:cNvPr>
          <p:cNvSpPr>
            <a:spLocks noGrp="1"/>
          </p:cNvSpPr>
          <p:nvPr>
            <p:ph type="title"/>
          </p:nvPr>
        </p:nvSpPr>
        <p:spPr>
          <a:xfrm>
            <a:off x="648930" y="629266"/>
            <a:ext cx="9252154" cy="1223983"/>
          </a:xfrm>
        </p:spPr>
        <p:txBody>
          <a:bodyPr>
            <a:normAutofit/>
          </a:bodyPr>
          <a:lstStyle/>
          <a:p>
            <a:pPr algn="ctr">
              <a:lnSpc>
                <a:spcPct val="90000"/>
              </a:lnSpc>
            </a:pPr>
            <a:r>
              <a:rPr lang="en-US" sz="3900" u="sng" dirty="0"/>
              <a:t>New Semantic Elements in HTML5</a:t>
            </a:r>
            <a:br>
              <a:rPr lang="en-US" sz="3900" u="sng" dirty="0"/>
            </a:br>
            <a:endParaRPr lang="en-US" sz="3900" u="sng" dirty="0"/>
          </a:p>
        </p:txBody>
      </p:sp>
      <p:pic>
        <p:nvPicPr>
          <p:cNvPr id="9218" name="Picture 2" descr="HTML5 Semantic Elements">
            <a:extLst>
              <a:ext uri="{FF2B5EF4-FFF2-40B4-BE49-F238E27FC236}">
                <a16:creationId xmlns:a16="http://schemas.microsoft.com/office/drawing/2014/main" id="{F653EC0E-1CC8-4E43-B462-3D958788E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791" y="2052213"/>
            <a:ext cx="3561877" cy="419618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59A87084-325E-49D6-A95F-FDBFE8250B2C}"/>
              </a:ext>
            </a:extLst>
          </p:cNvPr>
          <p:cNvGraphicFramePr>
            <a:graphicFrameLocks noGrp="1"/>
          </p:cNvGraphicFramePr>
          <p:nvPr/>
        </p:nvGraphicFramePr>
        <p:xfrm>
          <a:off x="648930" y="1550504"/>
          <a:ext cx="5910165" cy="5168343"/>
        </p:xfrm>
        <a:graphic>
          <a:graphicData uri="http://schemas.openxmlformats.org/drawingml/2006/table">
            <a:tbl>
              <a:tblPr/>
              <a:tblGrid>
                <a:gridCol w="1178128">
                  <a:extLst>
                    <a:ext uri="{9D8B030D-6E8A-4147-A177-3AD203B41FA5}">
                      <a16:colId xmlns:a16="http://schemas.microsoft.com/office/drawing/2014/main" val="2393561827"/>
                    </a:ext>
                  </a:extLst>
                </a:gridCol>
                <a:gridCol w="4732037">
                  <a:extLst>
                    <a:ext uri="{9D8B030D-6E8A-4147-A177-3AD203B41FA5}">
                      <a16:colId xmlns:a16="http://schemas.microsoft.com/office/drawing/2014/main" val="1762054279"/>
                    </a:ext>
                  </a:extLst>
                </a:gridCol>
              </a:tblGrid>
              <a:tr h="352960">
                <a:tc>
                  <a:txBody>
                    <a:bodyPr/>
                    <a:lstStyle/>
                    <a:p>
                      <a:pPr algn="l" fontAlgn="t"/>
                      <a:r>
                        <a:rPr lang="en-US" sz="1200" b="1" dirty="0">
                          <a:solidFill>
                            <a:schemeClr val="bg1"/>
                          </a:solidFill>
                          <a:effectLst/>
                        </a:rPr>
                        <a:t>Tag</a:t>
                      </a: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1" dirty="0">
                          <a:solidFill>
                            <a:schemeClr val="bg1"/>
                          </a:solidFill>
                          <a:effectLst/>
                        </a:rPr>
                        <a:t>Description</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56954701"/>
                  </a:ext>
                </a:extLst>
              </a:tr>
              <a:tr h="352960">
                <a:tc>
                  <a:txBody>
                    <a:bodyPr/>
                    <a:lstStyle/>
                    <a:p>
                      <a:pPr algn="l" fontAlgn="t"/>
                      <a:r>
                        <a:rPr lang="en-US" sz="1200" dirty="0">
                          <a:solidFill>
                            <a:schemeClr val="bg1"/>
                          </a:solidFill>
                          <a:effectLst/>
                          <a:hlinkClick r:id="rId3">
                            <a:extLst>
                              <a:ext uri="{A12FA001-AC4F-418D-AE19-62706E023703}">
                                <ahyp:hlinkClr xmlns:ahyp="http://schemas.microsoft.com/office/drawing/2018/hyperlinkcolor" val="tx"/>
                              </a:ext>
                            </a:extLst>
                          </a:hlinkClick>
                        </a:rPr>
                        <a:t>&lt;article&gt;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solidFill>
                            <a:schemeClr val="bg1"/>
                          </a:solidFill>
                          <a:effectLst/>
                        </a:rPr>
                        <a:t>Defines an article</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934473691"/>
                  </a:ext>
                </a:extLst>
              </a:tr>
              <a:tr h="352960">
                <a:tc>
                  <a:txBody>
                    <a:bodyPr/>
                    <a:lstStyle/>
                    <a:p>
                      <a:pPr algn="l" fontAlgn="t"/>
                      <a:r>
                        <a:rPr lang="en-US" sz="1200" dirty="0">
                          <a:solidFill>
                            <a:schemeClr val="bg1"/>
                          </a:solidFill>
                          <a:effectLst/>
                          <a:hlinkClick r:id="rId4">
                            <a:extLst>
                              <a:ext uri="{A12FA001-AC4F-418D-AE19-62706E023703}">
                                <ahyp:hlinkClr xmlns:ahyp="http://schemas.microsoft.com/office/drawing/2018/hyperlinkcolor" val="tx"/>
                              </a:ext>
                            </a:extLst>
                          </a:hlinkClick>
                        </a:rPr>
                        <a:t>&lt;aside&gt;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solidFill>
                            <a:schemeClr val="bg1"/>
                          </a:solidFill>
                          <a:effectLst/>
                        </a:rPr>
                        <a:t>Defines content aside from the page content</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54735027"/>
                  </a:ext>
                </a:extLst>
              </a:tr>
              <a:tr h="352960">
                <a:tc>
                  <a:txBody>
                    <a:bodyPr/>
                    <a:lstStyle/>
                    <a:p>
                      <a:pPr algn="l" fontAlgn="t"/>
                      <a:r>
                        <a:rPr lang="en-US" sz="1200" dirty="0">
                          <a:solidFill>
                            <a:schemeClr val="bg1"/>
                          </a:solidFill>
                          <a:effectLst/>
                          <a:hlinkClick r:id="rId5">
                            <a:extLst>
                              <a:ext uri="{A12FA001-AC4F-418D-AE19-62706E023703}">
                                <ahyp:hlinkClr xmlns:ahyp="http://schemas.microsoft.com/office/drawing/2018/hyperlinkcolor" val="tx"/>
                              </a:ext>
                            </a:extLst>
                          </a:hlinkClick>
                        </a:rPr>
                        <a:t>&lt;details&gt;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a:solidFill>
                            <a:schemeClr val="bg1"/>
                          </a:solidFill>
                          <a:effectLst/>
                        </a:rPr>
                        <a:t>Defines additional details that the user can view or hide</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00806201"/>
                  </a:ext>
                </a:extLst>
              </a:tr>
              <a:tr h="352960">
                <a:tc>
                  <a:txBody>
                    <a:bodyPr/>
                    <a:lstStyle/>
                    <a:p>
                      <a:pPr algn="l" fontAlgn="t"/>
                      <a:r>
                        <a:rPr lang="en-US" sz="1200" dirty="0">
                          <a:solidFill>
                            <a:schemeClr val="bg1"/>
                          </a:solidFill>
                          <a:effectLst/>
                          <a:hlinkClick r:id="rId6">
                            <a:extLst>
                              <a:ext uri="{A12FA001-AC4F-418D-AE19-62706E023703}">
                                <ahyp:hlinkClr xmlns:ahyp="http://schemas.microsoft.com/office/drawing/2018/hyperlinkcolor" val="tx"/>
                              </a:ext>
                            </a:extLst>
                          </a:hlinkClick>
                        </a:rPr>
                        <a:t>&lt;</a:t>
                      </a:r>
                      <a:r>
                        <a:rPr lang="en-US" sz="1200" dirty="0" err="1">
                          <a:solidFill>
                            <a:schemeClr val="bg1"/>
                          </a:solidFill>
                          <a:effectLst/>
                          <a:hlinkClick r:id="rId6">
                            <a:extLst>
                              <a:ext uri="{A12FA001-AC4F-418D-AE19-62706E023703}">
                                <ahyp:hlinkClr xmlns:ahyp="http://schemas.microsoft.com/office/drawing/2018/hyperlinkcolor" val="tx"/>
                              </a:ext>
                            </a:extLst>
                          </a:hlinkClick>
                        </a:rPr>
                        <a:t>figcaption</a:t>
                      </a:r>
                      <a:r>
                        <a:rPr lang="en-US" sz="1200" dirty="0">
                          <a:solidFill>
                            <a:schemeClr val="bg1"/>
                          </a:solidFill>
                          <a:effectLst/>
                          <a:hlinkClick r:id="rId6">
                            <a:extLst>
                              <a:ext uri="{A12FA001-AC4F-418D-AE19-62706E023703}">
                                <ahyp:hlinkClr xmlns:ahyp="http://schemas.microsoft.com/office/drawing/2018/hyperlinkcolor" val="tx"/>
                              </a:ext>
                            </a:extLst>
                          </a:hlinkClick>
                        </a:rPr>
                        <a:t>&gt;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solidFill>
                            <a:schemeClr val="bg1"/>
                          </a:solidFill>
                          <a:effectLst/>
                        </a:rPr>
                        <a:t>Defines a caption for a &lt;figure&gt; element</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20355125"/>
                  </a:ext>
                </a:extLst>
              </a:tr>
              <a:tr h="579863">
                <a:tc>
                  <a:txBody>
                    <a:bodyPr/>
                    <a:lstStyle/>
                    <a:p>
                      <a:pPr algn="l" fontAlgn="t"/>
                      <a:r>
                        <a:rPr lang="en-US" sz="1200" dirty="0">
                          <a:solidFill>
                            <a:schemeClr val="bg1"/>
                          </a:solidFill>
                          <a:effectLst/>
                          <a:hlinkClick r:id="rId7">
                            <a:extLst>
                              <a:ext uri="{A12FA001-AC4F-418D-AE19-62706E023703}">
                                <ahyp:hlinkClr xmlns:ahyp="http://schemas.microsoft.com/office/drawing/2018/hyperlinkcolor" val="tx"/>
                              </a:ext>
                            </a:extLst>
                          </a:hlinkClick>
                        </a:rPr>
                        <a:t>&lt;figure&gt;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a:solidFill>
                            <a:schemeClr val="bg1"/>
                          </a:solidFill>
                          <a:effectLst/>
                        </a:rPr>
                        <a:t>Specifies self-contained content, like illustrations, diagrams, photos, code listings, etc.</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348977924"/>
                  </a:ext>
                </a:extLst>
              </a:tr>
              <a:tr h="352960">
                <a:tc>
                  <a:txBody>
                    <a:bodyPr/>
                    <a:lstStyle/>
                    <a:p>
                      <a:pPr algn="l" fontAlgn="t"/>
                      <a:r>
                        <a:rPr lang="en-US" sz="1200" dirty="0">
                          <a:solidFill>
                            <a:schemeClr val="bg1"/>
                          </a:solidFill>
                          <a:effectLst/>
                          <a:hlinkClick r:id="rId8">
                            <a:extLst>
                              <a:ext uri="{A12FA001-AC4F-418D-AE19-62706E023703}">
                                <ahyp:hlinkClr xmlns:ahyp="http://schemas.microsoft.com/office/drawing/2018/hyperlinkcolor" val="tx"/>
                              </a:ext>
                            </a:extLst>
                          </a:hlinkClick>
                        </a:rPr>
                        <a:t>&lt;footer&gt;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solidFill>
                            <a:schemeClr val="bg1"/>
                          </a:solidFill>
                          <a:effectLst/>
                        </a:rPr>
                        <a:t>Defines a footer for a document or section</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08671112"/>
                  </a:ext>
                </a:extLst>
              </a:tr>
              <a:tr h="352960">
                <a:tc>
                  <a:txBody>
                    <a:bodyPr/>
                    <a:lstStyle/>
                    <a:p>
                      <a:pPr algn="l" fontAlgn="t"/>
                      <a:r>
                        <a:rPr lang="en-US" sz="1200" dirty="0">
                          <a:solidFill>
                            <a:schemeClr val="bg1"/>
                          </a:solidFill>
                          <a:effectLst/>
                          <a:hlinkClick r:id="rId9">
                            <a:extLst>
                              <a:ext uri="{A12FA001-AC4F-418D-AE19-62706E023703}">
                                <ahyp:hlinkClr xmlns:ahyp="http://schemas.microsoft.com/office/drawing/2018/hyperlinkcolor" val="tx"/>
                              </a:ext>
                            </a:extLst>
                          </a:hlinkClick>
                        </a:rPr>
                        <a:t>&lt;header&gt;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a:solidFill>
                            <a:schemeClr val="bg1"/>
                          </a:solidFill>
                          <a:effectLst/>
                        </a:rPr>
                        <a:t>Specifies a header for a document or section</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277317320"/>
                  </a:ext>
                </a:extLst>
              </a:tr>
              <a:tr h="352960">
                <a:tc>
                  <a:txBody>
                    <a:bodyPr/>
                    <a:lstStyle/>
                    <a:p>
                      <a:pPr algn="l" fontAlgn="t"/>
                      <a:r>
                        <a:rPr lang="en-US" sz="1200" dirty="0">
                          <a:solidFill>
                            <a:schemeClr val="bg1"/>
                          </a:solidFill>
                          <a:effectLst/>
                          <a:hlinkClick r:id="rId10">
                            <a:extLst>
                              <a:ext uri="{A12FA001-AC4F-418D-AE19-62706E023703}">
                                <ahyp:hlinkClr xmlns:ahyp="http://schemas.microsoft.com/office/drawing/2018/hyperlinkcolor" val="tx"/>
                              </a:ext>
                            </a:extLst>
                          </a:hlinkClick>
                        </a:rPr>
                        <a:t>&lt;main&gt;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solidFill>
                            <a:schemeClr val="bg1"/>
                          </a:solidFill>
                          <a:effectLst/>
                        </a:rPr>
                        <a:t>Specifies the main content of a document</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71334333"/>
                  </a:ext>
                </a:extLst>
              </a:tr>
              <a:tr h="352960">
                <a:tc>
                  <a:txBody>
                    <a:bodyPr/>
                    <a:lstStyle/>
                    <a:p>
                      <a:pPr algn="l" fontAlgn="t"/>
                      <a:r>
                        <a:rPr lang="en-US" sz="1200" dirty="0">
                          <a:solidFill>
                            <a:schemeClr val="bg1"/>
                          </a:solidFill>
                          <a:effectLst/>
                          <a:hlinkClick r:id="rId11">
                            <a:extLst>
                              <a:ext uri="{A12FA001-AC4F-418D-AE19-62706E023703}">
                                <ahyp:hlinkClr xmlns:ahyp="http://schemas.microsoft.com/office/drawing/2018/hyperlinkcolor" val="tx"/>
                              </a:ext>
                            </a:extLst>
                          </a:hlinkClick>
                        </a:rPr>
                        <a:t>&lt;mark&gt;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a:solidFill>
                            <a:schemeClr val="bg1"/>
                          </a:solidFill>
                          <a:effectLst/>
                        </a:rPr>
                        <a:t>Defines marked/highlighted text</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564445467"/>
                  </a:ext>
                </a:extLst>
              </a:tr>
              <a:tr h="352960">
                <a:tc>
                  <a:txBody>
                    <a:bodyPr/>
                    <a:lstStyle/>
                    <a:p>
                      <a:pPr algn="l" fontAlgn="t"/>
                      <a:r>
                        <a:rPr lang="en-US" sz="1200" dirty="0">
                          <a:solidFill>
                            <a:schemeClr val="bg1"/>
                          </a:solidFill>
                          <a:effectLst/>
                          <a:hlinkClick r:id="rId12">
                            <a:extLst>
                              <a:ext uri="{A12FA001-AC4F-418D-AE19-62706E023703}">
                                <ahyp:hlinkClr xmlns:ahyp="http://schemas.microsoft.com/office/drawing/2018/hyperlinkcolor" val="tx"/>
                              </a:ext>
                            </a:extLst>
                          </a:hlinkClick>
                        </a:rPr>
                        <a:t>&lt;nav&gt;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solidFill>
                            <a:schemeClr val="bg1"/>
                          </a:solidFill>
                          <a:effectLst/>
                        </a:rPr>
                        <a:t>Defines navigation links</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83202426"/>
                  </a:ext>
                </a:extLst>
              </a:tr>
              <a:tr h="352960">
                <a:tc>
                  <a:txBody>
                    <a:bodyPr/>
                    <a:lstStyle/>
                    <a:p>
                      <a:pPr algn="l" fontAlgn="t"/>
                      <a:r>
                        <a:rPr lang="en-US" sz="1200" dirty="0">
                          <a:solidFill>
                            <a:schemeClr val="bg1"/>
                          </a:solidFill>
                          <a:effectLst/>
                          <a:hlinkClick r:id="rId13">
                            <a:extLst>
                              <a:ext uri="{A12FA001-AC4F-418D-AE19-62706E023703}">
                                <ahyp:hlinkClr xmlns:ahyp="http://schemas.microsoft.com/office/drawing/2018/hyperlinkcolor" val="tx"/>
                              </a:ext>
                            </a:extLst>
                          </a:hlinkClick>
                        </a:rPr>
                        <a:t>&lt;section&gt;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a:solidFill>
                            <a:schemeClr val="bg1"/>
                          </a:solidFill>
                          <a:effectLst/>
                        </a:rPr>
                        <a:t>Defines a section in a document</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040072751"/>
                  </a:ext>
                </a:extLst>
              </a:tr>
              <a:tr h="352960">
                <a:tc>
                  <a:txBody>
                    <a:bodyPr/>
                    <a:lstStyle/>
                    <a:p>
                      <a:pPr algn="l" fontAlgn="t"/>
                      <a:r>
                        <a:rPr lang="en-US" sz="1200" dirty="0">
                          <a:solidFill>
                            <a:schemeClr val="bg1"/>
                          </a:solidFill>
                          <a:effectLst/>
                          <a:hlinkClick r:id="rId14">
                            <a:extLst>
                              <a:ext uri="{A12FA001-AC4F-418D-AE19-62706E023703}">
                                <ahyp:hlinkClr xmlns:ahyp="http://schemas.microsoft.com/office/drawing/2018/hyperlinkcolor" val="tx"/>
                              </a:ext>
                            </a:extLst>
                          </a:hlinkClick>
                        </a:rPr>
                        <a:t>&lt;summary&gt;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solidFill>
                            <a:schemeClr val="bg1"/>
                          </a:solidFill>
                          <a:effectLst/>
                        </a:rPr>
                        <a:t>Defines a visible heading for a &lt;details&gt; element</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98341177"/>
                  </a:ext>
                </a:extLst>
              </a:tr>
              <a:tr h="352960">
                <a:tc>
                  <a:txBody>
                    <a:bodyPr/>
                    <a:lstStyle/>
                    <a:p>
                      <a:pPr algn="l" fontAlgn="t"/>
                      <a:r>
                        <a:rPr lang="en-US" sz="1200" dirty="0">
                          <a:solidFill>
                            <a:schemeClr val="bg1"/>
                          </a:solidFill>
                          <a:effectLst/>
                          <a:hlinkClick r:id="rId15">
                            <a:extLst>
                              <a:ext uri="{A12FA001-AC4F-418D-AE19-62706E023703}">
                                <ahyp:hlinkClr xmlns:ahyp="http://schemas.microsoft.com/office/drawing/2018/hyperlinkcolor" val="tx"/>
                              </a:ext>
                            </a:extLst>
                          </a:hlinkClick>
                        </a:rPr>
                        <a:t>&lt;time&gt;</a:t>
                      </a:r>
                      <a:endParaRPr lang="en-US" sz="1200" dirty="0">
                        <a:solidFill>
                          <a:schemeClr val="bg1"/>
                        </a:solidFill>
                        <a:effectLst/>
                      </a:endParaRPr>
                    </a:p>
                  </a:txBody>
                  <a:tcPr marL="102336"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200" dirty="0">
                          <a:solidFill>
                            <a:schemeClr val="bg1"/>
                          </a:solidFill>
                          <a:effectLst/>
                        </a:rPr>
                        <a:t>Defines a date/time</a:t>
                      </a:r>
                    </a:p>
                  </a:txBody>
                  <a:tcPr marL="51168" marR="51168" marT="51168" marB="511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50397026"/>
                  </a:ext>
                </a:extLst>
              </a:tr>
            </a:tbl>
          </a:graphicData>
        </a:graphic>
      </p:graphicFrame>
      <p:sp>
        <p:nvSpPr>
          <p:cNvPr id="3" name="Slide Number Placeholder 2">
            <a:extLst>
              <a:ext uri="{FF2B5EF4-FFF2-40B4-BE49-F238E27FC236}">
                <a16:creationId xmlns:a16="http://schemas.microsoft.com/office/drawing/2014/main" id="{3266816D-E40E-4413-8868-18E49F91B567}"/>
              </a:ext>
            </a:extLst>
          </p:cNvPr>
          <p:cNvSpPr>
            <a:spLocks noGrp="1"/>
          </p:cNvSpPr>
          <p:nvPr>
            <p:ph type="sldNum" sz="quarter" idx="12"/>
          </p:nvPr>
        </p:nvSpPr>
        <p:spPr/>
        <p:txBody>
          <a:bodyPr/>
          <a:lstStyle/>
          <a:p>
            <a:fld id="{84F7D234-5B7C-47B5-93A7-EAB147A706C7}" type="slidenum">
              <a:rPr lang="en-US" smtClean="0"/>
              <a:t>10</a:t>
            </a:fld>
            <a:endParaRPr lang="en-US"/>
          </a:p>
        </p:txBody>
      </p:sp>
    </p:spTree>
    <p:extLst>
      <p:ext uri="{BB962C8B-B14F-4D97-AF65-F5344CB8AC3E}">
        <p14:creationId xmlns:p14="http://schemas.microsoft.com/office/powerpoint/2010/main" val="18112429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24BB-1659-455E-8E39-1A94F56274A0}"/>
              </a:ext>
            </a:extLst>
          </p:cNvPr>
          <p:cNvSpPr>
            <a:spLocks noGrp="1"/>
          </p:cNvSpPr>
          <p:nvPr>
            <p:ph type="title"/>
          </p:nvPr>
        </p:nvSpPr>
        <p:spPr/>
        <p:txBody>
          <a:bodyPr/>
          <a:lstStyle/>
          <a:p>
            <a:r>
              <a:rPr lang="en-US" dirty="0"/>
              <a:t>Updating the Cache</a:t>
            </a:r>
            <a:br>
              <a:rPr lang="en-US" dirty="0"/>
            </a:br>
            <a:endParaRPr lang="en-US" dirty="0"/>
          </a:p>
        </p:txBody>
      </p:sp>
      <p:sp>
        <p:nvSpPr>
          <p:cNvPr id="3" name="Content Placeholder 2">
            <a:extLst>
              <a:ext uri="{FF2B5EF4-FFF2-40B4-BE49-F238E27FC236}">
                <a16:creationId xmlns:a16="http://schemas.microsoft.com/office/drawing/2014/main" id="{A9F02531-6830-4E52-B193-ADB230AF3B3C}"/>
              </a:ext>
            </a:extLst>
          </p:cNvPr>
          <p:cNvSpPr>
            <a:spLocks noGrp="1"/>
          </p:cNvSpPr>
          <p:nvPr>
            <p:ph idx="1"/>
          </p:nvPr>
        </p:nvSpPr>
        <p:spPr>
          <a:xfrm>
            <a:off x="645130" y="1665962"/>
            <a:ext cx="9404723" cy="4582437"/>
          </a:xfrm>
        </p:spPr>
        <p:txBody>
          <a:bodyPr/>
          <a:lstStyle/>
          <a:p>
            <a:pPr marL="0" indent="0">
              <a:buNone/>
            </a:pPr>
            <a:r>
              <a:rPr lang="en-US" dirty="0"/>
              <a:t>Once an application is cached, it remains cached until one of the following happens:</a:t>
            </a:r>
          </a:p>
          <a:p>
            <a:r>
              <a:rPr lang="en-US" dirty="0"/>
              <a:t>The user clears the browser's cache</a:t>
            </a:r>
          </a:p>
          <a:p>
            <a:r>
              <a:rPr lang="en-US" dirty="0"/>
              <a:t>The manifest file is modified (see tip below)</a:t>
            </a:r>
          </a:p>
          <a:p>
            <a:r>
              <a:rPr lang="en-US" dirty="0"/>
              <a:t>The application cache is programmatically updated</a:t>
            </a:r>
          </a:p>
          <a:p>
            <a:pPr marL="0" indent="0">
              <a:buNone/>
            </a:pPr>
            <a:endParaRPr lang="en-US" dirty="0"/>
          </a:p>
        </p:txBody>
      </p:sp>
      <p:sp>
        <p:nvSpPr>
          <p:cNvPr id="4" name="Slide Number Placeholder 3">
            <a:extLst>
              <a:ext uri="{FF2B5EF4-FFF2-40B4-BE49-F238E27FC236}">
                <a16:creationId xmlns:a16="http://schemas.microsoft.com/office/drawing/2014/main" id="{34E1DBA8-CF5A-4675-AAAE-5BD668855A20}"/>
              </a:ext>
            </a:extLst>
          </p:cNvPr>
          <p:cNvSpPr>
            <a:spLocks noGrp="1"/>
          </p:cNvSpPr>
          <p:nvPr>
            <p:ph type="sldNum" sz="quarter" idx="12"/>
          </p:nvPr>
        </p:nvSpPr>
        <p:spPr/>
        <p:txBody>
          <a:bodyPr/>
          <a:lstStyle/>
          <a:p>
            <a:fld id="{84F7D234-5B7C-47B5-93A7-EAB147A706C7}" type="slidenum">
              <a:rPr lang="en-US" smtClean="0"/>
              <a:t>100</a:t>
            </a:fld>
            <a:endParaRPr lang="en-US"/>
          </a:p>
        </p:txBody>
      </p:sp>
    </p:spTree>
    <p:extLst>
      <p:ext uri="{BB962C8B-B14F-4D97-AF65-F5344CB8AC3E}">
        <p14:creationId xmlns:p14="http://schemas.microsoft.com/office/powerpoint/2010/main" val="2452068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896C-5E56-4345-A05B-21A2923E819D}"/>
              </a:ext>
            </a:extLst>
          </p:cNvPr>
          <p:cNvSpPr>
            <a:spLocks noGrp="1"/>
          </p:cNvSpPr>
          <p:nvPr>
            <p:ph type="title"/>
          </p:nvPr>
        </p:nvSpPr>
        <p:spPr>
          <a:xfrm>
            <a:off x="646111" y="439466"/>
            <a:ext cx="9404723" cy="1400530"/>
          </a:xfrm>
        </p:spPr>
        <p:txBody>
          <a:bodyPr/>
          <a:lstStyle/>
          <a:p>
            <a:r>
              <a:rPr lang="en-US" dirty="0"/>
              <a:t>HTML 5 Tags</a:t>
            </a:r>
          </a:p>
        </p:txBody>
      </p:sp>
      <p:graphicFrame>
        <p:nvGraphicFramePr>
          <p:cNvPr id="4" name="Table 3">
            <a:extLst>
              <a:ext uri="{FF2B5EF4-FFF2-40B4-BE49-F238E27FC236}">
                <a16:creationId xmlns:a16="http://schemas.microsoft.com/office/drawing/2014/main" id="{468EC1E2-05D3-45EF-A621-D3A21A662F10}"/>
              </a:ext>
            </a:extLst>
          </p:cNvPr>
          <p:cNvGraphicFramePr>
            <a:graphicFrameLocks noGrp="1"/>
          </p:cNvGraphicFramePr>
          <p:nvPr/>
        </p:nvGraphicFramePr>
        <p:xfrm>
          <a:off x="768626" y="1510748"/>
          <a:ext cx="10668000" cy="4724401"/>
        </p:xfrm>
        <a:graphic>
          <a:graphicData uri="http://schemas.openxmlformats.org/drawingml/2006/table">
            <a:tbl>
              <a:tblPr/>
              <a:tblGrid>
                <a:gridCol w="1669774">
                  <a:extLst>
                    <a:ext uri="{9D8B030D-6E8A-4147-A177-3AD203B41FA5}">
                      <a16:colId xmlns:a16="http://schemas.microsoft.com/office/drawing/2014/main" val="362604056"/>
                    </a:ext>
                  </a:extLst>
                </a:gridCol>
                <a:gridCol w="8998226">
                  <a:extLst>
                    <a:ext uri="{9D8B030D-6E8A-4147-A177-3AD203B41FA5}">
                      <a16:colId xmlns:a16="http://schemas.microsoft.com/office/drawing/2014/main" val="3747733753"/>
                    </a:ext>
                  </a:extLst>
                </a:gridCol>
              </a:tblGrid>
              <a:tr h="441657">
                <a:tc>
                  <a:txBody>
                    <a:bodyPr/>
                    <a:lstStyle/>
                    <a:p>
                      <a:pPr algn="l" fontAlgn="t"/>
                      <a:r>
                        <a:rPr lang="en-US" sz="1600" dirty="0">
                          <a:solidFill>
                            <a:srgbClr val="000000"/>
                          </a:solidFill>
                          <a:effectLst/>
                          <a:latin typeface="times new roman" panose="02020603050405020304" pitchFamily="18" charset="0"/>
                        </a:rPr>
                        <a:t>Tag</a:t>
                      </a:r>
                    </a:p>
                  </a:txBody>
                  <a:tcPr marL="89145" marR="89145" marT="89145" marB="89145">
                    <a:lnL w="9525" cap="flat" cmpd="sng" algn="ctr">
                      <a:solidFill>
                        <a:srgbClr val="C8EABD"/>
                      </a:solidFill>
                      <a:prstDash val="solid"/>
                      <a:round/>
                      <a:headEnd type="none" w="med" len="med"/>
                      <a:tailEnd type="none" w="med" len="med"/>
                    </a:lnL>
                    <a:lnR w="9525" cap="flat" cmpd="sng" algn="ctr">
                      <a:solidFill>
                        <a:srgbClr val="C8EABD"/>
                      </a:solidFill>
                      <a:prstDash val="solid"/>
                      <a:round/>
                      <a:headEnd type="none" w="med" len="med"/>
                      <a:tailEnd type="none" w="med" len="med"/>
                    </a:lnR>
                    <a:lnT w="9525" cap="flat" cmpd="sng" algn="ctr">
                      <a:solidFill>
                        <a:srgbClr val="C8EA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Description</a:t>
                      </a:r>
                    </a:p>
                  </a:txBody>
                  <a:tcPr marL="89145" marR="89145" marT="89145" marB="89145">
                    <a:lnL w="9525" cap="flat" cmpd="sng" algn="ctr">
                      <a:solidFill>
                        <a:srgbClr val="C8EABD"/>
                      </a:solidFill>
                      <a:prstDash val="solid"/>
                      <a:round/>
                      <a:headEnd type="none" w="med" len="med"/>
                      <a:tailEnd type="none" w="med" len="med"/>
                    </a:lnL>
                    <a:lnR w="9525" cap="flat" cmpd="sng" algn="ctr">
                      <a:solidFill>
                        <a:srgbClr val="C8EABD"/>
                      </a:solidFill>
                      <a:prstDash val="solid"/>
                      <a:round/>
                      <a:headEnd type="none" w="med" len="med"/>
                      <a:tailEnd type="none" w="med" len="med"/>
                    </a:lnR>
                    <a:lnT w="9525" cap="flat" cmpd="sng" algn="ctr">
                      <a:solidFill>
                        <a:srgbClr val="C8EA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448406921"/>
                  </a:ext>
                </a:extLst>
              </a:tr>
              <a:tr h="1097454">
                <a:tc>
                  <a:txBody>
                    <a:bodyPr/>
                    <a:lstStyle/>
                    <a:p>
                      <a:pPr algn="l" fontAlgn="t"/>
                      <a:r>
                        <a:rPr lang="en-US" sz="1600" dirty="0">
                          <a:solidFill>
                            <a:srgbClr val="000000"/>
                          </a:solidFill>
                          <a:effectLst/>
                          <a:latin typeface="verdana" panose="020B0604030504040204" pitchFamily="34" charset="0"/>
                        </a:rPr>
                        <a:t>&lt;article&gt;</a:t>
                      </a:r>
                    </a:p>
                  </a:txBody>
                  <a:tcPr marL="59430" marR="59430" marT="59430" marB="594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This element is used to define an independent piece of content in a document, that may be a blog, a magazine or a newspaper article.</a:t>
                      </a:r>
                    </a:p>
                  </a:txBody>
                  <a:tcPr marL="59430" marR="59430" marT="59430" marB="594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0794511"/>
                  </a:ext>
                </a:extLst>
              </a:tr>
              <a:tr h="856549">
                <a:tc>
                  <a:txBody>
                    <a:bodyPr/>
                    <a:lstStyle/>
                    <a:p>
                      <a:pPr algn="l" fontAlgn="t"/>
                      <a:r>
                        <a:rPr lang="en-US" sz="1600" dirty="0">
                          <a:solidFill>
                            <a:srgbClr val="000000"/>
                          </a:solidFill>
                          <a:effectLst/>
                          <a:latin typeface="verdana" panose="020B0604030504040204" pitchFamily="34" charset="0"/>
                        </a:rPr>
                        <a:t>&lt;aside&gt;</a:t>
                      </a:r>
                    </a:p>
                  </a:txBody>
                  <a:tcPr marL="59430" marR="59430" marT="59430" marB="594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It specifies that article is slightly related to the rest of the whole page.</a:t>
                      </a:r>
                    </a:p>
                  </a:txBody>
                  <a:tcPr marL="59430" marR="59430" marT="59430" marB="594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59886762"/>
                  </a:ext>
                </a:extLst>
              </a:tr>
              <a:tr h="615644">
                <a:tc>
                  <a:txBody>
                    <a:bodyPr/>
                    <a:lstStyle/>
                    <a:p>
                      <a:pPr algn="l" fontAlgn="t"/>
                      <a:r>
                        <a:rPr lang="en-US" sz="1600" dirty="0">
                          <a:solidFill>
                            <a:srgbClr val="000000"/>
                          </a:solidFill>
                          <a:effectLst/>
                          <a:latin typeface="verdana" panose="020B0604030504040204" pitchFamily="34" charset="0"/>
                        </a:rPr>
                        <a:t>&lt;audio&gt;</a:t>
                      </a:r>
                    </a:p>
                  </a:txBody>
                  <a:tcPr marL="59430" marR="59430" marT="59430" marB="594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is used to play audio file in HTML.</a:t>
                      </a:r>
                    </a:p>
                  </a:txBody>
                  <a:tcPr marL="59430" marR="59430" marT="59430" marB="594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5562184"/>
                  </a:ext>
                </a:extLst>
              </a:tr>
              <a:tr h="1338357">
                <a:tc>
                  <a:txBody>
                    <a:bodyPr/>
                    <a:lstStyle/>
                    <a:p>
                      <a:pPr algn="l" fontAlgn="t"/>
                      <a:r>
                        <a:rPr lang="en-US" sz="1600" dirty="0">
                          <a:solidFill>
                            <a:srgbClr val="000000"/>
                          </a:solidFill>
                          <a:effectLst/>
                          <a:latin typeface="verdana" panose="020B0604030504040204" pitchFamily="34" charset="0"/>
                        </a:rPr>
                        <a:t>&lt;</a:t>
                      </a:r>
                      <a:r>
                        <a:rPr lang="en-US" sz="1600" dirty="0" err="1">
                          <a:solidFill>
                            <a:srgbClr val="000000"/>
                          </a:solidFill>
                          <a:effectLst/>
                          <a:latin typeface="verdana" panose="020B0604030504040204" pitchFamily="34" charset="0"/>
                        </a:rPr>
                        <a:t>bdi</a:t>
                      </a:r>
                      <a:r>
                        <a:rPr lang="en-US" sz="1600" dirty="0">
                          <a:solidFill>
                            <a:srgbClr val="000000"/>
                          </a:solidFill>
                          <a:effectLst/>
                          <a:latin typeface="verdana" panose="020B0604030504040204" pitchFamily="34" charset="0"/>
                        </a:rPr>
                        <a:t>&gt;</a:t>
                      </a:r>
                    </a:p>
                  </a:txBody>
                  <a:tcPr marL="59430" marR="59430" marT="59430" marB="594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The bdi stands for bi-directional isolation. It isolates a part of text that is formatted in other direction from the outside text document.</a:t>
                      </a:r>
                    </a:p>
                  </a:txBody>
                  <a:tcPr marL="59430" marR="59430" marT="59430" marB="594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42008754"/>
                  </a:ext>
                </a:extLst>
              </a:tr>
              <a:tr h="374740">
                <a:tc>
                  <a:txBody>
                    <a:bodyPr/>
                    <a:lstStyle/>
                    <a:p>
                      <a:pPr algn="l" fontAlgn="t"/>
                      <a:r>
                        <a:rPr lang="en-US" sz="1600" dirty="0">
                          <a:solidFill>
                            <a:srgbClr val="000000"/>
                          </a:solidFill>
                          <a:effectLst/>
                          <a:latin typeface="verdana" panose="020B0604030504040204" pitchFamily="34" charset="0"/>
                        </a:rPr>
                        <a:t>&lt;canvas&gt;</a:t>
                      </a:r>
                    </a:p>
                  </a:txBody>
                  <a:tcPr marL="59430" marR="59430" marT="59430" marB="594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It is used to draw canvas.</a:t>
                      </a:r>
                    </a:p>
                  </a:txBody>
                  <a:tcPr marL="59430" marR="59430" marT="59430" marB="5943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2075518"/>
                  </a:ext>
                </a:extLst>
              </a:tr>
            </a:tbl>
          </a:graphicData>
        </a:graphic>
      </p:graphicFrame>
      <p:sp>
        <p:nvSpPr>
          <p:cNvPr id="3" name="Slide Number Placeholder 2">
            <a:extLst>
              <a:ext uri="{FF2B5EF4-FFF2-40B4-BE49-F238E27FC236}">
                <a16:creationId xmlns:a16="http://schemas.microsoft.com/office/drawing/2014/main" id="{DFA4E831-B241-41C5-9AD3-F34840820F8F}"/>
              </a:ext>
            </a:extLst>
          </p:cNvPr>
          <p:cNvSpPr>
            <a:spLocks noGrp="1"/>
          </p:cNvSpPr>
          <p:nvPr>
            <p:ph type="sldNum" sz="quarter" idx="12"/>
          </p:nvPr>
        </p:nvSpPr>
        <p:spPr/>
        <p:txBody>
          <a:bodyPr/>
          <a:lstStyle/>
          <a:p>
            <a:fld id="{84F7D234-5B7C-47B5-93A7-EAB147A706C7}" type="slidenum">
              <a:rPr lang="en-US" smtClean="0"/>
              <a:t>101</a:t>
            </a:fld>
            <a:endParaRPr lang="en-US"/>
          </a:p>
        </p:txBody>
      </p:sp>
    </p:spTree>
    <p:extLst>
      <p:ext uri="{BB962C8B-B14F-4D97-AF65-F5344CB8AC3E}">
        <p14:creationId xmlns:p14="http://schemas.microsoft.com/office/powerpoint/2010/main" val="556314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A78A651-E717-4B17-9F9E-9A2559012935}"/>
              </a:ext>
            </a:extLst>
          </p:cNvPr>
          <p:cNvGraphicFramePr>
            <a:graphicFrameLocks noGrp="1"/>
          </p:cNvGraphicFramePr>
          <p:nvPr/>
        </p:nvGraphicFramePr>
        <p:xfrm>
          <a:off x="755374" y="715617"/>
          <a:ext cx="9568069" cy="5638274"/>
        </p:xfrm>
        <a:graphic>
          <a:graphicData uri="http://schemas.openxmlformats.org/drawingml/2006/table">
            <a:tbl>
              <a:tblPr/>
              <a:tblGrid>
                <a:gridCol w="1645304">
                  <a:extLst>
                    <a:ext uri="{9D8B030D-6E8A-4147-A177-3AD203B41FA5}">
                      <a16:colId xmlns:a16="http://schemas.microsoft.com/office/drawing/2014/main" val="652407667"/>
                    </a:ext>
                  </a:extLst>
                </a:gridCol>
                <a:gridCol w="7922765">
                  <a:extLst>
                    <a:ext uri="{9D8B030D-6E8A-4147-A177-3AD203B41FA5}">
                      <a16:colId xmlns:a16="http://schemas.microsoft.com/office/drawing/2014/main" val="1170831131"/>
                    </a:ext>
                  </a:extLst>
                </a:gridCol>
              </a:tblGrid>
              <a:tr h="460187">
                <a:tc>
                  <a:txBody>
                    <a:bodyPr/>
                    <a:lstStyle/>
                    <a:p>
                      <a:pPr algn="l" fontAlgn="t"/>
                      <a:r>
                        <a:rPr lang="en-US" sz="1600" dirty="0">
                          <a:solidFill>
                            <a:srgbClr val="000000"/>
                          </a:solidFill>
                          <a:effectLst/>
                          <a:latin typeface="verdana" panose="020B0604030504040204" pitchFamily="34" charset="0"/>
                        </a:rPr>
                        <a:t>&lt;data&gt;</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It provides machine readable version of its data.</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60438858"/>
                  </a:ext>
                </a:extLst>
              </a:tr>
              <a:tr h="460187">
                <a:tc>
                  <a:txBody>
                    <a:bodyPr/>
                    <a:lstStyle/>
                    <a:p>
                      <a:pPr algn="l" fontAlgn="t"/>
                      <a:r>
                        <a:rPr lang="en-US" sz="1600" dirty="0">
                          <a:solidFill>
                            <a:srgbClr val="000000"/>
                          </a:solidFill>
                          <a:effectLst/>
                          <a:latin typeface="verdana" panose="020B0604030504040204" pitchFamily="34" charset="0"/>
                        </a:rPr>
                        <a:t>&lt;</a:t>
                      </a:r>
                      <a:r>
                        <a:rPr lang="en-US" sz="1600" dirty="0" err="1">
                          <a:solidFill>
                            <a:srgbClr val="000000"/>
                          </a:solidFill>
                          <a:effectLst/>
                          <a:latin typeface="verdana" panose="020B0604030504040204" pitchFamily="34" charset="0"/>
                        </a:rPr>
                        <a:t>datalist</a:t>
                      </a:r>
                      <a:r>
                        <a:rPr lang="en-US" sz="1600" dirty="0">
                          <a:solidFill>
                            <a:srgbClr val="000000"/>
                          </a:solidFill>
                          <a:effectLst/>
                          <a:latin typeface="verdana" panose="020B0604030504040204" pitchFamily="34" charset="0"/>
                        </a:rPr>
                        <a:t>&gt;</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provides auto complete feature for textfield.</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71255986"/>
                  </a:ext>
                </a:extLst>
              </a:tr>
              <a:tr h="640260">
                <a:tc>
                  <a:txBody>
                    <a:bodyPr/>
                    <a:lstStyle/>
                    <a:p>
                      <a:pPr algn="l" fontAlgn="t"/>
                      <a:r>
                        <a:rPr lang="en-US" sz="1600" dirty="0">
                          <a:solidFill>
                            <a:srgbClr val="000000"/>
                          </a:solidFill>
                          <a:effectLst/>
                          <a:latin typeface="verdana" panose="020B0604030504040204" pitchFamily="34" charset="0"/>
                        </a:rPr>
                        <a:t>&lt;details&gt;</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It specifies the additional information or controls required by user.</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35276709"/>
                  </a:ext>
                </a:extLst>
              </a:tr>
              <a:tr h="460187">
                <a:tc>
                  <a:txBody>
                    <a:bodyPr/>
                    <a:lstStyle/>
                    <a:p>
                      <a:pPr algn="l" fontAlgn="t"/>
                      <a:r>
                        <a:rPr lang="en-US" sz="1600" dirty="0">
                          <a:solidFill>
                            <a:srgbClr val="000000"/>
                          </a:solidFill>
                          <a:effectLst/>
                          <a:latin typeface="verdana" panose="020B0604030504040204" pitchFamily="34" charset="0"/>
                        </a:rPr>
                        <a:t>&lt;dialog&gt;</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defines a window or a dialog box.</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16918504"/>
                  </a:ext>
                </a:extLst>
              </a:tr>
              <a:tr h="460187">
                <a:tc>
                  <a:txBody>
                    <a:bodyPr/>
                    <a:lstStyle/>
                    <a:p>
                      <a:pPr algn="l" fontAlgn="t"/>
                      <a:r>
                        <a:rPr lang="en-US" sz="1600" dirty="0">
                          <a:solidFill>
                            <a:srgbClr val="000000"/>
                          </a:solidFill>
                          <a:effectLst/>
                          <a:latin typeface="verdana" panose="020B0604030504040204" pitchFamily="34" charset="0"/>
                        </a:rPr>
                        <a:t>&lt;</a:t>
                      </a:r>
                      <a:r>
                        <a:rPr lang="en-US" sz="1600" dirty="0" err="1">
                          <a:solidFill>
                            <a:srgbClr val="000000"/>
                          </a:solidFill>
                          <a:effectLst/>
                          <a:latin typeface="verdana" panose="020B0604030504040204" pitchFamily="34" charset="0"/>
                        </a:rPr>
                        <a:t>figcaption</a:t>
                      </a:r>
                      <a:r>
                        <a:rPr lang="en-US" sz="1600" dirty="0">
                          <a:solidFill>
                            <a:srgbClr val="000000"/>
                          </a:solidFill>
                          <a:effectLst/>
                          <a:latin typeface="verdana" panose="020B0604030504040204" pitchFamily="34" charset="0"/>
                        </a:rPr>
                        <a:t>&gt;</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It is used to define a caption for a &lt;figure&gt; element.</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15901092"/>
                  </a:ext>
                </a:extLst>
              </a:tr>
              <a:tr h="460187">
                <a:tc>
                  <a:txBody>
                    <a:bodyPr/>
                    <a:lstStyle/>
                    <a:p>
                      <a:pPr algn="l" fontAlgn="t"/>
                      <a:r>
                        <a:rPr lang="en-US" sz="1600" dirty="0">
                          <a:solidFill>
                            <a:srgbClr val="000000"/>
                          </a:solidFill>
                          <a:effectLst/>
                          <a:latin typeface="verdana" panose="020B0604030504040204" pitchFamily="34" charset="0"/>
                        </a:rPr>
                        <a:t>&lt;figure&gt;</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defines a self-contained content like photos, diagrams etc.</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24323781"/>
                  </a:ext>
                </a:extLst>
              </a:tr>
              <a:tr h="338129">
                <a:tc>
                  <a:txBody>
                    <a:bodyPr/>
                    <a:lstStyle/>
                    <a:p>
                      <a:pPr algn="l" fontAlgn="t"/>
                      <a:r>
                        <a:rPr lang="en-US" sz="1600" dirty="0">
                          <a:solidFill>
                            <a:srgbClr val="000000"/>
                          </a:solidFill>
                          <a:effectLst/>
                          <a:latin typeface="verdana" panose="020B0604030504040204" pitchFamily="34" charset="0"/>
                        </a:rPr>
                        <a:t>&lt;footer&gt;</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It defines a footer for a section.</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39810303"/>
                  </a:ext>
                </a:extLst>
              </a:tr>
              <a:tr h="338129">
                <a:tc>
                  <a:txBody>
                    <a:bodyPr/>
                    <a:lstStyle/>
                    <a:p>
                      <a:pPr algn="l" fontAlgn="t"/>
                      <a:r>
                        <a:rPr lang="en-US" sz="1600" dirty="0">
                          <a:solidFill>
                            <a:srgbClr val="000000"/>
                          </a:solidFill>
                          <a:effectLst/>
                          <a:latin typeface="verdana" panose="020B0604030504040204" pitchFamily="34" charset="0"/>
                        </a:rPr>
                        <a:t>&lt;header&gt;</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defines a header for a section.</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45753896"/>
                  </a:ext>
                </a:extLst>
              </a:tr>
              <a:tr h="460187">
                <a:tc>
                  <a:txBody>
                    <a:bodyPr/>
                    <a:lstStyle/>
                    <a:p>
                      <a:pPr algn="l" fontAlgn="t"/>
                      <a:r>
                        <a:rPr lang="en-US" sz="1600" dirty="0">
                          <a:solidFill>
                            <a:srgbClr val="000000"/>
                          </a:solidFill>
                          <a:effectLst/>
                          <a:latin typeface="verdana" panose="020B0604030504040204" pitchFamily="34" charset="0"/>
                        </a:rPr>
                        <a:t>&lt;main&gt;</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It defines the main content of a document.</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08191120"/>
                  </a:ext>
                </a:extLst>
              </a:tr>
              <a:tr h="460187">
                <a:tc>
                  <a:txBody>
                    <a:bodyPr/>
                    <a:lstStyle/>
                    <a:p>
                      <a:pPr algn="l" fontAlgn="t"/>
                      <a:r>
                        <a:rPr lang="en-US" sz="1600" dirty="0">
                          <a:solidFill>
                            <a:srgbClr val="000000"/>
                          </a:solidFill>
                          <a:effectLst/>
                          <a:latin typeface="verdana" panose="020B0604030504040204" pitchFamily="34" charset="0"/>
                        </a:rPr>
                        <a:t>&lt;mark&gt;</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specifies the marked or highlighted content.</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2638981"/>
                  </a:ext>
                </a:extLst>
              </a:tr>
              <a:tr h="640260">
                <a:tc>
                  <a:txBody>
                    <a:bodyPr/>
                    <a:lstStyle/>
                    <a:p>
                      <a:pPr algn="l" fontAlgn="t"/>
                      <a:r>
                        <a:rPr lang="en-US" sz="1600" dirty="0">
                          <a:solidFill>
                            <a:srgbClr val="000000"/>
                          </a:solidFill>
                          <a:effectLst/>
                          <a:latin typeface="verdana" panose="020B0604030504040204" pitchFamily="34" charset="0"/>
                        </a:rPr>
                        <a:t>&lt;</a:t>
                      </a:r>
                      <a:r>
                        <a:rPr lang="en-US" sz="1600" dirty="0" err="1">
                          <a:solidFill>
                            <a:srgbClr val="000000"/>
                          </a:solidFill>
                          <a:effectLst/>
                          <a:latin typeface="verdana" panose="020B0604030504040204" pitchFamily="34" charset="0"/>
                        </a:rPr>
                        <a:t>menuitem</a:t>
                      </a:r>
                      <a:r>
                        <a:rPr lang="en-US" sz="1600" dirty="0">
                          <a:solidFill>
                            <a:srgbClr val="000000"/>
                          </a:solidFill>
                          <a:effectLst/>
                          <a:latin typeface="verdana" panose="020B0604030504040204" pitchFamily="34" charset="0"/>
                        </a:rPr>
                        <a:t>&gt;</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It defines a command that the user can invoke from a popup menu.</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61329472"/>
                  </a:ext>
                </a:extLst>
              </a:tr>
              <a:tr h="460187">
                <a:tc>
                  <a:txBody>
                    <a:bodyPr/>
                    <a:lstStyle/>
                    <a:p>
                      <a:pPr algn="l" fontAlgn="t"/>
                      <a:r>
                        <a:rPr lang="en-US" sz="1600" dirty="0">
                          <a:solidFill>
                            <a:srgbClr val="000000"/>
                          </a:solidFill>
                          <a:effectLst/>
                          <a:latin typeface="verdana" panose="020B0604030504040204" pitchFamily="34" charset="0"/>
                        </a:rPr>
                        <a:t>&lt;meter&gt;</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It is used to measure the scalar value within a given range.</a:t>
                      </a:r>
                    </a:p>
                  </a:txBody>
                  <a:tcPr marL="38005" marR="38005" marT="38005" marB="3800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26843155"/>
                  </a:ext>
                </a:extLst>
              </a:tr>
            </a:tbl>
          </a:graphicData>
        </a:graphic>
      </p:graphicFrame>
      <p:sp>
        <p:nvSpPr>
          <p:cNvPr id="2" name="Slide Number Placeholder 1">
            <a:extLst>
              <a:ext uri="{FF2B5EF4-FFF2-40B4-BE49-F238E27FC236}">
                <a16:creationId xmlns:a16="http://schemas.microsoft.com/office/drawing/2014/main" id="{92CEECE7-A5C9-4C3E-82CA-6F988571B5A8}"/>
              </a:ext>
            </a:extLst>
          </p:cNvPr>
          <p:cNvSpPr>
            <a:spLocks noGrp="1"/>
          </p:cNvSpPr>
          <p:nvPr>
            <p:ph type="sldNum" sz="quarter" idx="12"/>
          </p:nvPr>
        </p:nvSpPr>
        <p:spPr/>
        <p:txBody>
          <a:bodyPr/>
          <a:lstStyle/>
          <a:p>
            <a:fld id="{84F7D234-5B7C-47B5-93A7-EAB147A706C7}" type="slidenum">
              <a:rPr lang="en-US" smtClean="0"/>
              <a:t>102</a:t>
            </a:fld>
            <a:endParaRPr lang="en-US"/>
          </a:p>
        </p:txBody>
      </p:sp>
    </p:spTree>
    <p:extLst>
      <p:ext uri="{BB962C8B-B14F-4D97-AF65-F5344CB8AC3E}">
        <p14:creationId xmlns:p14="http://schemas.microsoft.com/office/powerpoint/2010/main" val="40005050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926E493-EA3C-4570-A094-18EAC961CFD8}"/>
              </a:ext>
            </a:extLst>
          </p:cNvPr>
          <p:cNvGraphicFramePr>
            <a:graphicFrameLocks noGrp="1"/>
          </p:cNvGraphicFramePr>
          <p:nvPr/>
        </p:nvGraphicFramePr>
        <p:xfrm>
          <a:off x="618978" y="662610"/>
          <a:ext cx="9691213" cy="5764696"/>
        </p:xfrm>
        <a:graphic>
          <a:graphicData uri="http://schemas.openxmlformats.org/drawingml/2006/table">
            <a:tbl>
              <a:tblPr/>
              <a:tblGrid>
                <a:gridCol w="1501370">
                  <a:extLst>
                    <a:ext uri="{9D8B030D-6E8A-4147-A177-3AD203B41FA5}">
                      <a16:colId xmlns:a16="http://schemas.microsoft.com/office/drawing/2014/main" val="2026729293"/>
                    </a:ext>
                  </a:extLst>
                </a:gridCol>
                <a:gridCol w="8189843">
                  <a:extLst>
                    <a:ext uri="{9D8B030D-6E8A-4147-A177-3AD203B41FA5}">
                      <a16:colId xmlns:a16="http://schemas.microsoft.com/office/drawing/2014/main" val="685326402"/>
                    </a:ext>
                  </a:extLst>
                </a:gridCol>
              </a:tblGrid>
              <a:tr h="528217">
                <a:tc>
                  <a:txBody>
                    <a:bodyPr/>
                    <a:lstStyle/>
                    <a:p>
                      <a:pPr algn="l" fontAlgn="t"/>
                      <a:r>
                        <a:rPr lang="en-US" sz="1600" dirty="0">
                          <a:solidFill>
                            <a:srgbClr val="000000"/>
                          </a:solidFill>
                          <a:effectLst/>
                          <a:latin typeface="verdana" panose="020B0604030504040204" pitchFamily="34" charset="0"/>
                        </a:rPr>
                        <a:t>&lt;nav&gt;</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It is used to define the navigation link in the document.</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97617432"/>
                  </a:ext>
                </a:extLst>
              </a:tr>
              <a:tr h="528217">
                <a:tc>
                  <a:txBody>
                    <a:bodyPr/>
                    <a:lstStyle/>
                    <a:p>
                      <a:pPr algn="l" fontAlgn="t"/>
                      <a:r>
                        <a:rPr lang="en-US" sz="1600" dirty="0">
                          <a:solidFill>
                            <a:srgbClr val="000000"/>
                          </a:solidFill>
                          <a:effectLst/>
                          <a:latin typeface="verdana" panose="020B0604030504040204" pitchFamily="34" charset="0"/>
                        </a:rPr>
                        <a:t>&lt;progress&gt;</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specifies the progress of the task.</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81967469"/>
                  </a:ext>
                </a:extLst>
              </a:tr>
              <a:tr h="734912">
                <a:tc>
                  <a:txBody>
                    <a:bodyPr/>
                    <a:lstStyle/>
                    <a:p>
                      <a:pPr algn="l" fontAlgn="t"/>
                      <a:r>
                        <a:rPr lang="en-US" sz="1600" dirty="0">
                          <a:solidFill>
                            <a:srgbClr val="000000"/>
                          </a:solidFill>
                          <a:effectLst/>
                          <a:latin typeface="verdana" panose="020B0604030504040204" pitchFamily="34" charset="0"/>
                        </a:rPr>
                        <a:t>&lt;</a:t>
                      </a:r>
                      <a:r>
                        <a:rPr lang="en-US" sz="1600" dirty="0" err="1">
                          <a:solidFill>
                            <a:srgbClr val="000000"/>
                          </a:solidFill>
                          <a:effectLst/>
                          <a:latin typeface="verdana" panose="020B0604030504040204" pitchFamily="34" charset="0"/>
                        </a:rPr>
                        <a:t>rp</a:t>
                      </a:r>
                      <a:r>
                        <a:rPr lang="en-US" sz="1600" dirty="0">
                          <a:solidFill>
                            <a:srgbClr val="000000"/>
                          </a:solidFill>
                          <a:effectLst/>
                          <a:latin typeface="verdana" panose="020B0604030504040204" pitchFamily="34" charset="0"/>
                        </a:rPr>
                        <a:t>&gt;</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It defines what to show in browser that don't support ruby annotation.</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87913134"/>
                  </a:ext>
                </a:extLst>
              </a:tr>
              <a:tr h="734912">
                <a:tc>
                  <a:txBody>
                    <a:bodyPr/>
                    <a:lstStyle/>
                    <a:p>
                      <a:pPr algn="l" fontAlgn="t"/>
                      <a:r>
                        <a:rPr lang="en-US" sz="1600" dirty="0">
                          <a:solidFill>
                            <a:srgbClr val="000000"/>
                          </a:solidFill>
                          <a:effectLst/>
                          <a:latin typeface="verdana" panose="020B0604030504040204" pitchFamily="34" charset="0"/>
                        </a:rPr>
                        <a:t>&lt;rt&gt;</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defines an explanation/pronunciation of characters.</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32313293"/>
                  </a:ext>
                </a:extLst>
              </a:tr>
              <a:tr h="528217">
                <a:tc>
                  <a:txBody>
                    <a:bodyPr/>
                    <a:lstStyle/>
                    <a:p>
                      <a:pPr algn="l" fontAlgn="t"/>
                      <a:r>
                        <a:rPr lang="en-US" sz="1600" dirty="0">
                          <a:solidFill>
                            <a:srgbClr val="000000"/>
                          </a:solidFill>
                          <a:effectLst/>
                          <a:latin typeface="verdana" panose="020B0604030504040204" pitchFamily="34" charset="0"/>
                        </a:rPr>
                        <a:t>&lt;ruby&gt;</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It defines ruby annotation along with &lt;rp&gt; and &lt;rt&gt;.</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41179786"/>
                  </a:ext>
                </a:extLst>
              </a:tr>
              <a:tr h="528217">
                <a:tc>
                  <a:txBody>
                    <a:bodyPr/>
                    <a:lstStyle/>
                    <a:p>
                      <a:pPr algn="l" fontAlgn="t"/>
                      <a:r>
                        <a:rPr lang="en-US" sz="1600" dirty="0">
                          <a:solidFill>
                            <a:srgbClr val="000000"/>
                          </a:solidFill>
                          <a:effectLst/>
                          <a:latin typeface="verdana" panose="020B0604030504040204" pitchFamily="34" charset="0"/>
                        </a:rPr>
                        <a:t>&lt;section&gt;</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defines a section in the document.</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07840815"/>
                  </a:ext>
                </a:extLst>
              </a:tr>
              <a:tr h="528217">
                <a:tc>
                  <a:txBody>
                    <a:bodyPr/>
                    <a:lstStyle/>
                    <a:p>
                      <a:pPr algn="l" fontAlgn="t"/>
                      <a:r>
                        <a:rPr lang="en-US" sz="1600" dirty="0">
                          <a:solidFill>
                            <a:srgbClr val="000000"/>
                          </a:solidFill>
                          <a:effectLst/>
                          <a:latin typeface="verdana" panose="020B0604030504040204" pitchFamily="34" charset="0"/>
                        </a:rPr>
                        <a:t>&lt;summary&gt;</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It specifies a visible heading for &lt;detailed&gt; element.</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71026192"/>
                  </a:ext>
                </a:extLst>
              </a:tr>
              <a:tr h="375190">
                <a:tc>
                  <a:txBody>
                    <a:bodyPr/>
                    <a:lstStyle/>
                    <a:p>
                      <a:pPr algn="l" fontAlgn="t"/>
                      <a:r>
                        <a:rPr lang="en-US" sz="1600" dirty="0">
                          <a:solidFill>
                            <a:srgbClr val="000000"/>
                          </a:solidFill>
                          <a:effectLst/>
                          <a:latin typeface="verdana" panose="020B0604030504040204" pitchFamily="34" charset="0"/>
                        </a:rPr>
                        <a:t>&lt;</a:t>
                      </a:r>
                      <a:r>
                        <a:rPr lang="en-US" sz="1600" dirty="0" err="1">
                          <a:solidFill>
                            <a:srgbClr val="000000"/>
                          </a:solidFill>
                          <a:effectLst/>
                          <a:latin typeface="verdana" panose="020B0604030504040204" pitchFamily="34" charset="0"/>
                        </a:rPr>
                        <a:t>svg</a:t>
                      </a:r>
                      <a:r>
                        <a:rPr lang="en-US" sz="1600" dirty="0">
                          <a:solidFill>
                            <a:srgbClr val="000000"/>
                          </a:solidFill>
                          <a:effectLst/>
                          <a:latin typeface="verdana" panose="020B0604030504040204" pitchFamily="34" charset="0"/>
                        </a:rPr>
                        <a:t>&gt;</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is used to display shapes.</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51793422"/>
                  </a:ext>
                </a:extLst>
              </a:tr>
              <a:tr h="375190">
                <a:tc>
                  <a:txBody>
                    <a:bodyPr/>
                    <a:lstStyle/>
                    <a:p>
                      <a:pPr algn="l" fontAlgn="t"/>
                      <a:r>
                        <a:rPr lang="en-US" sz="1600" dirty="0">
                          <a:solidFill>
                            <a:srgbClr val="000000"/>
                          </a:solidFill>
                          <a:effectLst/>
                          <a:latin typeface="verdana" panose="020B0604030504040204" pitchFamily="34" charset="0"/>
                        </a:rPr>
                        <a:t>&lt;time&gt;</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It is used to define a date/time.</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7765870"/>
                  </a:ext>
                </a:extLst>
              </a:tr>
              <a:tr h="528217">
                <a:tc>
                  <a:txBody>
                    <a:bodyPr/>
                    <a:lstStyle/>
                    <a:p>
                      <a:pPr algn="l" fontAlgn="t"/>
                      <a:r>
                        <a:rPr lang="en-US" sz="1600" dirty="0">
                          <a:solidFill>
                            <a:srgbClr val="000000"/>
                          </a:solidFill>
                          <a:effectLst/>
                          <a:latin typeface="verdana" panose="020B0604030504040204" pitchFamily="34" charset="0"/>
                        </a:rPr>
                        <a:t>&lt;video&gt;</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is used to play video file in HTML.</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22545991"/>
                  </a:ext>
                </a:extLst>
              </a:tr>
              <a:tr h="375190">
                <a:tc>
                  <a:txBody>
                    <a:bodyPr/>
                    <a:lstStyle/>
                    <a:p>
                      <a:pPr algn="l" fontAlgn="t"/>
                      <a:r>
                        <a:rPr lang="en-US" sz="1600" dirty="0">
                          <a:solidFill>
                            <a:srgbClr val="000000"/>
                          </a:solidFill>
                          <a:effectLst/>
                          <a:latin typeface="verdana" panose="020B0604030504040204" pitchFamily="34" charset="0"/>
                        </a:rPr>
                        <a:t>&lt;</a:t>
                      </a:r>
                      <a:r>
                        <a:rPr lang="en-US" sz="1600" dirty="0" err="1">
                          <a:solidFill>
                            <a:srgbClr val="000000"/>
                          </a:solidFill>
                          <a:effectLst/>
                          <a:latin typeface="verdana" panose="020B0604030504040204" pitchFamily="34" charset="0"/>
                        </a:rPr>
                        <a:t>wbr</a:t>
                      </a:r>
                      <a:r>
                        <a:rPr lang="en-US" sz="1600" dirty="0">
                          <a:solidFill>
                            <a:srgbClr val="000000"/>
                          </a:solidFill>
                          <a:effectLst/>
                          <a:latin typeface="verdana" panose="020B0604030504040204" pitchFamily="34" charset="0"/>
                        </a:rPr>
                        <a:t>&gt;</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It defines a possible line break.</a:t>
                      </a:r>
                    </a:p>
                  </a:txBody>
                  <a:tcPr marL="42989" marR="42989" marT="42989" marB="429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83159188"/>
                  </a:ext>
                </a:extLst>
              </a:tr>
            </a:tbl>
          </a:graphicData>
        </a:graphic>
      </p:graphicFrame>
      <p:sp>
        <p:nvSpPr>
          <p:cNvPr id="2" name="Slide Number Placeholder 1">
            <a:extLst>
              <a:ext uri="{FF2B5EF4-FFF2-40B4-BE49-F238E27FC236}">
                <a16:creationId xmlns:a16="http://schemas.microsoft.com/office/drawing/2014/main" id="{271F62F9-B126-4636-9799-0514F396AC67}"/>
              </a:ext>
            </a:extLst>
          </p:cNvPr>
          <p:cNvSpPr>
            <a:spLocks noGrp="1"/>
          </p:cNvSpPr>
          <p:nvPr>
            <p:ph type="sldNum" sz="quarter" idx="12"/>
          </p:nvPr>
        </p:nvSpPr>
        <p:spPr/>
        <p:txBody>
          <a:bodyPr/>
          <a:lstStyle/>
          <a:p>
            <a:fld id="{84F7D234-5B7C-47B5-93A7-EAB147A706C7}" type="slidenum">
              <a:rPr lang="en-US" smtClean="0"/>
              <a:t>103</a:t>
            </a:fld>
            <a:endParaRPr lang="en-US"/>
          </a:p>
        </p:txBody>
      </p:sp>
    </p:spTree>
    <p:extLst>
      <p:ext uri="{BB962C8B-B14F-4D97-AF65-F5344CB8AC3E}">
        <p14:creationId xmlns:p14="http://schemas.microsoft.com/office/powerpoint/2010/main" val="4269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4D4E-D1CA-4E10-8BD9-0AC1E8D5D481}"/>
              </a:ext>
            </a:extLst>
          </p:cNvPr>
          <p:cNvSpPr>
            <a:spLocks noGrp="1"/>
          </p:cNvSpPr>
          <p:nvPr>
            <p:ph type="title"/>
          </p:nvPr>
        </p:nvSpPr>
        <p:spPr/>
        <p:txBody>
          <a:bodyPr/>
          <a:lstStyle/>
          <a:p>
            <a:r>
              <a:rPr lang="en-US" dirty="0"/>
              <a:t>HTML5 &lt;section&gt; Element</a:t>
            </a:r>
            <a:br>
              <a:rPr lang="en-US" dirty="0"/>
            </a:br>
            <a:endParaRPr lang="en-US" dirty="0"/>
          </a:p>
        </p:txBody>
      </p:sp>
      <p:sp>
        <p:nvSpPr>
          <p:cNvPr id="3" name="Content Placeholder 2">
            <a:extLst>
              <a:ext uri="{FF2B5EF4-FFF2-40B4-BE49-F238E27FC236}">
                <a16:creationId xmlns:a16="http://schemas.microsoft.com/office/drawing/2014/main" id="{040BF9BB-F13A-45AC-8291-3472557C0BAA}"/>
              </a:ext>
            </a:extLst>
          </p:cNvPr>
          <p:cNvSpPr>
            <a:spLocks noGrp="1"/>
          </p:cNvSpPr>
          <p:nvPr>
            <p:ph idx="1"/>
          </p:nvPr>
        </p:nvSpPr>
        <p:spPr>
          <a:xfrm>
            <a:off x="645132" y="1736036"/>
            <a:ext cx="10009616" cy="4512364"/>
          </a:xfrm>
        </p:spPr>
        <p:txBody>
          <a:bodyPr/>
          <a:lstStyle/>
          <a:p>
            <a:r>
              <a:rPr lang="en-US" dirty="0"/>
              <a:t>A section is a thematic grouping of content, typically with a heading.</a:t>
            </a:r>
          </a:p>
          <a:p>
            <a:endParaRPr lang="en-US" dirty="0"/>
          </a:p>
          <a:p>
            <a:r>
              <a:rPr lang="en-US" dirty="0"/>
              <a:t>A home page could normally be split into sections for introduction, content, and contact information.</a:t>
            </a:r>
          </a:p>
          <a:p>
            <a:endParaRPr lang="en-US" dirty="0"/>
          </a:p>
        </p:txBody>
      </p:sp>
      <p:sp>
        <p:nvSpPr>
          <p:cNvPr id="4" name="Slide Number Placeholder 3">
            <a:extLst>
              <a:ext uri="{FF2B5EF4-FFF2-40B4-BE49-F238E27FC236}">
                <a16:creationId xmlns:a16="http://schemas.microsoft.com/office/drawing/2014/main" id="{5C7423E4-E693-43DD-B792-2F7D027DDC63}"/>
              </a:ext>
            </a:extLst>
          </p:cNvPr>
          <p:cNvSpPr>
            <a:spLocks noGrp="1"/>
          </p:cNvSpPr>
          <p:nvPr>
            <p:ph type="sldNum" sz="quarter" idx="12"/>
          </p:nvPr>
        </p:nvSpPr>
        <p:spPr/>
        <p:txBody>
          <a:bodyPr/>
          <a:lstStyle/>
          <a:p>
            <a:fld id="{84F7D234-5B7C-47B5-93A7-EAB147A706C7}" type="slidenum">
              <a:rPr lang="en-US" smtClean="0"/>
              <a:t>11</a:t>
            </a:fld>
            <a:endParaRPr lang="en-US"/>
          </a:p>
        </p:txBody>
      </p:sp>
    </p:spTree>
    <p:extLst>
      <p:ext uri="{BB962C8B-B14F-4D97-AF65-F5344CB8AC3E}">
        <p14:creationId xmlns:p14="http://schemas.microsoft.com/office/powerpoint/2010/main" val="798455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7E06-61C4-4227-96A6-2854DB802CED}"/>
              </a:ext>
            </a:extLst>
          </p:cNvPr>
          <p:cNvSpPr>
            <a:spLocks noGrp="1"/>
          </p:cNvSpPr>
          <p:nvPr>
            <p:ph type="title"/>
          </p:nvPr>
        </p:nvSpPr>
        <p:spPr/>
        <p:txBody>
          <a:bodyPr/>
          <a:lstStyle/>
          <a:p>
            <a:r>
              <a:rPr lang="en-US" dirty="0"/>
              <a:t>HTML5 &lt;article&gt; Element</a:t>
            </a:r>
            <a:br>
              <a:rPr lang="en-US" dirty="0"/>
            </a:br>
            <a:endParaRPr lang="en-US" dirty="0"/>
          </a:p>
        </p:txBody>
      </p:sp>
      <p:sp>
        <p:nvSpPr>
          <p:cNvPr id="3" name="Content Placeholder 2">
            <a:extLst>
              <a:ext uri="{FF2B5EF4-FFF2-40B4-BE49-F238E27FC236}">
                <a16:creationId xmlns:a16="http://schemas.microsoft.com/office/drawing/2014/main" id="{F8D30C62-4CB0-4584-8F3A-589D1B29972A}"/>
              </a:ext>
            </a:extLst>
          </p:cNvPr>
          <p:cNvSpPr>
            <a:spLocks noGrp="1"/>
          </p:cNvSpPr>
          <p:nvPr>
            <p:ph idx="1"/>
          </p:nvPr>
        </p:nvSpPr>
        <p:spPr>
          <a:xfrm>
            <a:off x="424070" y="1577010"/>
            <a:ext cx="9625783" cy="4671390"/>
          </a:xfrm>
        </p:spPr>
        <p:txBody>
          <a:bodyPr>
            <a:normAutofit/>
          </a:bodyPr>
          <a:lstStyle/>
          <a:p>
            <a:r>
              <a:rPr lang="en-US" dirty="0"/>
              <a:t>The &lt;article&gt; element specifies independent, self-contained content.</a:t>
            </a:r>
          </a:p>
          <a:p>
            <a:r>
              <a:rPr lang="en-US" dirty="0"/>
              <a:t>An article should make sense on its own, and it should be possible to read it independently from the rest of the web site.</a:t>
            </a:r>
          </a:p>
          <a:p>
            <a:r>
              <a:rPr lang="en-US" dirty="0"/>
              <a:t>Examples of where an &lt;article&gt; element can be used:</a:t>
            </a:r>
          </a:p>
          <a:p>
            <a:pPr lvl="1"/>
            <a:r>
              <a:rPr lang="en-US" dirty="0"/>
              <a:t>Forum post</a:t>
            </a:r>
          </a:p>
          <a:p>
            <a:pPr lvl="1"/>
            <a:r>
              <a:rPr lang="en-US" dirty="0"/>
              <a:t>Blog post</a:t>
            </a:r>
          </a:p>
          <a:p>
            <a:pPr lvl="1"/>
            <a:r>
              <a:rPr lang="en-US" dirty="0"/>
              <a:t>Newspaper article</a:t>
            </a:r>
          </a:p>
        </p:txBody>
      </p:sp>
      <p:sp>
        <p:nvSpPr>
          <p:cNvPr id="4" name="Slide Number Placeholder 3">
            <a:extLst>
              <a:ext uri="{FF2B5EF4-FFF2-40B4-BE49-F238E27FC236}">
                <a16:creationId xmlns:a16="http://schemas.microsoft.com/office/drawing/2014/main" id="{A59D3348-E75A-4961-8BE4-08FD9C9C5FE2}"/>
              </a:ext>
            </a:extLst>
          </p:cNvPr>
          <p:cNvSpPr>
            <a:spLocks noGrp="1"/>
          </p:cNvSpPr>
          <p:nvPr>
            <p:ph type="sldNum" sz="quarter" idx="12"/>
          </p:nvPr>
        </p:nvSpPr>
        <p:spPr/>
        <p:txBody>
          <a:bodyPr/>
          <a:lstStyle/>
          <a:p>
            <a:fld id="{84F7D234-5B7C-47B5-93A7-EAB147A706C7}" type="slidenum">
              <a:rPr lang="en-US" smtClean="0"/>
              <a:t>12</a:t>
            </a:fld>
            <a:endParaRPr lang="en-US"/>
          </a:p>
        </p:txBody>
      </p:sp>
    </p:spTree>
    <p:extLst>
      <p:ext uri="{BB962C8B-B14F-4D97-AF65-F5344CB8AC3E}">
        <p14:creationId xmlns:p14="http://schemas.microsoft.com/office/powerpoint/2010/main" val="3094006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FB03-EA6D-46EA-8B32-1AC87EA15816}"/>
              </a:ext>
            </a:extLst>
          </p:cNvPr>
          <p:cNvSpPr>
            <a:spLocks noGrp="1"/>
          </p:cNvSpPr>
          <p:nvPr>
            <p:ph type="title"/>
          </p:nvPr>
        </p:nvSpPr>
        <p:spPr/>
        <p:txBody>
          <a:bodyPr/>
          <a:lstStyle/>
          <a:p>
            <a:r>
              <a:rPr lang="en-US" dirty="0"/>
              <a:t>HTML5 &lt;header&gt; Element</a:t>
            </a:r>
            <a:br>
              <a:rPr lang="en-US" dirty="0"/>
            </a:br>
            <a:endParaRPr lang="en-US" dirty="0"/>
          </a:p>
        </p:txBody>
      </p:sp>
      <p:sp>
        <p:nvSpPr>
          <p:cNvPr id="3" name="Content Placeholder 2">
            <a:extLst>
              <a:ext uri="{FF2B5EF4-FFF2-40B4-BE49-F238E27FC236}">
                <a16:creationId xmlns:a16="http://schemas.microsoft.com/office/drawing/2014/main" id="{94F2E470-27BA-40CF-AC79-CDF081AB918C}"/>
              </a:ext>
            </a:extLst>
          </p:cNvPr>
          <p:cNvSpPr>
            <a:spLocks noGrp="1"/>
          </p:cNvSpPr>
          <p:nvPr>
            <p:ph idx="1"/>
          </p:nvPr>
        </p:nvSpPr>
        <p:spPr>
          <a:xfrm>
            <a:off x="645130" y="1563758"/>
            <a:ext cx="10049374" cy="4684642"/>
          </a:xfrm>
        </p:spPr>
        <p:txBody>
          <a:bodyPr/>
          <a:lstStyle/>
          <a:p>
            <a:r>
              <a:rPr lang="en-US" dirty="0"/>
              <a:t>The &lt;header&gt; element specifies a header for a document or section.</a:t>
            </a:r>
          </a:p>
          <a:p>
            <a:endParaRPr lang="en-US" dirty="0"/>
          </a:p>
          <a:p>
            <a:r>
              <a:rPr lang="en-US" dirty="0"/>
              <a:t>The &lt;header&gt; element should be used as a container for introductory content.</a:t>
            </a:r>
          </a:p>
          <a:p>
            <a:endParaRPr lang="en-US" dirty="0"/>
          </a:p>
          <a:p>
            <a:r>
              <a:rPr lang="en-US" dirty="0"/>
              <a:t>You can have several &lt;header&gt; elements in one document.</a:t>
            </a:r>
          </a:p>
        </p:txBody>
      </p:sp>
      <p:sp>
        <p:nvSpPr>
          <p:cNvPr id="4" name="Slide Number Placeholder 3">
            <a:extLst>
              <a:ext uri="{FF2B5EF4-FFF2-40B4-BE49-F238E27FC236}">
                <a16:creationId xmlns:a16="http://schemas.microsoft.com/office/drawing/2014/main" id="{29C0BEEB-C622-476E-8212-69D177A94207}"/>
              </a:ext>
            </a:extLst>
          </p:cNvPr>
          <p:cNvSpPr>
            <a:spLocks noGrp="1"/>
          </p:cNvSpPr>
          <p:nvPr>
            <p:ph type="sldNum" sz="quarter" idx="12"/>
          </p:nvPr>
        </p:nvSpPr>
        <p:spPr/>
        <p:txBody>
          <a:bodyPr/>
          <a:lstStyle/>
          <a:p>
            <a:fld id="{84F7D234-5B7C-47B5-93A7-EAB147A706C7}" type="slidenum">
              <a:rPr lang="en-US" smtClean="0"/>
              <a:t>13</a:t>
            </a:fld>
            <a:endParaRPr lang="en-US"/>
          </a:p>
        </p:txBody>
      </p:sp>
    </p:spTree>
    <p:extLst>
      <p:ext uri="{BB962C8B-B14F-4D97-AF65-F5344CB8AC3E}">
        <p14:creationId xmlns:p14="http://schemas.microsoft.com/office/powerpoint/2010/main" val="1899339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297F-6345-494B-8386-5FCD35CF3A34}"/>
              </a:ext>
            </a:extLst>
          </p:cNvPr>
          <p:cNvSpPr>
            <a:spLocks noGrp="1"/>
          </p:cNvSpPr>
          <p:nvPr>
            <p:ph type="title"/>
          </p:nvPr>
        </p:nvSpPr>
        <p:spPr/>
        <p:txBody>
          <a:bodyPr/>
          <a:lstStyle/>
          <a:p>
            <a:r>
              <a:rPr lang="en-US" dirty="0"/>
              <a:t>HTML5 &lt;footer&gt; Element</a:t>
            </a:r>
            <a:br>
              <a:rPr lang="en-US" dirty="0"/>
            </a:br>
            <a:endParaRPr lang="en-US" dirty="0"/>
          </a:p>
        </p:txBody>
      </p:sp>
      <p:sp>
        <p:nvSpPr>
          <p:cNvPr id="3" name="Content Placeholder 2">
            <a:extLst>
              <a:ext uri="{FF2B5EF4-FFF2-40B4-BE49-F238E27FC236}">
                <a16:creationId xmlns:a16="http://schemas.microsoft.com/office/drawing/2014/main" id="{E51B678F-0F65-472B-8698-B853CB263434}"/>
              </a:ext>
            </a:extLst>
          </p:cNvPr>
          <p:cNvSpPr>
            <a:spLocks noGrp="1"/>
          </p:cNvSpPr>
          <p:nvPr>
            <p:ph idx="1"/>
          </p:nvPr>
        </p:nvSpPr>
        <p:spPr>
          <a:xfrm>
            <a:off x="503583" y="2066170"/>
            <a:ext cx="10376451" cy="4195481"/>
          </a:xfrm>
        </p:spPr>
        <p:txBody>
          <a:bodyPr/>
          <a:lstStyle/>
          <a:p>
            <a:r>
              <a:rPr lang="en-US" dirty="0"/>
              <a:t>The &lt;footer&gt; element specifies a footer for a document or section.</a:t>
            </a:r>
          </a:p>
          <a:p>
            <a:endParaRPr lang="en-US" dirty="0"/>
          </a:p>
          <a:p>
            <a:r>
              <a:rPr lang="en-US" dirty="0"/>
              <a:t>A &lt;footer&gt; element should contain information about its containing element.</a:t>
            </a:r>
          </a:p>
          <a:p>
            <a:endParaRPr lang="en-US" dirty="0"/>
          </a:p>
          <a:p>
            <a:r>
              <a:rPr lang="en-US" dirty="0"/>
              <a:t>A footer typically contains the author of the document, copyright information, links to terms of use, contact information, etc.</a:t>
            </a:r>
          </a:p>
          <a:p>
            <a:endParaRPr lang="en-US" dirty="0"/>
          </a:p>
          <a:p>
            <a:r>
              <a:rPr lang="en-US" dirty="0"/>
              <a:t>You may have several &lt;footer&gt; elements in one document.</a:t>
            </a:r>
          </a:p>
        </p:txBody>
      </p:sp>
      <p:sp>
        <p:nvSpPr>
          <p:cNvPr id="4" name="Slide Number Placeholder 3">
            <a:extLst>
              <a:ext uri="{FF2B5EF4-FFF2-40B4-BE49-F238E27FC236}">
                <a16:creationId xmlns:a16="http://schemas.microsoft.com/office/drawing/2014/main" id="{1F140611-7BA4-4547-9A5E-EC2834794661}"/>
              </a:ext>
            </a:extLst>
          </p:cNvPr>
          <p:cNvSpPr>
            <a:spLocks noGrp="1"/>
          </p:cNvSpPr>
          <p:nvPr>
            <p:ph type="sldNum" sz="quarter" idx="12"/>
          </p:nvPr>
        </p:nvSpPr>
        <p:spPr/>
        <p:txBody>
          <a:bodyPr/>
          <a:lstStyle/>
          <a:p>
            <a:fld id="{84F7D234-5B7C-47B5-93A7-EAB147A706C7}" type="slidenum">
              <a:rPr lang="en-US" smtClean="0"/>
              <a:t>14</a:t>
            </a:fld>
            <a:endParaRPr lang="en-US"/>
          </a:p>
        </p:txBody>
      </p:sp>
    </p:spTree>
    <p:extLst>
      <p:ext uri="{BB962C8B-B14F-4D97-AF65-F5344CB8AC3E}">
        <p14:creationId xmlns:p14="http://schemas.microsoft.com/office/powerpoint/2010/main" val="3595462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2F81-7569-4A9F-8946-F00546065576}"/>
              </a:ext>
            </a:extLst>
          </p:cNvPr>
          <p:cNvSpPr>
            <a:spLocks noGrp="1"/>
          </p:cNvSpPr>
          <p:nvPr>
            <p:ph type="title"/>
          </p:nvPr>
        </p:nvSpPr>
        <p:spPr/>
        <p:txBody>
          <a:bodyPr/>
          <a:lstStyle/>
          <a:p>
            <a:r>
              <a:rPr lang="en-US" dirty="0"/>
              <a:t>HTML5 &lt;nav&gt; Element</a:t>
            </a:r>
            <a:br>
              <a:rPr lang="en-US" dirty="0"/>
            </a:br>
            <a:r>
              <a:rPr lang="en-US" dirty="0"/>
              <a:t> </a:t>
            </a:r>
          </a:p>
        </p:txBody>
      </p:sp>
      <p:sp>
        <p:nvSpPr>
          <p:cNvPr id="3" name="Content Placeholder 2">
            <a:extLst>
              <a:ext uri="{FF2B5EF4-FFF2-40B4-BE49-F238E27FC236}">
                <a16:creationId xmlns:a16="http://schemas.microsoft.com/office/drawing/2014/main" id="{F94F65FE-4042-48DB-BFF2-34180075C2D0}"/>
              </a:ext>
            </a:extLst>
          </p:cNvPr>
          <p:cNvSpPr>
            <a:spLocks noGrp="1"/>
          </p:cNvSpPr>
          <p:nvPr>
            <p:ph idx="1"/>
          </p:nvPr>
        </p:nvSpPr>
        <p:spPr/>
        <p:txBody>
          <a:bodyPr/>
          <a:lstStyle/>
          <a:p>
            <a:r>
              <a:rPr lang="en-US" dirty="0"/>
              <a:t>The &lt;nav&gt; element defines a set of navigation links.</a:t>
            </a:r>
          </a:p>
          <a:p>
            <a:endParaRPr lang="en-US" dirty="0"/>
          </a:p>
          <a:p>
            <a:r>
              <a:rPr lang="en-US" dirty="0"/>
              <a:t>NOT all links of a document should be inside a &lt;nav&gt; element. The &lt;nav&gt; element is intended only for major block of navigation links.</a:t>
            </a:r>
          </a:p>
        </p:txBody>
      </p:sp>
      <p:sp>
        <p:nvSpPr>
          <p:cNvPr id="4" name="Slide Number Placeholder 3">
            <a:extLst>
              <a:ext uri="{FF2B5EF4-FFF2-40B4-BE49-F238E27FC236}">
                <a16:creationId xmlns:a16="http://schemas.microsoft.com/office/drawing/2014/main" id="{5D055114-579F-4B9B-9190-8AD733D42843}"/>
              </a:ext>
            </a:extLst>
          </p:cNvPr>
          <p:cNvSpPr>
            <a:spLocks noGrp="1"/>
          </p:cNvSpPr>
          <p:nvPr>
            <p:ph type="sldNum" sz="quarter" idx="12"/>
          </p:nvPr>
        </p:nvSpPr>
        <p:spPr/>
        <p:txBody>
          <a:bodyPr/>
          <a:lstStyle/>
          <a:p>
            <a:fld id="{84F7D234-5B7C-47B5-93A7-EAB147A706C7}" type="slidenum">
              <a:rPr lang="en-US" smtClean="0"/>
              <a:t>15</a:t>
            </a:fld>
            <a:endParaRPr lang="en-US"/>
          </a:p>
        </p:txBody>
      </p:sp>
    </p:spTree>
    <p:extLst>
      <p:ext uri="{BB962C8B-B14F-4D97-AF65-F5344CB8AC3E}">
        <p14:creationId xmlns:p14="http://schemas.microsoft.com/office/powerpoint/2010/main" val="4248032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8B51A-03B1-401A-A36F-642E5C17CDB4}"/>
              </a:ext>
            </a:extLst>
          </p:cNvPr>
          <p:cNvSpPr>
            <a:spLocks noGrp="1"/>
          </p:cNvSpPr>
          <p:nvPr>
            <p:ph type="title"/>
          </p:nvPr>
        </p:nvSpPr>
        <p:spPr/>
        <p:txBody>
          <a:bodyPr/>
          <a:lstStyle/>
          <a:p>
            <a:r>
              <a:rPr lang="en-US" dirty="0"/>
              <a:t>HTML5 &lt;aside&gt; Element</a:t>
            </a:r>
            <a:br>
              <a:rPr lang="en-US" dirty="0"/>
            </a:br>
            <a:endParaRPr lang="en-US" dirty="0"/>
          </a:p>
        </p:txBody>
      </p:sp>
      <p:sp>
        <p:nvSpPr>
          <p:cNvPr id="3" name="Content Placeholder 2">
            <a:extLst>
              <a:ext uri="{FF2B5EF4-FFF2-40B4-BE49-F238E27FC236}">
                <a16:creationId xmlns:a16="http://schemas.microsoft.com/office/drawing/2014/main" id="{B626437E-B8BD-4F4F-8075-22D68A17414D}"/>
              </a:ext>
            </a:extLst>
          </p:cNvPr>
          <p:cNvSpPr>
            <a:spLocks noGrp="1"/>
          </p:cNvSpPr>
          <p:nvPr>
            <p:ph idx="1"/>
          </p:nvPr>
        </p:nvSpPr>
        <p:spPr>
          <a:xfrm>
            <a:off x="645131" y="1444488"/>
            <a:ext cx="10433685" cy="4803912"/>
          </a:xfrm>
        </p:spPr>
        <p:txBody>
          <a:bodyPr/>
          <a:lstStyle/>
          <a:p>
            <a:r>
              <a:rPr lang="en-US" dirty="0"/>
              <a:t>The &lt;aside&gt; element defines some content aside from the content it is placed in (like a sidebar).</a:t>
            </a:r>
          </a:p>
          <a:p>
            <a:endParaRPr lang="en-US" dirty="0"/>
          </a:p>
          <a:p>
            <a:r>
              <a:rPr lang="en-US" dirty="0"/>
              <a:t>The &lt;aside&gt; content should be related to the surrounding content.</a:t>
            </a:r>
          </a:p>
        </p:txBody>
      </p:sp>
      <p:sp>
        <p:nvSpPr>
          <p:cNvPr id="4" name="Slide Number Placeholder 3">
            <a:extLst>
              <a:ext uri="{FF2B5EF4-FFF2-40B4-BE49-F238E27FC236}">
                <a16:creationId xmlns:a16="http://schemas.microsoft.com/office/drawing/2014/main" id="{4384CC17-1ABB-4BFB-A3CC-6113DFB873AC}"/>
              </a:ext>
            </a:extLst>
          </p:cNvPr>
          <p:cNvSpPr>
            <a:spLocks noGrp="1"/>
          </p:cNvSpPr>
          <p:nvPr>
            <p:ph type="sldNum" sz="quarter" idx="12"/>
          </p:nvPr>
        </p:nvSpPr>
        <p:spPr/>
        <p:txBody>
          <a:bodyPr/>
          <a:lstStyle/>
          <a:p>
            <a:fld id="{84F7D234-5B7C-47B5-93A7-EAB147A706C7}" type="slidenum">
              <a:rPr lang="en-US" smtClean="0"/>
              <a:t>16</a:t>
            </a:fld>
            <a:endParaRPr lang="en-US"/>
          </a:p>
        </p:txBody>
      </p:sp>
    </p:spTree>
    <p:extLst>
      <p:ext uri="{BB962C8B-B14F-4D97-AF65-F5344CB8AC3E}">
        <p14:creationId xmlns:p14="http://schemas.microsoft.com/office/powerpoint/2010/main" val="3229892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4FB9-FC30-441B-8250-D034F5B9B6EC}"/>
              </a:ext>
            </a:extLst>
          </p:cNvPr>
          <p:cNvSpPr>
            <a:spLocks noGrp="1"/>
          </p:cNvSpPr>
          <p:nvPr>
            <p:ph type="title"/>
          </p:nvPr>
        </p:nvSpPr>
        <p:spPr>
          <a:xfrm>
            <a:off x="646111" y="452718"/>
            <a:ext cx="9404723" cy="1309821"/>
          </a:xfrm>
        </p:spPr>
        <p:txBody>
          <a:bodyPr/>
          <a:lstStyle/>
          <a:p>
            <a:r>
              <a:rPr lang="en-US" sz="3200" dirty="0"/>
              <a:t>HTML5 &lt;figure&gt; and &lt;</a:t>
            </a:r>
            <a:r>
              <a:rPr lang="en-US" sz="3200" dirty="0" err="1"/>
              <a:t>figcaption</a:t>
            </a:r>
            <a:r>
              <a:rPr lang="en-US" sz="3200" dirty="0"/>
              <a:t>&gt; Elements</a:t>
            </a:r>
            <a:br>
              <a:rPr lang="en-US" sz="3200" dirty="0"/>
            </a:br>
            <a:endParaRPr lang="en-US" sz="3200" dirty="0"/>
          </a:p>
        </p:txBody>
      </p:sp>
      <p:sp>
        <p:nvSpPr>
          <p:cNvPr id="3" name="Content Placeholder 2">
            <a:extLst>
              <a:ext uri="{FF2B5EF4-FFF2-40B4-BE49-F238E27FC236}">
                <a16:creationId xmlns:a16="http://schemas.microsoft.com/office/drawing/2014/main" id="{C12833FA-9461-4E2F-9A31-C847C1A340DC}"/>
              </a:ext>
            </a:extLst>
          </p:cNvPr>
          <p:cNvSpPr>
            <a:spLocks noGrp="1"/>
          </p:cNvSpPr>
          <p:nvPr>
            <p:ph idx="1"/>
          </p:nvPr>
        </p:nvSpPr>
        <p:spPr>
          <a:xfrm>
            <a:off x="645130" y="1457740"/>
            <a:ext cx="9404723" cy="4790660"/>
          </a:xfrm>
        </p:spPr>
        <p:txBody>
          <a:bodyPr/>
          <a:lstStyle/>
          <a:p>
            <a:r>
              <a:rPr lang="en-US" dirty="0"/>
              <a:t>The purpose of a figure caption is to add a visual explanation to an image.</a:t>
            </a:r>
          </a:p>
          <a:p>
            <a:r>
              <a:rPr lang="en-US" dirty="0"/>
              <a:t>In HTML5, an image and a caption can be grouped together in a &lt;figure&gt; element:</a:t>
            </a:r>
          </a:p>
          <a:p>
            <a:endParaRPr lang="en-US" dirty="0"/>
          </a:p>
          <a:p>
            <a:r>
              <a:rPr lang="en-US" b="1" dirty="0"/>
              <a:t>Example:</a:t>
            </a:r>
          </a:p>
          <a:p>
            <a:pPr marL="0" indent="0">
              <a:buNone/>
            </a:pPr>
            <a:r>
              <a:rPr lang="en-US" dirty="0"/>
              <a:t>&lt;figure&gt;</a:t>
            </a:r>
          </a:p>
          <a:p>
            <a:pPr marL="0" indent="0">
              <a:buNone/>
            </a:pPr>
            <a:r>
              <a:rPr lang="en-US" dirty="0"/>
              <a:t>  &lt;</a:t>
            </a:r>
            <a:r>
              <a:rPr lang="en-US" dirty="0" err="1"/>
              <a:t>img</a:t>
            </a:r>
            <a:r>
              <a:rPr lang="en-US" dirty="0"/>
              <a:t> </a:t>
            </a:r>
            <a:r>
              <a:rPr lang="en-US" dirty="0" err="1"/>
              <a:t>src</a:t>
            </a:r>
            <a:r>
              <a:rPr lang="en-US" dirty="0"/>
              <a:t>="pic_trulli.jpg" alt="</a:t>
            </a:r>
            <a:r>
              <a:rPr lang="en-US" dirty="0" err="1"/>
              <a:t>Trulli</a:t>
            </a:r>
            <a:r>
              <a:rPr lang="en-US" dirty="0"/>
              <a:t>"&gt;</a:t>
            </a:r>
          </a:p>
          <a:p>
            <a:pPr marL="0" indent="0">
              <a:buNone/>
            </a:pPr>
            <a:r>
              <a:rPr lang="en-US" dirty="0"/>
              <a:t>  &lt;</a:t>
            </a:r>
            <a:r>
              <a:rPr lang="en-US" dirty="0" err="1"/>
              <a:t>figcaption</a:t>
            </a:r>
            <a:r>
              <a:rPr lang="en-US" dirty="0"/>
              <a:t>&gt;Fig1. - </a:t>
            </a:r>
            <a:r>
              <a:rPr lang="en-US" dirty="0" err="1"/>
              <a:t>Trulli</a:t>
            </a:r>
            <a:r>
              <a:rPr lang="en-US" dirty="0"/>
              <a:t>, Puglia, Italy.&lt;/</a:t>
            </a:r>
            <a:r>
              <a:rPr lang="en-US" dirty="0" err="1"/>
              <a:t>figcaption</a:t>
            </a:r>
            <a:r>
              <a:rPr lang="en-US" dirty="0"/>
              <a:t>&gt;</a:t>
            </a:r>
          </a:p>
          <a:p>
            <a:pPr marL="0" indent="0">
              <a:buNone/>
            </a:pPr>
            <a:r>
              <a:rPr lang="en-US" dirty="0"/>
              <a:t>&lt;/figure&gt;</a:t>
            </a:r>
          </a:p>
        </p:txBody>
      </p:sp>
      <p:sp>
        <p:nvSpPr>
          <p:cNvPr id="4" name="Slide Number Placeholder 3">
            <a:extLst>
              <a:ext uri="{FF2B5EF4-FFF2-40B4-BE49-F238E27FC236}">
                <a16:creationId xmlns:a16="http://schemas.microsoft.com/office/drawing/2014/main" id="{99A23BF9-C996-41F3-80F3-91C2A153FDD3}"/>
              </a:ext>
            </a:extLst>
          </p:cNvPr>
          <p:cNvSpPr>
            <a:spLocks noGrp="1"/>
          </p:cNvSpPr>
          <p:nvPr>
            <p:ph type="sldNum" sz="quarter" idx="12"/>
          </p:nvPr>
        </p:nvSpPr>
        <p:spPr/>
        <p:txBody>
          <a:bodyPr/>
          <a:lstStyle/>
          <a:p>
            <a:fld id="{84F7D234-5B7C-47B5-93A7-EAB147A706C7}" type="slidenum">
              <a:rPr lang="en-US" smtClean="0"/>
              <a:t>17</a:t>
            </a:fld>
            <a:endParaRPr lang="en-US"/>
          </a:p>
        </p:txBody>
      </p:sp>
    </p:spTree>
    <p:extLst>
      <p:ext uri="{BB962C8B-B14F-4D97-AF65-F5344CB8AC3E}">
        <p14:creationId xmlns:p14="http://schemas.microsoft.com/office/powerpoint/2010/main" val="2015732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08E2-9F03-4265-B0AE-DF46072DC0CB}"/>
              </a:ext>
            </a:extLst>
          </p:cNvPr>
          <p:cNvSpPr>
            <a:spLocks noGrp="1"/>
          </p:cNvSpPr>
          <p:nvPr>
            <p:ph type="title"/>
          </p:nvPr>
        </p:nvSpPr>
        <p:spPr>
          <a:xfrm>
            <a:off x="648930" y="629266"/>
            <a:ext cx="9252154" cy="1223983"/>
          </a:xfrm>
        </p:spPr>
        <p:txBody>
          <a:bodyPr>
            <a:normAutofit/>
          </a:bodyPr>
          <a:lstStyle/>
          <a:p>
            <a:pPr>
              <a:lnSpc>
                <a:spcPct val="90000"/>
              </a:lnSpc>
            </a:pPr>
            <a:r>
              <a:rPr lang="en-US" sz="3900"/>
              <a:t>HTML &lt;summary&gt; Tag</a:t>
            </a:r>
            <a:br>
              <a:rPr lang="en-US" sz="3900"/>
            </a:br>
            <a:endParaRPr lang="en-US" sz="3900"/>
          </a:p>
        </p:txBody>
      </p:sp>
      <p:sp>
        <p:nvSpPr>
          <p:cNvPr id="3" name="Content Placeholder 2">
            <a:extLst>
              <a:ext uri="{FF2B5EF4-FFF2-40B4-BE49-F238E27FC236}">
                <a16:creationId xmlns:a16="http://schemas.microsoft.com/office/drawing/2014/main" id="{B45F8DA2-D396-4F65-998C-C605F9B51438}"/>
              </a:ext>
            </a:extLst>
          </p:cNvPr>
          <p:cNvSpPr>
            <a:spLocks noGrp="1"/>
          </p:cNvSpPr>
          <p:nvPr>
            <p:ph idx="1"/>
          </p:nvPr>
        </p:nvSpPr>
        <p:spPr>
          <a:xfrm>
            <a:off x="1103311" y="2052214"/>
            <a:ext cx="4338409" cy="4196185"/>
          </a:xfrm>
        </p:spPr>
        <p:txBody>
          <a:bodyPr>
            <a:normAutofit/>
          </a:bodyPr>
          <a:lstStyle/>
          <a:p>
            <a:r>
              <a:rPr lang="en-US" dirty="0"/>
              <a:t>The &lt;summary&gt; tag defines a visible heading for the &lt;details&gt; element. The heading can be clicked to view/hide the details.</a:t>
            </a:r>
          </a:p>
          <a:p>
            <a:r>
              <a:rPr lang="en-US" dirty="0"/>
              <a:t>Browser Support</a:t>
            </a:r>
          </a:p>
          <a:p>
            <a:endParaRPr lang="en-US" dirty="0"/>
          </a:p>
        </p:txBody>
      </p:sp>
      <p:graphicFrame>
        <p:nvGraphicFramePr>
          <p:cNvPr id="4" name="Table 3">
            <a:extLst>
              <a:ext uri="{FF2B5EF4-FFF2-40B4-BE49-F238E27FC236}">
                <a16:creationId xmlns:a16="http://schemas.microsoft.com/office/drawing/2014/main" id="{796EF3F0-9C72-4344-BC39-F2A9B6FB978F}"/>
              </a:ext>
            </a:extLst>
          </p:cNvPr>
          <p:cNvGraphicFramePr>
            <a:graphicFrameLocks noGrp="1"/>
          </p:cNvGraphicFramePr>
          <p:nvPr>
            <p:extLst/>
          </p:nvPr>
        </p:nvGraphicFramePr>
        <p:xfrm>
          <a:off x="6091916" y="3649419"/>
          <a:ext cx="5451630" cy="1187703"/>
        </p:xfrm>
        <a:graphic>
          <a:graphicData uri="http://schemas.openxmlformats.org/drawingml/2006/table">
            <a:tbl>
              <a:tblPr firstRow="1" bandRow="1"/>
              <a:tblGrid>
                <a:gridCol w="1227135">
                  <a:extLst>
                    <a:ext uri="{9D8B030D-6E8A-4147-A177-3AD203B41FA5}">
                      <a16:colId xmlns:a16="http://schemas.microsoft.com/office/drawing/2014/main" val="3262336580"/>
                    </a:ext>
                  </a:extLst>
                </a:gridCol>
                <a:gridCol w="810001">
                  <a:extLst>
                    <a:ext uri="{9D8B030D-6E8A-4147-A177-3AD203B41FA5}">
                      <a16:colId xmlns:a16="http://schemas.microsoft.com/office/drawing/2014/main" val="3098960258"/>
                    </a:ext>
                  </a:extLst>
                </a:gridCol>
                <a:gridCol w="1363453">
                  <a:extLst>
                    <a:ext uri="{9D8B030D-6E8A-4147-A177-3AD203B41FA5}">
                      <a16:colId xmlns:a16="http://schemas.microsoft.com/office/drawing/2014/main" val="2808787556"/>
                    </a:ext>
                  </a:extLst>
                </a:gridCol>
                <a:gridCol w="730937">
                  <a:extLst>
                    <a:ext uri="{9D8B030D-6E8A-4147-A177-3AD203B41FA5}">
                      <a16:colId xmlns:a16="http://schemas.microsoft.com/office/drawing/2014/main" val="1545567196"/>
                    </a:ext>
                  </a:extLst>
                </a:gridCol>
                <a:gridCol w="645057">
                  <a:extLst>
                    <a:ext uri="{9D8B030D-6E8A-4147-A177-3AD203B41FA5}">
                      <a16:colId xmlns:a16="http://schemas.microsoft.com/office/drawing/2014/main" val="920646117"/>
                    </a:ext>
                  </a:extLst>
                </a:gridCol>
                <a:gridCol w="675047">
                  <a:extLst>
                    <a:ext uri="{9D8B030D-6E8A-4147-A177-3AD203B41FA5}">
                      <a16:colId xmlns:a16="http://schemas.microsoft.com/office/drawing/2014/main" val="1673392819"/>
                    </a:ext>
                  </a:extLst>
                </a:gridCol>
              </a:tblGrid>
              <a:tr h="630117">
                <a:tc>
                  <a:txBody>
                    <a:bodyPr/>
                    <a:lstStyle/>
                    <a:p>
                      <a:pPr algn="l" fontAlgn="ctr"/>
                      <a:r>
                        <a:rPr lang="en-US" sz="1400" b="0">
                          <a:solidFill>
                            <a:schemeClr val="bg1"/>
                          </a:solidFill>
                          <a:effectLst/>
                        </a:rPr>
                        <a:t>Element</a:t>
                      </a:r>
                    </a:p>
                  </a:txBody>
                  <a:tcPr marL="130865" marR="40895" marT="89970" marB="89970"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Chrome</a:t>
                      </a:r>
                    </a:p>
                  </a:txBody>
                  <a:tcPr marL="40895" marR="40895" marT="89970" marB="89970"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Internet Explorer</a:t>
                      </a:r>
                    </a:p>
                  </a:txBody>
                  <a:tcPr marL="40895" marR="40895" marT="89970" marB="89970"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Mozilla Firefox</a:t>
                      </a:r>
                    </a:p>
                  </a:txBody>
                  <a:tcPr marL="40895" marR="40895" marT="89970" marB="89970"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Apple Safari</a:t>
                      </a:r>
                    </a:p>
                  </a:txBody>
                  <a:tcPr marL="40895" marR="40895" marT="89970" marB="89970"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Opera</a:t>
                      </a:r>
                    </a:p>
                  </a:txBody>
                  <a:tcPr marL="40895" marR="40895" marT="89970" marB="89970"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678999201"/>
                  </a:ext>
                </a:extLst>
              </a:tr>
              <a:tr h="371658">
                <a:tc>
                  <a:txBody>
                    <a:bodyPr/>
                    <a:lstStyle/>
                    <a:p>
                      <a:pPr algn="l" fontAlgn="t"/>
                      <a:r>
                        <a:rPr lang="en-US" sz="1400">
                          <a:solidFill>
                            <a:schemeClr val="bg1"/>
                          </a:solidFill>
                          <a:effectLst/>
                        </a:rPr>
                        <a:t>&lt;summary&gt;</a:t>
                      </a:r>
                    </a:p>
                  </a:txBody>
                  <a:tcPr marL="130865" marR="65433" marT="65433" marB="6543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a:solidFill>
                            <a:schemeClr val="bg1"/>
                          </a:solidFill>
                          <a:effectLst/>
                        </a:rPr>
                        <a:t>12.0</a:t>
                      </a:r>
                    </a:p>
                  </a:txBody>
                  <a:tcPr marL="65433" marR="65433" marT="65433" marB="6543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a:solidFill>
                            <a:schemeClr val="bg1"/>
                          </a:solidFill>
                          <a:effectLst/>
                        </a:rPr>
                        <a:t>Not Supported</a:t>
                      </a:r>
                    </a:p>
                  </a:txBody>
                  <a:tcPr marL="65433" marR="65433" marT="65433" marB="6543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a:solidFill>
                            <a:schemeClr val="bg1"/>
                          </a:solidFill>
                          <a:effectLst/>
                        </a:rPr>
                        <a:t>49.0</a:t>
                      </a:r>
                    </a:p>
                  </a:txBody>
                  <a:tcPr marL="65433" marR="65433" marT="65433" marB="6543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a:solidFill>
                            <a:schemeClr val="bg1"/>
                          </a:solidFill>
                          <a:effectLst/>
                        </a:rPr>
                        <a:t>6.0</a:t>
                      </a:r>
                    </a:p>
                  </a:txBody>
                  <a:tcPr marL="65433" marR="65433" marT="65433" marB="6543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a:solidFill>
                            <a:schemeClr val="bg1"/>
                          </a:solidFill>
                          <a:effectLst/>
                        </a:rPr>
                        <a:t>15.0</a:t>
                      </a:r>
                    </a:p>
                  </a:txBody>
                  <a:tcPr marL="65433" marR="65433" marT="65433" marB="6543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3859002016"/>
                  </a:ext>
                </a:extLst>
              </a:tr>
            </a:tbl>
          </a:graphicData>
        </a:graphic>
      </p:graphicFrame>
      <p:sp>
        <p:nvSpPr>
          <p:cNvPr id="5" name="Slide Number Placeholder 4">
            <a:extLst>
              <a:ext uri="{FF2B5EF4-FFF2-40B4-BE49-F238E27FC236}">
                <a16:creationId xmlns:a16="http://schemas.microsoft.com/office/drawing/2014/main" id="{DB330DA7-4265-45F8-A642-45BA3571F871}"/>
              </a:ext>
            </a:extLst>
          </p:cNvPr>
          <p:cNvSpPr>
            <a:spLocks noGrp="1"/>
          </p:cNvSpPr>
          <p:nvPr>
            <p:ph type="sldNum" sz="quarter" idx="12"/>
          </p:nvPr>
        </p:nvSpPr>
        <p:spPr/>
        <p:txBody>
          <a:bodyPr/>
          <a:lstStyle/>
          <a:p>
            <a:fld id="{84F7D234-5B7C-47B5-93A7-EAB147A706C7}" type="slidenum">
              <a:rPr lang="en-US" smtClean="0"/>
              <a:t>18</a:t>
            </a:fld>
            <a:endParaRPr lang="en-US"/>
          </a:p>
        </p:txBody>
      </p:sp>
    </p:spTree>
    <p:extLst>
      <p:ext uri="{BB962C8B-B14F-4D97-AF65-F5344CB8AC3E}">
        <p14:creationId xmlns:p14="http://schemas.microsoft.com/office/powerpoint/2010/main" val="2346602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9817C-C473-4492-9E55-DFE658B4F6F9}"/>
              </a:ext>
            </a:extLst>
          </p:cNvPr>
          <p:cNvSpPr>
            <a:spLocks noGrp="1"/>
          </p:cNvSpPr>
          <p:nvPr>
            <p:ph type="title"/>
          </p:nvPr>
        </p:nvSpPr>
        <p:spPr>
          <a:xfrm>
            <a:off x="648930" y="629266"/>
            <a:ext cx="9252154" cy="1223983"/>
          </a:xfrm>
        </p:spPr>
        <p:txBody>
          <a:bodyPr>
            <a:normAutofit/>
          </a:bodyPr>
          <a:lstStyle/>
          <a:p>
            <a:pPr>
              <a:lnSpc>
                <a:spcPct val="90000"/>
              </a:lnSpc>
            </a:pPr>
            <a:r>
              <a:rPr lang="en-US" sz="3900"/>
              <a:t>HTML &lt;details&gt; Tag</a:t>
            </a:r>
            <a:br>
              <a:rPr lang="en-US" sz="3900"/>
            </a:br>
            <a:endParaRPr lang="en-US" sz="3900"/>
          </a:p>
        </p:txBody>
      </p:sp>
      <p:sp>
        <p:nvSpPr>
          <p:cNvPr id="3" name="Content Placeholder 2">
            <a:extLst>
              <a:ext uri="{FF2B5EF4-FFF2-40B4-BE49-F238E27FC236}">
                <a16:creationId xmlns:a16="http://schemas.microsoft.com/office/drawing/2014/main" id="{FE02F8B3-1192-4E9C-A3F8-A51826FF416C}"/>
              </a:ext>
            </a:extLst>
          </p:cNvPr>
          <p:cNvSpPr>
            <a:spLocks noGrp="1"/>
          </p:cNvSpPr>
          <p:nvPr>
            <p:ph idx="1"/>
          </p:nvPr>
        </p:nvSpPr>
        <p:spPr>
          <a:xfrm>
            <a:off x="1103311" y="2052214"/>
            <a:ext cx="4338409" cy="4196185"/>
          </a:xfrm>
        </p:spPr>
        <p:txBody>
          <a:bodyPr>
            <a:normAutofit/>
          </a:bodyPr>
          <a:lstStyle/>
          <a:p>
            <a:r>
              <a:rPr lang="en-US" dirty="0"/>
              <a:t>The &lt;details&gt; tag can be used to create an interactive widget that the user can open and close.</a:t>
            </a:r>
          </a:p>
          <a:p>
            <a:r>
              <a:rPr lang="en-US" dirty="0"/>
              <a:t>The content of a &lt;details&gt; element should not be visible unless the open attribute is set.</a:t>
            </a:r>
          </a:p>
          <a:p>
            <a:endParaRPr lang="en-US" dirty="0"/>
          </a:p>
          <a:p>
            <a:r>
              <a:rPr lang="en-US" dirty="0"/>
              <a:t>Browser Support</a:t>
            </a:r>
          </a:p>
          <a:p>
            <a:endParaRPr lang="en-US" dirty="0"/>
          </a:p>
        </p:txBody>
      </p:sp>
      <p:graphicFrame>
        <p:nvGraphicFramePr>
          <p:cNvPr id="4" name="Table 3">
            <a:extLst>
              <a:ext uri="{FF2B5EF4-FFF2-40B4-BE49-F238E27FC236}">
                <a16:creationId xmlns:a16="http://schemas.microsoft.com/office/drawing/2014/main" id="{378C0BA0-9626-42F6-B0DC-4569E7717961}"/>
              </a:ext>
            </a:extLst>
          </p:cNvPr>
          <p:cNvGraphicFramePr>
            <a:graphicFrameLocks noGrp="1"/>
          </p:cNvGraphicFramePr>
          <p:nvPr>
            <p:extLst/>
          </p:nvPr>
        </p:nvGraphicFramePr>
        <p:xfrm>
          <a:off x="6091916" y="3628816"/>
          <a:ext cx="5451630" cy="1042980"/>
        </p:xfrm>
        <a:graphic>
          <a:graphicData uri="http://schemas.openxmlformats.org/drawingml/2006/table">
            <a:tbl>
              <a:tblPr firstRow="1" bandRow="1"/>
              <a:tblGrid>
                <a:gridCol w="1053369">
                  <a:extLst>
                    <a:ext uri="{9D8B030D-6E8A-4147-A177-3AD203B41FA5}">
                      <a16:colId xmlns:a16="http://schemas.microsoft.com/office/drawing/2014/main" val="3948558022"/>
                    </a:ext>
                  </a:extLst>
                </a:gridCol>
                <a:gridCol w="843319">
                  <a:extLst>
                    <a:ext uri="{9D8B030D-6E8A-4147-A177-3AD203B41FA5}">
                      <a16:colId xmlns:a16="http://schemas.microsoft.com/office/drawing/2014/main" val="45901548"/>
                    </a:ext>
                  </a:extLst>
                </a:gridCol>
                <a:gridCol w="1419536">
                  <a:extLst>
                    <a:ext uri="{9D8B030D-6E8A-4147-A177-3AD203B41FA5}">
                      <a16:colId xmlns:a16="http://schemas.microsoft.com/office/drawing/2014/main" val="25003264"/>
                    </a:ext>
                  </a:extLst>
                </a:gridCol>
                <a:gridCol w="761002">
                  <a:extLst>
                    <a:ext uri="{9D8B030D-6E8A-4147-A177-3AD203B41FA5}">
                      <a16:colId xmlns:a16="http://schemas.microsoft.com/office/drawing/2014/main" val="1275952372"/>
                    </a:ext>
                  </a:extLst>
                </a:gridCol>
                <a:gridCol w="671590">
                  <a:extLst>
                    <a:ext uri="{9D8B030D-6E8A-4147-A177-3AD203B41FA5}">
                      <a16:colId xmlns:a16="http://schemas.microsoft.com/office/drawing/2014/main" val="1963179629"/>
                    </a:ext>
                  </a:extLst>
                </a:gridCol>
                <a:gridCol w="702814">
                  <a:extLst>
                    <a:ext uri="{9D8B030D-6E8A-4147-A177-3AD203B41FA5}">
                      <a16:colId xmlns:a16="http://schemas.microsoft.com/office/drawing/2014/main" val="2060116712"/>
                    </a:ext>
                  </a:extLst>
                </a:gridCol>
              </a:tblGrid>
              <a:tr h="656035">
                <a:tc>
                  <a:txBody>
                    <a:bodyPr/>
                    <a:lstStyle/>
                    <a:p>
                      <a:pPr algn="l" fontAlgn="ctr"/>
                      <a:r>
                        <a:rPr lang="en-US" sz="1400" b="0">
                          <a:solidFill>
                            <a:schemeClr val="bg1"/>
                          </a:solidFill>
                          <a:effectLst/>
                        </a:rPr>
                        <a:t>Element</a:t>
                      </a:r>
                    </a:p>
                  </a:txBody>
                  <a:tcPr marL="13624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Chrome</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Internet Explorer</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Mozilla Firefox</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Apple Safari</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Opera</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229561389"/>
                  </a:ext>
                </a:extLst>
              </a:tr>
              <a:tr h="386945">
                <a:tc>
                  <a:txBody>
                    <a:bodyPr/>
                    <a:lstStyle/>
                    <a:p>
                      <a:pPr algn="l" fontAlgn="t"/>
                      <a:r>
                        <a:rPr lang="en-US" sz="1400">
                          <a:solidFill>
                            <a:schemeClr val="bg1"/>
                          </a:solidFill>
                          <a:effectLst/>
                        </a:rPr>
                        <a:t>&lt;details&gt;</a:t>
                      </a:r>
                    </a:p>
                  </a:txBody>
                  <a:tcPr marL="136248"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a:solidFill>
                            <a:schemeClr val="bg1"/>
                          </a:solidFill>
                          <a:effectLst/>
                        </a:rPr>
                        <a:t>12.0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a:solidFill>
                            <a:schemeClr val="bg1"/>
                          </a:solidFill>
                          <a:effectLst/>
                        </a:rPr>
                        <a:t>Not Supported</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a:solidFill>
                            <a:schemeClr val="bg1"/>
                          </a:solidFill>
                          <a:effectLst/>
                        </a:rPr>
                        <a:t>49.0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a:solidFill>
                            <a:schemeClr val="bg1"/>
                          </a:solidFill>
                          <a:effectLst/>
                        </a:rPr>
                        <a:t>6.0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15.0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3000755773"/>
                  </a:ext>
                </a:extLst>
              </a:tr>
            </a:tbl>
          </a:graphicData>
        </a:graphic>
      </p:graphicFrame>
      <p:sp>
        <p:nvSpPr>
          <p:cNvPr id="5" name="Slide Number Placeholder 4">
            <a:extLst>
              <a:ext uri="{FF2B5EF4-FFF2-40B4-BE49-F238E27FC236}">
                <a16:creationId xmlns:a16="http://schemas.microsoft.com/office/drawing/2014/main" id="{F6F038A6-F8B0-4444-A61E-9BD733B63233}"/>
              </a:ext>
            </a:extLst>
          </p:cNvPr>
          <p:cNvSpPr>
            <a:spLocks noGrp="1"/>
          </p:cNvSpPr>
          <p:nvPr>
            <p:ph type="sldNum" sz="quarter" idx="12"/>
          </p:nvPr>
        </p:nvSpPr>
        <p:spPr/>
        <p:txBody>
          <a:bodyPr/>
          <a:lstStyle/>
          <a:p>
            <a:fld id="{84F7D234-5B7C-47B5-93A7-EAB147A706C7}" type="slidenum">
              <a:rPr lang="en-US" smtClean="0"/>
              <a:t>19</a:t>
            </a:fld>
            <a:endParaRPr lang="en-US"/>
          </a:p>
        </p:txBody>
      </p:sp>
    </p:spTree>
    <p:extLst>
      <p:ext uri="{BB962C8B-B14F-4D97-AF65-F5344CB8AC3E}">
        <p14:creationId xmlns:p14="http://schemas.microsoft.com/office/powerpoint/2010/main" val="328910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38200" y="420914"/>
            <a:ext cx="10515600" cy="563698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Overview</a:t>
            </a:r>
          </a:p>
          <a:p>
            <a:endParaRPr lang="en-US" sz="1050" b="1" u="sng" dirty="0">
              <a:latin typeface="Garamond" panose="02020404030301010803" pitchFamily="18" charset="0"/>
              <a:cs typeface="Arabic Typesetting" panose="03020402040406030203" pitchFamily="66" charset="-78"/>
            </a:endParaRPr>
          </a:p>
          <a:p>
            <a:pPr algn="l"/>
            <a:endParaRPr lang="en-US" sz="200" dirty="0">
              <a:latin typeface="Garamond" panose="02020404030301010803" pitchFamily="18" charset="0"/>
              <a:cs typeface="Arabic Typesetting" panose="03020402040406030203" pitchFamily="66" charset="-78"/>
            </a:endParaRP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Advance version of HTML.</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In 2008, the first HTML5 public draft was released </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HTML5 W3C Final Recommendation </a:t>
            </a:r>
            <a:r>
              <a:rPr lang="en-US" sz="2000" dirty="0"/>
              <a:t>was released 28. October 2014.</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New elements, attributes, and behaviors were introduced.</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It helps to create more powerful website and interactive web applications.</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HTML5 comes with XML syntax.</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HTML5 is to compete with Flash and Silverlight.</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Empowering Mobile devices.</a:t>
            </a:r>
          </a:p>
          <a:p>
            <a:pPr marL="514350" indent="-514350" algn="l">
              <a:buFont typeface="+mj-lt"/>
              <a:buAutoNum type="arabicPeriod"/>
            </a:pPr>
            <a:endParaRPr lang="en-US" sz="2000" dirty="0">
              <a:latin typeface="Garamond" panose="02020404030301010803" pitchFamily="18" charset="0"/>
              <a:cs typeface="Arabic Typesetting" panose="03020402040406030203" pitchFamily="66" charset="-78"/>
            </a:endParaRPr>
          </a:p>
          <a:p>
            <a:pPr marL="514350" indent="-514350" algn="l">
              <a:buFont typeface="+mj-lt"/>
              <a:buAutoNum type="arabicPeriod"/>
            </a:pPr>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2" name="Slide Number Placeholder 1">
            <a:extLst>
              <a:ext uri="{FF2B5EF4-FFF2-40B4-BE49-F238E27FC236}">
                <a16:creationId xmlns:a16="http://schemas.microsoft.com/office/drawing/2014/main" id="{A12F96FB-82E3-4B8F-B79E-67D6F35374D4}"/>
              </a:ext>
            </a:extLst>
          </p:cNvPr>
          <p:cNvSpPr>
            <a:spLocks noGrp="1"/>
          </p:cNvSpPr>
          <p:nvPr>
            <p:ph type="sldNum" sz="quarter" idx="12"/>
          </p:nvPr>
        </p:nvSpPr>
        <p:spPr/>
        <p:txBody>
          <a:bodyPr/>
          <a:lstStyle/>
          <a:p>
            <a:fld id="{84F7D234-5B7C-47B5-93A7-EAB147A706C7}" type="slidenum">
              <a:rPr lang="en-US" smtClean="0"/>
              <a:t>2</a:t>
            </a:fld>
            <a:endParaRPr lang="en-US"/>
          </a:p>
        </p:txBody>
      </p:sp>
    </p:spTree>
    <p:extLst>
      <p:ext uri="{BB962C8B-B14F-4D97-AF65-F5344CB8AC3E}">
        <p14:creationId xmlns:p14="http://schemas.microsoft.com/office/powerpoint/2010/main" val="2116397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F1D1-9AFB-415C-993C-4196B1B76C9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F3A3A52-E2D1-4A7D-AA5A-0C3390247B66}"/>
              </a:ext>
            </a:extLst>
          </p:cNvPr>
          <p:cNvSpPr>
            <a:spLocks noGrp="1"/>
          </p:cNvSpPr>
          <p:nvPr>
            <p:ph idx="1"/>
          </p:nvPr>
        </p:nvSpPr>
        <p:spPr/>
        <p:txBody>
          <a:bodyPr/>
          <a:lstStyle/>
          <a:p>
            <a:pPr marL="0" indent="0">
              <a:buNone/>
            </a:pPr>
            <a:r>
              <a:rPr lang="en-US" dirty="0"/>
              <a:t>&lt;details&gt;</a:t>
            </a:r>
            <a:br>
              <a:rPr lang="en-US" dirty="0"/>
            </a:br>
            <a:r>
              <a:rPr lang="en-US" dirty="0"/>
              <a:t>  &lt;summary&gt;Copyright 1999-2018.&lt;/summary&gt;</a:t>
            </a:r>
            <a:br>
              <a:rPr lang="en-US" dirty="0"/>
            </a:br>
            <a:r>
              <a:rPr lang="en-US" dirty="0"/>
              <a:t>  &lt;p&gt; - by </a:t>
            </a:r>
            <a:r>
              <a:rPr lang="en-US" dirty="0" err="1"/>
              <a:t>Refsnes</a:t>
            </a:r>
            <a:r>
              <a:rPr lang="en-US" dirty="0"/>
              <a:t> Data. All Rights Reserved.&lt;/p&gt;</a:t>
            </a:r>
            <a:br>
              <a:rPr lang="en-US" dirty="0"/>
            </a:br>
            <a:r>
              <a:rPr lang="en-US" dirty="0"/>
              <a:t>  &lt;p&gt;All content and graphics on this web site are the property of the company </a:t>
            </a:r>
            <a:r>
              <a:rPr lang="en-US" dirty="0" err="1"/>
              <a:t>Refsnes</a:t>
            </a:r>
            <a:r>
              <a:rPr lang="en-US" dirty="0"/>
              <a:t> Data.&lt;/p&gt;</a:t>
            </a:r>
            <a:br>
              <a:rPr lang="en-US" dirty="0"/>
            </a:br>
            <a:r>
              <a:rPr lang="en-US" dirty="0"/>
              <a:t>&lt;/details&gt;</a:t>
            </a:r>
          </a:p>
        </p:txBody>
      </p:sp>
      <p:sp>
        <p:nvSpPr>
          <p:cNvPr id="4" name="Slide Number Placeholder 3">
            <a:extLst>
              <a:ext uri="{FF2B5EF4-FFF2-40B4-BE49-F238E27FC236}">
                <a16:creationId xmlns:a16="http://schemas.microsoft.com/office/drawing/2014/main" id="{E9AE9554-F65F-4DA8-A317-1E9483FCCAEC}"/>
              </a:ext>
            </a:extLst>
          </p:cNvPr>
          <p:cNvSpPr>
            <a:spLocks noGrp="1"/>
          </p:cNvSpPr>
          <p:nvPr>
            <p:ph type="sldNum" sz="quarter" idx="12"/>
          </p:nvPr>
        </p:nvSpPr>
        <p:spPr/>
        <p:txBody>
          <a:bodyPr/>
          <a:lstStyle/>
          <a:p>
            <a:fld id="{84F7D234-5B7C-47B5-93A7-EAB147A706C7}" type="slidenum">
              <a:rPr lang="en-US" smtClean="0"/>
              <a:t>20</a:t>
            </a:fld>
            <a:endParaRPr lang="en-US"/>
          </a:p>
        </p:txBody>
      </p:sp>
    </p:spTree>
    <p:extLst>
      <p:ext uri="{BB962C8B-B14F-4D97-AF65-F5344CB8AC3E}">
        <p14:creationId xmlns:p14="http://schemas.microsoft.com/office/powerpoint/2010/main" val="251742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8057-C3BD-44A4-8B8B-2E7D6BC9DCD6}"/>
              </a:ext>
            </a:extLst>
          </p:cNvPr>
          <p:cNvSpPr>
            <a:spLocks noGrp="1"/>
          </p:cNvSpPr>
          <p:nvPr>
            <p:ph type="title"/>
          </p:nvPr>
        </p:nvSpPr>
        <p:spPr/>
        <p:txBody>
          <a:bodyPr/>
          <a:lstStyle/>
          <a:p>
            <a:r>
              <a:rPr lang="en-US" dirty="0"/>
              <a:t>HTML &lt;main&gt; Tag</a:t>
            </a:r>
            <a:br>
              <a:rPr lang="en-US" dirty="0"/>
            </a:br>
            <a:endParaRPr lang="en-US" dirty="0"/>
          </a:p>
        </p:txBody>
      </p:sp>
      <p:sp>
        <p:nvSpPr>
          <p:cNvPr id="3" name="Content Placeholder 2">
            <a:extLst>
              <a:ext uri="{FF2B5EF4-FFF2-40B4-BE49-F238E27FC236}">
                <a16:creationId xmlns:a16="http://schemas.microsoft.com/office/drawing/2014/main" id="{E5566D05-998E-42D9-B891-5614FC0FFC39}"/>
              </a:ext>
            </a:extLst>
          </p:cNvPr>
          <p:cNvSpPr>
            <a:spLocks noGrp="1"/>
          </p:cNvSpPr>
          <p:nvPr>
            <p:ph idx="1"/>
          </p:nvPr>
        </p:nvSpPr>
        <p:spPr>
          <a:xfrm>
            <a:off x="645131" y="1550504"/>
            <a:ext cx="10407181" cy="4697895"/>
          </a:xfrm>
        </p:spPr>
        <p:txBody>
          <a:bodyPr/>
          <a:lstStyle/>
          <a:p>
            <a:r>
              <a:rPr lang="en-US" dirty="0"/>
              <a:t>The &lt;main&gt; tag specifies the main content of a document.</a:t>
            </a:r>
          </a:p>
          <a:p>
            <a:r>
              <a:rPr lang="en-US" dirty="0"/>
              <a:t>The content inside the &lt;main&gt; element should be unique to the document. It should not contain any content that is repeated across documents such as sidebars, navigation links, copyright information, site logos, and search forms.</a:t>
            </a:r>
          </a:p>
          <a:p>
            <a:r>
              <a:rPr lang="en-US" dirty="0"/>
              <a:t>Note: There must not be more than one &lt;main&gt; element in a document. The &lt;main&gt; element must NOT be a descendant of an &lt;article&gt;, &lt;aside&gt;, &lt;footer&gt;, &lt;header&gt;, or &lt;nav&gt; element.</a:t>
            </a:r>
          </a:p>
        </p:txBody>
      </p:sp>
      <p:graphicFrame>
        <p:nvGraphicFramePr>
          <p:cNvPr id="4" name="Table 3">
            <a:extLst>
              <a:ext uri="{FF2B5EF4-FFF2-40B4-BE49-F238E27FC236}">
                <a16:creationId xmlns:a16="http://schemas.microsoft.com/office/drawing/2014/main" id="{B6F74B68-FF64-4F98-88B0-97873BA77930}"/>
              </a:ext>
            </a:extLst>
          </p:cNvPr>
          <p:cNvGraphicFramePr>
            <a:graphicFrameLocks noGrp="1"/>
          </p:cNvGraphicFramePr>
          <p:nvPr>
            <p:extLst/>
          </p:nvPr>
        </p:nvGraphicFramePr>
        <p:xfrm>
          <a:off x="2606594" y="4516713"/>
          <a:ext cx="5451630" cy="1042980"/>
        </p:xfrm>
        <a:graphic>
          <a:graphicData uri="http://schemas.openxmlformats.org/drawingml/2006/table">
            <a:tbl>
              <a:tblPr firstRow="1" bandRow="1"/>
              <a:tblGrid>
                <a:gridCol w="1053369">
                  <a:extLst>
                    <a:ext uri="{9D8B030D-6E8A-4147-A177-3AD203B41FA5}">
                      <a16:colId xmlns:a16="http://schemas.microsoft.com/office/drawing/2014/main" val="3948558022"/>
                    </a:ext>
                  </a:extLst>
                </a:gridCol>
                <a:gridCol w="843319">
                  <a:extLst>
                    <a:ext uri="{9D8B030D-6E8A-4147-A177-3AD203B41FA5}">
                      <a16:colId xmlns:a16="http://schemas.microsoft.com/office/drawing/2014/main" val="45901548"/>
                    </a:ext>
                  </a:extLst>
                </a:gridCol>
                <a:gridCol w="1419536">
                  <a:extLst>
                    <a:ext uri="{9D8B030D-6E8A-4147-A177-3AD203B41FA5}">
                      <a16:colId xmlns:a16="http://schemas.microsoft.com/office/drawing/2014/main" val="25003264"/>
                    </a:ext>
                  </a:extLst>
                </a:gridCol>
                <a:gridCol w="761002">
                  <a:extLst>
                    <a:ext uri="{9D8B030D-6E8A-4147-A177-3AD203B41FA5}">
                      <a16:colId xmlns:a16="http://schemas.microsoft.com/office/drawing/2014/main" val="1275952372"/>
                    </a:ext>
                  </a:extLst>
                </a:gridCol>
                <a:gridCol w="671590">
                  <a:extLst>
                    <a:ext uri="{9D8B030D-6E8A-4147-A177-3AD203B41FA5}">
                      <a16:colId xmlns:a16="http://schemas.microsoft.com/office/drawing/2014/main" val="1963179629"/>
                    </a:ext>
                  </a:extLst>
                </a:gridCol>
                <a:gridCol w="702814">
                  <a:extLst>
                    <a:ext uri="{9D8B030D-6E8A-4147-A177-3AD203B41FA5}">
                      <a16:colId xmlns:a16="http://schemas.microsoft.com/office/drawing/2014/main" val="2060116712"/>
                    </a:ext>
                  </a:extLst>
                </a:gridCol>
              </a:tblGrid>
              <a:tr h="656035">
                <a:tc>
                  <a:txBody>
                    <a:bodyPr/>
                    <a:lstStyle/>
                    <a:p>
                      <a:pPr algn="l" fontAlgn="ctr"/>
                      <a:r>
                        <a:rPr lang="en-US" sz="1400" b="0">
                          <a:solidFill>
                            <a:schemeClr val="bg1"/>
                          </a:solidFill>
                          <a:effectLst/>
                        </a:rPr>
                        <a:t>Element</a:t>
                      </a:r>
                    </a:p>
                  </a:txBody>
                  <a:tcPr marL="13624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Chrome</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Internet Explorer</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Mozilla Firefox</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Apple Safari</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Opera</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229561389"/>
                  </a:ext>
                </a:extLst>
              </a:tr>
              <a:tr h="386945">
                <a:tc>
                  <a:txBody>
                    <a:bodyPr/>
                    <a:lstStyle/>
                    <a:p>
                      <a:pPr algn="l" fontAlgn="t"/>
                      <a:r>
                        <a:rPr lang="en-US" sz="1400" dirty="0">
                          <a:solidFill>
                            <a:schemeClr val="bg1"/>
                          </a:solidFill>
                          <a:effectLst/>
                        </a:rPr>
                        <a:t>&lt;main&gt;</a:t>
                      </a:r>
                    </a:p>
                  </a:txBody>
                  <a:tcPr marL="136248"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6.0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12.0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4.0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5.0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11.1</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3000755773"/>
                  </a:ext>
                </a:extLst>
              </a:tr>
            </a:tbl>
          </a:graphicData>
        </a:graphic>
      </p:graphicFrame>
      <p:sp>
        <p:nvSpPr>
          <p:cNvPr id="5" name="Slide Number Placeholder 4">
            <a:extLst>
              <a:ext uri="{FF2B5EF4-FFF2-40B4-BE49-F238E27FC236}">
                <a16:creationId xmlns:a16="http://schemas.microsoft.com/office/drawing/2014/main" id="{9F13C3EB-B798-48D5-8991-5271B6A56192}"/>
              </a:ext>
            </a:extLst>
          </p:cNvPr>
          <p:cNvSpPr>
            <a:spLocks noGrp="1"/>
          </p:cNvSpPr>
          <p:nvPr>
            <p:ph type="sldNum" sz="quarter" idx="12"/>
          </p:nvPr>
        </p:nvSpPr>
        <p:spPr/>
        <p:txBody>
          <a:bodyPr/>
          <a:lstStyle/>
          <a:p>
            <a:fld id="{84F7D234-5B7C-47B5-93A7-EAB147A706C7}" type="slidenum">
              <a:rPr lang="en-US" smtClean="0"/>
              <a:t>21</a:t>
            </a:fld>
            <a:endParaRPr lang="en-US"/>
          </a:p>
        </p:txBody>
      </p:sp>
    </p:spTree>
    <p:extLst>
      <p:ext uri="{BB962C8B-B14F-4D97-AF65-F5344CB8AC3E}">
        <p14:creationId xmlns:p14="http://schemas.microsoft.com/office/powerpoint/2010/main" val="3112776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21C7-0B82-4824-A6A2-21EDF848D845}"/>
              </a:ext>
            </a:extLst>
          </p:cNvPr>
          <p:cNvSpPr>
            <a:spLocks noGrp="1"/>
          </p:cNvSpPr>
          <p:nvPr>
            <p:ph type="title"/>
          </p:nvPr>
        </p:nvSpPr>
        <p:spPr/>
        <p:txBody>
          <a:bodyPr/>
          <a:lstStyle/>
          <a:p>
            <a:r>
              <a:rPr lang="en-US" dirty="0"/>
              <a:t>HTML &lt;mark&gt; Tag</a:t>
            </a:r>
            <a:br>
              <a:rPr lang="en-US" dirty="0"/>
            </a:br>
            <a:endParaRPr lang="en-US" dirty="0"/>
          </a:p>
        </p:txBody>
      </p:sp>
      <p:sp>
        <p:nvSpPr>
          <p:cNvPr id="3" name="Content Placeholder 2">
            <a:extLst>
              <a:ext uri="{FF2B5EF4-FFF2-40B4-BE49-F238E27FC236}">
                <a16:creationId xmlns:a16="http://schemas.microsoft.com/office/drawing/2014/main" id="{C5151CA6-6C5D-4344-A1AE-C51AABF37DDD}"/>
              </a:ext>
            </a:extLst>
          </p:cNvPr>
          <p:cNvSpPr>
            <a:spLocks noGrp="1"/>
          </p:cNvSpPr>
          <p:nvPr>
            <p:ph idx="1"/>
          </p:nvPr>
        </p:nvSpPr>
        <p:spPr/>
        <p:txBody>
          <a:bodyPr/>
          <a:lstStyle/>
          <a:p>
            <a:r>
              <a:rPr lang="en-US" dirty="0"/>
              <a:t>Use the &lt;mark&gt; tag if you want to highlight parts of your text.</a:t>
            </a:r>
          </a:p>
        </p:txBody>
      </p:sp>
      <p:graphicFrame>
        <p:nvGraphicFramePr>
          <p:cNvPr id="4" name="Table 3">
            <a:extLst>
              <a:ext uri="{FF2B5EF4-FFF2-40B4-BE49-F238E27FC236}">
                <a16:creationId xmlns:a16="http://schemas.microsoft.com/office/drawing/2014/main" id="{D426512F-C108-47ED-9167-0AB1C0DA1345}"/>
              </a:ext>
            </a:extLst>
          </p:cNvPr>
          <p:cNvGraphicFramePr>
            <a:graphicFrameLocks noGrp="1"/>
          </p:cNvGraphicFramePr>
          <p:nvPr>
            <p:extLst/>
          </p:nvPr>
        </p:nvGraphicFramePr>
        <p:xfrm>
          <a:off x="2606594" y="3443287"/>
          <a:ext cx="5451630" cy="1042980"/>
        </p:xfrm>
        <a:graphic>
          <a:graphicData uri="http://schemas.openxmlformats.org/drawingml/2006/table">
            <a:tbl>
              <a:tblPr firstRow="1" bandRow="1"/>
              <a:tblGrid>
                <a:gridCol w="1053369">
                  <a:extLst>
                    <a:ext uri="{9D8B030D-6E8A-4147-A177-3AD203B41FA5}">
                      <a16:colId xmlns:a16="http://schemas.microsoft.com/office/drawing/2014/main" val="3948558022"/>
                    </a:ext>
                  </a:extLst>
                </a:gridCol>
                <a:gridCol w="843319">
                  <a:extLst>
                    <a:ext uri="{9D8B030D-6E8A-4147-A177-3AD203B41FA5}">
                      <a16:colId xmlns:a16="http://schemas.microsoft.com/office/drawing/2014/main" val="45901548"/>
                    </a:ext>
                  </a:extLst>
                </a:gridCol>
                <a:gridCol w="1419536">
                  <a:extLst>
                    <a:ext uri="{9D8B030D-6E8A-4147-A177-3AD203B41FA5}">
                      <a16:colId xmlns:a16="http://schemas.microsoft.com/office/drawing/2014/main" val="25003264"/>
                    </a:ext>
                  </a:extLst>
                </a:gridCol>
                <a:gridCol w="761002">
                  <a:extLst>
                    <a:ext uri="{9D8B030D-6E8A-4147-A177-3AD203B41FA5}">
                      <a16:colId xmlns:a16="http://schemas.microsoft.com/office/drawing/2014/main" val="1275952372"/>
                    </a:ext>
                  </a:extLst>
                </a:gridCol>
                <a:gridCol w="671590">
                  <a:extLst>
                    <a:ext uri="{9D8B030D-6E8A-4147-A177-3AD203B41FA5}">
                      <a16:colId xmlns:a16="http://schemas.microsoft.com/office/drawing/2014/main" val="1963179629"/>
                    </a:ext>
                  </a:extLst>
                </a:gridCol>
                <a:gridCol w="702814">
                  <a:extLst>
                    <a:ext uri="{9D8B030D-6E8A-4147-A177-3AD203B41FA5}">
                      <a16:colId xmlns:a16="http://schemas.microsoft.com/office/drawing/2014/main" val="2060116712"/>
                    </a:ext>
                  </a:extLst>
                </a:gridCol>
              </a:tblGrid>
              <a:tr h="656035">
                <a:tc>
                  <a:txBody>
                    <a:bodyPr/>
                    <a:lstStyle/>
                    <a:p>
                      <a:pPr algn="l" fontAlgn="ctr"/>
                      <a:r>
                        <a:rPr lang="en-US" sz="1400" b="0">
                          <a:solidFill>
                            <a:schemeClr val="bg1"/>
                          </a:solidFill>
                          <a:effectLst/>
                        </a:rPr>
                        <a:t>Element</a:t>
                      </a:r>
                    </a:p>
                  </a:txBody>
                  <a:tcPr marL="13624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Chrome</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Internet Explorer</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Mozilla Firefox</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Apple Safari</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Opera</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229561389"/>
                  </a:ext>
                </a:extLst>
              </a:tr>
              <a:tr h="386945">
                <a:tc>
                  <a:txBody>
                    <a:bodyPr/>
                    <a:lstStyle/>
                    <a:p>
                      <a:pPr algn="l" fontAlgn="t"/>
                      <a:r>
                        <a:rPr lang="en-US" sz="1400" dirty="0">
                          <a:solidFill>
                            <a:schemeClr val="bg1"/>
                          </a:solidFill>
                          <a:effectLst/>
                        </a:rPr>
                        <a:t>&lt;mark&gt;</a:t>
                      </a:r>
                    </a:p>
                  </a:txBody>
                  <a:tcPr marL="136248"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6.0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9.0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4.0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5.0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11.1</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3000755773"/>
                  </a:ext>
                </a:extLst>
              </a:tr>
            </a:tbl>
          </a:graphicData>
        </a:graphic>
      </p:graphicFrame>
      <p:sp>
        <p:nvSpPr>
          <p:cNvPr id="5" name="Slide Number Placeholder 4">
            <a:extLst>
              <a:ext uri="{FF2B5EF4-FFF2-40B4-BE49-F238E27FC236}">
                <a16:creationId xmlns:a16="http://schemas.microsoft.com/office/drawing/2014/main" id="{648A1285-FDEF-490A-979C-DE48CE7569EA}"/>
              </a:ext>
            </a:extLst>
          </p:cNvPr>
          <p:cNvSpPr>
            <a:spLocks noGrp="1"/>
          </p:cNvSpPr>
          <p:nvPr>
            <p:ph type="sldNum" sz="quarter" idx="12"/>
          </p:nvPr>
        </p:nvSpPr>
        <p:spPr/>
        <p:txBody>
          <a:bodyPr/>
          <a:lstStyle/>
          <a:p>
            <a:fld id="{84F7D234-5B7C-47B5-93A7-EAB147A706C7}" type="slidenum">
              <a:rPr lang="en-US" smtClean="0"/>
              <a:t>22</a:t>
            </a:fld>
            <a:endParaRPr lang="en-US"/>
          </a:p>
        </p:txBody>
      </p:sp>
    </p:spTree>
    <p:extLst>
      <p:ext uri="{BB962C8B-B14F-4D97-AF65-F5344CB8AC3E}">
        <p14:creationId xmlns:p14="http://schemas.microsoft.com/office/powerpoint/2010/main" val="2477795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3094F-E94E-4C49-A9FE-AAEAB8714DCC}"/>
              </a:ext>
            </a:extLst>
          </p:cNvPr>
          <p:cNvSpPr>
            <a:spLocks noGrp="1"/>
          </p:cNvSpPr>
          <p:nvPr>
            <p:ph type="title"/>
          </p:nvPr>
        </p:nvSpPr>
        <p:spPr/>
        <p:txBody>
          <a:bodyPr/>
          <a:lstStyle/>
          <a:p>
            <a:r>
              <a:rPr lang="en-US" dirty="0"/>
              <a:t>HTML &lt;time&gt; Tag</a:t>
            </a:r>
            <a:br>
              <a:rPr lang="en-US" dirty="0"/>
            </a:br>
            <a:endParaRPr lang="en-US" dirty="0"/>
          </a:p>
        </p:txBody>
      </p:sp>
      <p:sp>
        <p:nvSpPr>
          <p:cNvPr id="3" name="Content Placeholder 2">
            <a:extLst>
              <a:ext uri="{FF2B5EF4-FFF2-40B4-BE49-F238E27FC236}">
                <a16:creationId xmlns:a16="http://schemas.microsoft.com/office/drawing/2014/main" id="{D791ACFA-859B-4438-A1D6-7A3E46EDB254}"/>
              </a:ext>
            </a:extLst>
          </p:cNvPr>
          <p:cNvSpPr>
            <a:spLocks noGrp="1"/>
          </p:cNvSpPr>
          <p:nvPr>
            <p:ph idx="1"/>
          </p:nvPr>
        </p:nvSpPr>
        <p:spPr>
          <a:xfrm>
            <a:off x="530087" y="2052918"/>
            <a:ext cx="10363199" cy="4195481"/>
          </a:xfrm>
        </p:spPr>
        <p:txBody>
          <a:bodyPr/>
          <a:lstStyle/>
          <a:p>
            <a:r>
              <a:rPr lang="en-US" dirty="0"/>
              <a:t>The &lt;time&gt; tag defines a human-readable date/time.</a:t>
            </a:r>
          </a:p>
          <a:p>
            <a:endParaRPr lang="en-US" dirty="0"/>
          </a:p>
          <a:p>
            <a:r>
              <a:rPr lang="en-US" dirty="0"/>
              <a:t>This element can also be used to encode dates and times in a machine-readable way so that user agents can offer to add birthday reminders or scheduled events to the user's calendar, and search engines can produce smarter search results.</a:t>
            </a:r>
          </a:p>
          <a:p>
            <a:endParaRPr lang="en-US" dirty="0"/>
          </a:p>
          <a:p>
            <a:endParaRPr lang="en-US" dirty="0"/>
          </a:p>
          <a:p>
            <a:r>
              <a:rPr lang="en-US" dirty="0"/>
              <a:t>Attribute</a:t>
            </a:r>
          </a:p>
        </p:txBody>
      </p:sp>
      <p:graphicFrame>
        <p:nvGraphicFramePr>
          <p:cNvPr id="4" name="Table 3">
            <a:extLst>
              <a:ext uri="{FF2B5EF4-FFF2-40B4-BE49-F238E27FC236}">
                <a16:creationId xmlns:a16="http://schemas.microsoft.com/office/drawing/2014/main" id="{6AC748F2-23A6-4955-9D46-18062599B074}"/>
              </a:ext>
            </a:extLst>
          </p:cNvPr>
          <p:cNvGraphicFramePr>
            <a:graphicFrameLocks noGrp="1"/>
          </p:cNvGraphicFramePr>
          <p:nvPr>
            <p:extLst/>
          </p:nvPr>
        </p:nvGraphicFramePr>
        <p:xfrm>
          <a:off x="4475151" y="3933614"/>
          <a:ext cx="5451630" cy="1042980"/>
        </p:xfrm>
        <a:graphic>
          <a:graphicData uri="http://schemas.openxmlformats.org/drawingml/2006/table">
            <a:tbl>
              <a:tblPr firstRow="1" bandRow="1"/>
              <a:tblGrid>
                <a:gridCol w="1053369">
                  <a:extLst>
                    <a:ext uri="{9D8B030D-6E8A-4147-A177-3AD203B41FA5}">
                      <a16:colId xmlns:a16="http://schemas.microsoft.com/office/drawing/2014/main" val="3948558022"/>
                    </a:ext>
                  </a:extLst>
                </a:gridCol>
                <a:gridCol w="843319">
                  <a:extLst>
                    <a:ext uri="{9D8B030D-6E8A-4147-A177-3AD203B41FA5}">
                      <a16:colId xmlns:a16="http://schemas.microsoft.com/office/drawing/2014/main" val="45901548"/>
                    </a:ext>
                  </a:extLst>
                </a:gridCol>
                <a:gridCol w="1419536">
                  <a:extLst>
                    <a:ext uri="{9D8B030D-6E8A-4147-A177-3AD203B41FA5}">
                      <a16:colId xmlns:a16="http://schemas.microsoft.com/office/drawing/2014/main" val="25003264"/>
                    </a:ext>
                  </a:extLst>
                </a:gridCol>
                <a:gridCol w="761002">
                  <a:extLst>
                    <a:ext uri="{9D8B030D-6E8A-4147-A177-3AD203B41FA5}">
                      <a16:colId xmlns:a16="http://schemas.microsoft.com/office/drawing/2014/main" val="1275952372"/>
                    </a:ext>
                  </a:extLst>
                </a:gridCol>
                <a:gridCol w="671590">
                  <a:extLst>
                    <a:ext uri="{9D8B030D-6E8A-4147-A177-3AD203B41FA5}">
                      <a16:colId xmlns:a16="http://schemas.microsoft.com/office/drawing/2014/main" val="1963179629"/>
                    </a:ext>
                  </a:extLst>
                </a:gridCol>
                <a:gridCol w="702814">
                  <a:extLst>
                    <a:ext uri="{9D8B030D-6E8A-4147-A177-3AD203B41FA5}">
                      <a16:colId xmlns:a16="http://schemas.microsoft.com/office/drawing/2014/main" val="2060116712"/>
                    </a:ext>
                  </a:extLst>
                </a:gridCol>
              </a:tblGrid>
              <a:tr h="656035">
                <a:tc>
                  <a:txBody>
                    <a:bodyPr/>
                    <a:lstStyle/>
                    <a:p>
                      <a:pPr algn="l" fontAlgn="ctr"/>
                      <a:r>
                        <a:rPr lang="en-US" sz="1400" b="0">
                          <a:solidFill>
                            <a:schemeClr val="bg1"/>
                          </a:solidFill>
                          <a:effectLst/>
                        </a:rPr>
                        <a:t>Element</a:t>
                      </a:r>
                    </a:p>
                  </a:txBody>
                  <a:tcPr marL="13624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Chrome</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Internet Explorer</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Mozilla Firefox</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Apple Safari</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400" b="0">
                          <a:solidFill>
                            <a:schemeClr val="bg1"/>
                          </a:solidFill>
                          <a:effectLst/>
                        </a:rPr>
                        <a:t>Opera</a:t>
                      </a:r>
                    </a:p>
                  </a:txBody>
                  <a:tcPr marL="42578" marR="42578" marT="93671" marB="93671"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229561389"/>
                  </a:ext>
                </a:extLst>
              </a:tr>
              <a:tr h="386945">
                <a:tc>
                  <a:txBody>
                    <a:bodyPr/>
                    <a:lstStyle/>
                    <a:p>
                      <a:pPr algn="l" fontAlgn="t"/>
                      <a:r>
                        <a:rPr lang="en-US" sz="1400" dirty="0">
                          <a:solidFill>
                            <a:schemeClr val="bg1"/>
                          </a:solidFill>
                          <a:effectLst/>
                        </a:rPr>
                        <a:t>&lt;time&gt;</a:t>
                      </a:r>
                    </a:p>
                  </a:txBody>
                  <a:tcPr marL="136248"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6.0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9.0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4.0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5.0</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400" dirty="0">
                          <a:solidFill>
                            <a:schemeClr val="bg1"/>
                          </a:solidFill>
                          <a:effectLst/>
                        </a:rPr>
                        <a:t>11.1</a:t>
                      </a:r>
                    </a:p>
                  </a:txBody>
                  <a:tcPr marL="68124" marR="68124" marT="68124" marB="6812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3000755773"/>
                  </a:ext>
                </a:extLst>
              </a:tr>
            </a:tbl>
          </a:graphicData>
        </a:graphic>
      </p:graphicFrame>
      <p:graphicFrame>
        <p:nvGraphicFramePr>
          <p:cNvPr id="5" name="Table 4">
            <a:extLst>
              <a:ext uri="{FF2B5EF4-FFF2-40B4-BE49-F238E27FC236}">
                <a16:creationId xmlns:a16="http://schemas.microsoft.com/office/drawing/2014/main" id="{D6A9E122-5553-4491-A464-4E39853BCFA7}"/>
              </a:ext>
            </a:extLst>
          </p:cNvPr>
          <p:cNvGraphicFramePr>
            <a:graphicFrameLocks noGrp="1"/>
          </p:cNvGraphicFramePr>
          <p:nvPr/>
        </p:nvGraphicFramePr>
        <p:xfrm>
          <a:off x="828469" y="5653979"/>
          <a:ext cx="10091322" cy="731520"/>
        </p:xfrm>
        <a:graphic>
          <a:graphicData uri="http://schemas.openxmlformats.org/drawingml/2006/table">
            <a:tbl>
              <a:tblPr/>
              <a:tblGrid>
                <a:gridCol w="2011596">
                  <a:extLst>
                    <a:ext uri="{9D8B030D-6E8A-4147-A177-3AD203B41FA5}">
                      <a16:colId xmlns:a16="http://schemas.microsoft.com/office/drawing/2014/main" val="3145092479"/>
                    </a:ext>
                  </a:extLst>
                </a:gridCol>
                <a:gridCol w="1511476">
                  <a:extLst>
                    <a:ext uri="{9D8B030D-6E8A-4147-A177-3AD203B41FA5}">
                      <a16:colId xmlns:a16="http://schemas.microsoft.com/office/drawing/2014/main" val="1028528984"/>
                    </a:ext>
                  </a:extLst>
                </a:gridCol>
                <a:gridCol w="6568250">
                  <a:extLst>
                    <a:ext uri="{9D8B030D-6E8A-4147-A177-3AD203B41FA5}">
                      <a16:colId xmlns:a16="http://schemas.microsoft.com/office/drawing/2014/main" val="3945546270"/>
                    </a:ext>
                  </a:extLst>
                </a:gridCol>
              </a:tblGrid>
              <a:tr h="0">
                <a:tc>
                  <a:txBody>
                    <a:bodyPr/>
                    <a:lstStyle/>
                    <a:p>
                      <a:pPr algn="l" fontAlgn="t"/>
                      <a:r>
                        <a:rPr lang="en-US" sz="1400" dirty="0">
                          <a:solidFill>
                            <a:schemeClr val="bg1"/>
                          </a:solidFill>
                          <a:effectLst/>
                        </a:rPr>
                        <a:t>Attribute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solidFill>
                            <a:schemeClr val="bg1"/>
                          </a:solidFill>
                          <a:effectLst/>
                        </a:rPr>
                        <a:t>Value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solidFill>
                            <a:schemeClr val="bg1"/>
                          </a:solidFill>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94118738"/>
                  </a:ext>
                </a:extLst>
              </a:tr>
              <a:tr h="0">
                <a:tc>
                  <a:txBody>
                    <a:bodyPr/>
                    <a:lstStyle/>
                    <a:p>
                      <a:pPr algn="l" fontAlgn="t"/>
                      <a:r>
                        <a:rPr lang="en-US" sz="1400" dirty="0">
                          <a:solidFill>
                            <a:schemeClr val="bg1"/>
                          </a:solidFill>
                          <a:effectLst/>
                          <a:hlinkClick r:id="rId2">
                            <a:extLst>
                              <a:ext uri="{A12FA001-AC4F-418D-AE19-62706E023703}">
                                <ahyp:hlinkClr xmlns:ahyp="http://schemas.microsoft.com/office/drawing/2018/hyperlinkcolor" val="tx"/>
                              </a:ext>
                            </a:extLst>
                          </a:hlinkClick>
                        </a:rPr>
                        <a:t>datetime</a:t>
                      </a:r>
                      <a:endParaRPr lang="en-US" sz="1400" dirty="0">
                        <a:solidFill>
                          <a:schemeClr val="bg1"/>
                        </a:solidFill>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400" i="1" dirty="0">
                          <a:solidFill>
                            <a:schemeClr val="bg1"/>
                          </a:solidFill>
                          <a:effectLst/>
                        </a:rPr>
                        <a:t>datetime</a:t>
                      </a:r>
                      <a:endParaRPr lang="en-US" sz="1400"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400" dirty="0">
                          <a:solidFill>
                            <a:schemeClr val="bg1"/>
                          </a:solidFill>
                          <a:effectLst/>
                        </a:rPr>
                        <a:t>Represent a machine-readable date/time of the &lt;time&gt;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7605328"/>
                  </a:ext>
                </a:extLst>
              </a:tr>
            </a:tbl>
          </a:graphicData>
        </a:graphic>
      </p:graphicFrame>
      <p:sp>
        <p:nvSpPr>
          <p:cNvPr id="6" name="Slide Number Placeholder 5">
            <a:extLst>
              <a:ext uri="{FF2B5EF4-FFF2-40B4-BE49-F238E27FC236}">
                <a16:creationId xmlns:a16="http://schemas.microsoft.com/office/drawing/2014/main" id="{BC17BEC0-4F2F-42D1-A223-350B8CF592A5}"/>
              </a:ext>
            </a:extLst>
          </p:cNvPr>
          <p:cNvSpPr>
            <a:spLocks noGrp="1"/>
          </p:cNvSpPr>
          <p:nvPr>
            <p:ph type="sldNum" sz="quarter" idx="12"/>
          </p:nvPr>
        </p:nvSpPr>
        <p:spPr/>
        <p:txBody>
          <a:bodyPr/>
          <a:lstStyle/>
          <a:p>
            <a:fld id="{84F7D234-5B7C-47B5-93A7-EAB147A706C7}" type="slidenum">
              <a:rPr lang="en-US" smtClean="0"/>
              <a:t>23</a:t>
            </a:fld>
            <a:endParaRPr lang="en-US"/>
          </a:p>
        </p:txBody>
      </p:sp>
    </p:spTree>
    <p:extLst>
      <p:ext uri="{BB962C8B-B14F-4D97-AF65-F5344CB8AC3E}">
        <p14:creationId xmlns:p14="http://schemas.microsoft.com/office/powerpoint/2010/main" val="1407777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60828" y="247650"/>
            <a:ext cx="11527971" cy="62402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Migration from HTML4 to HTML5</a:t>
            </a: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3" name="Rectangle 2"/>
          <p:cNvSpPr txBox="1">
            <a:spLocks noChangeArrowheads="1"/>
          </p:cNvSpPr>
          <p:nvPr/>
        </p:nvSpPr>
        <p:spPr>
          <a:xfrm>
            <a:off x="422727" y="1060789"/>
            <a:ext cx="11254923" cy="5206661"/>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95000"/>
              </a:lnSpc>
              <a:spcBef>
                <a:spcPct val="0"/>
              </a:spcBef>
              <a:buFontTx/>
              <a:buNone/>
              <a:defRPr/>
            </a:pPr>
            <a:endParaRPr lang="en-US" b="1" dirty="0">
              <a:solidFill>
                <a:srgbClr val="FF0000"/>
              </a:solidFill>
              <a:latin typeface="Garamond" panose="02020404030301010803" pitchFamily="18" charset="0"/>
              <a:cs typeface="Courier New"/>
            </a:endParaRPr>
          </a:p>
        </p:txBody>
      </p:sp>
      <p:graphicFrame>
        <p:nvGraphicFramePr>
          <p:cNvPr id="9" name="Table 8"/>
          <p:cNvGraphicFramePr>
            <a:graphicFrameLocks noGrp="1"/>
          </p:cNvGraphicFramePr>
          <p:nvPr>
            <p:extLst/>
          </p:nvPr>
        </p:nvGraphicFramePr>
        <p:xfrm>
          <a:off x="1161144" y="1595010"/>
          <a:ext cx="9811656" cy="3779520"/>
        </p:xfrm>
        <a:graphic>
          <a:graphicData uri="http://schemas.openxmlformats.org/drawingml/2006/table">
            <a:tbl>
              <a:tblPr firstRow="1" firstCol="1" bandRow="1">
                <a:tableStyleId>{5DA37D80-6434-44D0-A028-1B22A696006F}</a:tableStyleId>
              </a:tblPr>
              <a:tblGrid>
                <a:gridCol w="4891313">
                  <a:extLst>
                    <a:ext uri="{9D8B030D-6E8A-4147-A177-3AD203B41FA5}">
                      <a16:colId xmlns:a16="http://schemas.microsoft.com/office/drawing/2014/main" val="20000"/>
                    </a:ext>
                  </a:extLst>
                </a:gridCol>
                <a:gridCol w="4920343">
                  <a:extLst>
                    <a:ext uri="{9D8B030D-6E8A-4147-A177-3AD203B41FA5}">
                      <a16:colId xmlns:a16="http://schemas.microsoft.com/office/drawing/2014/main" val="20001"/>
                    </a:ext>
                  </a:extLst>
                </a:gridCol>
              </a:tblGrid>
              <a:tr h="448506">
                <a:tc>
                  <a:txBody>
                    <a:bodyPr/>
                    <a:lstStyle/>
                    <a:p>
                      <a:pPr algn="ctr"/>
                      <a:r>
                        <a:rPr lang="en-US" sz="2800" dirty="0">
                          <a:effectLst/>
                          <a:latin typeface="Garamond" panose="02020404030301010803" pitchFamily="18" charset="0"/>
                        </a:rPr>
                        <a:t>HTML4</a:t>
                      </a:r>
                      <a:endParaRPr lang="en-US" sz="2800" dirty="0">
                        <a:solidFill>
                          <a:srgbClr val="000000"/>
                        </a:solidFill>
                        <a:effectLst/>
                        <a:latin typeface="Garamond" panose="02020404030301010803" pitchFamily="18" charset="0"/>
                      </a:endParaRPr>
                    </a:p>
                  </a:txBody>
                  <a:tcPr marL="47625" marR="47625" marT="47625" marB="47625" anchor="ctr"/>
                </a:tc>
                <a:tc>
                  <a:txBody>
                    <a:bodyPr/>
                    <a:lstStyle/>
                    <a:p>
                      <a:pPr algn="ctr"/>
                      <a:r>
                        <a:rPr lang="en-US" sz="2800" dirty="0">
                          <a:effectLst/>
                          <a:latin typeface="Garamond" panose="02020404030301010803" pitchFamily="18" charset="0"/>
                        </a:rPr>
                        <a:t>HTML5</a:t>
                      </a:r>
                      <a:endParaRPr lang="en-US" sz="2800" dirty="0">
                        <a:solidFill>
                          <a:srgbClr val="000000"/>
                        </a:solidFill>
                        <a:effectLst/>
                        <a:latin typeface="Garamond" panose="02020404030301010803" pitchFamily="18" charset="0"/>
                      </a:endParaRPr>
                    </a:p>
                  </a:txBody>
                  <a:tcPr marL="47625" marR="47625" marT="47625" marB="47625" anchor="ctr"/>
                </a:tc>
                <a:extLst>
                  <a:ext uri="{0D108BD9-81ED-4DB2-BD59-A6C34878D82A}">
                    <a16:rowId xmlns:a16="http://schemas.microsoft.com/office/drawing/2014/main" val="10000"/>
                  </a:ext>
                </a:extLst>
              </a:tr>
              <a:tr h="417536">
                <a:tc>
                  <a:txBody>
                    <a:bodyPr/>
                    <a:lstStyle/>
                    <a:p>
                      <a:pPr algn="ctr"/>
                      <a:r>
                        <a:rPr lang="en-US" sz="2400">
                          <a:effectLst/>
                          <a:latin typeface="Garamond" panose="02020404030301010803" pitchFamily="18" charset="0"/>
                        </a:rPr>
                        <a:t>&lt;div id="header"&gt;</a:t>
                      </a:r>
                      <a:endParaRPr lang="en-US" sz="240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2400">
                          <a:effectLst/>
                          <a:latin typeface="Garamond" panose="02020404030301010803" pitchFamily="18" charset="0"/>
                        </a:rPr>
                        <a:t>&lt;header&gt;</a:t>
                      </a:r>
                      <a:endParaRPr lang="en-US" sz="240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1"/>
                  </a:ext>
                </a:extLst>
              </a:tr>
              <a:tr h="417536">
                <a:tc>
                  <a:txBody>
                    <a:bodyPr/>
                    <a:lstStyle/>
                    <a:p>
                      <a:pPr algn="ctr"/>
                      <a:r>
                        <a:rPr lang="en-US" sz="2400">
                          <a:effectLst/>
                          <a:latin typeface="Garamond" panose="02020404030301010803" pitchFamily="18" charset="0"/>
                        </a:rPr>
                        <a:t>&lt;div id="menu"&gt;</a:t>
                      </a:r>
                      <a:endParaRPr lang="en-US" sz="240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2400">
                          <a:effectLst/>
                          <a:latin typeface="Garamond" panose="02020404030301010803" pitchFamily="18" charset="0"/>
                        </a:rPr>
                        <a:t>&lt;nav&gt;</a:t>
                      </a:r>
                      <a:endParaRPr lang="en-US" sz="240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2"/>
                  </a:ext>
                </a:extLst>
              </a:tr>
              <a:tr h="417536">
                <a:tc>
                  <a:txBody>
                    <a:bodyPr/>
                    <a:lstStyle/>
                    <a:p>
                      <a:pPr algn="ctr"/>
                      <a:r>
                        <a:rPr lang="en-US" sz="2400">
                          <a:effectLst/>
                          <a:latin typeface="Garamond" panose="02020404030301010803" pitchFamily="18" charset="0"/>
                        </a:rPr>
                        <a:t>&lt;div id="content"&gt;</a:t>
                      </a:r>
                      <a:endParaRPr lang="en-US" sz="240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2400" dirty="0">
                          <a:effectLst/>
                          <a:latin typeface="Garamond" panose="02020404030301010803" pitchFamily="18" charset="0"/>
                        </a:rPr>
                        <a:t>&lt;section&gt;</a:t>
                      </a:r>
                      <a:endParaRPr lang="en-US" sz="2400" dirty="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3"/>
                  </a:ext>
                </a:extLst>
              </a:tr>
              <a:tr h="417536">
                <a:tc>
                  <a:txBody>
                    <a:bodyPr/>
                    <a:lstStyle/>
                    <a:p>
                      <a:pPr algn="ctr"/>
                      <a:r>
                        <a:rPr lang="en-US" sz="2400">
                          <a:effectLst/>
                          <a:latin typeface="Garamond" panose="02020404030301010803" pitchFamily="18" charset="0"/>
                        </a:rPr>
                        <a:t>&lt;div id="post"&gt;</a:t>
                      </a:r>
                      <a:endParaRPr lang="en-US" sz="240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2400">
                          <a:effectLst/>
                          <a:latin typeface="Garamond" panose="02020404030301010803" pitchFamily="18" charset="0"/>
                        </a:rPr>
                        <a:t>&lt;article&gt;</a:t>
                      </a:r>
                      <a:endParaRPr lang="en-US" sz="240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4"/>
                  </a:ext>
                </a:extLst>
              </a:tr>
              <a:tr h="417536">
                <a:tc>
                  <a:txBody>
                    <a:bodyPr/>
                    <a:lstStyle/>
                    <a:p>
                      <a:pPr algn="ctr"/>
                      <a:r>
                        <a:rPr lang="en-US" sz="2400">
                          <a:effectLst/>
                          <a:latin typeface="Garamond" panose="02020404030301010803" pitchFamily="18" charset="0"/>
                        </a:rPr>
                        <a:t>&lt;div id="footer"&gt;</a:t>
                      </a:r>
                      <a:endParaRPr lang="en-US" sz="2400">
                        <a:solidFill>
                          <a:srgbClr val="000000"/>
                        </a:solidFill>
                        <a:effectLst/>
                        <a:latin typeface="Garamond" panose="02020404030301010803" pitchFamily="18" charset="0"/>
                      </a:endParaRPr>
                    </a:p>
                  </a:txBody>
                  <a:tcPr marL="142875" marR="142875" marT="142875" marB="142875" anchor="ctr"/>
                </a:tc>
                <a:tc>
                  <a:txBody>
                    <a:bodyPr/>
                    <a:lstStyle/>
                    <a:p>
                      <a:pPr algn="ctr"/>
                      <a:r>
                        <a:rPr lang="en-US" sz="2400" dirty="0">
                          <a:effectLst/>
                          <a:latin typeface="Garamond" panose="02020404030301010803" pitchFamily="18" charset="0"/>
                        </a:rPr>
                        <a:t>&lt;footer&gt;</a:t>
                      </a:r>
                      <a:endParaRPr lang="en-US" sz="2400" dirty="0">
                        <a:solidFill>
                          <a:srgbClr val="000000"/>
                        </a:solidFill>
                        <a:effectLst/>
                        <a:latin typeface="Garamond" panose="02020404030301010803" pitchFamily="18" charset="0"/>
                      </a:endParaRPr>
                    </a:p>
                  </a:txBody>
                  <a:tcPr marL="142875" marR="142875" marT="142875" marB="142875" anchor="ctr"/>
                </a:tc>
                <a:extLst>
                  <a:ext uri="{0D108BD9-81ED-4DB2-BD59-A6C34878D82A}">
                    <a16:rowId xmlns:a16="http://schemas.microsoft.com/office/drawing/2014/main" val="10005"/>
                  </a:ext>
                </a:extLst>
              </a:tr>
            </a:tbl>
          </a:graphicData>
        </a:graphic>
      </p:graphicFrame>
      <p:sp>
        <p:nvSpPr>
          <p:cNvPr id="4" name="Slide Number Placeholder 3">
            <a:extLst>
              <a:ext uri="{FF2B5EF4-FFF2-40B4-BE49-F238E27FC236}">
                <a16:creationId xmlns:a16="http://schemas.microsoft.com/office/drawing/2014/main" id="{AC8CF5ED-0054-45F3-B36D-82AFC2D1E6AB}"/>
              </a:ext>
            </a:extLst>
          </p:cNvPr>
          <p:cNvSpPr>
            <a:spLocks noGrp="1"/>
          </p:cNvSpPr>
          <p:nvPr>
            <p:ph type="sldNum" sz="quarter" idx="12"/>
          </p:nvPr>
        </p:nvSpPr>
        <p:spPr/>
        <p:txBody>
          <a:bodyPr/>
          <a:lstStyle/>
          <a:p>
            <a:fld id="{84F7D234-5B7C-47B5-93A7-EAB147A706C7}" type="slidenum">
              <a:rPr lang="en-US" smtClean="0"/>
              <a:t>24</a:t>
            </a:fld>
            <a:endParaRPr lang="en-US"/>
          </a:p>
        </p:txBody>
      </p:sp>
    </p:spTree>
    <p:extLst>
      <p:ext uri="{BB962C8B-B14F-4D97-AF65-F5344CB8AC3E}">
        <p14:creationId xmlns:p14="http://schemas.microsoft.com/office/powerpoint/2010/main" val="85622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AF9FA-3271-4682-84B3-B2770F22C0F4}"/>
              </a:ext>
            </a:extLst>
          </p:cNvPr>
          <p:cNvSpPr>
            <a:spLocks noGrp="1"/>
          </p:cNvSpPr>
          <p:nvPr>
            <p:ph type="title"/>
          </p:nvPr>
        </p:nvSpPr>
        <p:spPr>
          <a:xfrm>
            <a:off x="1017172" y="2891120"/>
            <a:ext cx="9404723" cy="1400530"/>
          </a:xfrm>
        </p:spPr>
        <p:txBody>
          <a:bodyPr/>
          <a:lstStyle/>
          <a:p>
            <a:pPr algn="ctr"/>
            <a:r>
              <a:rPr lang="en-US" dirty="0"/>
              <a:t>HTML 5 Form Elements</a:t>
            </a:r>
          </a:p>
        </p:txBody>
      </p:sp>
      <p:sp>
        <p:nvSpPr>
          <p:cNvPr id="5" name="Slide Number Placeholder 4">
            <a:extLst>
              <a:ext uri="{FF2B5EF4-FFF2-40B4-BE49-F238E27FC236}">
                <a16:creationId xmlns:a16="http://schemas.microsoft.com/office/drawing/2014/main" id="{1FBD39E5-9FD4-4EB1-B5D3-596EAA43E316}"/>
              </a:ext>
            </a:extLst>
          </p:cNvPr>
          <p:cNvSpPr>
            <a:spLocks noGrp="1"/>
          </p:cNvSpPr>
          <p:nvPr>
            <p:ph type="sldNum" sz="quarter" idx="12"/>
          </p:nvPr>
        </p:nvSpPr>
        <p:spPr/>
        <p:txBody>
          <a:bodyPr/>
          <a:lstStyle/>
          <a:p>
            <a:fld id="{84F7D234-5B7C-47B5-93A7-EAB147A706C7}" type="slidenum">
              <a:rPr lang="en-US" smtClean="0"/>
              <a:t>25</a:t>
            </a:fld>
            <a:endParaRPr lang="en-US"/>
          </a:p>
        </p:txBody>
      </p:sp>
    </p:spTree>
    <p:extLst>
      <p:ext uri="{BB962C8B-B14F-4D97-AF65-F5344CB8AC3E}">
        <p14:creationId xmlns:p14="http://schemas.microsoft.com/office/powerpoint/2010/main" val="1079344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1D04-3AD3-4FED-B803-3C0FE72C0DBB}"/>
              </a:ext>
            </a:extLst>
          </p:cNvPr>
          <p:cNvSpPr>
            <a:spLocks noGrp="1"/>
          </p:cNvSpPr>
          <p:nvPr>
            <p:ph type="title"/>
          </p:nvPr>
        </p:nvSpPr>
        <p:spPr/>
        <p:txBody>
          <a:bodyPr/>
          <a:lstStyle/>
          <a:p>
            <a:r>
              <a:rPr lang="en-US" dirty="0"/>
              <a:t>HTML5 Form Elements</a:t>
            </a:r>
            <a:br>
              <a:rPr lang="en-US" dirty="0"/>
            </a:br>
            <a:endParaRPr lang="en-US" dirty="0"/>
          </a:p>
        </p:txBody>
      </p:sp>
      <p:sp>
        <p:nvSpPr>
          <p:cNvPr id="3" name="Content Placeholder 2">
            <a:extLst>
              <a:ext uri="{FF2B5EF4-FFF2-40B4-BE49-F238E27FC236}">
                <a16:creationId xmlns:a16="http://schemas.microsoft.com/office/drawing/2014/main" id="{A0CD68CF-1F1C-4DBB-AE20-27D797F1C30C}"/>
              </a:ext>
            </a:extLst>
          </p:cNvPr>
          <p:cNvSpPr>
            <a:spLocks noGrp="1"/>
          </p:cNvSpPr>
          <p:nvPr>
            <p:ph idx="1"/>
          </p:nvPr>
        </p:nvSpPr>
        <p:spPr>
          <a:xfrm>
            <a:off x="954157" y="2052918"/>
            <a:ext cx="9674085" cy="4195481"/>
          </a:xfrm>
        </p:spPr>
        <p:txBody>
          <a:bodyPr/>
          <a:lstStyle/>
          <a:p>
            <a:r>
              <a:rPr lang="en-US" dirty="0"/>
              <a:t>HTML5 added the following form elements:</a:t>
            </a:r>
          </a:p>
          <a:p>
            <a:endParaRPr lang="en-US" dirty="0"/>
          </a:p>
          <a:p>
            <a:r>
              <a:rPr lang="en-US" dirty="0"/>
              <a:t>&lt;</a:t>
            </a:r>
            <a:r>
              <a:rPr lang="en-US" dirty="0" err="1"/>
              <a:t>datalist</a:t>
            </a:r>
            <a:r>
              <a:rPr lang="en-US" dirty="0"/>
              <a:t>&gt;</a:t>
            </a:r>
          </a:p>
          <a:p>
            <a:r>
              <a:rPr lang="en-US" dirty="0"/>
              <a:t>&lt;output&gt;</a:t>
            </a:r>
          </a:p>
        </p:txBody>
      </p:sp>
      <p:sp>
        <p:nvSpPr>
          <p:cNvPr id="4" name="Slide Number Placeholder 3">
            <a:extLst>
              <a:ext uri="{FF2B5EF4-FFF2-40B4-BE49-F238E27FC236}">
                <a16:creationId xmlns:a16="http://schemas.microsoft.com/office/drawing/2014/main" id="{463BFF12-9317-402E-8CF1-197D5D2A9CEA}"/>
              </a:ext>
            </a:extLst>
          </p:cNvPr>
          <p:cNvSpPr>
            <a:spLocks noGrp="1"/>
          </p:cNvSpPr>
          <p:nvPr>
            <p:ph type="sldNum" sz="quarter" idx="12"/>
          </p:nvPr>
        </p:nvSpPr>
        <p:spPr/>
        <p:txBody>
          <a:bodyPr/>
          <a:lstStyle/>
          <a:p>
            <a:fld id="{84F7D234-5B7C-47B5-93A7-EAB147A706C7}" type="slidenum">
              <a:rPr lang="en-US" smtClean="0"/>
              <a:t>26</a:t>
            </a:fld>
            <a:endParaRPr lang="en-US"/>
          </a:p>
        </p:txBody>
      </p:sp>
    </p:spTree>
    <p:extLst>
      <p:ext uri="{BB962C8B-B14F-4D97-AF65-F5344CB8AC3E}">
        <p14:creationId xmlns:p14="http://schemas.microsoft.com/office/powerpoint/2010/main" val="1124963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9204-5BF3-4CBE-8EAF-F40BB73343FE}"/>
              </a:ext>
            </a:extLst>
          </p:cNvPr>
          <p:cNvSpPr>
            <a:spLocks noGrp="1"/>
          </p:cNvSpPr>
          <p:nvPr>
            <p:ph type="title"/>
          </p:nvPr>
        </p:nvSpPr>
        <p:spPr/>
        <p:txBody>
          <a:bodyPr/>
          <a:lstStyle/>
          <a:p>
            <a:r>
              <a:rPr lang="en-US" dirty="0"/>
              <a:t>HTML5 &lt;</a:t>
            </a:r>
            <a:r>
              <a:rPr lang="en-US" dirty="0" err="1"/>
              <a:t>datalist</a:t>
            </a:r>
            <a:r>
              <a:rPr lang="en-US" dirty="0"/>
              <a:t>&gt; Element</a:t>
            </a:r>
            <a:br>
              <a:rPr lang="en-US" dirty="0"/>
            </a:br>
            <a:endParaRPr lang="en-US" dirty="0"/>
          </a:p>
        </p:txBody>
      </p:sp>
      <p:sp>
        <p:nvSpPr>
          <p:cNvPr id="3" name="Content Placeholder 2">
            <a:extLst>
              <a:ext uri="{FF2B5EF4-FFF2-40B4-BE49-F238E27FC236}">
                <a16:creationId xmlns:a16="http://schemas.microsoft.com/office/drawing/2014/main" id="{D3C80F28-3790-4207-A0F0-B40BDF044D42}"/>
              </a:ext>
            </a:extLst>
          </p:cNvPr>
          <p:cNvSpPr>
            <a:spLocks noGrp="1"/>
          </p:cNvSpPr>
          <p:nvPr>
            <p:ph idx="1"/>
          </p:nvPr>
        </p:nvSpPr>
        <p:spPr>
          <a:xfrm>
            <a:off x="645130" y="1656522"/>
            <a:ext cx="10698731" cy="4748760"/>
          </a:xfrm>
        </p:spPr>
        <p:txBody>
          <a:bodyPr>
            <a:normAutofit/>
          </a:bodyPr>
          <a:lstStyle/>
          <a:p>
            <a:r>
              <a:rPr lang="en-US" dirty="0"/>
              <a:t>&lt;</a:t>
            </a:r>
            <a:r>
              <a:rPr lang="en-US" dirty="0" err="1"/>
              <a:t>datalist</a:t>
            </a:r>
            <a:r>
              <a:rPr lang="en-US" dirty="0"/>
              <a:t>&gt; element specifies a list of pre-defined options for an &lt;input&gt; element.</a:t>
            </a:r>
          </a:p>
          <a:p>
            <a:r>
              <a:rPr lang="en-US" dirty="0"/>
              <a:t>Users will see a drop-down list of the pre-defined options as they input data.</a:t>
            </a:r>
          </a:p>
          <a:p>
            <a:r>
              <a:rPr lang="en-US" dirty="0"/>
              <a:t>The list attribute of the &lt;input&gt; element, must refer to the id attribute of the &lt;</a:t>
            </a:r>
            <a:r>
              <a:rPr lang="en-US" dirty="0" err="1"/>
              <a:t>datalist</a:t>
            </a:r>
            <a:r>
              <a:rPr lang="en-US" dirty="0"/>
              <a:t>&gt; element.</a:t>
            </a:r>
          </a:p>
          <a:p>
            <a:r>
              <a:rPr lang="en-US" dirty="0"/>
              <a:t>&lt;form action="/</a:t>
            </a:r>
            <a:r>
              <a:rPr lang="en-US" dirty="0" err="1"/>
              <a:t>action_page</a:t>
            </a:r>
            <a:r>
              <a:rPr lang="en-US" dirty="0"/>
              <a:t>"&gt;</a:t>
            </a:r>
            <a:br>
              <a:rPr lang="en-US" dirty="0"/>
            </a:br>
            <a:r>
              <a:rPr lang="en-US" dirty="0"/>
              <a:t>  &lt;input </a:t>
            </a:r>
            <a:r>
              <a:rPr lang="en-US" b="1" dirty="0">
                <a:solidFill>
                  <a:schemeClr val="accent2"/>
                </a:solidFill>
              </a:rPr>
              <a:t>list="browsers"</a:t>
            </a:r>
            <a:r>
              <a:rPr lang="en-US" dirty="0"/>
              <a:t>&gt;</a:t>
            </a:r>
            <a:br>
              <a:rPr lang="en-US" dirty="0"/>
            </a:br>
            <a:r>
              <a:rPr lang="en-US" dirty="0"/>
              <a:t>  &lt;</a:t>
            </a:r>
            <a:r>
              <a:rPr lang="en-US" dirty="0" err="1"/>
              <a:t>datalist</a:t>
            </a:r>
            <a:r>
              <a:rPr lang="en-US" dirty="0"/>
              <a:t> </a:t>
            </a:r>
            <a:r>
              <a:rPr lang="en-US" b="1" dirty="0">
                <a:solidFill>
                  <a:schemeClr val="accent2"/>
                </a:solidFill>
              </a:rPr>
              <a:t>id="browsers"</a:t>
            </a:r>
            <a:r>
              <a:rPr lang="en-US" dirty="0"/>
              <a:t>&gt;</a:t>
            </a:r>
            <a:br>
              <a:rPr lang="en-US" dirty="0"/>
            </a:br>
            <a:r>
              <a:rPr lang="en-US" dirty="0"/>
              <a:t>    &lt;option value="Internet Explorer"&gt;</a:t>
            </a:r>
            <a:br>
              <a:rPr lang="en-US" dirty="0"/>
            </a:br>
            <a:r>
              <a:rPr lang="en-US" dirty="0"/>
              <a:t>    &lt;option value="Firefox"&gt;</a:t>
            </a:r>
            <a:br>
              <a:rPr lang="en-US" dirty="0"/>
            </a:br>
            <a:r>
              <a:rPr lang="en-US" dirty="0"/>
              <a:t>    &lt;option value="Chrome"&gt;</a:t>
            </a:r>
            <a:br>
              <a:rPr lang="en-US" dirty="0"/>
            </a:br>
            <a:r>
              <a:rPr lang="en-US" dirty="0"/>
              <a:t>    &lt;option value="Opera"&gt;</a:t>
            </a:r>
            <a:br>
              <a:rPr lang="en-US" dirty="0"/>
            </a:br>
            <a:r>
              <a:rPr lang="en-US" dirty="0"/>
              <a:t>    &lt;option value="Safari"&gt;</a:t>
            </a:r>
            <a:br>
              <a:rPr lang="en-US" dirty="0"/>
            </a:br>
            <a:r>
              <a:rPr lang="en-US" dirty="0"/>
              <a:t>  &lt;/</a:t>
            </a:r>
            <a:r>
              <a:rPr lang="en-US" dirty="0" err="1"/>
              <a:t>datalist</a:t>
            </a:r>
            <a:r>
              <a:rPr lang="en-US" dirty="0"/>
              <a:t>&gt; </a:t>
            </a:r>
            <a:br>
              <a:rPr lang="en-US" dirty="0"/>
            </a:br>
            <a:r>
              <a:rPr lang="en-US" dirty="0"/>
              <a:t>&lt;/form&gt;</a:t>
            </a:r>
          </a:p>
        </p:txBody>
      </p:sp>
      <p:sp>
        <p:nvSpPr>
          <p:cNvPr id="4" name="Slide Number Placeholder 3">
            <a:extLst>
              <a:ext uri="{FF2B5EF4-FFF2-40B4-BE49-F238E27FC236}">
                <a16:creationId xmlns:a16="http://schemas.microsoft.com/office/drawing/2014/main" id="{6FF6F226-C189-47AA-A6C2-93DFA32EDF90}"/>
              </a:ext>
            </a:extLst>
          </p:cNvPr>
          <p:cNvSpPr>
            <a:spLocks noGrp="1"/>
          </p:cNvSpPr>
          <p:nvPr>
            <p:ph type="sldNum" sz="quarter" idx="12"/>
          </p:nvPr>
        </p:nvSpPr>
        <p:spPr/>
        <p:txBody>
          <a:bodyPr/>
          <a:lstStyle/>
          <a:p>
            <a:fld id="{84F7D234-5B7C-47B5-93A7-EAB147A706C7}" type="slidenum">
              <a:rPr lang="en-US" smtClean="0"/>
              <a:t>27</a:t>
            </a:fld>
            <a:endParaRPr lang="en-US"/>
          </a:p>
        </p:txBody>
      </p:sp>
    </p:spTree>
    <p:extLst>
      <p:ext uri="{BB962C8B-B14F-4D97-AF65-F5344CB8AC3E}">
        <p14:creationId xmlns:p14="http://schemas.microsoft.com/office/powerpoint/2010/main" val="2270782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B77D-D168-4DC0-AF4F-A4BA1289438C}"/>
              </a:ext>
            </a:extLst>
          </p:cNvPr>
          <p:cNvSpPr>
            <a:spLocks noGrp="1"/>
          </p:cNvSpPr>
          <p:nvPr>
            <p:ph type="title"/>
          </p:nvPr>
        </p:nvSpPr>
        <p:spPr/>
        <p:txBody>
          <a:bodyPr/>
          <a:lstStyle/>
          <a:p>
            <a:r>
              <a:rPr lang="en-US" dirty="0"/>
              <a:t>HTML5 &lt;output&gt; Element</a:t>
            </a:r>
            <a:br>
              <a:rPr lang="en-US" dirty="0"/>
            </a:br>
            <a:endParaRPr lang="en-US" dirty="0"/>
          </a:p>
        </p:txBody>
      </p:sp>
      <p:sp>
        <p:nvSpPr>
          <p:cNvPr id="3" name="Content Placeholder 2">
            <a:extLst>
              <a:ext uri="{FF2B5EF4-FFF2-40B4-BE49-F238E27FC236}">
                <a16:creationId xmlns:a16="http://schemas.microsoft.com/office/drawing/2014/main" id="{DB1C9F1D-1847-4D9E-A8E7-03A53DE2F291}"/>
              </a:ext>
            </a:extLst>
          </p:cNvPr>
          <p:cNvSpPr>
            <a:spLocks noGrp="1"/>
          </p:cNvSpPr>
          <p:nvPr>
            <p:ph idx="1"/>
          </p:nvPr>
        </p:nvSpPr>
        <p:spPr>
          <a:xfrm>
            <a:off x="516835" y="1656522"/>
            <a:ext cx="10721007" cy="4591877"/>
          </a:xfrm>
        </p:spPr>
        <p:txBody>
          <a:bodyPr>
            <a:normAutofit lnSpcReduction="10000"/>
          </a:bodyPr>
          <a:lstStyle/>
          <a:p>
            <a:r>
              <a:rPr lang="en-US" dirty="0"/>
              <a:t>&lt;output&gt; element represents the result of a calculation (like one performed by a script).</a:t>
            </a:r>
          </a:p>
          <a:p>
            <a:endParaRPr lang="en-US" dirty="0"/>
          </a:p>
          <a:p>
            <a:pPr marL="0" indent="0">
              <a:buNone/>
            </a:pPr>
            <a:r>
              <a:rPr lang="en-US" dirty="0"/>
              <a:t>function </a:t>
            </a:r>
            <a:r>
              <a:rPr lang="en-US" dirty="0" err="1"/>
              <a:t>showResult</a:t>
            </a:r>
            <a:r>
              <a:rPr lang="en-US" dirty="0"/>
              <a:t>() {            </a:t>
            </a:r>
          </a:p>
          <a:p>
            <a:pPr marL="0" indent="0">
              <a:buNone/>
            </a:pPr>
            <a:r>
              <a:rPr lang="en-US" dirty="0"/>
              <a:t>x = </a:t>
            </a:r>
            <a:r>
              <a:rPr lang="en-US" dirty="0" err="1"/>
              <a:t>document.forms</a:t>
            </a:r>
            <a:r>
              <a:rPr lang="en-US" dirty="0"/>
              <a:t>["</a:t>
            </a:r>
            <a:r>
              <a:rPr lang="en-US" dirty="0" err="1"/>
              <a:t>myform</a:t>
            </a:r>
            <a:r>
              <a:rPr lang="en-US" dirty="0"/>
              <a:t>"]["</a:t>
            </a:r>
            <a:r>
              <a:rPr lang="en-US" dirty="0" err="1"/>
              <a:t>newinput</a:t>
            </a:r>
            <a:r>
              <a:rPr lang="en-US" dirty="0"/>
              <a:t>"].value;            </a:t>
            </a:r>
            <a:r>
              <a:rPr lang="en-US" dirty="0" err="1"/>
              <a:t>document.forms</a:t>
            </a:r>
            <a:r>
              <a:rPr lang="en-US" dirty="0"/>
              <a:t>["</a:t>
            </a:r>
            <a:r>
              <a:rPr lang="en-US" dirty="0" err="1"/>
              <a:t>myform</a:t>
            </a:r>
            <a:r>
              <a:rPr lang="en-US" dirty="0"/>
              <a:t>"]["result"].value = x;      </a:t>
            </a:r>
          </a:p>
          <a:p>
            <a:pPr marL="0" indent="0">
              <a:buNone/>
            </a:pPr>
            <a:r>
              <a:rPr lang="en-US" dirty="0"/>
              <a:t>   } </a:t>
            </a:r>
          </a:p>
          <a:p>
            <a:pPr marL="0" indent="0">
              <a:buNone/>
            </a:pPr>
            <a:r>
              <a:rPr lang="en-US" dirty="0"/>
              <a:t>&lt;form action = "/</a:t>
            </a:r>
            <a:r>
              <a:rPr lang="en-US" dirty="0" err="1"/>
              <a:t>cgi</a:t>
            </a:r>
            <a:r>
              <a:rPr lang="en-US" dirty="0"/>
              <a:t>-bin/html5.cgi" method = "get" name = "</a:t>
            </a:r>
            <a:r>
              <a:rPr lang="en-US" dirty="0" err="1"/>
              <a:t>myform</a:t>
            </a:r>
            <a:r>
              <a:rPr lang="en-US" dirty="0"/>
              <a:t>"&gt;       </a:t>
            </a:r>
          </a:p>
          <a:p>
            <a:pPr marL="0" indent="0">
              <a:buNone/>
            </a:pPr>
            <a:r>
              <a:rPr lang="en-US" dirty="0"/>
              <a:t>  Enter a value : &lt;input type = "text" name = "</a:t>
            </a:r>
            <a:r>
              <a:rPr lang="en-US" dirty="0" err="1"/>
              <a:t>newinput</a:t>
            </a:r>
            <a:r>
              <a:rPr lang="en-US" dirty="0"/>
              <a:t>" /&gt;        </a:t>
            </a:r>
          </a:p>
          <a:p>
            <a:pPr marL="0" indent="0">
              <a:buNone/>
            </a:pPr>
            <a:r>
              <a:rPr lang="en-US" dirty="0"/>
              <a:t> &lt;input type = "button" value = "Result"  onclick = "</a:t>
            </a:r>
            <a:r>
              <a:rPr lang="en-US" dirty="0" err="1"/>
              <a:t>showResult</a:t>
            </a:r>
            <a:r>
              <a:rPr lang="en-US" dirty="0"/>
              <a:t>();" /&gt;        </a:t>
            </a:r>
          </a:p>
          <a:p>
            <a:pPr marL="0" indent="0">
              <a:buNone/>
            </a:pPr>
            <a:r>
              <a:rPr lang="en-US" dirty="0"/>
              <a:t> &lt;output name = "result"&gt;&lt;/output&gt;      </a:t>
            </a:r>
          </a:p>
          <a:p>
            <a:pPr marL="0" indent="0">
              <a:buNone/>
            </a:pPr>
            <a:r>
              <a:rPr lang="en-US" dirty="0"/>
              <a:t>&lt;/form&gt;		</a:t>
            </a:r>
          </a:p>
        </p:txBody>
      </p:sp>
      <p:sp>
        <p:nvSpPr>
          <p:cNvPr id="4" name="Slide Number Placeholder 3">
            <a:extLst>
              <a:ext uri="{FF2B5EF4-FFF2-40B4-BE49-F238E27FC236}">
                <a16:creationId xmlns:a16="http://schemas.microsoft.com/office/drawing/2014/main" id="{94F05A6F-DE62-426F-81AC-72AA75A57337}"/>
              </a:ext>
            </a:extLst>
          </p:cNvPr>
          <p:cNvSpPr>
            <a:spLocks noGrp="1"/>
          </p:cNvSpPr>
          <p:nvPr>
            <p:ph type="sldNum" sz="quarter" idx="12"/>
          </p:nvPr>
        </p:nvSpPr>
        <p:spPr/>
        <p:txBody>
          <a:bodyPr/>
          <a:lstStyle/>
          <a:p>
            <a:fld id="{84F7D234-5B7C-47B5-93A7-EAB147A706C7}" type="slidenum">
              <a:rPr lang="en-US" smtClean="0"/>
              <a:t>28</a:t>
            </a:fld>
            <a:endParaRPr lang="en-US"/>
          </a:p>
        </p:txBody>
      </p:sp>
    </p:spTree>
    <p:extLst>
      <p:ext uri="{BB962C8B-B14F-4D97-AF65-F5344CB8AC3E}">
        <p14:creationId xmlns:p14="http://schemas.microsoft.com/office/powerpoint/2010/main" val="1584436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051CEF-3539-46F3-ABE2-9003CE612A5B}"/>
              </a:ext>
            </a:extLst>
          </p:cNvPr>
          <p:cNvSpPr>
            <a:spLocks noGrp="1"/>
          </p:cNvSpPr>
          <p:nvPr>
            <p:ph type="title"/>
          </p:nvPr>
        </p:nvSpPr>
        <p:spPr>
          <a:xfrm>
            <a:off x="1335225" y="2771850"/>
            <a:ext cx="9404723" cy="1400530"/>
          </a:xfrm>
        </p:spPr>
        <p:txBody>
          <a:bodyPr/>
          <a:lstStyle/>
          <a:p>
            <a:pPr algn="ctr"/>
            <a:r>
              <a:rPr lang="en-US" dirty="0"/>
              <a:t>HTML 5 Input Types</a:t>
            </a:r>
          </a:p>
        </p:txBody>
      </p:sp>
      <p:sp>
        <p:nvSpPr>
          <p:cNvPr id="5" name="Slide Number Placeholder 4">
            <a:extLst>
              <a:ext uri="{FF2B5EF4-FFF2-40B4-BE49-F238E27FC236}">
                <a16:creationId xmlns:a16="http://schemas.microsoft.com/office/drawing/2014/main" id="{8EDB8C55-DA73-48C3-A35C-8E20883718A0}"/>
              </a:ext>
            </a:extLst>
          </p:cNvPr>
          <p:cNvSpPr>
            <a:spLocks noGrp="1"/>
          </p:cNvSpPr>
          <p:nvPr>
            <p:ph type="sldNum" sz="quarter" idx="12"/>
          </p:nvPr>
        </p:nvSpPr>
        <p:spPr/>
        <p:txBody>
          <a:bodyPr/>
          <a:lstStyle/>
          <a:p>
            <a:fld id="{84F7D234-5B7C-47B5-93A7-EAB147A706C7}" type="slidenum">
              <a:rPr lang="en-US" smtClean="0"/>
              <a:t>29</a:t>
            </a:fld>
            <a:endParaRPr lang="en-US"/>
          </a:p>
        </p:txBody>
      </p:sp>
    </p:spTree>
    <p:extLst>
      <p:ext uri="{BB962C8B-B14F-4D97-AF65-F5344CB8AC3E}">
        <p14:creationId xmlns:p14="http://schemas.microsoft.com/office/powerpoint/2010/main" val="2054962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838200" y="420914"/>
            <a:ext cx="10515600" cy="563698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Technical Advantages Over Previous Version.</a:t>
            </a:r>
          </a:p>
          <a:p>
            <a:endParaRPr lang="en-US" sz="1050" b="1" u="sng" dirty="0">
              <a:latin typeface="Garamond" panose="02020404030301010803" pitchFamily="18" charset="0"/>
              <a:cs typeface="Arabic Typesetting" panose="03020402040406030203" pitchFamily="66" charset="-78"/>
            </a:endParaRPr>
          </a:p>
          <a:p>
            <a:pPr algn="l"/>
            <a:endParaRPr lang="en-US" sz="200" dirty="0">
              <a:latin typeface="Garamond" panose="02020404030301010803" pitchFamily="18" charset="0"/>
              <a:cs typeface="Arabic Typesetting" panose="03020402040406030203" pitchFamily="66" charset="-78"/>
            </a:endParaRP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Audio and Videos are integral part of HTML5 specifications e.g. &lt;audio&gt; and&lt;video&gt; tags.</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Vector graphics is integral part of HTML5 e.g. SVG and canvas.</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JS </a:t>
            </a:r>
            <a:r>
              <a:rPr lang="en-US" sz="2000" dirty="0" err="1">
                <a:latin typeface="Garamond" panose="02020404030301010803" pitchFamily="18" charset="0"/>
                <a:cs typeface="Arabic Typesetting" panose="03020402040406030203" pitchFamily="66" charset="-78"/>
              </a:rPr>
              <a:t>GeoLocation</a:t>
            </a:r>
            <a:r>
              <a:rPr lang="en-US" sz="2000" dirty="0">
                <a:latin typeface="Garamond" panose="02020404030301010803" pitchFamily="18" charset="0"/>
                <a:cs typeface="Arabic Typesetting" panose="03020402040406030203" pitchFamily="66" charset="-78"/>
              </a:rPr>
              <a:t> API in HTML5 helps identify location of user browsing any website </a:t>
            </a:r>
            <a:br>
              <a:rPr lang="en-US" sz="2000" dirty="0">
                <a:latin typeface="Garamond" panose="02020404030301010803" pitchFamily="18" charset="0"/>
                <a:cs typeface="Arabic Typesetting" panose="03020402040406030203" pitchFamily="66" charset="-78"/>
              </a:rPr>
            </a:br>
            <a:r>
              <a:rPr lang="en-US" sz="2000" dirty="0">
                <a:latin typeface="Garamond" panose="02020404030301010803" pitchFamily="18" charset="0"/>
                <a:cs typeface="Arabic Typesetting" panose="03020402040406030203" pitchFamily="66" charset="-78"/>
              </a:rPr>
              <a:t>(provided user allows it).</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Full duplex communication channels can be established with Server using Web Sockets. </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Allows JavaScript to run in background. This is possible due to JS Web worker API in HTML5.</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Application Cache, Web SQL database and Web storage is available as client side storage. </a:t>
            </a:r>
          </a:p>
          <a:p>
            <a:pPr marL="514350" indent="-514350" algn="l">
              <a:lnSpc>
                <a:spcPct val="150000"/>
              </a:lnSpc>
              <a:buFont typeface="+mj-lt"/>
              <a:buAutoNum type="arabicPeriod"/>
            </a:pPr>
            <a:r>
              <a:rPr lang="en-US" sz="2000" dirty="0">
                <a:latin typeface="Garamond" panose="02020404030301010803" pitchFamily="18" charset="0"/>
                <a:cs typeface="Arabic Typesetting" panose="03020402040406030203" pitchFamily="66" charset="-78"/>
              </a:rPr>
              <a:t>Retain Backward Compatibility with previous versions of HTML5.</a:t>
            </a:r>
          </a:p>
          <a:p>
            <a:pPr marL="514350" indent="-514350" algn="l">
              <a:buFont typeface="+mj-lt"/>
              <a:buAutoNum type="arabicPeriod"/>
            </a:pPr>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4" name="Slide Number Placeholder 3">
            <a:extLst>
              <a:ext uri="{FF2B5EF4-FFF2-40B4-BE49-F238E27FC236}">
                <a16:creationId xmlns:a16="http://schemas.microsoft.com/office/drawing/2014/main" id="{25B6BEDB-7BD6-486E-B5DE-08EEB22825B2}"/>
              </a:ext>
            </a:extLst>
          </p:cNvPr>
          <p:cNvSpPr>
            <a:spLocks noGrp="1"/>
          </p:cNvSpPr>
          <p:nvPr>
            <p:ph type="sldNum" sz="quarter" idx="12"/>
          </p:nvPr>
        </p:nvSpPr>
        <p:spPr/>
        <p:txBody>
          <a:bodyPr/>
          <a:lstStyle/>
          <a:p>
            <a:fld id="{84F7D234-5B7C-47B5-93A7-EAB147A706C7}" type="slidenum">
              <a:rPr lang="en-US" smtClean="0"/>
              <a:t>3</a:t>
            </a:fld>
            <a:endParaRPr lang="en-US"/>
          </a:p>
        </p:txBody>
      </p:sp>
    </p:spTree>
    <p:extLst>
      <p:ext uri="{BB962C8B-B14F-4D97-AF65-F5344CB8AC3E}">
        <p14:creationId xmlns:p14="http://schemas.microsoft.com/office/powerpoint/2010/main" val="2509039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04D2B-2155-4375-A2B8-057EA55132ED}"/>
              </a:ext>
            </a:extLst>
          </p:cNvPr>
          <p:cNvSpPr>
            <a:spLocks noGrp="1"/>
          </p:cNvSpPr>
          <p:nvPr>
            <p:ph type="title"/>
          </p:nvPr>
        </p:nvSpPr>
        <p:spPr/>
        <p:txBody>
          <a:bodyPr/>
          <a:lstStyle/>
          <a:p>
            <a:r>
              <a:rPr lang="en-US" dirty="0"/>
              <a:t>HTML5 Input Types</a:t>
            </a:r>
            <a:br>
              <a:rPr lang="en-US" dirty="0"/>
            </a:br>
            <a:endParaRPr lang="en-US" dirty="0"/>
          </a:p>
        </p:txBody>
      </p:sp>
      <p:sp>
        <p:nvSpPr>
          <p:cNvPr id="3" name="Content Placeholder 2">
            <a:extLst>
              <a:ext uri="{FF2B5EF4-FFF2-40B4-BE49-F238E27FC236}">
                <a16:creationId xmlns:a16="http://schemas.microsoft.com/office/drawing/2014/main" id="{37D0FE43-EE8E-4450-A9B5-7CA59CD6823B}"/>
              </a:ext>
            </a:extLst>
          </p:cNvPr>
          <p:cNvSpPr>
            <a:spLocks noGrp="1"/>
          </p:cNvSpPr>
          <p:nvPr>
            <p:ph idx="1"/>
          </p:nvPr>
        </p:nvSpPr>
        <p:spPr>
          <a:xfrm>
            <a:off x="543339" y="1338470"/>
            <a:ext cx="10681251" cy="5141844"/>
          </a:xfrm>
        </p:spPr>
        <p:txBody>
          <a:bodyPr>
            <a:normAutofit fontScale="85000" lnSpcReduction="20000"/>
          </a:bodyPr>
          <a:lstStyle/>
          <a:p>
            <a:r>
              <a:rPr lang="en-US" dirty="0"/>
              <a:t>HTML5 added several new input types:</a:t>
            </a:r>
          </a:p>
          <a:p>
            <a:r>
              <a:rPr lang="en-US" dirty="0"/>
              <a:t>color</a:t>
            </a:r>
          </a:p>
          <a:p>
            <a:r>
              <a:rPr lang="en-US" dirty="0"/>
              <a:t>date</a:t>
            </a:r>
          </a:p>
          <a:p>
            <a:r>
              <a:rPr lang="en-US" dirty="0"/>
              <a:t>datetime-local</a:t>
            </a:r>
          </a:p>
          <a:p>
            <a:r>
              <a:rPr lang="en-US" dirty="0"/>
              <a:t>email</a:t>
            </a:r>
          </a:p>
          <a:p>
            <a:r>
              <a:rPr lang="en-US" dirty="0"/>
              <a:t>month</a:t>
            </a:r>
          </a:p>
          <a:p>
            <a:r>
              <a:rPr lang="en-US" dirty="0"/>
              <a:t>number</a:t>
            </a:r>
          </a:p>
          <a:p>
            <a:r>
              <a:rPr lang="en-US" dirty="0"/>
              <a:t>range</a:t>
            </a:r>
          </a:p>
          <a:p>
            <a:r>
              <a:rPr lang="en-US" dirty="0"/>
              <a:t>search</a:t>
            </a:r>
          </a:p>
          <a:p>
            <a:r>
              <a:rPr lang="en-US" dirty="0" err="1"/>
              <a:t>tel</a:t>
            </a:r>
            <a:endParaRPr lang="en-US" dirty="0"/>
          </a:p>
          <a:p>
            <a:r>
              <a:rPr lang="en-US" dirty="0"/>
              <a:t>time</a:t>
            </a:r>
          </a:p>
          <a:p>
            <a:r>
              <a:rPr lang="en-US" dirty="0" err="1"/>
              <a:t>url</a:t>
            </a:r>
            <a:endParaRPr lang="en-US" dirty="0"/>
          </a:p>
          <a:p>
            <a:r>
              <a:rPr lang="en-US" dirty="0"/>
              <a:t>week</a:t>
            </a:r>
          </a:p>
          <a:p>
            <a:pPr marL="0" indent="0">
              <a:buNone/>
            </a:pPr>
            <a:r>
              <a:rPr lang="en-US" dirty="0"/>
              <a:t>Note : New input types that are not supported by older web browsers, will behave as &lt;input type="text"&gt;.</a:t>
            </a:r>
          </a:p>
        </p:txBody>
      </p:sp>
      <p:sp>
        <p:nvSpPr>
          <p:cNvPr id="4" name="Slide Number Placeholder 3">
            <a:extLst>
              <a:ext uri="{FF2B5EF4-FFF2-40B4-BE49-F238E27FC236}">
                <a16:creationId xmlns:a16="http://schemas.microsoft.com/office/drawing/2014/main" id="{72C890B9-3F41-4799-9FAD-4FD2486D775E}"/>
              </a:ext>
            </a:extLst>
          </p:cNvPr>
          <p:cNvSpPr>
            <a:spLocks noGrp="1"/>
          </p:cNvSpPr>
          <p:nvPr>
            <p:ph type="sldNum" sz="quarter" idx="12"/>
          </p:nvPr>
        </p:nvSpPr>
        <p:spPr/>
        <p:txBody>
          <a:bodyPr/>
          <a:lstStyle/>
          <a:p>
            <a:fld id="{84F7D234-5B7C-47B5-93A7-EAB147A706C7}" type="slidenum">
              <a:rPr lang="en-US" smtClean="0"/>
              <a:t>30</a:t>
            </a:fld>
            <a:endParaRPr lang="en-US"/>
          </a:p>
        </p:txBody>
      </p:sp>
    </p:spTree>
    <p:extLst>
      <p:ext uri="{BB962C8B-B14F-4D97-AF65-F5344CB8AC3E}">
        <p14:creationId xmlns:p14="http://schemas.microsoft.com/office/powerpoint/2010/main" val="4105423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72EC3E-D4AD-4E7E-83FD-6D203BC9AEDE}"/>
              </a:ext>
            </a:extLst>
          </p:cNvPr>
          <p:cNvSpPr>
            <a:spLocks noGrp="1"/>
          </p:cNvSpPr>
          <p:nvPr>
            <p:ph idx="1"/>
          </p:nvPr>
        </p:nvSpPr>
        <p:spPr>
          <a:xfrm>
            <a:off x="357810" y="410817"/>
            <a:ext cx="9692044" cy="6056243"/>
          </a:xfrm>
        </p:spPr>
        <p:txBody>
          <a:bodyPr/>
          <a:lstStyle/>
          <a:p>
            <a:r>
              <a:rPr lang="en-US" b="1" dirty="0">
                <a:solidFill>
                  <a:schemeClr val="accent2"/>
                </a:solidFill>
              </a:rPr>
              <a:t>Input Type Color</a:t>
            </a:r>
          </a:p>
          <a:p>
            <a:pPr lvl="1"/>
            <a:r>
              <a:rPr lang="en-US" dirty="0"/>
              <a:t>The &lt;input type="color"&gt; is used for input fields that should contain a color.</a:t>
            </a:r>
          </a:p>
          <a:p>
            <a:pPr lvl="1"/>
            <a:r>
              <a:rPr lang="en-US" dirty="0"/>
              <a:t>Depending on browser support, a color picker can show up in the input field.</a:t>
            </a:r>
          </a:p>
          <a:p>
            <a:pPr marL="0" indent="0">
              <a:buNone/>
            </a:pPr>
            <a:r>
              <a:rPr lang="en-US" b="1" dirty="0"/>
              <a:t>Example :</a:t>
            </a:r>
            <a:r>
              <a:rPr lang="en-US" dirty="0"/>
              <a:t> &lt;input type="color" name="</a:t>
            </a:r>
            <a:r>
              <a:rPr lang="en-US" dirty="0" err="1"/>
              <a:t>favcolor</a:t>
            </a:r>
            <a:r>
              <a:rPr lang="en-US" dirty="0"/>
              <a:t>" value="#ff0000"&gt;</a:t>
            </a:r>
          </a:p>
          <a:p>
            <a:endParaRPr lang="en-US" dirty="0"/>
          </a:p>
          <a:p>
            <a:endParaRPr lang="en-US" dirty="0"/>
          </a:p>
          <a:p>
            <a:r>
              <a:rPr lang="en-US" b="1" dirty="0">
                <a:solidFill>
                  <a:schemeClr val="accent2"/>
                </a:solidFill>
              </a:rPr>
              <a:t>Input Type Date</a:t>
            </a:r>
          </a:p>
          <a:p>
            <a:pPr lvl="1"/>
            <a:r>
              <a:rPr lang="en-US" dirty="0"/>
              <a:t>The &lt;input type="date"&gt; is used for input fields that should contain a date.</a:t>
            </a:r>
          </a:p>
          <a:p>
            <a:pPr lvl="1"/>
            <a:r>
              <a:rPr lang="en-US" dirty="0"/>
              <a:t>You can also use the min and max attributes to add restrictions to dates.</a:t>
            </a:r>
          </a:p>
          <a:p>
            <a:pPr lvl="1"/>
            <a:r>
              <a:rPr lang="en-US" dirty="0"/>
              <a:t>Depending on browser support, a date picker can show up in the input field.</a:t>
            </a:r>
          </a:p>
          <a:p>
            <a:pPr marL="0" indent="0">
              <a:buNone/>
            </a:pPr>
            <a:r>
              <a:rPr lang="en-US" b="1" dirty="0"/>
              <a:t>Example :</a:t>
            </a:r>
            <a:r>
              <a:rPr lang="en-US" dirty="0"/>
              <a:t> Enter a date before 1980-01-01:</a:t>
            </a:r>
            <a:br>
              <a:rPr lang="en-US" dirty="0"/>
            </a:br>
            <a:r>
              <a:rPr lang="en-US" dirty="0"/>
              <a:t>  &lt;input type="date" name="</a:t>
            </a:r>
            <a:r>
              <a:rPr lang="en-US" dirty="0" err="1"/>
              <a:t>bday</a:t>
            </a:r>
            <a:r>
              <a:rPr lang="en-US" dirty="0"/>
              <a:t>" max="1979-12-31"&gt;&lt;</a:t>
            </a:r>
            <a:r>
              <a:rPr lang="en-US" dirty="0" err="1"/>
              <a:t>br</a:t>
            </a:r>
            <a:r>
              <a:rPr lang="en-US" dirty="0"/>
              <a:t>&gt;</a:t>
            </a:r>
            <a:br>
              <a:rPr lang="en-US" dirty="0"/>
            </a:br>
            <a:r>
              <a:rPr lang="en-US" dirty="0"/>
              <a:t>  Enter a date after 2000-01-01:</a:t>
            </a:r>
            <a:br>
              <a:rPr lang="en-US" dirty="0"/>
            </a:br>
            <a:r>
              <a:rPr lang="en-US" dirty="0"/>
              <a:t>  &lt;input type="date" name="</a:t>
            </a:r>
            <a:r>
              <a:rPr lang="en-US" dirty="0" err="1"/>
              <a:t>bday</a:t>
            </a:r>
            <a:r>
              <a:rPr lang="en-US" dirty="0"/>
              <a:t>" min="2000-01-02"&gt;&lt;</a:t>
            </a:r>
            <a:r>
              <a:rPr lang="en-US" dirty="0" err="1"/>
              <a:t>br</a:t>
            </a:r>
            <a:r>
              <a:rPr lang="en-US" dirty="0"/>
              <a:t>&gt;</a:t>
            </a:r>
          </a:p>
          <a:p>
            <a:endParaRPr lang="en-US" dirty="0"/>
          </a:p>
        </p:txBody>
      </p:sp>
      <p:sp>
        <p:nvSpPr>
          <p:cNvPr id="2" name="Slide Number Placeholder 1">
            <a:extLst>
              <a:ext uri="{FF2B5EF4-FFF2-40B4-BE49-F238E27FC236}">
                <a16:creationId xmlns:a16="http://schemas.microsoft.com/office/drawing/2014/main" id="{5B548720-B1FF-4D2F-82EF-2331067C6025}"/>
              </a:ext>
            </a:extLst>
          </p:cNvPr>
          <p:cNvSpPr>
            <a:spLocks noGrp="1"/>
          </p:cNvSpPr>
          <p:nvPr>
            <p:ph type="sldNum" sz="quarter" idx="12"/>
          </p:nvPr>
        </p:nvSpPr>
        <p:spPr/>
        <p:txBody>
          <a:bodyPr/>
          <a:lstStyle/>
          <a:p>
            <a:fld id="{84F7D234-5B7C-47B5-93A7-EAB147A706C7}" type="slidenum">
              <a:rPr lang="en-US" smtClean="0"/>
              <a:t>31</a:t>
            </a:fld>
            <a:endParaRPr lang="en-US"/>
          </a:p>
        </p:txBody>
      </p:sp>
    </p:spTree>
    <p:extLst>
      <p:ext uri="{BB962C8B-B14F-4D97-AF65-F5344CB8AC3E}">
        <p14:creationId xmlns:p14="http://schemas.microsoft.com/office/powerpoint/2010/main" val="1945098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936A68-F308-426B-BB12-4A6383EA3E99}"/>
              </a:ext>
            </a:extLst>
          </p:cNvPr>
          <p:cNvSpPr>
            <a:spLocks noGrp="1"/>
          </p:cNvSpPr>
          <p:nvPr>
            <p:ph idx="1"/>
          </p:nvPr>
        </p:nvSpPr>
        <p:spPr>
          <a:xfrm>
            <a:off x="463826" y="344558"/>
            <a:ext cx="9586027" cy="6334538"/>
          </a:xfrm>
        </p:spPr>
        <p:txBody>
          <a:bodyPr/>
          <a:lstStyle/>
          <a:p>
            <a:r>
              <a:rPr lang="en-US" b="1" dirty="0">
                <a:solidFill>
                  <a:schemeClr val="accent2"/>
                </a:solidFill>
              </a:rPr>
              <a:t>Input Type Datetime-local</a:t>
            </a:r>
          </a:p>
          <a:p>
            <a:pPr lvl="1"/>
            <a:r>
              <a:rPr lang="en-US" dirty="0"/>
              <a:t>The &lt;input type="datetime-local"&gt; specifies a date and time input field, with no time zone.</a:t>
            </a:r>
          </a:p>
          <a:p>
            <a:pPr lvl="1"/>
            <a:r>
              <a:rPr lang="en-US" dirty="0"/>
              <a:t>Depending on browser support, a date picker can show up in the input field.</a:t>
            </a:r>
          </a:p>
          <a:p>
            <a:pPr marL="0" indent="0">
              <a:buNone/>
            </a:pPr>
            <a:r>
              <a:rPr lang="en-US" dirty="0"/>
              <a:t>Example : &lt;input type="datetime-local" name="</a:t>
            </a:r>
            <a:r>
              <a:rPr lang="en-US" dirty="0" err="1"/>
              <a:t>bdaytime</a:t>
            </a:r>
            <a:r>
              <a:rPr lang="en-US" dirty="0"/>
              <a:t>"&gt;</a:t>
            </a:r>
          </a:p>
          <a:p>
            <a:pPr marL="0" indent="0">
              <a:buNone/>
            </a:pPr>
            <a:endParaRPr lang="en-US" dirty="0"/>
          </a:p>
          <a:p>
            <a:r>
              <a:rPr lang="en-US" b="1" dirty="0">
                <a:solidFill>
                  <a:schemeClr val="accent2"/>
                </a:solidFill>
              </a:rPr>
              <a:t>Input Type Email</a:t>
            </a:r>
          </a:p>
          <a:p>
            <a:pPr lvl="1"/>
            <a:r>
              <a:rPr lang="en-US" dirty="0"/>
              <a:t>The &lt;input type="email"&gt; is used for input fields that should contain an e-mail address.</a:t>
            </a:r>
          </a:p>
          <a:p>
            <a:pPr lvl="1"/>
            <a:r>
              <a:rPr lang="en-US" dirty="0"/>
              <a:t>Depending on browser support, the e-mail address can be automatically validated when submitted.</a:t>
            </a:r>
          </a:p>
          <a:p>
            <a:endParaRPr lang="en-US" dirty="0"/>
          </a:p>
          <a:p>
            <a:r>
              <a:rPr lang="en-US" b="1" dirty="0">
                <a:solidFill>
                  <a:schemeClr val="accent2"/>
                </a:solidFill>
              </a:rPr>
              <a:t>Input Type File</a:t>
            </a:r>
          </a:p>
          <a:p>
            <a:pPr lvl="1"/>
            <a:r>
              <a:rPr lang="en-US" dirty="0"/>
              <a:t>The &lt;input type="file"&gt; defines a file-select field and a "Browse" button for file uploads.</a:t>
            </a:r>
          </a:p>
          <a:p>
            <a:endParaRPr lang="en-US" dirty="0"/>
          </a:p>
          <a:p>
            <a:endParaRPr lang="en-US" dirty="0"/>
          </a:p>
        </p:txBody>
      </p:sp>
      <p:sp>
        <p:nvSpPr>
          <p:cNvPr id="2" name="Slide Number Placeholder 1">
            <a:extLst>
              <a:ext uri="{FF2B5EF4-FFF2-40B4-BE49-F238E27FC236}">
                <a16:creationId xmlns:a16="http://schemas.microsoft.com/office/drawing/2014/main" id="{41F0C1E7-689C-49EF-BD67-CBD47A4FE2D2}"/>
              </a:ext>
            </a:extLst>
          </p:cNvPr>
          <p:cNvSpPr>
            <a:spLocks noGrp="1"/>
          </p:cNvSpPr>
          <p:nvPr>
            <p:ph type="sldNum" sz="quarter" idx="12"/>
          </p:nvPr>
        </p:nvSpPr>
        <p:spPr/>
        <p:txBody>
          <a:bodyPr/>
          <a:lstStyle/>
          <a:p>
            <a:fld id="{84F7D234-5B7C-47B5-93A7-EAB147A706C7}" type="slidenum">
              <a:rPr lang="en-US" smtClean="0"/>
              <a:t>32</a:t>
            </a:fld>
            <a:endParaRPr lang="en-US"/>
          </a:p>
        </p:txBody>
      </p:sp>
    </p:spTree>
    <p:extLst>
      <p:ext uri="{BB962C8B-B14F-4D97-AF65-F5344CB8AC3E}">
        <p14:creationId xmlns:p14="http://schemas.microsoft.com/office/powerpoint/2010/main" val="1254468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3AB8B-828E-4962-A9E6-191496BDA8F4}"/>
              </a:ext>
            </a:extLst>
          </p:cNvPr>
          <p:cNvSpPr>
            <a:spLocks noGrp="1"/>
          </p:cNvSpPr>
          <p:nvPr>
            <p:ph idx="1"/>
          </p:nvPr>
        </p:nvSpPr>
        <p:spPr>
          <a:xfrm>
            <a:off x="424070" y="437322"/>
            <a:ext cx="9859617" cy="6109252"/>
          </a:xfrm>
        </p:spPr>
        <p:txBody>
          <a:bodyPr/>
          <a:lstStyle/>
          <a:p>
            <a:r>
              <a:rPr lang="en-US" b="1" dirty="0">
                <a:solidFill>
                  <a:schemeClr val="accent2"/>
                </a:solidFill>
              </a:rPr>
              <a:t>Input Type Month</a:t>
            </a:r>
          </a:p>
          <a:p>
            <a:pPr lvl="1"/>
            <a:r>
              <a:rPr lang="en-US" dirty="0"/>
              <a:t>The &lt;input type="month"&gt; allows the user to select a month and year.</a:t>
            </a:r>
          </a:p>
          <a:p>
            <a:pPr lvl="1"/>
            <a:r>
              <a:rPr lang="en-US" dirty="0"/>
              <a:t>Depending on browser support, a date picker can show up in the input field.</a:t>
            </a:r>
          </a:p>
          <a:p>
            <a:endParaRPr lang="en-US" dirty="0"/>
          </a:p>
          <a:p>
            <a:endParaRPr lang="en-US" dirty="0"/>
          </a:p>
          <a:p>
            <a:endParaRPr lang="en-US" dirty="0"/>
          </a:p>
          <a:p>
            <a:r>
              <a:rPr lang="en-US" b="1" dirty="0">
                <a:solidFill>
                  <a:schemeClr val="accent2"/>
                </a:solidFill>
              </a:rPr>
              <a:t>Input Type Number</a:t>
            </a:r>
          </a:p>
          <a:p>
            <a:pPr lvl="1"/>
            <a:r>
              <a:rPr lang="en-US" dirty="0"/>
              <a:t>The &lt;input type="number"&gt; defines a numeric input field.</a:t>
            </a:r>
          </a:p>
          <a:p>
            <a:pPr lvl="1"/>
            <a:r>
              <a:rPr lang="en-US" dirty="0"/>
              <a:t>You can also set restrictions on what numbers are accepted.</a:t>
            </a:r>
          </a:p>
          <a:p>
            <a:pPr marL="0" indent="0">
              <a:buNone/>
            </a:pPr>
            <a:r>
              <a:rPr lang="en-US" dirty="0"/>
              <a:t>Example: &lt;input type="number" name="quantity" min="1" max="5"&gt;</a:t>
            </a:r>
          </a:p>
          <a:p>
            <a:pPr marL="0" indent="0">
              <a:buNone/>
            </a:pPr>
            <a:endParaRPr lang="en-US" dirty="0"/>
          </a:p>
          <a:p>
            <a:endParaRPr lang="en-US" dirty="0"/>
          </a:p>
        </p:txBody>
      </p:sp>
      <p:sp>
        <p:nvSpPr>
          <p:cNvPr id="2" name="Slide Number Placeholder 1">
            <a:extLst>
              <a:ext uri="{FF2B5EF4-FFF2-40B4-BE49-F238E27FC236}">
                <a16:creationId xmlns:a16="http://schemas.microsoft.com/office/drawing/2014/main" id="{CE973476-9C89-4045-88AD-BAF8933F0AD1}"/>
              </a:ext>
            </a:extLst>
          </p:cNvPr>
          <p:cNvSpPr>
            <a:spLocks noGrp="1"/>
          </p:cNvSpPr>
          <p:nvPr>
            <p:ph type="sldNum" sz="quarter" idx="12"/>
          </p:nvPr>
        </p:nvSpPr>
        <p:spPr/>
        <p:txBody>
          <a:bodyPr/>
          <a:lstStyle/>
          <a:p>
            <a:fld id="{84F7D234-5B7C-47B5-93A7-EAB147A706C7}" type="slidenum">
              <a:rPr lang="en-US" smtClean="0"/>
              <a:t>33</a:t>
            </a:fld>
            <a:endParaRPr lang="en-US"/>
          </a:p>
        </p:txBody>
      </p:sp>
    </p:spTree>
    <p:extLst>
      <p:ext uri="{BB962C8B-B14F-4D97-AF65-F5344CB8AC3E}">
        <p14:creationId xmlns:p14="http://schemas.microsoft.com/office/powerpoint/2010/main" val="3774293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668FCB-67E9-4534-A0B0-5671A5E9800E}"/>
              </a:ext>
            </a:extLst>
          </p:cNvPr>
          <p:cNvSpPr>
            <a:spLocks noGrp="1"/>
          </p:cNvSpPr>
          <p:nvPr>
            <p:ph type="title"/>
          </p:nvPr>
        </p:nvSpPr>
        <p:spPr>
          <a:xfrm>
            <a:off x="993913" y="2824859"/>
            <a:ext cx="9361721" cy="1389334"/>
          </a:xfrm>
        </p:spPr>
        <p:txBody>
          <a:bodyPr/>
          <a:lstStyle/>
          <a:p>
            <a:pPr algn="ctr"/>
            <a:r>
              <a:rPr lang="en-US" dirty="0"/>
              <a:t>HTML 5 Input Attributes</a:t>
            </a:r>
          </a:p>
        </p:txBody>
      </p:sp>
      <p:sp>
        <p:nvSpPr>
          <p:cNvPr id="5" name="Slide Number Placeholder 4">
            <a:extLst>
              <a:ext uri="{FF2B5EF4-FFF2-40B4-BE49-F238E27FC236}">
                <a16:creationId xmlns:a16="http://schemas.microsoft.com/office/drawing/2014/main" id="{292EA7B3-526C-46AE-B387-86BE7E604970}"/>
              </a:ext>
            </a:extLst>
          </p:cNvPr>
          <p:cNvSpPr>
            <a:spLocks noGrp="1"/>
          </p:cNvSpPr>
          <p:nvPr>
            <p:ph type="sldNum" sz="quarter" idx="12"/>
          </p:nvPr>
        </p:nvSpPr>
        <p:spPr/>
        <p:txBody>
          <a:bodyPr/>
          <a:lstStyle/>
          <a:p>
            <a:fld id="{84F7D234-5B7C-47B5-93A7-EAB147A706C7}" type="slidenum">
              <a:rPr lang="en-US" smtClean="0"/>
              <a:t>34</a:t>
            </a:fld>
            <a:endParaRPr lang="en-US"/>
          </a:p>
        </p:txBody>
      </p:sp>
    </p:spTree>
    <p:extLst>
      <p:ext uri="{BB962C8B-B14F-4D97-AF65-F5344CB8AC3E}">
        <p14:creationId xmlns:p14="http://schemas.microsoft.com/office/powerpoint/2010/main" val="732192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3DE6D-89AC-46F3-B8E3-035FC9CEF09D}"/>
              </a:ext>
            </a:extLst>
          </p:cNvPr>
          <p:cNvSpPr>
            <a:spLocks noGrp="1"/>
          </p:cNvSpPr>
          <p:nvPr>
            <p:ph type="title"/>
          </p:nvPr>
        </p:nvSpPr>
        <p:spPr/>
        <p:txBody>
          <a:bodyPr/>
          <a:lstStyle/>
          <a:p>
            <a:r>
              <a:rPr lang="en-US" sz="2800" dirty="0"/>
              <a:t>HTML5 added the following attributes for &lt;input&gt;:</a:t>
            </a:r>
          </a:p>
        </p:txBody>
      </p:sp>
      <p:sp>
        <p:nvSpPr>
          <p:cNvPr id="3" name="Content Placeholder 2">
            <a:extLst>
              <a:ext uri="{FF2B5EF4-FFF2-40B4-BE49-F238E27FC236}">
                <a16:creationId xmlns:a16="http://schemas.microsoft.com/office/drawing/2014/main" id="{90EF9BF3-2197-40B2-B25C-B2176179551E}"/>
              </a:ext>
            </a:extLst>
          </p:cNvPr>
          <p:cNvSpPr>
            <a:spLocks noGrp="1"/>
          </p:cNvSpPr>
          <p:nvPr>
            <p:ph idx="1"/>
          </p:nvPr>
        </p:nvSpPr>
        <p:spPr>
          <a:xfrm>
            <a:off x="645130" y="1099930"/>
            <a:ext cx="9404723" cy="5512905"/>
          </a:xfrm>
        </p:spPr>
        <p:txBody>
          <a:bodyPr>
            <a:normAutofit fontScale="62500" lnSpcReduction="20000"/>
          </a:bodyPr>
          <a:lstStyle/>
          <a:p>
            <a:r>
              <a:rPr lang="en-US" dirty="0"/>
              <a:t>autocomplete</a:t>
            </a:r>
          </a:p>
          <a:p>
            <a:r>
              <a:rPr lang="en-US" dirty="0"/>
              <a:t>autofocus</a:t>
            </a:r>
          </a:p>
          <a:p>
            <a:r>
              <a:rPr lang="en-US" dirty="0"/>
              <a:t>form</a:t>
            </a:r>
          </a:p>
          <a:p>
            <a:r>
              <a:rPr lang="en-US" dirty="0" err="1"/>
              <a:t>formaction</a:t>
            </a:r>
            <a:endParaRPr lang="en-US" dirty="0"/>
          </a:p>
          <a:p>
            <a:r>
              <a:rPr lang="en-US" dirty="0" err="1"/>
              <a:t>formenctype</a:t>
            </a:r>
            <a:endParaRPr lang="en-US" dirty="0"/>
          </a:p>
          <a:p>
            <a:r>
              <a:rPr lang="en-US" dirty="0" err="1"/>
              <a:t>formmethod</a:t>
            </a:r>
            <a:endParaRPr lang="en-US" dirty="0"/>
          </a:p>
          <a:p>
            <a:r>
              <a:rPr lang="en-US" dirty="0" err="1"/>
              <a:t>formnovalidate</a:t>
            </a:r>
            <a:endParaRPr lang="en-US" dirty="0"/>
          </a:p>
          <a:p>
            <a:r>
              <a:rPr lang="en-US" dirty="0" err="1"/>
              <a:t>formtarget</a:t>
            </a:r>
            <a:endParaRPr lang="en-US" dirty="0"/>
          </a:p>
          <a:p>
            <a:r>
              <a:rPr lang="en-US" dirty="0"/>
              <a:t>height and width</a:t>
            </a:r>
          </a:p>
          <a:p>
            <a:r>
              <a:rPr lang="en-US" dirty="0"/>
              <a:t>list</a:t>
            </a:r>
          </a:p>
          <a:p>
            <a:r>
              <a:rPr lang="en-US" dirty="0"/>
              <a:t>min and max</a:t>
            </a:r>
          </a:p>
          <a:p>
            <a:r>
              <a:rPr lang="en-US" dirty="0"/>
              <a:t>multiple</a:t>
            </a:r>
          </a:p>
          <a:p>
            <a:r>
              <a:rPr lang="en-US" dirty="0"/>
              <a:t>pattern (</a:t>
            </a:r>
            <a:r>
              <a:rPr lang="en-US" dirty="0" err="1"/>
              <a:t>regexp</a:t>
            </a:r>
            <a:r>
              <a:rPr lang="en-US" dirty="0"/>
              <a:t>)</a:t>
            </a:r>
          </a:p>
          <a:p>
            <a:r>
              <a:rPr lang="en-US" dirty="0"/>
              <a:t>placeholder</a:t>
            </a:r>
          </a:p>
          <a:p>
            <a:r>
              <a:rPr lang="en-US" dirty="0"/>
              <a:t>required</a:t>
            </a:r>
          </a:p>
          <a:p>
            <a:r>
              <a:rPr lang="en-US" dirty="0"/>
              <a:t>step</a:t>
            </a:r>
          </a:p>
          <a:p>
            <a:pPr marL="0" indent="0">
              <a:buNone/>
            </a:pPr>
            <a:r>
              <a:rPr lang="en-US" dirty="0"/>
              <a:t>and the following attributes for &lt;form&gt;:</a:t>
            </a:r>
          </a:p>
          <a:p>
            <a:r>
              <a:rPr lang="en-US" dirty="0"/>
              <a:t>autocomplete</a:t>
            </a:r>
          </a:p>
          <a:p>
            <a:r>
              <a:rPr lang="en-US" dirty="0" err="1"/>
              <a:t>novalidate</a:t>
            </a:r>
            <a:endParaRPr lang="en-US" dirty="0"/>
          </a:p>
        </p:txBody>
      </p:sp>
      <p:sp>
        <p:nvSpPr>
          <p:cNvPr id="4" name="Slide Number Placeholder 3">
            <a:extLst>
              <a:ext uri="{FF2B5EF4-FFF2-40B4-BE49-F238E27FC236}">
                <a16:creationId xmlns:a16="http://schemas.microsoft.com/office/drawing/2014/main" id="{F0A3C738-F8BA-4BAC-B510-6D4558212251}"/>
              </a:ext>
            </a:extLst>
          </p:cNvPr>
          <p:cNvSpPr>
            <a:spLocks noGrp="1"/>
          </p:cNvSpPr>
          <p:nvPr>
            <p:ph type="sldNum" sz="quarter" idx="12"/>
          </p:nvPr>
        </p:nvSpPr>
        <p:spPr/>
        <p:txBody>
          <a:bodyPr/>
          <a:lstStyle/>
          <a:p>
            <a:fld id="{84F7D234-5B7C-47B5-93A7-EAB147A706C7}" type="slidenum">
              <a:rPr lang="en-US" smtClean="0"/>
              <a:t>35</a:t>
            </a:fld>
            <a:endParaRPr lang="en-US"/>
          </a:p>
        </p:txBody>
      </p:sp>
    </p:spTree>
    <p:extLst>
      <p:ext uri="{BB962C8B-B14F-4D97-AF65-F5344CB8AC3E}">
        <p14:creationId xmlns:p14="http://schemas.microsoft.com/office/powerpoint/2010/main" val="182477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B45755-115C-4D6F-A004-48195D970BE8}"/>
              </a:ext>
            </a:extLst>
          </p:cNvPr>
          <p:cNvSpPr>
            <a:spLocks noGrp="1"/>
          </p:cNvSpPr>
          <p:nvPr>
            <p:ph idx="1"/>
          </p:nvPr>
        </p:nvSpPr>
        <p:spPr>
          <a:xfrm>
            <a:off x="424070" y="357809"/>
            <a:ext cx="9625783" cy="6255025"/>
          </a:xfrm>
        </p:spPr>
        <p:txBody>
          <a:bodyPr>
            <a:normAutofit lnSpcReduction="10000"/>
          </a:bodyPr>
          <a:lstStyle/>
          <a:p>
            <a:r>
              <a:rPr lang="en-US" b="1" dirty="0">
                <a:solidFill>
                  <a:schemeClr val="accent2"/>
                </a:solidFill>
              </a:rPr>
              <a:t>The autocomplete Attribute</a:t>
            </a:r>
          </a:p>
          <a:p>
            <a:pPr lvl="1"/>
            <a:r>
              <a:rPr lang="en-US" dirty="0"/>
              <a:t>The autocomplete attribute specifies whether a form or input field should have autocomplete on or off.</a:t>
            </a:r>
          </a:p>
          <a:p>
            <a:pPr lvl="1"/>
            <a:r>
              <a:rPr lang="en-US" dirty="0"/>
              <a:t>When autocomplete is on, the browser automatically completes the input values based on values that the user has entered before.</a:t>
            </a:r>
          </a:p>
          <a:p>
            <a:pPr lvl="1"/>
            <a:r>
              <a:rPr lang="en-US" dirty="0"/>
              <a:t>It is possible to have autocomplete "on" for the form, and "off" for specific input fields, or vice versa.</a:t>
            </a:r>
          </a:p>
          <a:p>
            <a:pPr lvl="1"/>
            <a:r>
              <a:rPr lang="en-US" dirty="0"/>
              <a:t>The autocomplete attribute works with &lt;form&gt; and the following &lt;input&gt; types: text, search, </a:t>
            </a:r>
            <a:r>
              <a:rPr lang="en-US" dirty="0" err="1"/>
              <a:t>url</a:t>
            </a:r>
            <a:r>
              <a:rPr lang="en-US" dirty="0"/>
              <a:t>, </a:t>
            </a:r>
            <a:r>
              <a:rPr lang="en-US" dirty="0" err="1"/>
              <a:t>tel</a:t>
            </a:r>
            <a:r>
              <a:rPr lang="en-US" dirty="0"/>
              <a:t>, email, password, </a:t>
            </a:r>
            <a:r>
              <a:rPr lang="en-US" dirty="0" err="1"/>
              <a:t>datepickers</a:t>
            </a:r>
            <a:r>
              <a:rPr lang="en-US" dirty="0"/>
              <a:t>, range, and color.</a:t>
            </a:r>
          </a:p>
          <a:p>
            <a:pPr lvl="1"/>
            <a:endParaRPr lang="en-US" dirty="0"/>
          </a:p>
          <a:p>
            <a:r>
              <a:rPr lang="en-US" b="1" dirty="0">
                <a:solidFill>
                  <a:schemeClr val="accent2"/>
                </a:solidFill>
              </a:rPr>
              <a:t>The </a:t>
            </a:r>
            <a:r>
              <a:rPr lang="en-US" b="1" dirty="0" err="1">
                <a:solidFill>
                  <a:schemeClr val="accent2"/>
                </a:solidFill>
              </a:rPr>
              <a:t>novalidate</a:t>
            </a:r>
            <a:r>
              <a:rPr lang="en-US" b="1" dirty="0">
                <a:solidFill>
                  <a:schemeClr val="accent2"/>
                </a:solidFill>
              </a:rPr>
              <a:t> Attribute</a:t>
            </a:r>
          </a:p>
          <a:p>
            <a:pPr lvl="1"/>
            <a:r>
              <a:rPr lang="en-US" dirty="0"/>
              <a:t>The </a:t>
            </a:r>
            <a:r>
              <a:rPr lang="en-US" dirty="0" err="1"/>
              <a:t>novalidate</a:t>
            </a:r>
            <a:r>
              <a:rPr lang="en-US" dirty="0"/>
              <a:t> attribute is a &lt;form&gt; attribute.</a:t>
            </a:r>
          </a:p>
          <a:p>
            <a:pPr lvl="1"/>
            <a:r>
              <a:rPr lang="en-US" dirty="0"/>
              <a:t>When present, </a:t>
            </a:r>
            <a:r>
              <a:rPr lang="en-US" dirty="0" err="1"/>
              <a:t>novalidate</a:t>
            </a:r>
            <a:r>
              <a:rPr lang="en-US" dirty="0"/>
              <a:t> specifies that the form data should not be validated when submitted.</a:t>
            </a:r>
          </a:p>
          <a:p>
            <a:r>
              <a:rPr lang="en-US" dirty="0"/>
              <a:t>Example : &lt;form action="/</a:t>
            </a:r>
            <a:r>
              <a:rPr lang="en-US" dirty="0" err="1"/>
              <a:t>action_page</a:t>
            </a:r>
            <a:r>
              <a:rPr lang="en-US" dirty="0"/>
              <a:t>" </a:t>
            </a:r>
            <a:r>
              <a:rPr lang="en-US" dirty="0" err="1"/>
              <a:t>novalidate</a:t>
            </a:r>
            <a:r>
              <a:rPr lang="en-US" dirty="0"/>
              <a:t>&gt;</a:t>
            </a:r>
            <a:br>
              <a:rPr lang="en-US" dirty="0"/>
            </a:br>
            <a:r>
              <a:rPr lang="en-US" dirty="0"/>
              <a:t>  E-mail: &lt;input type="email" name="</a:t>
            </a:r>
            <a:r>
              <a:rPr lang="en-US" dirty="0" err="1"/>
              <a:t>user_email</a:t>
            </a:r>
            <a:r>
              <a:rPr lang="en-US" dirty="0"/>
              <a:t>"&gt;</a:t>
            </a:r>
            <a:br>
              <a:rPr lang="en-US" dirty="0"/>
            </a:br>
            <a:r>
              <a:rPr lang="en-US" dirty="0"/>
              <a:t>  &lt;input type="submit"&gt;</a:t>
            </a:r>
            <a:br>
              <a:rPr lang="en-US" dirty="0"/>
            </a:br>
            <a:r>
              <a:rPr lang="en-US" dirty="0"/>
              <a:t>&lt;/form&gt;</a:t>
            </a:r>
          </a:p>
          <a:p>
            <a:endParaRPr lang="en-US" dirty="0"/>
          </a:p>
          <a:p>
            <a:endParaRPr lang="en-US" dirty="0"/>
          </a:p>
        </p:txBody>
      </p:sp>
      <p:sp>
        <p:nvSpPr>
          <p:cNvPr id="2" name="Slide Number Placeholder 1">
            <a:extLst>
              <a:ext uri="{FF2B5EF4-FFF2-40B4-BE49-F238E27FC236}">
                <a16:creationId xmlns:a16="http://schemas.microsoft.com/office/drawing/2014/main" id="{1CC4C793-90D0-4D07-B0B4-4D6173DE507B}"/>
              </a:ext>
            </a:extLst>
          </p:cNvPr>
          <p:cNvSpPr>
            <a:spLocks noGrp="1"/>
          </p:cNvSpPr>
          <p:nvPr>
            <p:ph type="sldNum" sz="quarter" idx="12"/>
          </p:nvPr>
        </p:nvSpPr>
        <p:spPr/>
        <p:txBody>
          <a:bodyPr/>
          <a:lstStyle/>
          <a:p>
            <a:fld id="{84F7D234-5B7C-47B5-93A7-EAB147A706C7}" type="slidenum">
              <a:rPr lang="en-US" smtClean="0"/>
              <a:t>36</a:t>
            </a:fld>
            <a:endParaRPr lang="en-US"/>
          </a:p>
        </p:txBody>
      </p:sp>
    </p:spTree>
    <p:extLst>
      <p:ext uri="{BB962C8B-B14F-4D97-AF65-F5344CB8AC3E}">
        <p14:creationId xmlns:p14="http://schemas.microsoft.com/office/powerpoint/2010/main" val="1834437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927AC5-B7AF-49E2-A57D-EDA151110C79}"/>
              </a:ext>
            </a:extLst>
          </p:cNvPr>
          <p:cNvSpPr>
            <a:spLocks noGrp="1"/>
          </p:cNvSpPr>
          <p:nvPr>
            <p:ph idx="1"/>
          </p:nvPr>
        </p:nvSpPr>
        <p:spPr>
          <a:xfrm>
            <a:off x="397566" y="463826"/>
            <a:ext cx="9652288" cy="5784573"/>
          </a:xfrm>
        </p:spPr>
        <p:txBody>
          <a:bodyPr/>
          <a:lstStyle/>
          <a:p>
            <a:r>
              <a:rPr lang="en-US" b="1" dirty="0">
                <a:solidFill>
                  <a:schemeClr val="accent2"/>
                </a:solidFill>
              </a:rPr>
              <a:t>The autofocus Attribute</a:t>
            </a:r>
          </a:p>
          <a:p>
            <a:pPr lvl="1"/>
            <a:r>
              <a:rPr lang="en-US" dirty="0"/>
              <a:t>The autofocus attribute specifies that the input field should automatically get focus when the page loads.</a:t>
            </a:r>
          </a:p>
          <a:p>
            <a:pPr lvl="1"/>
            <a:endParaRPr lang="en-US" dirty="0"/>
          </a:p>
          <a:p>
            <a:pPr lvl="1"/>
            <a:endParaRPr lang="en-US" dirty="0"/>
          </a:p>
          <a:p>
            <a:pPr lvl="1"/>
            <a:endParaRPr lang="en-US" dirty="0"/>
          </a:p>
          <a:p>
            <a:r>
              <a:rPr lang="en-US" b="1" dirty="0">
                <a:solidFill>
                  <a:schemeClr val="accent2"/>
                </a:solidFill>
              </a:rPr>
              <a:t>The form Attribute</a:t>
            </a:r>
          </a:p>
          <a:p>
            <a:pPr lvl="1"/>
            <a:r>
              <a:rPr lang="en-US" dirty="0"/>
              <a:t>The form attribute specifies one or more forms an &lt;input&gt; element belongs to.</a:t>
            </a:r>
          </a:p>
          <a:p>
            <a:pPr lvl="1"/>
            <a:r>
              <a:rPr lang="en-US" dirty="0"/>
              <a:t>To refer to more than one form, use a space-separated list of form ids.</a:t>
            </a:r>
          </a:p>
          <a:p>
            <a:r>
              <a:rPr lang="en-US" sz="1800" dirty="0"/>
              <a:t>Example :&lt;form action="/</a:t>
            </a:r>
            <a:r>
              <a:rPr lang="en-US" sz="1800" dirty="0" err="1"/>
              <a:t>action_page.php</a:t>
            </a:r>
            <a:r>
              <a:rPr lang="en-US" sz="1800" dirty="0"/>
              <a:t>" id="form1"&gt;</a:t>
            </a:r>
            <a:br>
              <a:rPr lang="en-US" sz="1800" dirty="0"/>
            </a:br>
            <a:r>
              <a:rPr lang="en-US" sz="1800" dirty="0"/>
              <a:t>  First name: &lt;input type="text" name="</a:t>
            </a:r>
            <a:r>
              <a:rPr lang="en-US" sz="1800" dirty="0" err="1"/>
              <a:t>fname</a:t>
            </a:r>
            <a:r>
              <a:rPr lang="en-US" sz="1800" dirty="0"/>
              <a:t>"&gt;&lt;</a:t>
            </a:r>
            <a:r>
              <a:rPr lang="en-US" sz="1800" dirty="0" err="1"/>
              <a:t>br</a:t>
            </a:r>
            <a:r>
              <a:rPr lang="en-US" sz="1800" dirty="0"/>
              <a:t>&gt;</a:t>
            </a:r>
            <a:br>
              <a:rPr lang="en-US" sz="1800" dirty="0"/>
            </a:br>
            <a:r>
              <a:rPr lang="en-US" sz="1800" dirty="0"/>
              <a:t>  &lt;input type="submit" value="Submit"&gt;</a:t>
            </a:r>
            <a:br>
              <a:rPr lang="en-US" sz="1800" dirty="0"/>
            </a:br>
            <a:r>
              <a:rPr lang="en-US" sz="1800" dirty="0"/>
              <a:t>&lt;/form&gt;</a:t>
            </a:r>
            <a:br>
              <a:rPr lang="en-US" sz="1800" dirty="0"/>
            </a:br>
            <a:br>
              <a:rPr lang="en-US" sz="1800" dirty="0"/>
            </a:br>
            <a:r>
              <a:rPr lang="en-US" sz="1800" dirty="0"/>
              <a:t>Last name: &lt;input type="text" name="</a:t>
            </a:r>
            <a:r>
              <a:rPr lang="en-US" sz="1800" dirty="0" err="1"/>
              <a:t>lname</a:t>
            </a:r>
            <a:r>
              <a:rPr lang="en-US" sz="1800" dirty="0"/>
              <a:t>" form="form1"&gt;</a:t>
            </a:r>
          </a:p>
        </p:txBody>
      </p:sp>
      <p:sp>
        <p:nvSpPr>
          <p:cNvPr id="2" name="Slide Number Placeholder 1">
            <a:extLst>
              <a:ext uri="{FF2B5EF4-FFF2-40B4-BE49-F238E27FC236}">
                <a16:creationId xmlns:a16="http://schemas.microsoft.com/office/drawing/2014/main" id="{A9EA6C17-0437-405C-8CAF-E8A0D021B854}"/>
              </a:ext>
            </a:extLst>
          </p:cNvPr>
          <p:cNvSpPr>
            <a:spLocks noGrp="1"/>
          </p:cNvSpPr>
          <p:nvPr>
            <p:ph type="sldNum" sz="quarter" idx="12"/>
          </p:nvPr>
        </p:nvSpPr>
        <p:spPr/>
        <p:txBody>
          <a:bodyPr/>
          <a:lstStyle/>
          <a:p>
            <a:fld id="{84F7D234-5B7C-47B5-93A7-EAB147A706C7}" type="slidenum">
              <a:rPr lang="en-US" smtClean="0"/>
              <a:t>37</a:t>
            </a:fld>
            <a:endParaRPr lang="en-US"/>
          </a:p>
        </p:txBody>
      </p:sp>
    </p:spTree>
    <p:extLst>
      <p:ext uri="{BB962C8B-B14F-4D97-AF65-F5344CB8AC3E}">
        <p14:creationId xmlns:p14="http://schemas.microsoft.com/office/powerpoint/2010/main" val="2016704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85047-DBEB-4604-9CAE-02BD67885AA2}"/>
              </a:ext>
            </a:extLst>
          </p:cNvPr>
          <p:cNvSpPr>
            <a:spLocks noGrp="1"/>
          </p:cNvSpPr>
          <p:nvPr>
            <p:ph idx="1"/>
          </p:nvPr>
        </p:nvSpPr>
        <p:spPr>
          <a:xfrm>
            <a:off x="636104" y="503584"/>
            <a:ext cx="9413749" cy="5744816"/>
          </a:xfrm>
        </p:spPr>
        <p:txBody>
          <a:bodyPr/>
          <a:lstStyle/>
          <a:p>
            <a:r>
              <a:rPr lang="en-US" b="1" dirty="0">
                <a:solidFill>
                  <a:schemeClr val="accent2"/>
                </a:solidFill>
              </a:rPr>
              <a:t>The </a:t>
            </a:r>
            <a:r>
              <a:rPr lang="en-US" b="1" dirty="0" err="1">
                <a:solidFill>
                  <a:schemeClr val="accent2"/>
                </a:solidFill>
              </a:rPr>
              <a:t>formaction</a:t>
            </a:r>
            <a:r>
              <a:rPr lang="en-US" b="1" dirty="0">
                <a:solidFill>
                  <a:schemeClr val="accent2"/>
                </a:solidFill>
              </a:rPr>
              <a:t> Attribute</a:t>
            </a:r>
          </a:p>
          <a:p>
            <a:pPr lvl="1"/>
            <a:r>
              <a:rPr lang="en-US" dirty="0"/>
              <a:t>The </a:t>
            </a:r>
            <a:r>
              <a:rPr lang="en-US" dirty="0" err="1"/>
              <a:t>formaction</a:t>
            </a:r>
            <a:r>
              <a:rPr lang="en-US" dirty="0"/>
              <a:t> attribute specifies the URL of a file that will process the input control when the form is submitted.</a:t>
            </a:r>
          </a:p>
          <a:p>
            <a:pPr lvl="1"/>
            <a:r>
              <a:rPr lang="en-US" dirty="0"/>
              <a:t>The </a:t>
            </a:r>
            <a:r>
              <a:rPr lang="en-US" dirty="0" err="1"/>
              <a:t>formaction</a:t>
            </a:r>
            <a:r>
              <a:rPr lang="en-US" dirty="0"/>
              <a:t> attribute overrides the action attribute of the &lt;form&gt; element.</a:t>
            </a:r>
          </a:p>
          <a:p>
            <a:pPr lvl="1"/>
            <a:r>
              <a:rPr lang="en-US" dirty="0"/>
              <a:t>The </a:t>
            </a:r>
            <a:r>
              <a:rPr lang="en-US" dirty="0" err="1"/>
              <a:t>formaction</a:t>
            </a:r>
            <a:r>
              <a:rPr lang="en-US" dirty="0"/>
              <a:t> attribute is used with type="submit" and type="image".</a:t>
            </a:r>
          </a:p>
          <a:p>
            <a:pPr marL="0" indent="0">
              <a:buNone/>
            </a:pPr>
            <a:r>
              <a:rPr lang="en-US" sz="1800" dirty="0"/>
              <a:t>Example :&lt;form action="/</a:t>
            </a:r>
            <a:r>
              <a:rPr lang="en-US" sz="1800" dirty="0" err="1"/>
              <a:t>action_page.php</a:t>
            </a:r>
            <a:r>
              <a:rPr lang="en-US" sz="1800" dirty="0"/>
              <a:t>"&gt;</a:t>
            </a:r>
            <a:br>
              <a:rPr lang="en-US" sz="1800" dirty="0"/>
            </a:br>
            <a:r>
              <a:rPr lang="en-US" sz="1800" dirty="0"/>
              <a:t>  First name: &lt;input type="text" name="</a:t>
            </a:r>
            <a:r>
              <a:rPr lang="en-US" sz="1800" dirty="0" err="1"/>
              <a:t>fname</a:t>
            </a:r>
            <a:r>
              <a:rPr lang="en-US" sz="1800" dirty="0"/>
              <a:t>"&gt;&lt;</a:t>
            </a:r>
            <a:r>
              <a:rPr lang="en-US" sz="1800" dirty="0" err="1"/>
              <a:t>br</a:t>
            </a:r>
            <a:r>
              <a:rPr lang="en-US" sz="1800" dirty="0"/>
              <a:t>&gt;</a:t>
            </a:r>
            <a:br>
              <a:rPr lang="en-US" sz="1800" dirty="0"/>
            </a:br>
            <a:r>
              <a:rPr lang="en-US" sz="1800" dirty="0"/>
              <a:t>  Last name: &lt;input type="text" name="</a:t>
            </a:r>
            <a:r>
              <a:rPr lang="en-US" sz="1800" dirty="0" err="1"/>
              <a:t>lname</a:t>
            </a:r>
            <a:r>
              <a:rPr lang="en-US" sz="1800" dirty="0"/>
              <a:t>"&gt;&lt;</a:t>
            </a:r>
            <a:r>
              <a:rPr lang="en-US" sz="1800" dirty="0" err="1"/>
              <a:t>br</a:t>
            </a:r>
            <a:r>
              <a:rPr lang="en-US" sz="1800" dirty="0"/>
              <a:t>&gt;</a:t>
            </a:r>
            <a:br>
              <a:rPr lang="en-US" sz="1800" dirty="0"/>
            </a:br>
            <a:r>
              <a:rPr lang="en-US" sz="1800" dirty="0"/>
              <a:t>  &lt;input type="submit" value="Submit"&gt;&lt;</a:t>
            </a:r>
            <a:r>
              <a:rPr lang="en-US" sz="1800" dirty="0" err="1"/>
              <a:t>br</a:t>
            </a:r>
            <a:r>
              <a:rPr lang="en-US" sz="1800" dirty="0"/>
              <a:t>&gt;</a:t>
            </a:r>
            <a:br>
              <a:rPr lang="en-US" sz="1800" dirty="0"/>
            </a:br>
            <a:r>
              <a:rPr lang="en-US" sz="1800" dirty="0"/>
              <a:t>  &lt;input type="submit" </a:t>
            </a:r>
            <a:r>
              <a:rPr lang="en-US" sz="1800" dirty="0" err="1"/>
              <a:t>formaction</a:t>
            </a:r>
            <a:r>
              <a:rPr lang="en-US" sz="1800" dirty="0"/>
              <a:t>="/action_page2.php"</a:t>
            </a:r>
            <a:br>
              <a:rPr lang="en-US" sz="1800" dirty="0"/>
            </a:br>
            <a:r>
              <a:rPr lang="en-US" sz="1800" dirty="0"/>
              <a:t>  value="Submit as admin"&gt;</a:t>
            </a:r>
            <a:br>
              <a:rPr lang="en-US" sz="1800" dirty="0"/>
            </a:br>
            <a:r>
              <a:rPr lang="en-US" sz="1800" dirty="0"/>
              <a:t>&lt;/form&gt;</a:t>
            </a:r>
          </a:p>
        </p:txBody>
      </p:sp>
      <p:sp>
        <p:nvSpPr>
          <p:cNvPr id="2" name="Slide Number Placeholder 1">
            <a:extLst>
              <a:ext uri="{FF2B5EF4-FFF2-40B4-BE49-F238E27FC236}">
                <a16:creationId xmlns:a16="http://schemas.microsoft.com/office/drawing/2014/main" id="{D0AC2579-ED14-47FC-9DFB-9C21F2DE5BB6}"/>
              </a:ext>
            </a:extLst>
          </p:cNvPr>
          <p:cNvSpPr>
            <a:spLocks noGrp="1"/>
          </p:cNvSpPr>
          <p:nvPr>
            <p:ph type="sldNum" sz="quarter" idx="12"/>
          </p:nvPr>
        </p:nvSpPr>
        <p:spPr/>
        <p:txBody>
          <a:bodyPr/>
          <a:lstStyle/>
          <a:p>
            <a:fld id="{84F7D234-5B7C-47B5-93A7-EAB147A706C7}" type="slidenum">
              <a:rPr lang="en-US" smtClean="0"/>
              <a:t>38</a:t>
            </a:fld>
            <a:endParaRPr lang="en-US"/>
          </a:p>
        </p:txBody>
      </p:sp>
    </p:spTree>
    <p:extLst>
      <p:ext uri="{BB962C8B-B14F-4D97-AF65-F5344CB8AC3E}">
        <p14:creationId xmlns:p14="http://schemas.microsoft.com/office/powerpoint/2010/main" val="14440062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DFF433-7802-4461-B400-CAAF2DA73D9A}"/>
              </a:ext>
            </a:extLst>
          </p:cNvPr>
          <p:cNvSpPr>
            <a:spLocks noGrp="1"/>
          </p:cNvSpPr>
          <p:nvPr>
            <p:ph idx="1"/>
          </p:nvPr>
        </p:nvSpPr>
        <p:spPr>
          <a:xfrm>
            <a:off x="503584" y="556591"/>
            <a:ext cx="9872868" cy="5910469"/>
          </a:xfrm>
        </p:spPr>
        <p:txBody>
          <a:bodyPr/>
          <a:lstStyle/>
          <a:p>
            <a:r>
              <a:rPr lang="en-US" b="1" dirty="0">
                <a:solidFill>
                  <a:schemeClr val="accent2"/>
                </a:solidFill>
              </a:rPr>
              <a:t>The </a:t>
            </a:r>
            <a:r>
              <a:rPr lang="en-US" b="1" dirty="0" err="1">
                <a:solidFill>
                  <a:schemeClr val="accent2"/>
                </a:solidFill>
              </a:rPr>
              <a:t>formmethod</a:t>
            </a:r>
            <a:r>
              <a:rPr lang="en-US" b="1" dirty="0">
                <a:solidFill>
                  <a:schemeClr val="accent2"/>
                </a:solidFill>
              </a:rPr>
              <a:t> Attribute</a:t>
            </a:r>
          </a:p>
          <a:p>
            <a:pPr lvl="1"/>
            <a:r>
              <a:rPr lang="en-US" dirty="0"/>
              <a:t>The </a:t>
            </a:r>
            <a:r>
              <a:rPr lang="en-US" dirty="0" err="1"/>
              <a:t>formmethod</a:t>
            </a:r>
            <a:r>
              <a:rPr lang="en-US" dirty="0"/>
              <a:t> attribute defines the HTTP method for sending form-data to the action URL.</a:t>
            </a:r>
          </a:p>
          <a:p>
            <a:pPr lvl="1"/>
            <a:r>
              <a:rPr lang="en-US" dirty="0"/>
              <a:t>The </a:t>
            </a:r>
            <a:r>
              <a:rPr lang="en-US" dirty="0" err="1"/>
              <a:t>formmethod</a:t>
            </a:r>
            <a:r>
              <a:rPr lang="en-US" dirty="0"/>
              <a:t> attribute overrides the method attribute of the &lt;form&gt; element.</a:t>
            </a:r>
          </a:p>
          <a:p>
            <a:pPr lvl="1"/>
            <a:r>
              <a:rPr lang="en-US" dirty="0"/>
              <a:t>The </a:t>
            </a:r>
            <a:r>
              <a:rPr lang="en-US" dirty="0" err="1"/>
              <a:t>formmethod</a:t>
            </a:r>
            <a:r>
              <a:rPr lang="en-US" dirty="0"/>
              <a:t> attribute can be used with type="submit" and type="image".</a:t>
            </a:r>
          </a:p>
          <a:p>
            <a:pPr marL="0" indent="0">
              <a:buNone/>
            </a:pPr>
            <a:endParaRPr lang="en-US" dirty="0"/>
          </a:p>
          <a:p>
            <a:r>
              <a:rPr lang="en-US" b="1" dirty="0">
                <a:solidFill>
                  <a:schemeClr val="accent2"/>
                </a:solidFill>
              </a:rPr>
              <a:t>The </a:t>
            </a:r>
            <a:r>
              <a:rPr lang="en-US" b="1" dirty="0" err="1">
                <a:solidFill>
                  <a:schemeClr val="accent2"/>
                </a:solidFill>
              </a:rPr>
              <a:t>formnovalidate</a:t>
            </a:r>
            <a:r>
              <a:rPr lang="en-US" b="1" dirty="0">
                <a:solidFill>
                  <a:schemeClr val="accent2"/>
                </a:solidFill>
              </a:rPr>
              <a:t> Attribute</a:t>
            </a:r>
          </a:p>
          <a:p>
            <a:pPr lvl="1"/>
            <a:r>
              <a:rPr lang="en-US" dirty="0"/>
              <a:t>The </a:t>
            </a:r>
            <a:r>
              <a:rPr lang="en-US" dirty="0" err="1"/>
              <a:t>formnovalidate</a:t>
            </a:r>
            <a:r>
              <a:rPr lang="en-US" dirty="0"/>
              <a:t> attribute overrides the </a:t>
            </a:r>
            <a:r>
              <a:rPr lang="en-US" dirty="0" err="1"/>
              <a:t>novalidate</a:t>
            </a:r>
            <a:r>
              <a:rPr lang="en-US" dirty="0"/>
              <a:t> attribute of the &lt;form&gt; element.</a:t>
            </a:r>
          </a:p>
          <a:p>
            <a:pPr lvl="1"/>
            <a:r>
              <a:rPr lang="en-US" dirty="0"/>
              <a:t>The </a:t>
            </a:r>
            <a:r>
              <a:rPr lang="en-US" dirty="0" err="1"/>
              <a:t>formnovalidate</a:t>
            </a:r>
            <a:r>
              <a:rPr lang="en-US" dirty="0"/>
              <a:t> attribute can be used with type="submit".</a:t>
            </a:r>
          </a:p>
          <a:p>
            <a:r>
              <a:rPr lang="en-US" sz="1800" dirty="0"/>
              <a:t>Example : &lt;form action="/</a:t>
            </a:r>
            <a:r>
              <a:rPr lang="en-US" sz="1800" dirty="0" err="1"/>
              <a:t>action_page.php</a:t>
            </a:r>
            <a:r>
              <a:rPr lang="en-US" sz="1800" dirty="0"/>
              <a:t>"&gt;</a:t>
            </a:r>
            <a:br>
              <a:rPr lang="en-US" sz="1800" dirty="0"/>
            </a:br>
            <a:r>
              <a:rPr lang="en-US" sz="1800" dirty="0"/>
              <a:t>  E-mail: &lt;input type="email" name="</a:t>
            </a:r>
            <a:r>
              <a:rPr lang="en-US" sz="1800" dirty="0" err="1"/>
              <a:t>userid</a:t>
            </a:r>
            <a:r>
              <a:rPr lang="en-US" sz="1800" dirty="0"/>
              <a:t>"&gt;&lt;</a:t>
            </a:r>
            <a:r>
              <a:rPr lang="en-US" sz="1800" dirty="0" err="1"/>
              <a:t>br</a:t>
            </a:r>
            <a:r>
              <a:rPr lang="en-US" sz="1800" dirty="0"/>
              <a:t>&gt;</a:t>
            </a:r>
            <a:br>
              <a:rPr lang="en-US" sz="1800" dirty="0"/>
            </a:br>
            <a:r>
              <a:rPr lang="en-US" sz="1800" dirty="0"/>
              <a:t>  &lt;input type="submit" value="Submit"&gt;&lt;</a:t>
            </a:r>
            <a:r>
              <a:rPr lang="en-US" sz="1800" dirty="0" err="1"/>
              <a:t>br</a:t>
            </a:r>
            <a:r>
              <a:rPr lang="en-US" sz="1800" dirty="0"/>
              <a:t>&gt;</a:t>
            </a:r>
            <a:br>
              <a:rPr lang="en-US" sz="1800" dirty="0"/>
            </a:br>
            <a:r>
              <a:rPr lang="en-US" sz="1800" dirty="0"/>
              <a:t>  &lt;input type="submit" </a:t>
            </a:r>
            <a:r>
              <a:rPr lang="en-US" sz="1800" dirty="0" err="1"/>
              <a:t>formnovalidate</a:t>
            </a:r>
            <a:r>
              <a:rPr lang="en-US" sz="1800" dirty="0"/>
              <a:t> value="Submit without validation"&gt;</a:t>
            </a:r>
            <a:br>
              <a:rPr lang="en-US" sz="1800" dirty="0"/>
            </a:br>
            <a:r>
              <a:rPr lang="en-US" sz="1800" dirty="0"/>
              <a:t>&lt;/form&gt;</a:t>
            </a:r>
          </a:p>
        </p:txBody>
      </p:sp>
      <p:sp>
        <p:nvSpPr>
          <p:cNvPr id="2" name="Slide Number Placeholder 1">
            <a:extLst>
              <a:ext uri="{FF2B5EF4-FFF2-40B4-BE49-F238E27FC236}">
                <a16:creationId xmlns:a16="http://schemas.microsoft.com/office/drawing/2014/main" id="{4D73A5DE-0DFD-4626-BB31-3321CA78AF7F}"/>
              </a:ext>
            </a:extLst>
          </p:cNvPr>
          <p:cNvSpPr>
            <a:spLocks noGrp="1"/>
          </p:cNvSpPr>
          <p:nvPr>
            <p:ph type="sldNum" sz="quarter" idx="12"/>
          </p:nvPr>
        </p:nvSpPr>
        <p:spPr/>
        <p:txBody>
          <a:bodyPr/>
          <a:lstStyle/>
          <a:p>
            <a:fld id="{84F7D234-5B7C-47B5-93A7-EAB147A706C7}" type="slidenum">
              <a:rPr lang="en-US" smtClean="0"/>
              <a:t>39</a:t>
            </a:fld>
            <a:endParaRPr lang="en-US"/>
          </a:p>
        </p:txBody>
      </p:sp>
    </p:spTree>
    <p:extLst>
      <p:ext uri="{BB962C8B-B14F-4D97-AF65-F5344CB8AC3E}">
        <p14:creationId xmlns:p14="http://schemas.microsoft.com/office/powerpoint/2010/main" val="422459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60828" y="420914"/>
            <a:ext cx="11527971" cy="60669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HTML5 Technology Functions</a:t>
            </a:r>
          </a:p>
          <a:p>
            <a:endParaRPr lang="en-US" sz="1050" b="1" u="sng" dirty="0">
              <a:latin typeface="Garamond" panose="02020404030301010803" pitchFamily="18" charset="0"/>
              <a:cs typeface="Arabic Typesetting" panose="03020402040406030203" pitchFamily="66" charset="-78"/>
            </a:endParaRPr>
          </a:p>
          <a:p>
            <a:pPr algn="just">
              <a:lnSpc>
                <a:spcPct val="150000"/>
              </a:lnSpc>
            </a:pPr>
            <a:r>
              <a:rPr lang="en-US" sz="2000" b="1" u="sng" dirty="0">
                <a:latin typeface="Garamond" panose="02020404030301010803" pitchFamily="18" charset="0"/>
                <a:cs typeface="Arabic Typesetting" panose="03020402040406030203" pitchFamily="66" charset="-78"/>
              </a:rPr>
              <a:t>Semantics</a:t>
            </a:r>
            <a:r>
              <a:rPr lang="en-US" sz="2000" dirty="0">
                <a:latin typeface="Garamond" panose="02020404030301010803" pitchFamily="18" charset="0"/>
                <a:cs typeface="Arabic Typesetting" panose="03020402040406030203" pitchFamily="66" charset="-78"/>
              </a:rPr>
              <a:t>: allowing you to describe more precisely what your content is.</a:t>
            </a:r>
          </a:p>
          <a:p>
            <a:pPr algn="just">
              <a:lnSpc>
                <a:spcPct val="150000"/>
              </a:lnSpc>
            </a:pPr>
            <a:r>
              <a:rPr lang="en-US" sz="2000" b="1" u="sng" dirty="0">
                <a:latin typeface="Garamond" panose="02020404030301010803" pitchFamily="18" charset="0"/>
                <a:cs typeface="Arabic Typesetting" panose="03020402040406030203" pitchFamily="66" charset="-78"/>
              </a:rPr>
              <a:t>Connectivity</a:t>
            </a:r>
            <a:r>
              <a:rPr lang="en-US" sz="2000" dirty="0">
                <a:latin typeface="Garamond" panose="02020404030301010803" pitchFamily="18" charset="0"/>
                <a:cs typeface="Arabic Typesetting" panose="03020402040406030203" pitchFamily="66" charset="-78"/>
              </a:rPr>
              <a:t>: allowing you to communicate with the server in new and innovative ways.</a:t>
            </a:r>
          </a:p>
          <a:p>
            <a:pPr algn="just">
              <a:lnSpc>
                <a:spcPct val="150000"/>
              </a:lnSpc>
            </a:pPr>
            <a:r>
              <a:rPr lang="en-US" sz="2000" b="1" u="sng" dirty="0">
                <a:latin typeface="Garamond" panose="02020404030301010803" pitchFamily="18" charset="0"/>
                <a:cs typeface="Arabic Typesetting" panose="03020402040406030203" pitchFamily="66" charset="-78"/>
              </a:rPr>
              <a:t>Offline &amp; Storage</a:t>
            </a:r>
            <a:r>
              <a:rPr lang="en-US" sz="2000" dirty="0">
                <a:latin typeface="Garamond" panose="02020404030301010803" pitchFamily="18" charset="0"/>
                <a:cs typeface="Arabic Typesetting" panose="03020402040406030203" pitchFamily="66" charset="-78"/>
              </a:rPr>
              <a:t>: allowing webpages to store data on the client-side locally and operate offline more efficiently.</a:t>
            </a:r>
          </a:p>
          <a:p>
            <a:pPr algn="just">
              <a:lnSpc>
                <a:spcPct val="150000"/>
              </a:lnSpc>
            </a:pPr>
            <a:r>
              <a:rPr lang="en-US" sz="2000" b="1" u="sng" dirty="0">
                <a:latin typeface="Garamond" panose="02020404030301010803" pitchFamily="18" charset="0"/>
                <a:cs typeface="Arabic Typesetting" panose="03020402040406030203" pitchFamily="66" charset="-78"/>
              </a:rPr>
              <a:t>Multimedia</a:t>
            </a:r>
            <a:r>
              <a:rPr lang="en-US" sz="2000" dirty="0">
                <a:latin typeface="Garamond" panose="02020404030301010803" pitchFamily="18" charset="0"/>
                <a:cs typeface="Arabic Typesetting" panose="03020402040406030203" pitchFamily="66" charset="-78"/>
              </a:rPr>
              <a:t>: making video and audio first-class citizens in the Open Web.</a:t>
            </a:r>
          </a:p>
          <a:p>
            <a:pPr algn="just">
              <a:lnSpc>
                <a:spcPct val="150000"/>
              </a:lnSpc>
            </a:pPr>
            <a:r>
              <a:rPr lang="en-US" sz="2000" b="1" u="sng" dirty="0">
                <a:latin typeface="Garamond" panose="02020404030301010803" pitchFamily="18" charset="0"/>
                <a:cs typeface="Arabic Typesetting" panose="03020402040406030203" pitchFamily="66" charset="-78"/>
              </a:rPr>
              <a:t>2D/3D Graphics &amp; Effects</a:t>
            </a:r>
            <a:r>
              <a:rPr lang="en-US" sz="2000" dirty="0">
                <a:latin typeface="Garamond" panose="02020404030301010803" pitchFamily="18" charset="0"/>
                <a:cs typeface="Arabic Typesetting" panose="03020402040406030203" pitchFamily="66" charset="-78"/>
              </a:rPr>
              <a:t>: allowing a much more diverse range of presentation options.</a:t>
            </a:r>
          </a:p>
          <a:p>
            <a:pPr algn="just">
              <a:lnSpc>
                <a:spcPct val="150000"/>
              </a:lnSpc>
            </a:pPr>
            <a:r>
              <a:rPr lang="en-US" sz="2000" b="1" u="sng" dirty="0">
                <a:latin typeface="Garamond" panose="02020404030301010803" pitchFamily="18" charset="0"/>
                <a:cs typeface="Arabic Typesetting" panose="03020402040406030203" pitchFamily="66" charset="-78"/>
              </a:rPr>
              <a:t>Performance &amp; Integration</a:t>
            </a:r>
            <a:r>
              <a:rPr lang="en-US" sz="2000" dirty="0">
                <a:latin typeface="Garamond" panose="02020404030301010803" pitchFamily="18" charset="0"/>
                <a:cs typeface="Arabic Typesetting" panose="03020402040406030203" pitchFamily="66" charset="-78"/>
              </a:rPr>
              <a:t>: providing greater speed optimization and better usage of computer hardware.</a:t>
            </a:r>
          </a:p>
          <a:p>
            <a:pPr algn="just">
              <a:lnSpc>
                <a:spcPct val="150000"/>
              </a:lnSpc>
            </a:pPr>
            <a:r>
              <a:rPr lang="en-US" sz="2000" b="1" u="sng" dirty="0">
                <a:latin typeface="Garamond" panose="02020404030301010803" pitchFamily="18" charset="0"/>
                <a:cs typeface="Arabic Typesetting" panose="03020402040406030203" pitchFamily="66" charset="-78"/>
              </a:rPr>
              <a:t>Device Access</a:t>
            </a:r>
            <a:r>
              <a:rPr lang="en-US" sz="2000" dirty="0">
                <a:latin typeface="Garamond" panose="02020404030301010803" pitchFamily="18" charset="0"/>
                <a:cs typeface="Arabic Typesetting" panose="03020402040406030203" pitchFamily="66" charset="-78"/>
              </a:rPr>
              <a:t>: allowing for the usage of various input and output devices.</a:t>
            </a:r>
          </a:p>
          <a:p>
            <a:pPr algn="just">
              <a:lnSpc>
                <a:spcPct val="150000"/>
              </a:lnSpc>
            </a:pPr>
            <a:r>
              <a:rPr lang="en-US" sz="2000" b="1" u="sng" dirty="0">
                <a:latin typeface="Garamond" panose="02020404030301010803" pitchFamily="18" charset="0"/>
                <a:cs typeface="Arabic Typesetting" panose="03020402040406030203" pitchFamily="66" charset="-78"/>
              </a:rPr>
              <a:t>Styling</a:t>
            </a:r>
            <a:r>
              <a:rPr lang="en-US" sz="2000" dirty="0">
                <a:latin typeface="Garamond" panose="02020404030301010803" pitchFamily="18" charset="0"/>
                <a:cs typeface="Arabic Typesetting" panose="03020402040406030203" pitchFamily="66" charset="-78"/>
              </a:rPr>
              <a:t>: letting authors write more sophisticated themes.</a:t>
            </a: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4" name="Slide Number Placeholder 3">
            <a:extLst>
              <a:ext uri="{FF2B5EF4-FFF2-40B4-BE49-F238E27FC236}">
                <a16:creationId xmlns:a16="http://schemas.microsoft.com/office/drawing/2014/main" id="{109D8BB0-9778-4A92-BBFD-945E6FEE0ADF}"/>
              </a:ext>
            </a:extLst>
          </p:cNvPr>
          <p:cNvSpPr>
            <a:spLocks noGrp="1"/>
          </p:cNvSpPr>
          <p:nvPr>
            <p:ph type="sldNum" sz="quarter" idx="12"/>
          </p:nvPr>
        </p:nvSpPr>
        <p:spPr/>
        <p:txBody>
          <a:bodyPr/>
          <a:lstStyle/>
          <a:p>
            <a:fld id="{84F7D234-5B7C-47B5-93A7-EAB147A706C7}" type="slidenum">
              <a:rPr lang="en-US" smtClean="0"/>
              <a:t>4</a:t>
            </a:fld>
            <a:endParaRPr lang="en-US"/>
          </a:p>
        </p:txBody>
      </p:sp>
    </p:spTree>
    <p:extLst>
      <p:ext uri="{BB962C8B-B14F-4D97-AF65-F5344CB8AC3E}">
        <p14:creationId xmlns:p14="http://schemas.microsoft.com/office/powerpoint/2010/main" val="3114054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FD111-7679-4A92-8C83-7A88B8E617D6}"/>
              </a:ext>
            </a:extLst>
          </p:cNvPr>
          <p:cNvSpPr>
            <a:spLocks noGrp="1"/>
          </p:cNvSpPr>
          <p:nvPr>
            <p:ph idx="1"/>
          </p:nvPr>
        </p:nvSpPr>
        <p:spPr>
          <a:xfrm>
            <a:off x="490330" y="530088"/>
            <a:ext cx="9559523" cy="6056242"/>
          </a:xfrm>
        </p:spPr>
        <p:txBody>
          <a:bodyPr/>
          <a:lstStyle/>
          <a:p>
            <a:r>
              <a:rPr lang="en-US" b="1" dirty="0">
                <a:solidFill>
                  <a:schemeClr val="accent2"/>
                </a:solidFill>
              </a:rPr>
              <a:t>The height and width Attributes</a:t>
            </a:r>
          </a:p>
          <a:p>
            <a:pPr lvl="1"/>
            <a:r>
              <a:rPr lang="en-US" dirty="0"/>
              <a:t>The height and width attributes specify the height and width of an &lt;input type="image"&gt; element.</a:t>
            </a:r>
          </a:p>
          <a:p>
            <a:pPr lvl="1"/>
            <a:r>
              <a:rPr lang="en-US" dirty="0"/>
              <a:t>Always specify the size of images. If the browser does not know the size, the page will flicker while images load.</a:t>
            </a:r>
          </a:p>
          <a:p>
            <a:pPr lvl="1"/>
            <a:endParaRPr lang="en-US" dirty="0"/>
          </a:p>
          <a:p>
            <a:pPr lvl="1"/>
            <a:endParaRPr lang="en-US" dirty="0"/>
          </a:p>
          <a:p>
            <a:r>
              <a:rPr lang="en-US" b="1" dirty="0">
                <a:solidFill>
                  <a:schemeClr val="accent2"/>
                </a:solidFill>
              </a:rPr>
              <a:t>The min and max Attributes</a:t>
            </a:r>
          </a:p>
          <a:p>
            <a:pPr lvl="1"/>
            <a:r>
              <a:rPr lang="en-US" dirty="0"/>
              <a:t>The min and max attributes specify the minimum and maximum values for an &lt;input&gt; element.</a:t>
            </a:r>
          </a:p>
          <a:p>
            <a:pPr lvl="1"/>
            <a:r>
              <a:rPr lang="en-US" dirty="0"/>
              <a:t>The min and max attributes work with the following input types: number, range, date, datetime-local, month, time and week.</a:t>
            </a:r>
          </a:p>
          <a:p>
            <a:pPr lvl="1"/>
            <a:endParaRPr lang="en-US" dirty="0"/>
          </a:p>
          <a:p>
            <a:endParaRPr lang="en-US" dirty="0"/>
          </a:p>
        </p:txBody>
      </p:sp>
      <p:sp>
        <p:nvSpPr>
          <p:cNvPr id="2" name="Slide Number Placeholder 1">
            <a:extLst>
              <a:ext uri="{FF2B5EF4-FFF2-40B4-BE49-F238E27FC236}">
                <a16:creationId xmlns:a16="http://schemas.microsoft.com/office/drawing/2014/main" id="{1165B5F3-E964-4AB6-AA85-18EB5CB74E08}"/>
              </a:ext>
            </a:extLst>
          </p:cNvPr>
          <p:cNvSpPr>
            <a:spLocks noGrp="1"/>
          </p:cNvSpPr>
          <p:nvPr>
            <p:ph type="sldNum" sz="quarter" idx="12"/>
          </p:nvPr>
        </p:nvSpPr>
        <p:spPr/>
        <p:txBody>
          <a:bodyPr/>
          <a:lstStyle/>
          <a:p>
            <a:fld id="{84F7D234-5B7C-47B5-93A7-EAB147A706C7}" type="slidenum">
              <a:rPr lang="en-US" smtClean="0"/>
              <a:t>40</a:t>
            </a:fld>
            <a:endParaRPr lang="en-US"/>
          </a:p>
        </p:txBody>
      </p:sp>
    </p:spTree>
    <p:extLst>
      <p:ext uri="{BB962C8B-B14F-4D97-AF65-F5344CB8AC3E}">
        <p14:creationId xmlns:p14="http://schemas.microsoft.com/office/powerpoint/2010/main" val="1499351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5AD8B3-3C7F-4C74-9BFB-FC464A2C52A8}"/>
              </a:ext>
            </a:extLst>
          </p:cNvPr>
          <p:cNvSpPr>
            <a:spLocks noGrp="1"/>
          </p:cNvSpPr>
          <p:nvPr>
            <p:ph idx="1"/>
          </p:nvPr>
        </p:nvSpPr>
        <p:spPr>
          <a:xfrm>
            <a:off x="437322" y="477078"/>
            <a:ext cx="10111408" cy="6042992"/>
          </a:xfrm>
        </p:spPr>
        <p:txBody>
          <a:bodyPr/>
          <a:lstStyle/>
          <a:p>
            <a:r>
              <a:rPr lang="en-US" b="1" dirty="0">
                <a:solidFill>
                  <a:schemeClr val="accent2"/>
                </a:solidFill>
              </a:rPr>
              <a:t>The multiple Attribute</a:t>
            </a:r>
          </a:p>
          <a:p>
            <a:pPr lvl="1"/>
            <a:r>
              <a:rPr lang="en-US" dirty="0"/>
              <a:t>The multiple attribute specifies that the user is allowed to enter more than one value in the &lt;input&gt; element.</a:t>
            </a:r>
          </a:p>
          <a:p>
            <a:pPr lvl="1"/>
            <a:r>
              <a:rPr lang="en-US" dirty="0"/>
              <a:t>The multiple attribute works with the following input types: email, and file.</a:t>
            </a:r>
          </a:p>
          <a:p>
            <a:pPr lvl="1"/>
            <a:endParaRPr lang="en-US" dirty="0"/>
          </a:p>
          <a:p>
            <a:pPr lvl="1"/>
            <a:endParaRPr lang="en-US" dirty="0"/>
          </a:p>
          <a:p>
            <a:pPr lvl="1"/>
            <a:endParaRPr lang="en-US" dirty="0"/>
          </a:p>
          <a:p>
            <a:r>
              <a:rPr lang="en-US" b="1" dirty="0">
                <a:solidFill>
                  <a:schemeClr val="accent2"/>
                </a:solidFill>
              </a:rPr>
              <a:t>The pattern Attribute</a:t>
            </a:r>
          </a:p>
          <a:p>
            <a:pPr lvl="1"/>
            <a:r>
              <a:rPr lang="en-US" dirty="0"/>
              <a:t>The pattern attribute specifies a regular expression that the &lt;input&gt; element's value is checked against.</a:t>
            </a:r>
          </a:p>
          <a:p>
            <a:pPr lvl="1"/>
            <a:r>
              <a:rPr lang="en-US" dirty="0"/>
              <a:t>The pattern attribute works with the following input types: text, search, </a:t>
            </a:r>
            <a:r>
              <a:rPr lang="en-US" dirty="0" err="1"/>
              <a:t>url</a:t>
            </a:r>
            <a:r>
              <a:rPr lang="en-US" dirty="0"/>
              <a:t>, </a:t>
            </a:r>
            <a:r>
              <a:rPr lang="en-US" dirty="0" err="1"/>
              <a:t>tel</a:t>
            </a:r>
            <a:r>
              <a:rPr lang="en-US" dirty="0"/>
              <a:t>, email, and password.</a:t>
            </a:r>
          </a:p>
          <a:p>
            <a:pPr lvl="1"/>
            <a:r>
              <a:rPr lang="en-US" dirty="0"/>
              <a:t>Use the global title attribute to describe the pattern to help the user.</a:t>
            </a:r>
          </a:p>
          <a:p>
            <a:r>
              <a:rPr lang="en-US" sz="1800" dirty="0"/>
              <a:t>Example : Country code: &lt;input type="text" name="</a:t>
            </a:r>
            <a:r>
              <a:rPr lang="en-US" sz="1800" dirty="0" err="1"/>
              <a:t>country_code</a:t>
            </a:r>
            <a:r>
              <a:rPr lang="en-US" sz="1800" dirty="0"/>
              <a:t>" pattern="[A-Za-z]{3}" title="Three letter country code"&gt;</a:t>
            </a:r>
          </a:p>
        </p:txBody>
      </p:sp>
      <p:sp>
        <p:nvSpPr>
          <p:cNvPr id="2" name="Slide Number Placeholder 1">
            <a:extLst>
              <a:ext uri="{FF2B5EF4-FFF2-40B4-BE49-F238E27FC236}">
                <a16:creationId xmlns:a16="http://schemas.microsoft.com/office/drawing/2014/main" id="{B1A07C2B-5D87-4D00-B843-A30ED5E8222A}"/>
              </a:ext>
            </a:extLst>
          </p:cNvPr>
          <p:cNvSpPr>
            <a:spLocks noGrp="1"/>
          </p:cNvSpPr>
          <p:nvPr>
            <p:ph type="sldNum" sz="quarter" idx="12"/>
          </p:nvPr>
        </p:nvSpPr>
        <p:spPr/>
        <p:txBody>
          <a:bodyPr/>
          <a:lstStyle/>
          <a:p>
            <a:fld id="{84F7D234-5B7C-47B5-93A7-EAB147A706C7}" type="slidenum">
              <a:rPr lang="en-US" smtClean="0"/>
              <a:t>41</a:t>
            </a:fld>
            <a:endParaRPr lang="en-US"/>
          </a:p>
        </p:txBody>
      </p:sp>
    </p:spTree>
    <p:extLst>
      <p:ext uri="{BB962C8B-B14F-4D97-AF65-F5344CB8AC3E}">
        <p14:creationId xmlns:p14="http://schemas.microsoft.com/office/powerpoint/2010/main" val="711660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DDF17D-BFC8-404C-85FF-4B1FFC4FC096}"/>
              </a:ext>
            </a:extLst>
          </p:cNvPr>
          <p:cNvSpPr>
            <a:spLocks noGrp="1"/>
          </p:cNvSpPr>
          <p:nvPr>
            <p:ph idx="1"/>
          </p:nvPr>
        </p:nvSpPr>
        <p:spPr>
          <a:xfrm>
            <a:off x="516836" y="437322"/>
            <a:ext cx="9533018" cy="6122504"/>
          </a:xfrm>
        </p:spPr>
        <p:txBody>
          <a:bodyPr/>
          <a:lstStyle/>
          <a:p>
            <a:r>
              <a:rPr lang="en-US" b="1" dirty="0">
                <a:solidFill>
                  <a:schemeClr val="accent2"/>
                </a:solidFill>
              </a:rPr>
              <a:t>The placeholder Attribute</a:t>
            </a:r>
          </a:p>
          <a:p>
            <a:pPr lvl="1"/>
            <a:r>
              <a:rPr lang="en-US" dirty="0"/>
              <a:t>The placeholder attribute specifies a hint that describes the expected value of an input field (a sample value or a short description of the format).</a:t>
            </a:r>
          </a:p>
          <a:p>
            <a:pPr lvl="1"/>
            <a:r>
              <a:rPr lang="en-US" dirty="0"/>
              <a:t>The hint is displayed in the input field before the user enters a value.</a:t>
            </a:r>
          </a:p>
          <a:p>
            <a:pPr lvl="1"/>
            <a:r>
              <a:rPr lang="en-US" dirty="0"/>
              <a:t>The placeholder attribute works with the following input types: text, search, </a:t>
            </a:r>
            <a:r>
              <a:rPr lang="en-US" dirty="0" err="1"/>
              <a:t>url</a:t>
            </a:r>
            <a:r>
              <a:rPr lang="en-US" dirty="0"/>
              <a:t>, </a:t>
            </a:r>
            <a:r>
              <a:rPr lang="en-US" dirty="0" err="1"/>
              <a:t>tel</a:t>
            </a:r>
            <a:r>
              <a:rPr lang="en-US" dirty="0"/>
              <a:t>, email, and password.</a:t>
            </a:r>
          </a:p>
          <a:p>
            <a:pPr lvl="1"/>
            <a:endParaRPr lang="en-US" dirty="0"/>
          </a:p>
          <a:p>
            <a:pPr lvl="1"/>
            <a:endParaRPr lang="en-US" dirty="0"/>
          </a:p>
          <a:p>
            <a:pPr lvl="1"/>
            <a:endParaRPr lang="en-US" dirty="0"/>
          </a:p>
          <a:p>
            <a:r>
              <a:rPr lang="en-US" b="1" dirty="0">
                <a:solidFill>
                  <a:schemeClr val="accent2"/>
                </a:solidFill>
              </a:rPr>
              <a:t>The required Attribute</a:t>
            </a:r>
          </a:p>
          <a:p>
            <a:pPr lvl="1"/>
            <a:r>
              <a:rPr lang="en-US" dirty="0"/>
              <a:t>The required attribute specifies that an input field must be filled out before submitting the form.</a:t>
            </a:r>
          </a:p>
          <a:p>
            <a:pPr lvl="1"/>
            <a:r>
              <a:rPr lang="en-US" dirty="0"/>
              <a:t>The required attribute works with the following input types: text, search, </a:t>
            </a:r>
            <a:r>
              <a:rPr lang="en-US" dirty="0" err="1"/>
              <a:t>url</a:t>
            </a:r>
            <a:r>
              <a:rPr lang="en-US" dirty="0"/>
              <a:t>, </a:t>
            </a:r>
            <a:r>
              <a:rPr lang="en-US" dirty="0" err="1"/>
              <a:t>tel</a:t>
            </a:r>
            <a:r>
              <a:rPr lang="en-US" dirty="0"/>
              <a:t>, email, password, date pickers, number, checkbox, radio, and file.</a:t>
            </a:r>
          </a:p>
        </p:txBody>
      </p:sp>
      <p:sp>
        <p:nvSpPr>
          <p:cNvPr id="2" name="Slide Number Placeholder 1">
            <a:extLst>
              <a:ext uri="{FF2B5EF4-FFF2-40B4-BE49-F238E27FC236}">
                <a16:creationId xmlns:a16="http://schemas.microsoft.com/office/drawing/2014/main" id="{37499826-0C6B-4619-9ADD-EC0F62A5544B}"/>
              </a:ext>
            </a:extLst>
          </p:cNvPr>
          <p:cNvSpPr>
            <a:spLocks noGrp="1"/>
          </p:cNvSpPr>
          <p:nvPr>
            <p:ph type="sldNum" sz="quarter" idx="12"/>
          </p:nvPr>
        </p:nvSpPr>
        <p:spPr/>
        <p:txBody>
          <a:bodyPr/>
          <a:lstStyle/>
          <a:p>
            <a:fld id="{84F7D234-5B7C-47B5-93A7-EAB147A706C7}" type="slidenum">
              <a:rPr lang="en-US" smtClean="0"/>
              <a:t>42</a:t>
            </a:fld>
            <a:endParaRPr lang="en-US"/>
          </a:p>
        </p:txBody>
      </p:sp>
    </p:spTree>
    <p:extLst>
      <p:ext uri="{BB962C8B-B14F-4D97-AF65-F5344CB8AC3E}">
        <p14:creationId xmlns:p14="http://schemas.microsoft.com/office/powerpoint/2010/main" val="23139041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5085FD-6342-4675-A15C-5441ACD82E2C}"/>
              </a:ext>
            </a:extLst>
          </p:cNvPr>
          <p:cNvSpPr>
            <a:spLocks noGrp="1"/>
          </p:cNvSpPr>
          <p:nvPr>
            <p:ph idx="1"/>
          </p:nvPr>
        </p:nvSpPr>
        <p:spPr>
          <a:xfrm>
            <a:off x="556592" y="477078"/>
            <a:ext cx="9493262" cy="6029739"/>
          </a:xfrm>
        </p:spPr>
        <p:txBody>
          <a:bodyPr/>
          <a:lstStyle/>
          <a:p>
            <a:r>
              <a:rPr lang="en-US" b="1" dirty="0">
                <a:solidFill>
                  <a:schemeClr val="accent2"/>
                </a:solidFill>
              </a:rPr>
              <a:t>The step Attribute</a:t>
            </a:r>
          </a:p>
          <a:p>
            <a:pPr lvl="1"/>
            <a:r>
              <a:rPr lang="en-US" dirty="0"/>
              <a:t>The step attribute specifies the legal number intervals for an &lt;input&gt; element.</a:t>
            </a:r>
          </a:p>
          <a:p>
            <a:pPr marL="0" indent="0">
              <a:buNone/>
            </a:pPr>
            <a:r>
              <a:rPr lang="en-US" dirty="0"/>
              <a:t>Example: if step="3", legal numbers could be -3, 0, 3, 6, etc.</a:t>
            </a:r>
          </a:p>
          <a:p>
            <a:pPr lvl="1"/>
            <a:r>
              <a:rPr lang="en-US" dirty="0"/>
              <a:t>The step attribute can be used together with the max and min attributes to create a range of legal values.</a:t>
            </a:r>
          </a:p>
          <a:p>
            <a:pPr lvl="1"/>
            <a:r>
              <a:rPr lang="en-US" dirty="0"/>
              <a:t>The step attribute works with the following input types: number, range, date, datetime-local, month, time and week.</a:t>
            </a:r>
          </a:p>
          <a:p>
            <a:endParaRPr lang="en-US" dirty="0"/>
          </a:p>
          <a:p>
            <a:endParaRPr lang="en-US" dirty="0"/>
          </a:p>
          <a:p>
            <a:endParaRPr lang="en-US" dirty="0"/>
          </a:p>
        </p:txBody>
      </p:sp>
      <p:sp>
        <p:nvSpPr>
          <p:cNvPr id="2" name="Slide Number Placeholder 1">
            <a:extLst>
              <a:ext uri="{FF2B5EF4-FFF2-40B4-BE49-F238E27FC236}">
                <a16:creationId xmlns:a16="http://schemas.microsoft.com/office/drawing/2014/main" id="{2BCA7D29-4D2A-4A3B-922E-EF6FB187FC76}"/>
              </a:ext>
            </a:extLst>
          </p:cNvPr>
          <p:cNvSpPr>
            <a:spLocks noGrp="1"/>
          </p:cNvSpPr>
          <p:nvPr>
            <p:ph type="sldNum" sz="quarter" idx="12"/>
          </p:nvPr>
        </p:nvSpPr>
        <p:spPr/>
        <p:txBody>
          <a:bodyPr/>
          <a:lstStyle/>
          <a:p>
            <a:fld id="{84F7D234-5B7C-47B5-93A7-EAB147A706C7}" type="slidenum">
              <a:rPr lang="en-US" smtClean="0"/>
              <a:t>43</a:t>
            </a:fld>
            <a:endParaRPr lang="en-US"/>
          </a:p>
        </p:txBody>
      </p:sp>
    </p:spTree>
    <p:extLst>
      <p:ext uri="{BB962C8B-B14F-4D97-AF65-F5344CB8AC3E}">
        <p14:creationId xmlns:p14="http://schemas.microsoft.com/office/powerpoint/2010/main" val="22020463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F29BA6-7A8B-4B23-901C-9080CF02D4DB}"/>
              </a:ext>
            </a:extLst>
          </p:cNvPr>
          <p:cNvSpPr>
            <a:spLocks noGrp="1"/>
          </p:cNvSpPr>
          <p:nvPr>
            <p:ph type="title"/>
          </p:nvPr>
        </p:nvSpPr>
        <p:spPr>
          <a:xfrm>
            <a:off x="1056929" y="2387538"/>
            <a:ext cx="9404723" cy="1400530"/>
          </a:xfrm>
        </p:spPr>
        <p:txBody>
          <a:bodyPr/>
          <a:lstStyle/>
          <a:p>
            <a:pPr algn="ctr"/>
            <a:r>
              <a:rPr lang="en-US" dirty="0"/>
              <a:t>HTML 5 Media</a:t>
            </a:r>
          </a:p>
        </p:txBody>
      </p:sp>
      <p:sp>
        <p:nvSpPr>
          <p:cNvPr id="5" name="Slide Number Placeholder 4">
            <a:extLst>
              <a:ext uri="{FF2B5EF4-FFF2-40B4-BE49-F238E27FC236}">
                <a16:creationId xmlns:a16="http://schemas.microsoft.com/office/drawing/2014/main" id="{C0E8B7E9-3342-4826-B494-7D812ABA97B7}"/>
              </a:ext>
            </a:extLst>
          </p:cNvPr>
          <p:cNvSpPr>
            <a:spLocks noGrp="1"/>
          </p:cNvSpPr>
          <p:nvPr>
            <p:ph type="sldNum" sz="quarter" idx="12"/>
          </p:nvPr>
        </p:nvSpPr>
        <p:spPr/>
        <p:txBody>
          <a:bodyPr/>
          <a:lstStyle/>
          <a:p>
            <a:fld id="{84F7D234-5B7C-47B5-93A7-EAB147A706C7}" type="slidenum">
              <a:rPr lang="en-US" smtClean="0"/>
              <a:t>44</a:t>
            </a:fld>
            <a:endParaRPr lang="en-US"/>
          </a:p>
        </p:txBody>
      </p:sp>
    </p:spTree>
    <p:extLst>
      <p:ext uri="{BB962C8B-B14F-4D97-AF65-F5344CB8AC3E}">
        <p14:creationId xmlns:p14="http://schemas.microsoft.com/office/powerpoint/2010/main" val="16787532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DBBB-3610-4BDC-B699-DD376B8BC718}"/>
              </a:ext>
            </a:extLst>
          </p:cNvPr>
          <p:cNvSpPr>
            <a:spLocks noGrp="1"/>
          </p:cNvSpPr>
          <p:nvPr>
            <p:ph type="title"/>
          </p:nvPr>
        </p:nvSpPr>
        <p:spPr/>
        <p:txBody>
          <a:bodyPr/>
          <a:lstStyle/>
          <a:p>
            <a:r>
              <a:rPr lang="en-US" dirty="0"/>
              <a:t>HTML Audio Tag</a:t>
            </a:r>
            <a:br>
              <a:rPr lang="en-US" dirty="0"/>
            </a:br>
            <a:endParaRPr lang="en-US" dirty="0"/>
          </a:p>
        </p:txBody>
      </p:sp>
      <p:sp>
        <p:nvSpPr>
          <p:cNvPr id="3" name="Content Placeholder 2">
            <a:extLst>
              <a:ext uri="{FF2B5EF4-FFF2-40B4-BE49-F238E27FC236}">
                <a16:creationId xmlns:a16="http://schemas.microsoft.com/office/drawing/2014/main" id="{5DECD349-7E27-449A-8ACF-91DE7F904B99}"/>
              </a:ext>
            </a:extLst>
          </p:cNvPr>
          <p:cNvSpPr>
            <a:spLocks noGrp="1"/>
          </p:cNvSpPr>
          <p:nvPr>
            <p:ph idx="1"/>
          </p:nvPr>
        </p:nvSpPr>
        <p:spPr>
          <a:xfrm>
            <a:off x="645130" y="2052918"/>
            <a:ext cx="10301166" cy="4195481"/>
          </a:xfrm>
        </p:spPr>
        <p:txBody>
          <a:bodyPr/>
          <a:lstStyle/>
          <a:p>
            <a:r>
              <a:rPr lang="en-US" dirty="0"/>
              <a:t>HTML audio tag is used to define sounds such as music and other audio clips.</a:t>
            </a:r>
          </a:p>
          <a:p>
            <a:pPr marL="0" indent="0">
              <a:buNone/>
            </a:pPr>
            <a:r>
              <a:rPr lang="en-US" dirty="0"/>
              <a:t> </a:t>
            </a:r>
          </a:p>
          <a:p>
            <a:r>
              <a:rPr lang="en-US" dirty="0"/>
              <a:t>Currently there are three supported file format for HTML 5 audio tag.</a:t>
            </a:r>
          </a:p>
          <a:p>
            <a:pPr lvl="1"/>
            <a:r>
              <a:rPr lang="en-US" dirty="0"/>
              <a:t>mp3</a:t>
            </a:r>
          </a:p>
          <a:p>
            <a:pPr lvl="1"/>
            <a:r>
              <a:rPr lang="en-US" dirty="0"/>
              <a:t>wav</a:t>
            </a:r>
          </a:p>
          <a:p>
            <a:pPr lvl="1"/>
            <a:r>
              <a:rPr lang="en-US" dirty="0" err="1"/>
              <a:t>ogg</a:t>
            </a:r>
            <a:endParaRPr lang="en-US" dirty="0"/>
          </a:p>
        </p:txBody>
      </p:sp>
      <p:graphicFrame>
        <p:nvGraphicFramePr>
          <p:cNvPr id="4" name="Table 3">
            <a:extLst>
              <a:ext uri="{FF2B5EF4-FFF2-40B4-BE49-F238E27FC236}">
                <a16:creationId xmlns:a16="http://schemas.microsoft.com/office/drawing/2014/main" id="{5934DB62-B1E4-4CC2-84A3-095AEB618AE9}"/>
              </a:ext>
            </a:extLst>
          </p:cNvPr>
          <p:cNvGraphicFramePr>
            <a:graphicFrameLocks noGrp="1"/>
          </p:cNvGraphicFramePr>
          <p:nvPr>
            <p:extLst>
              <p:ext uri="{D42A27DB-BD31-4B8C-83A1-F6EECF244321}">
                <p14:modId xmlns:p14="http://schemas.microsoft.com/office/powerpoint/2010/main" val="939950112"/>
              </p:ext>
            </p:extLst>
          </p:nvPr>
        </p:nvGraphicFramePr>
        <p:xfrm>
          <a:off x="393342" y="5043275"/>
          <a:ext cx="11143595" cy="849630"/>
        </p:xfrm>
        <a:graphic>
          <a:graphicData uri="http://schemas.openxmlformats.org/drawingml/2006/table">
            <a:tbl>
              <a:tblPr/>
              <a:tblGrid>
                <a:gridCol w="1833027">
                  <a:extLst>
                    <a:ext uri="{9D8B030D-6E8A-4147-A177-3AD203B41FA5}">
                      <a16:colId xmlns:a16="http://schemas.microsoft.com/office/drawing/2014/main" val="2471200722"/>
                    </a:ext>
                  </a:extLst>
                </a:gridCol>
                <a:gridCol w="2184564">
                  <a:extLst>
                    <a:ext uri="{9D8B030D-6E8A-4147-A177-3AD203B41FA5}">
                      <a16:colId xmlns:a16="http://schemas.microsoft.com/office/drawing/2014/main" val="3786100975"/>
                    </a:ext>
                  </a:extLst>
                </a:gridCol>
                <a:gridCol w="1781501">
                  <a:extLst>
                    <a:ext uri="{9D8B030D-6E8A-4147-A177-3AD203B41FA5}">
                      <a16:colId xmlns:a16="http://schemas.microsoft.com/office/drawing/2014/main" val="1362516711"/>
                    </a:ext>
                  </a:extLst>
                </a:gridCol>
                <a:gridCol w="1781501">
                  <a:extLst>
                    <a:ext uri="{9D8B030D-6E8A-4147-A177-3AD203B41FA5}">
                      <a16:colId xmlns:a16="http://schemas.microsoft.com/office/drawing/2014/main" val="1051977356"/>
                    </a:ext>
                  </a:extLst>
                </a:gridCol>
                <a:gridCol w="1781501">
                  <a:extLst>
                    <a:ext uri="{9D8B030D-6E8A-4147-A177-3AD203B41FA5}">
                      <a16:colId xmlns:a16="http://schemas.microsoft.com/office/drawing/2014/main" val="3327118810"/>
                    </a:ext>
                  </a:extLst>
                </a:gridCol>
                <a:gridCol w="1781501">
                  <a:extLst>
                    <a:ext uri="{9D8B030D-6E8A-4147-A177-3AD203B41FA5}">
                      <a16:colId xmlns:a16="http://schemas.microsoft.com/office/drawing/2014/main" val="3709586659"/>
                    </a:ext>
                  </a:extLst>
                </a:gridCol>
              </a:tblGrid>
              <a:tr h="419100">
                <a:tc>
                  <a:txBody>
                    <a:bodyPr/>
                    <a:lstStyle/>
                    <a:p>
                      <a:pPr algn="l" fontAlgn="ctr"/>
                      <a:r>
                        <a:rPr lang="en-US" sz="1600" b="0" dirty="0">
                          <a:solidFill>
                            <a:schemeClr val="bg1"/>
                          </a:solidFill>
                          <a:effectLst/>
                        </a:rPr>
                        <a:t>Element</a:t>
                      </a:r>
                    </a:p>
                  </a:txBody>
                  <a:tcPr marL="152400"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Chrome</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Internet Explorer</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Mozilla Firefox</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Apple Safari</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Opera</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403619136"/>
                  </a:ext>
                </a:extLst>
              </a:tr>
              <a:tr h="0">
                <a:tc>
                  <a:txBody>
                    <a:bodyPr/>
                    <a:lstStyle/>
                    <a:p>
                      <a:pPr algn="l" fontAlgn="t"/>
                      <a:r>
                        <a:rPr lang="en-US" sz="1600" dirty="0">
                          <a:solidFill>
                            <a:schemeClr val="bg1"/>
                          </a:solidFill>
                          <a:effectLst/>
                        </a:rPr>
                        <a:t>&lt;audio&gt;</a:t>
                      </a:r>
                    </a:p>
                  </a:txBody>
                  <a:tcPr marL="1524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4.0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9.0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3.5</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4.0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10.5</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83463338"/>
                  </a:ext>
                </a:extLst>
              </a:tr>
            </a:tbl>
          </a:graphicData>
        </a:graphic>
      </p:graphicFrame>
      <p:sp>
        <p:nvSpPr>
          <p:cNvPr id="5" name="Slide Number Placeholder 4">
            <a:extLst>
              <a:ext uri="{FF2B5EF4-FFF2-40B4-BE49-F238E27FC236}">
                <a16:creationId xmlns:a16="http://schemas.microsoft.com/office/drawing/2014/main" id="{9F7916C0-7CCD-482D-B9E0-1DBA603D388B}"/>
              </a:ext>
            </a:extLst>
          </p:cNvPr>
          <p:cNvSpPr>
            <a:spLocks noGrp="1"/>
          </p:cNvSpPr>
          <p:nvPr>
            <p:ph type="sldNum" sz="quarter" idx="12"/>
          </p:nvPr>
        </p:nvSpPr>
        <p:spPr/>
        <p:txBody>
          <a:bodyPr/>
          <a:lstStyle/>
          <a:p>
            <a:fld id="{84F7D234-5B7C-47B5-93A7-EAB147A706C7}" type="slidenum">
              <a:rPr lang="en-US" smtClean="0"/>
              <a:t>45</a:t>
            </a:fld>
            <a:endParaRPr lang="en-US"/>
          </a:p>
        </p:txBody>
      </p:sp>
    </p:spTree>
    <p:extLst>
      <p:ext uri="{BB962C8B-B14F-4D97-AF65-F5344CB8AC3E}">
        <p14:creationId xmlns:p14="http://schemas.microsoft.com/office/powerpoint/2010/main" val="2799678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982B-98DE-4212-86B2-43CD789074FE}"/>
              </a:ext>
            </a:extLst>
          </p:cNvPr>
          <p:cNvSpPr>
            <a:spLocks noGrp="1"/>
          </p:cNvSpPr>
          <p:nvPr>
            <p:ph type="title"/>
          </p:nvPr>
        </p:nvSpPr>
        <p:spPr>
          <a:xfrm>
            <a:off x="357809" y="452718"/>
            <a:ext cx="9693025" cy="1124291"/>
          </a:xfrm>
        </p:spPr>
        <p:txBody>
          <a:bodyPr/>
          <a:lstStyle/>
          <a:p>
            <a:r>
              <a:rPr lang="en-US" sz="4000" dirty="0"/>
              <a:t>Browser Support Audio File Format</a:t>
            </a:r>
          </a:p>
        </p:txBody>
      </p:sp>
      <p:graphicFrame>
        <p:nvGraphicFramePr>
          <p:cNvPr id="4" name="Table 3">
            <a:extLst>
              <a:ext uri="{FF2B5EF4-FFF2-40B4-BE49-F238E27FC236}">
                <a16:creationId xmlns:a16="http://schemas.microsoft.com/office/drawing/2014/main" id="{6BFBA8D4-2D97-4B42-A9E3-4787C2F1CD54}"/>
              </a:ext>
            </a:extLst>
          </p:cNvPr>
          <p:cNvGraphicFramePr>
            <a:graphicFrameLocks noGrp="1"/>
          </p:cNvGraphicFramePr>
          <p:nvPr>
            <p:extLst>
              <p:ext uri="{D42A27DB-BD31-4B8C-83A1-F6EECF244321}">
                <p14:modId xmlns:p14="http://schemas.microsoft.com/office/powerpoint/2010/main" val="1431972926"/>
              </p:ext>
            </p:extLst>
          </p:nvPr>
        </p:nvGraphicFramePr>
        <p:xfrm>
          <a:off x="940903" y="1855304"/>
          <a:ext cx="9382540" cy="4174435"/>
        </p:xfrm>
        <a:graphic>
          <a:graphicData uri="http://schemas.openxmlformats.org/drawingml/2006/table">
            <a:tbl>
              <a:tblPr/>
              <a:tblGrid>
                <a:gridCol w="2345635">
                  <a:extLst>
                    <a:ext uri="{9D8B030D-6E8A-4147-A177-3AD203B41FA5}">
                      <a16:colId xmlns:a16="http://schemas.microsoft.com/office/drawing/2014/main" val="4095129001"/>
                    </a:ext>
                  </a:extLst>
                </a:gridCol>
                <a:gridCol w="2345635">
                  <a:extLst>
                    <a:ext uri="{9D8B030D-6E8A-4147-A177-3AD203B41FA5}">
                      <a16:colId xmlns:a16="http://schemas.microsoft.com/office/drawing/2014/main" val="2405193776"/>
                    </a:ext>
                  </a:extLst>
                </a:gridCol>
                <a:gridCol w="2345635">
                  <a:extLst>
                    <a:ext uri="{9D8B030D-6E8A-4147-A177-3AD203B41FA5}">
                      <a16:colId xmlns:a16="http://schemas.microsoft.com/office/drawing/2014/main" val="2031311574"/>
                    </a:ext>
                  </a:extLst>
                </a:gridCol>
                <a:gridCol w="2345635">
                  <a:extLst>
                    <a:ext uri="{9D8B030D-6E8A-4147-A177-3AD203B41FA5}">
                      <a16:colId xmlns:a16="http://schemas.microsoft.com/office/drawing/2014/main" val="2906288706"/>
                    </a:ext>
                  </a:extLst>
                </a:gridCol>
              </a:tblGrid>
              <a:tr h="721237">
                <a:tc>
                  <a:txBody>
                    <a:bodyPr/>
                    <a:lstStyle/>
                    <a:p>
                      <a:pPr algn="l" fontAlgn="t"/>
                      <a:r>
                        <a:rPr lang="en-US">
                          <a:solidFill>
                            <a:srgbClr val="000000"/>
                          </a:solidFill>
                          <a:effectLst/>
                          <a:latin typeface="times new roman" panose="02020603050405020304" pitchFamily="18" charset="0"/>
                        </a:rPr>
                        <a:t>Browser</a:t>
                      </a:r>
                    </a:p>
                  </a:txBody>
                  <a:tcPr marL="114300" marR="114300" marT="114300" marB="114300">
                    <a:lnL w="9525" cap="flat" cmpd="sng" algn="ctr">
                      <a:solidFill>
                        <a:srgbClr val="E808BD"/>
                      </a:solidFill>
                      <a:prstDash val="solid"/>
                      <a:round/>
                      <a:headEnd type="none" w="med" len="med"/>
                      <a:tailEnd type="none" w="med" len="med"/>
                    </a:lnL>
                    <a:lnR w="9525" cap="flat" cmpd="sng" algn="ctr">
                      <a:solidFill>
                        <a:srgbClr val="E808BD"/>
                      </a:solidFill>
                      <a:prstDash val="solid"/>
                      <a:round/>
                      <a:headEnd type="none" w="med" len="med"/>
                      <a:tailEnd type="none" w="med" len="med"/>
                    </a:lnR>
                    <a:lnT w="9525" cap="flat" cmpd="sng" algn="ctr">
                      <a:solidFill>
                        <a:srgbClr val="E808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mp3</a:t>
                      </a:r>
                    </a:p>
                  </a:txBody>
                  <a:tcPr marL="114300" marR="114300" marT="114300" marB="114300">
                    <a:lnL w="9525" cap="flat" cmpd="sng" algn="ctr">
                      <a:solidFill>
                        <a:srgbClr val="E808BD"/>
                      </a:solidFill>
                      <a:prstDash val="solid"/>
                      <a:round/>
                      <a:headEnd type="none" w="med" len="med"/>
                      <a:tailEnd type="none" w="med" len="med"/>
                    </a:lnL>
                    <a:lnR w="9525" cap="flat" cmpd="sng" algn="ctr">
                      <a:solidFill>
                        <a:srgbClr val="E808BD"/>
                      </a:solidFill>
                      <a:prstDash val="solid"/>
                      <a:round/>
                      <a:headEnd type="none" w="med" len="med"/>
                      <a:tailEnd type="none" w="med" len="med"/>
                    </a:lnR>
                    <a:lnT w="9525" cap="flat" cmpd="sng" algn="ctr">
                      <a:solidFill>
                        <a:srgbClr val="E808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wav</a:t>
                      </a:r>
                    </a:p>
                  </a:txBody>
                  <a:tcPr marL="114300" marR="114300" marT="114300" marB="114300">
                    <a:lnL w="9525" cap="flat" cmpd="sng" algn="ctr">
                      <a:solidFill>
                        <a:srgbClr val="E808BD"/>
                      </a:solidFill>
                      <a:prstDash val="solid"/>
                      <a:round/>
                      <a:headEnd type="none" w="med" len="med"/>
                      <a:tailEnd type="none" w="med" len="med"/>
                    </a:lnL>
                    <a:lnR w="9525" cap="flat" cmpd="sng" algn="ctr">
                      <a:solidFill>
                        <a:srgbClr val="E808BD"/>
                      </a:solidFill>
                      <a:prstDash val="solid"/>
                      <a:round/>
                      <a:headEnd type="none" w="med" len="med"/>
                      <a:tailEnd type="none" w="med" len="med"/>
                    </a:lnR>
                    <a:lnT w="9525" cap="flat" cmpd="sng" algn="ctr">
                      <a:solidFill>
                        <a:srgbClr val="E808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ogg</a:t>
                      </a:r>
                    </a:p>
                  </a:txBody>
                  <a:tcPr marL="114300" marR="114300" marT="114300" marB="114300">
                    <a:lnL w="9525" cap="flat" cmpd="sng" algn="ctr">
                      <a:solidFill>
                        <a:srgbClr val="E808BD"/>
                      </a:solidFill>
                      <a:prstDash val="solid"/>
                      <a:round/>
                      <a:headEnd type="none" w="med" len="med"/>
                      <a:tailEnd type="none" w="med" len="med"/>
                    </a:lnL>
                    <a:lnR w="9525" cap="flat" cmpd="sng" algn="ctr">
                      <a:solidFill>
                        <a:srgbClr val="E808BD"/>
                      </a:solidFill>
                      <a:prstDash val="solid"/>
                      <a:round/>
                      <a:headEnd type="none" w="med" len="med"/>
                      <a:tailEnd type="none" w="med" len="med"/>
                    </a:lnR>
                    <a:lnT w="9525" cap="flat" cmpd="sng" algn="ctr">
                      <a:solidFill>
                        <a:srgbClr val="E808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91989031"/>
                  </a:ext>
                </a:extLst>
              </a:tr>
              <a:tr h="1005362">
                <a:tc>
                  <a:txBody>
                    <a:bodyPr/>
                    <a:lstStyle/>
                    <a:p>
                      <a:pPr algn="l" fontAlgn="t"/>
                      <a:r>
                        <a:rPr lang="en-US">
                          <a:solidFill>
                            <a:srgbClr val="000000"/>
                          </a:solidFill>
                          <a:effectLst/>
                          <a:latin typeface="verdana" panose="020B0604030504040204" pitchFamily="34" charset="0"/>
                        </a:rPr>
                        <a:t> Internet Explorer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28682475"/>
                  </a:ext>
                </a:extLst>
              </a:tr>
              <a:tr h="611959">
                <a:tc>
                  <a:txBody>
                    <a:bodyPr/>
                    <a:lstStyle/>
                    <a:p>
                      <a:pPr algn="l" fontAlgn="t"/>
                      <a:r>
                        <a:rPr lang="en-US">
                          <a:solidFill>
                            <a:srgbClr val="000000"/>
                          </a:solidFill>
                          <a:effectLst/>
                          <a:latin typeface="verdana" panose="020B0604030504040204" pitchFamily="34" charset="0"/>
                        </a:rPr>
                        <a:t> Google Chrome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15612892"/>
                  </a:ext>
                </a:extLst>
              </a:tr>
              <a:tr h="611959">
                <a:tc>
                  <a:txBody>
                    <a:bodyPr/>
                    <a:lstStyle/>
                    <a:p>
                      <a:pPr algn="l" fontAlgn="t"/>
                      <a:r>
                        <a:rPr lang="en-US">
                          <a:solidFill>
                            <a:srgbClr val="000000"/>
                          </a:solidFill>
                          <a:effectLst/>
                          <a:latin typeface="verdana" panose="020B0604030504040204" pitchFamily="34" charset="0"/>
                        </a:rPr>
                        <a:t> Mozilla Firefox</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8923151"/>
                  </a:ext>
                </a:extLst>
              </a:tr>
              <a:tr h="611959">
                <a:tc>
                  <a:txBody>
                    <a:bodyPr/>
                    <a:lstStyle/>
                    <a:p>
                      <a:pPr algn="l" fontAlgn="t"/>
                      <a:r>
                        <a:rPr lang="en-US">
                          <a:solidFill>
                            <a:srgbClr val="000000"/>
                          </a:solidFill>
                          <a:effectLst/>
                          <a:latin typeface="verdana" panose="020B0604030504040204" pitchFamily="34" charset="0"/>
                        </a:rPr>
                        <a:t> Opera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11981878"/>
                  </a:ext>
                </a:extLst>
              </a:tr>
              <a:tr h="611959">
                <a:tc>
                  <a:txBody>
                    <a:bodyPr/>
                    <a:lstStyle/>
                    <a:p>
                      <a:pPr algn="l" fontAlgn="t"/>
                      <a:r>
                        <a:rPr lang="en-US">
                          <a:solidFill>
                            <a:srgbClr val="000000"/>
                          </a:solidFill>
                          <a:effectLst/>
                          <a:latin typeface="verdana" panose="020B0604030504040204" pitchFamily="34" charset="0"/>
                        </a:rPr>
                        <a:t> Apple Safari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38654117"/>
                  </a:ext>
                </a:extLst>
              </a:tr>
            </a:tbl>
          </a:graphicData>
        </a:graphic>
      </p:graphicFrame>
      <p:sp>
        <p:nvSpPr>
          <p:cNvPr id="3" name="Slide Number Placeholder 2">
            <a:extLst>
              <a:ext uri="{FF2B5EF4-FFF2-40B4-BE49-F238E27FC236}">
                <a16:creationId xmlns:a16="http://schemas.microsoft.com/office/drawing/2014/main" id="{AF8C664A-A99D-4FD1-A89E-6D68B45139CA}"/>
              </a:ext>
            </a:extLst>
          </p:cNvPr>
          <p:cNvSpPr>
            <a:spLocks noGrp="1"/>
          </p:cNvSpPr>
          <p:nvPr>
            <p:ph type="sldNum" sz="quarter" idx="12"/>
          </p:nvPr>
        </p:nvSpPr>
        <p:spPr/>
        <p:txBody>
          <a:bodyPr/>
          <a:lstStyle/>
          <a:p>
            <a:fld id="{84F7D234-5B7C-47B5-93A7-EAB147A706C7}" type="slidenum">
              <a:rPr lang="en-US" smtClean="0"/>
              <a:t>46</a:t>
            </a:fld>
            <a:endParaRPr lang="en-US"/>
          </a:p>
        </p:txBody>
      </p:sp>
    </p:spTree>
    <p:extLst>
      <p:ext uri="{BB962C8B-B14F-4D97-AF65-F5344CB8AC3E}">
        <p14:creationId xmlns:p14="http://schemas.microsoft.com/office/powerpoint/2010/main" val="13604990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7BD5-16C3-46B9-9742-F3397B33AF37}"/>
              </a:ext>
            </a:extLst>
          </p:cNvPr>
          <p:cNvSpPr>
            <a:spLocks noGrp="1"/>
          </p:cNvSpPr>
          <p:nvPr>
            <p:ph type="title"/>
          </p:nvPr>
        </p:nvSpPr>
        <p:spPr/>
        <p:txBody>
          <a:bodyPr/>
          <a:lstStyle/>
          <a:p>
            <a:r>
              <a:rPr lang="en-US" dirty="0"/>
              <a:t>Attributes of HTML Audio Tag</a:t>
            </a:r>
            <a:br>
              <a:rPr lang="en-US" dirty="0"/>
            </a:br>
            <a:endParaRPr lang="en-US" dirty="0"/>
          </a:p>
        </p:txBody>
      </p:sp>
      <p:graphicFrame>
        <p:nvGraphicFramePr>
          <p:cNvPr id="4" name="Table 3">
            <a:extLst>
              <a:ext uri="{FF2B5EF4-FFF2-40B4-BE49-F238E27FC236}">
                <a16:creationId xmlns:a16="http://schemas.microsoft.com/office/drawing/2014/main" id="{968AE1A8-E5CA-44F0-A8C2-261866D5D5CB}"/>
              </a:ext>
            </a:extLst>
          </p:cNvPr>
          <p:cNvGraphicFramePr>
            <a:graphicFrameLocks noGrp="1"/>
          </p:cNvGraphicFramePr>
          <p:nvPr>
            <p:extLst>
              <p:ext uri="{D42A27DB-BD31-4B8C-83A1-F6EECF244321}">
                <p14:modId xmlns:p14="http://schemas.microsoft.com/office/powerpoint/2010/main" val="1429158471"/>
              </p:ext>
            </p:extLst>
          </p:nvPr>
        </p:nvGraphicFramePr>
        <p:xfrm>
          <a:off x="646110" y="1683026"/>
          <a:ext cx="9929125" cy="4610988"/>
        </p:xfrm>
        <a:graphic>
          <a:graphicData uri="http://schemas.openxmlformats.org/drawingml/2006/table">
            <a:tbl>
              <a:tblPr/>
              <a:tblGrid>
                <a:gridCol w="1280648">
                  <a:extLst>
                    <a:ext uri="{9D8B030D-6E8A-4147-A177-3AD203B41FA5}">
                      <a16:colId xmlns:a16="http://schemas.microsoft.com/office/drawing/2014/main" val="3151285207"/>
                    </a:ext>
                  </a:extLst>
                </a:gridCol>
                <a:gridCol w="8648477">
                  <a:extLst>
                    <a:ext uri="{9D8B030D-6E8A-4147-A177-3AD203B41FA5}">
                      <a16:colId xmlns:a16="http://schemas.microsoft.com/office/drawing/2014/main" val="1354537720"/>
                    </a:ext>
                  </a:extLst>
                </a:gridCol>
              </a:tblGrid>
              <a:tr h="444672">
                <a:tc>
                  <a:txBody>
                    <a:bodyPr/>
                    <a:lstStyle/>
                    <a:p>
                      <a:pPr algn="l" fontAlgn="t"/>
                      <a:r>
                        <a:rPr lang="en-US" sz="1600" dirty="0">
                          <a:solidFill>
                            <a:srgbClr val="000000"/>
                          </a:solidFill>
                          <a:effectLst/>
                          <a:latin typeface="times new roman" panose="02020603050405020304" pitchFamily="18" charset="0"/>
                        </a:rPr>
                        <a:t>Attribute</a:t>
                      </a:r>
                    </a:p>
                  </a:txBody>
                  <a:tcPr marL="82594" marR="82594" marT="82594" marB="82594">
                    <a:lnL w="9525" cap="flat" cmpd="sng" algn="ctr">
                      <a:solidFill>
                        <a:srgbClr val="80CC48"/>
                      </a:solidFill>
                      <a:prstDash val="solid"/>
                      <a:round/>
                      <a:headEnd type="none" w="med" len="med"/>
                      <a:tailEnd type="none" w="med" len="med"/>
                    </a:lnL>
                    <a:lnR w="9525" cap="flat" cmpd="sng" algn="ctr">
                      <a:solidFill>
                        <a:srgbClr val="80CC48"/>
                      </a:solidFill>
                      <a:prstDash val="solid"/>
                      <a:round/>
                      <a:headEnd type="none" w="med" len="med"/>
                      <a:tailEnd type="none" w="med" len="med"/>
                    </a:lnR>
                    <a:lnT w="9525" cap="flat" cmpd="sng" algn="ctr">
                      <a:solidFill>
                        <a:srgbClr val="80CC4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Description</a:t>
                      </a:r>
                    </a:p>
                  </a:txBody>
                  <a:tcPr marL="82594" marR="82594" marT="82594" marB="82594">
                    <a:lnL w="9525" cap="flat" cmpd="sng" algn="ctr">
                      <a:solidFill>
                        <a:srgbClr val="80CC48"/>
                      </a:solidFill>
                      <a:prstDash val="solid"/>
                      <a:round/>
                      <a:headEnd type="none" w="med" len="med"/>
                      <a:tailEnd type="none" w="med" len="med"/>
                    </a:lnL>
                    <a:lnR w="9525" cap="flat" cmpd="sng" algn="ctr">
                      <a:solidFill>
                        <a:srgbClr val="80CC48"/>
                      </a:solidFill>
                      <a:prstDash val="solid"/>
                      <a:round/>
                      <a:headEnd type="none" w="med" len="med"/>
                      <a:tailEnd type="none" w="med" len="med"/>
                    </a:lnR>
                    <a:lnT w="9525" cap="flat" cmpd="sng" algn="ctr">
                      <a:solidFill>
                        <a:srgbClr val="80CC4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071036420"/>
                  </a:ext>
                </a:extLst>
              </a:tr>
              <a:tr h="766219">
                <a:tc>
                  <a:txBody>
                    <a:bodyPr/>
                    <a:lstStyle/>
                    <a:p>
                      <a:pPr algn="l" fontAlgn="t"/>
                      <a:r>
                        <a:rPr lang="en-US" sz="1600" dirty="0">
                          <a:solidFill>
                            <a:srgbClr val="000000"/>
                          </a:solidFill>
                          <a:effectLst/>
                          <a:latin typeface="verdana" panose="020B0604030504040204" pitchFamily="34" charset="0"/>
                        </a:rPr>
                        <a:t>controls</a:t>
                      </a:r>
                    </a:p>
                  </a:txBody>
                  <a:tcPr marL="55062" marR="55062" marT="55062" marB="550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defines the audio controls which is displayed with play/pause buttons.</a:t>
                      </a:r>
                    </a:p>
                  </a:txBody>
                  <a:tcPr marL="55062" marR="55062" marT="55062" marB="550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22360767"/>
                  </a:ext>
                </a:extLst>
              </a:tr>
              <a:tr h="766219">
                <a:tc>
                  <a:txBody>
                    <a:bodyPr/>
                    <a:lstStyle/>
                    <a:p>
                      <a:pPr algn="l" fontAlgn="t"/>
                      <a:r>
                        <a:rPr lang="en-US" sz="1600" dirty="0" err="1">
                          <a:solidFill>
                            <a:srgbClr val="000000"/>
                          </a:solidFill>
                          <a:effectLst/>
                          <a:latin typeface="verdana" panose="020B0604030504040204" pitchFamily="34" charset="0"/>
                        </a:rPr>
                        <a:t>autoplay</a:t>
                      </a:r>
                      <a:endParaRPr lang="en-US" sz="1600" dirty="0">
                        <a:solidFill>
                          <a:srgbClr val="000000"/>
                        </a:solidFill>
                        <a:effectLst/>
                        <a:latin typeface="verdana" panose="020B0604030504040204" pitchFamily="34" charset="0"/>
                      </a:endParaRPr>
                    </a:p>
                  </a:txBody>
                  <a:tcPr marL="55062" marR="55062" marT="55062" marB="550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It specifies that the audio will start playing as soon as it is ready.</a:t>
                      </a:r>
                    </a:p>
                  </a:txBody>
                  <a:tcPr marL="55062" marR="55062" marT="55062" marB="550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37353289"/>
                  </a:ext>
                </a:extLst>
              </a:tr>
              <a:tr h="766219">
                <a:tc>
                  <a:txBody>
                    <a:bodyPr/>
                    <a:lstStyle/>
                    <a:p>
                      <a:pPr algn="l" fontAlgn="t"/>
                      <a:r>
                        <a:rPr lang="en-US" sz="1600" dirty="0">
                          <a:solidFill>
                            <a:srgbClr val="000000"/>
                          </a:solidFill>
                          <a:effectLst/>
                          <a:latin typeface="verdana" panose="020B0604030504040204" pitchFamily="34" charset="0"/>
                        </a:rPr>
                        <a:t>loop</a:t>
                      </a:r>
                    </a:p>
                  </a:txBody>
                  <a:tcPr marL="55062" marR="55062" marT="55062" marB="550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specifies that the audio file will start over again, every time when it is completed.</a:t>
                      </a:r>
                    </a:p>
                  </a:txBody>
                  <a:tcPr marL="55062" marR="55062" marT="55062" marB="550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63251166"/>
                  </a:ext>
                </a:extLst>
              </a:tr>
              <a:tr h="550720">
                <a:tc>
                  <a:txBody>
                    <a:bodyPr/>
                    <a:lstStyle/>
                    <a:p>
                      <a:pPr algn="l" fontAlgn="t"/>
                      <a:r>
                        <a:rPr lang="en-US" sz="1600" dirty="0">
                          <a:solidFill>
                            <a:srgbClr val="000000"/>
                          </a:solidFill>
                          <a:effectLst/>
                          <a:latin typeface="verdana" panose="020B0604030504040204" pitchFamily="34" charset="0"/>
                        </a:rPr>
                        <a:t>muted</a:t>
                      </a:r>
                    </a:p>
                  </a:txBody>
                  <a:tcPr marL="55062" marR="55062" marT="55062" marB="550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It is used to mute the audio output.</a:t>
                      </a:r>
                    </a:p>
                  </a:txBody>
                  <a:tcPr marL="55062" marR="55062" marT="55062" marB="550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4091858"/>
                  </a:ext>
                </a:extLst>
              </a:tr>
              <a:tr h="766219">
                <a:tc>
                  <a:txBody>
                    <a:bodyPr/>
                    <a:lstStyle/>
                    <a:p>
                      <a:pPr algn="l" fontAlgn="t"/>
                      <a:r>
                        <a:rPr lang="en-US" sz="1600" dirty="0">
                          <a:solidFill>
                            <a:srgbClr val="000000"/>
                          </a:solidFill>
                          <a:effectLst/>
                          <a:latin typeface="verdana" panose="020B0604030504040204" pitchFamily="34" charset="0"/>
                        </a:rPr>
                        <a:t>preload</a:t>
                      </a:r>
                    </a:p>
                  </a:txBody>
                  <a:tcPr marL="55062" marR="55062" marT="55062" marB="550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It specifies the author view to upload audio file when the page loads.</a:t>
                      </a:r>
                    </a:p>
                  </a:txBody>
                  <a:tcPr marL="55062" marR="55062" marT="55062" marB="550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00098684"/>
                  </a:ext>
                </a:extLst>
              </a:tr>
              <a:tr h="550720">
                <a:tc>
                  <a:txBody>
                    <a:bodyPr/>
                    <a:lstStyle/>
                    <a:p>
                      <a:pPr algn="l" fontAlgn="t"/>
                      <a:r>
                        <a:rPr lang="en-US" sz="1600" dirty="0" err="1">
                          <a:solidFill>
                            <a:srgbClr val="000000"/>
                          </a:solidFill>
                          <a:effectLst/>
                          <a:latin typeface="verdana" panose="020B0604030504040204" pitchFamily="34" charset="0"/>
                        </a:rPr>
                        <a:t>src</a:t>
                      </a:r>
                      <a:endParaRPr lang="en-US" sz="1600" dirty="0">
                        <a:solidFill>
                          <a:srgbClr val="000000"/>
                        </a:solidFill>
                        <a:effectLst/>
                        <a:latin typeface="verdana" panose="020B0604030504040204" pitchFamily="34" charset="0"/>
                      </a:endParaRPr>
                    </a:p>
                  </a:txBody>
                  <a:tcPr marL="55062" marR="55062" marT="55062" marB="550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It specifies the source URL of the audio file.</a:t>
                      </a:r>
                    </a:p>
                  </a:txBody>
                  <a:tcPr marL="55062" marR="55062" marT="55062" marB="550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72168781"/>
                  </a:ext>
                </a:extLst>
              </a:tr>
            </a:tbl>
          </a:graphicData>
        </a:graphic>
      </p:graphicFrame>
      <p:sp>
        <p:nvSpPr>
          <p:cNvPr id="3" name="Slide Number Placeholder 2">
            <a:extLst>
              <a:ext uri="{FF2B5EF4-FFF2-40B4-BE49-F238E27FC236}">
                <a16:creationId xmlns:a16="http://schemas.microsoft.com/office/drawing/2014/main" id="{27B77573-1775-4B5D-93BD-7608B559993E}"/>
              </a:ext>
            </a:extLst>
          </p:cNvPr>
          <p:cNvSpPr>
            <a:spLocks noGrp="1"/>
          </p:cNvSpPr>
          <p:nvPr>
            <p:ph type="sldNum" sz="quarter" idx="12"/>
          </p:nvPr>
        </p:nvSpPr>
        <p:spPr/>
        <p:txBody>
          <a:bodyPr/>
          <a:lstStyle/>
          <a:p>
            <a:fld id="{84F7D234-5B7C-47B5-93A7-EAB147A706C7}" type="slidenum">
              <a:rPr lang="en-US" smtClean="0"/>
              <a:t>47</a:t>
            </a:fld>
            <a:endParaRPr lang="en-US"/>
          </a:p>
        </p:txBody>
      </p:sp>
    </p:spTree>
    <p:extLst>
      <p:ext uri="{BB962C8B-B14F-4D97-AF65-F5344CB8AC3E}">
        <p14:creationId xmlns:p14="http://schemas.microsoft.com/office/powerpoint/2010/main" val="16889017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C093-C319-45DE-8DC5-1855A85E01F5}"/>
              </a:ext>
            </a:extLst>
          </p:cNvPr>
          <p:cNvSpPr>
            <a:spLocks noGrp="1"/>
          </p:cNvSpPr>
          <p:nvPr>
            <p:ph type="title"/>
          </p:nvPr>
        </p:nvSpPr>
        <p:spPr/>
        <p:txBody>
          <a:bodyPr/>
          <a:lstStyle/>
          <a:p>
            <a:r>
              <a:rPr lang="en-US" dirty="0"/>
              <a:t>Audio Tag Example</a:t>
            </a:r>
          </a:p>
        </p:txBody>
      </p:sp>
      <p:sp>
        <p:nvSpPr>
          <p:cNvPr id="3" name="Content Placeholder 2">
            <a:extLst>
              <a:ext uri="{FF2B5EF4-FFF2-40B4-BE49-F238E27FC236}">
                <a16:creationId xmlns:a16="http://schemas.microsoft.com/office/drawing/2014/main" id="{00D95EBE-3FAF-46AE-9B10-CB5E394DA518}"/>
              </a:ext>
            </a:extLst>
          </p:cNvPr>
          <p:cNvSpPr>
            <a:spLocks noGrp="1"/>
          </p:cNvSpPr>
          <p:nvPr>
            <p:ph idx="1"/>
          </p:nvPr>
        </p:nvSpPr>
        <p:spPr>
          <a:xfrm>
            <a:off x="781878" y="1853248"/>
            <a:ext cx="9267975" cy="4395151"/>
          </a:xfrm>
        </p:spPr>
        <p:txBody>
          <a:bodyPr/>
          <a:lstStyle/>
          <a:p>
            <a:br>
              <a:rPr lang="en-US" b="1" dirty="0"/>
            </a:br>
            <a:r>
              <a:rPr lang="en-US" dirty="0"/>
              <a:t>&lt;audio controls&gt;</a:t>
            </a:r>
            <a:br>
              <a:rPr lang="en-US" dirty="0"/>
            </a:br>
            <a:r>
              <a:rPr lang="en-US" dirty="0"/>
              <a:t>	  &lt;source </a:t>
            </a:r>
            <a:r>
              <a:rPr lang="en-US" dirty="0" err="1"/>
              <a:t>src</a:t>
            </a:r>
            <a:r>
              <a:rPr lang="en-US" dirty="0"/>
              <a:t>=“myaudio.mp3" type="audio/mpeg"&gt;</a:t>
            </a:r>
            <a:br>
              <a:rPr lang="en-US" dirty="0"/>
            </a:br>
            <a:r>
              <a:rPr lang="en-US" dirty="0"/>
              <a:t>Your browser does not support the audio element.</a:t>
            </a:r>
            <a:br>
              <a:rPr lang="en-US" dirty="0"/>
            </a:br>
            <a:r>
              <a:rPr lang="en-US" dirty="0"/>
              <a:t>&lt;/audio&gt;</a:t>
            </a:r>
            <a:endParaRPr lang="en-US" b="1" dirty="0"/>
          </a:p>
          <a:p>
            <a:endParaRPr lang="en-US" dirty="0"/>
          </a:p>
        </p:txBody>
      </p:sp>
      <p:sp>
        <p:nvSpPr>
          <p:cNvPr id="4" name="Slide Number Placeholder 3">
            <a:extLst>
              <a:ext uri="{FF2B5EF4-FFF2-40B4-BE49-F238E27FC236}">
                <a16:creationId xmlns:a16="http://schemas.microsoft.com/office/drawing/2014/main" id="{8726CB54-B80F-463F-BD34-596D6003D5EA}"/>
              </a:ext>
            </a:extLst>
          </p:cNvPr>
          <p:cNvSpPr>
            <a:spLocks noGrp="1"/>
          </p:cNvSpPr>
          <p:nvPr>
            <p:ph type="sldNum" sz="quarter" idx="12"/>
          </p:nvPr>
        </p:nvSpPr>
        <p:spPr/>
        <p:txBody>
          <a:bodyPr/>
          <a:lstStyle/>
          <a:p>
            <a:fld id="{84F7D234-5B7C-47B5-93A7-EAB147A706C7}" type="slidenum">
              <a:rPr lang="en-US" smtClean="0"/>
              <a:t>48</a:t>
            </a:fld>
            <a:endParaRPr lang="en-US"/>
          </a:p>
        </p:txBody>
      </p:sp>
    </p:spTree>
    <p:extLst>
      <p:ext uri="{BB962C8B-B14F-4D97-AF65-F5344CB8AC3E}">
        <p14:creationId xmlns:p14="http://schemas.microsoft.com/office/powerpoint/2010/main" val="27463690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74F2-94EB-40C1-BA83-BC8F3694D51E}"/>
              </a:ext>
            </a:extLst>
          </p:cNvPr>
          <p:cNvSpPr>
            <a:spLocks noGrp="1"/>
          </p:cNvSpPr>
          <p:nvPr>
            <p:ph type="title"/>
          </p:nvPr>
        </p:nvSpPr>
        <p:spPr/>
        <p:txBody>
          <a:bodyPr/>
          <a:lstStyle/>
          <a:p>
            <a:r>
              <a:rPr lang="en-US" dirty="0"/>
              <a:t>HTML Video Tag</a:t>
            </a:r>
            <a:br>
              <a:rPr lang="en-US" dirty="0"/>
            </a:br>
            <a:endParaRPr lang="en-US" dirty="0"/>
          </a:p>
        </p:txBody>
      </p:sp>
      <p:sp>
        <p:nvSpPr>
          <p:cNvPr id="3" name="Content Placeholder 2">
            <a:extLst>
              <a:ext uri="{FF2B5EF4-FFF2-40B4-BE49-F238E27FC236}">
                <a16:creationId xmlns:a16="http://schemas.microsoft.com/office/drawing/2014/main" id="{5CBBB939-F098-426E-95B8-AC0338525A2C}"/>
              </a:ext>
            </a:extLst>
          </p:cNvPr>
          <p:cNvSpPr>
            <a:spLocks noGrp="1"/>
          </p:cNvSpPr>
          <p:nvPr>
            <p:ph idx="1"/>
          </p:nvPr>
        </p:nvSpPr>
        <p:spPr/>
        <p:txBody>
          <a:bodyPr/>
          <a:lstStyle/>
          <a:p>
            <a:r>
              <a:rPr lang="en-US" dirty="0"/>
              <a:t>The HTML video tag is used for streaming video files such as a movie clip, song clip on the web page.</a:t>
            </a:r>
          </a:p>
          <a:p>
            <a:r>
              <a:rPr lang="en-US" dirty="0"/>
              <a:t>Three video formats supported for HTML video tag:</a:t>
            </a:r>
          </a:p>
          <a:p>
            <a:pPr lvl="1"/>
            <a:r>
              <a:rPr lang="en-US" dirty="0"/>
              <a:t>mp4</a:t>
            </a:r>
          </a:p>
          <a:p>
            <a:pPr lvl="1"/>
            <a:r>
              <a:rPr lang="en-US" dirty="0" err="1"/>
              <a:t>webM</a:t>
            </a:r>
            <a:endParaRPr lang="en-US" dirty="0"/>
          </a:p>
          <a:p>
            <a:pPr lvl="1"/>
            <a:r>
              <a:rPr lang="en-US" dirty="0" err="1"/>
              <a:t>ogg</a:t>
            </a:r>
            <a:endParaRPr lang="en-US" dirty="0"/>
          </a:p>
          <a:p>
            <a:endParaRPr lang="en-US" dirty="0"/>
          </a:p>
        </p:txBody>
      </p:sp>
      <p:graphicFrame>
        <p:nvGraphicFramePr>
          <p:cNvPr id="4" name="Table 3">
            <a:extLst>
              <a:ext uri="{FF2B5EF4-FFF2-40B4-BE49-F238E27FC236}">
                <a16:creationId xmlns:a16="http://schemas.microsoft.com/office/drawing/2014/main" id="{C34E28D5-DD94-4350-B5BE-DC4E4AD3BD51}"/>
              </a:ext>
            </a:extLst>
          </p:cNvPr>
          <p:cNvGraphicFramePr>
            <a:graphicFrameLocks noGrp="1"/>
          </p:cNvGraphicFramePr>
          <p:nvPr>
            <p:extLst>
              <p:ext uri="{D42A27DB-BD31-4B8C-83A1-F6EECF244321}">
                <p14:modId xmlns:p14="http://schemas.microsoft.com/office/powerpoint/2010/main" val="1662690109"/>
              </p:ext>
            </p:extLst>
          </p:nvPr>
        </p:nvGraphicFramePr>
        <p:xfrm>
          <a:off x="334686" y="4994622"/>
          <a:ext cx="11143595" cy="849630"/>
        </p:xfrm>
        <a:graphic>
          <a:graphicData uri="http://schemas.openxmlformats.org/drawingml/2006/table">
            <a:tbl>
              <a:tblPr/>
              <a:tblGrid>
                <a:gridCol w="1833027">
                  <a:extLst>
                    <a:ext uri="{9D8B030D-6E8A-4147-A177-3AD203B41FA5}">
                      <a16:colId xmlns:a16="http://schemas.microsoft.com/office/drawing/2014/main" val="2181347813"/>
                    </a:ext>
                  </a:extLst>
                </a:gridCol>
                <a:gridCol w="2184564">
                  <a:extLst>
                    <a:ext uri="{9D8B030D-6E8A-4147-A177-3AD203B41FA5}">
                      <a16:colId xmlns:a16="http://schemas.microsoft.com/office/drawing/2014/main" val="1587746728"/>
                    </a:ext>
                  </a:extLst>
                </a:gridCol>
                <a:gridCol w="1781501">
                  <a:extLst>
                    <a:ext uri="{9D8B030D-6E8A-4147-A177-3AD203B41FA5}">
                      <a16:colId xmlns:a16="http://schemas.microsoft.com/office/drawing/2014/main" val="2549426304"/>
                    </a:ext>
                  </a:extLst>
                </a:gridCol>
                <a:gridCol w="1781501">
                  <a:extLst>
                    <a:ext uri="{9D8B030D-6E8A-4147-A177-3AD203B41FA5}">
                      <a16:colId xmlns:a16="http://schemas.microsoft.com/office/drawing/2014/main" val="98249023"/>
                    </a:ext>
                  </a:extLst>
                </a:gridCol>
                <a:gridCol w="1781501">
                  <a:extLst>
                    <a:ext uri="{9D8B030D-6E8A-4147-A177-3AD203B41FA5}">
                      <a16:colId xmlns:a16="http://schemas.microsoft.com/office/drawing/2014/main" val="1389338147"/>
                    </a:ext>
                  </a:extLst>
                </a:gridCol>
                <a:gridCol w="1781501">
                  <a:extLst>
                    <a:ext uri="{9D8B030D-6E8A-4147-A177-3AD203B41FA5}">
                      <a16:colId xmlns:a16="http://schemas.microsoft.com/office/drawing/2014/main" val="1092862984"/>
                    </a:ext>
                  </a:extLst>
                </a:gridCol>
              </a:tblGrid>
              <a:tr h="419100">
                <a:tc>
                  <a:txBody>
                    <a:bodyPr/>
                    <a:lstStyle/>
                    <a:p>
                      <a:pPr algn="l" fontAlgn="ctr"/>
                      <a:r>
                        <a:rPr lang="en-US" sz="1600" b="0" dirty="0">
                          <a:solidFill>
                            <a:schemeClr val="bg1"/>
                          </a:solidFill>
                          <a:effectLst/>
                        </a:rPr>
                        <a:t>Element</a:t>
                      </a:r>
                    </a:p>
                  </a:txBody>
                  <a:tcPr marL="152400"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Chrome</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Internet Explorer</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Mozilla Firefox</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Apple Safari</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Opera</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819493159"/>
                  </a:ext>
                </a:extLst>
              </a:tr>
              <a:tr h="0">
                <a:tc>
                  <a:txBody>
                    <a:bodyPr/>
                    <a:lstStyle/>
                    <a:p>
                      <a:pPr algn="l" fontAlgn="t"/>
                      <a:r>
                        <a:rPr lang="en-US" sz="1600" dirty="0">
                          <a:solidFill>
                            <a:schemeClr val="bg1"/>
                          </a:solidFill>
                          <a:effectLst/>
                        </a:rPr>
                        <a:t>&lt;video&gt;</a:t>
                      </a:r>
                    </a:p>
                  </a:txBody>
                  <a:tcPr marL="1524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4.0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9.0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3.5</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4.0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10.5</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34861186"/>
                  </a:ext>
                </a:extLst>
              </a:tr>
            </a:tbl>
          </a:graphicData>
        </a:graphic>
      </p:graphicFrame>
      <p:sp>
        <p:nvSpPr>
          <p:cNvPr id="5" name="Slide Number Placeholder 4">
            <a:extLst>
              <a:ext uri="{FF2B5EF4-FFF2-40B4-BE49-F238E27FC236}">
                <a16:creationId xmlns:a16="http://schemas.microsoft.com/office/drawing/2014/main" id="{B73B3195-65FB-44BB-A133-3E9FF8EB6FA0}"/>
              </a:ext>
            </a:extLst>
          </p:cNvPr>
          <p:cNvSpPr>
            <a:spLocks noGrp="1"/>
          </p:cNvSpPr>
          <p:nvPr>
            <p:ph type="sldNum" sz="quarter" idx="12"/>
          </p:nvPr>
        </p:nvSpPr>
        <p:spPr/>
        <p:txBody>
          <a:bodyPr/>
          <a:lstStyle/>
          <a:p>
            <a:fld id="{84F7D234-5B7C-47B5-93A7-EAB147A706C7}" type="slidenum">
              <a:rPr lang="en-US" smtClean="0"/>
              <a:t>49</a:t>
            </a:fld>
            <a:endParaRPr lang="en-US"/>
          </a:p>
        </p:txBody>
      </p:sp>
    </p:spTree>
    <p:extLst>
      <p:ext uri="{BB962C8B-B14F-4D97-AF65-F5344CB8AC3E}">
        <p14:creationId xmlns:p14="http://schemas.microsoft.com/office/powerpoint/2010/main" val="349055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5784" y="247650"/>
            <a:ext cx="11527971" cy="62402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Elements removed in HTML5 </a:t>
            </a: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3" name="Rectangle 2"/>
          <p:cNvSpPr txBox="1">
            <a:spLocks noChangeArrowheads="1"/>
          </p:cNvSpPr>
          <p:nvPr/>
        </p:nvSpPr>
        <p:spPr>
          <a:xfrm>
            <a:off x="422727" y="1060789"/>
            <a:ext cx="11254923" cy="5206661"/>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95000"/>
              </a:lnSpc>
              <a:spcBef>
                <a:spcPct val="0"/>
              </a:spcBef>
              <a:buFontTx/>
              <a:buNone/>
              <a:defRPr/>
            </a:pPr>
            <a:endParaRPr lang="en-US" b="1" dirty="0">
              <a:solidFill>
                <a:srgbClr val="FF0000"/>
              </a:solidFill>
              <a:latin typeface="Garamond" panose="02020404030301010803" pitchFamily="18" charset="0"/>
              <a:cs typeface="Courier New"/>
            </a:endParaRPr>
          </a:p>
        </p:txBody>
      </p:sp>
      <p:graphicFrame>
        <p:nvGraphicFramePr>
          <p:cNvPr id="9" name="Table 8"/>
          <p:cNvGraphicFramePr>
            <a:graphicFrameLocks noGrp="1"/>
          </p:cNvGraphicFramePr>
          <p:nvPr>
            <p:extLst/>
          </p:nvPr>
        </p:nvGraphicFramePr>
        <p:xfrm>
          <a:off x="530718" y="883810"/>
          <a:ext cx="9811656" cy="5695569"/>
        </p:xfrm>
        <a:graphic>
          <a:graphicData uri="http://schemas.openxmlformats.org/drawingml/2006/table">
            <a:tbl>
              <a:tblPr firstRow="1" firstCol="1" bandRow="1">
                <a:tableStyleId>{E8B1032C-EA38-4F05-BA0D-38AFFFC7BED3}</a:tableStyleId>
              </a:tblPr>
              <a:tblGrid>
                <a:gridCol w="4891313">
                  <a:extLst>
                    <a:ext uri="{9D8B030D-6E8A-4147-A177-3AD203B41FA5}">
                      <a16:colId xmlns:a16="http://schemas.microsoft.com/office/drawing/2014/main" val="20000"/>
                    </a:ext>
                  </a:extLst>
                </a:gridCol>
                <a:gridCol w="4920343">
                  <a:extLst>
                    <a:ext uri="{9D8B030D-6E8A-4147-A177-3AD203B41FA5}">
                      <a16:colId xmlns:a16="http://schemas.microsoft.com/office/drawing/2014/main" val="20001"/>
                    </a:ext>
                  </a:extLst>
                </a:gridCol>
              </a:tblGrid>
              <a:tr h="448506">
                <a:tc>
                  <a:txBody>
                    <a:bodyPr/>
                    <a:lstStyle/>
                    <a:p>
                      <a:pPr marL="0" marR="0" algn="ctr">
                        <a:lnSpc>
                          <a:spcPct val="107000"/>
                        </a:lnSpc>
                        <a:spcBef>
                          <a:spcPts val="0"/>
                        </a:spcBef>
                        <a:spcAft>
                          <a:spcPts val="0"/>
                        </a:spcAft>
                      </a:pPr>
                      <a:r>
                        <a:rPr lang="en-US" sz="2400" dirty="0">
                          <a:effectLst/>
                          <a:latin typeface="Garamond" panose="02020404030301010803" pitchFamily="18" charset="0"/>
                        </a:rPr>
                        <a:t>Element</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algn="ctr">
                        <a:lnSpc>
                          <a:spcPct val="107000"/>
                        </a:lnSpc>
                        <a:spcBef>
                          <a:spcPts val="0"/>
                        </a:spcBef>
                        <a:spcAft>
                          <a:spcPts val="0"/>
                        </a:spcAft>
                      </a:pPr>
                      <a:r>
                        <a:rPr lang="en-US" sz="2400" dirty="0">
                          <a:effectLst/>
                          <a:latin typeface="Garamond" panose="02020404030301010803" pitchFamily="18" charset="0"/>
                        </a:rPr>
                        <a:t>Use instead</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0"/>
                  </a:ext>
                </a:extLst>
              </a:tr>
              <a:tr h="417536">
                <a:tc>
                  <a:txBody>
                    <a:bodyPr/>
                    <a:lstStyle/>
                    <a:p>
                      <a:pPr marL="0" marR="0" algn="ctr">
                        <a:lnSpc>
                          <a:spcPct val="107000"/>
                        </a:lnSpc>
                        <a:spcBef>
                          <a:spcPts val="0"/>
                        </a:spcBef>
                        <a:spcAft>
                          <a:spcPts val="0"/>
                        </a:spcAft>
                      </a:pPr>
                      <a:r>
                        <a:rPr lang="en-US" sz="1800" b="1">
                          <a:effectLst/>
                          <a:latin typeface="Garamond" panose="02020404030301010803" pitchFamily="18" charset="0"/>
                        </a:rPr>
                        <a:t>&lt;acronym&gt;</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dirty="0">
                          <a:effectLst/>
                          <a:latin typeface="Garamond" panose="02020404030301010803" pitchFamily="18" charset="0"/>
                        </a:rPr>
                        <a:t>&lt;</a:t>
                      </a:r>
                      <a:r>
                        <a:rPr lang="en-US" sz="1800" b="1" dirty="0" err="1">
                          <a:effectLst/>
                          <a:latin typeface="Garamond" panose="02020404030301010803" pitchFamily="18" charset="0"/>
                        </a:rPr>
                        <a:t>abbr</a:t>
                      </a:r>
                      <a:r>
                        <a:rPr lang="en-US" sz="1800" b="1" dirty="0">
                          <a:effectLst/>
                          <a:latin typeface="Garamond" panose="02020404030301010803" pitchFamily="18" charset="0"/>
                        </a:rPr>
                        <a:t>&gt;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1"/>
                  </a:ext>
                </a:extLst>
              </a:tr>
              <a:tr h="417536">
                <a:tc>
                  <a:txBody>
                    <a:bodyPr/>
                    <a:lstStyle/>
                    <a:p>
                      <a:pPr marL="0" marR="0" algn="ctr">
                        <a:lnSpc>
                          <a:spcPct val="107000"/>
                        </a:lnSpc>
                        <a:spcBef>
                          <a:spcPts val="0"/>
                        </a:spcBef>
                        <a:spcAft>
                          <a:spcPts val="0"/>
                        </a:spcAft>
                      </a:pPr>
                      <a:r>
                        <a:rPr lang="en-US" sz="1800" b="1">
                          <a:effectLst/>
                          <a:latin typeface="Garamond" panose="02020404030301010803" pitchFamily="18" charset="0"/>
                        </a:rPr>
                        <a:t>&lt;applet&gt;</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a:effectLst/>
                          <a:latin typeface="Garamond" panose="02020404030301010803" pitchFamily="18" charset="0"/>
                        </a:rPr>
                        <a:t>&lt;object&gt;</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2"/>
                  </a:ext>
                </a:extLst>
              </a:tr>
              <a:tr h="417536">
                <a:tc>
                  <a:txBody>
                    <a:bodyPr/>
                    <a:lstStyle/>
                    <a:p>
                      <a:pPr marL="0" marR="0" algn="ctr">
                        <a:lnSpc>
                          <a:spcPct val="107000"/>
                        </a:lnSpc>
                        <a:spcBef>
                          <a:spcPts val="0"/>
                        </a:spcBef>
                        <a:spcAft>
                          <a:spcPts val="0"/>
                        </a:spcAft>
                      </a:pPr>
                      <a:r>
                        <a:rPr lang="en-US" sz="1800" b="1">
                          <a:effectLst/>
                          <a:latin typeface="Garamond" panose="02020404030301010803" pitchFamily="18" charset="0"/>
                        </a:rPr>
                        <a:t>&lt;basefont&gt;</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a:effectLst/>
                          <a:latin typeface="Garamond" panose="02020404030301010803" pitchFamily="18" charset="0"/>
                        </a:rPr>
                        <a:t>CSS</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3"/>
                  </a:ext>
                </a:extLst>
              </a:tr>
              <a:tr h="417536">
                <a:tc>
                  <a:txBody>
                    <a:bodyPr/>
                    <a:lstStyle/>
                    <a:p>
                      <a:pPr marL="0" marR="0" algn="ctr">
                        <a:lnSpc>
                          <a:spcPct val="107000"/>
                        </a:lnSpc>
                        <a:spcBef>
                          <a:spcPts val="0"/>
                        </a:spcBef>
                        <a:spcAft>
                          <a:spcPts val="0"/>
                        </a:spcAft>
                      </a:pPr>
                      <a:r>
                        <a:rPr lang="en-US" sz="1800" b="1" dirty="0">
                          <a:effectLst/>
                          <a:latin typeface="Garamond" panose="02020404030301010803" pitchFamily="18" charset="0"/>
                        </a:rPr>
                        <a:t>&lt;big&gt;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a:effectLst/>
                          <a:latin typeface="Garamond" panose="02020404030301010803" pitchFamily="18" charset="0"/>
                        </a:rPr>
                        <a:t>CSS</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4"/>
                  </a:ext>
                </a:extLst>
              </a:tr>
              <a:tr h="417536">
                <a:tc>
                  <a:txBody>
                    <a:bodyPr/>
                    <a:lstStyle/>
                    <a:p>
                      <a:pPr marL="0" marR="0" algn="ctr">
                        <a:lnSpc>
                          <a:spcPct val="107000"/>
                        </a:lnSpc>
                        <a:spcBef>
                          <a:spcPts val="0"/>
                        </a:spcBef>
                        <a:spcAft>
                          <a:spcPts val="0"/>
                        </a:spcAft>
                      </a:pPr>
                      <a:r>
                        <a:rPr lang="en-US" sz="1800" b="1">
                          <a:effectLst/>
                          <a:latin typeface="Garamond" panose="02020404030301010803" pitchFamily="18" charset="0"/>
                        </a:rPr>
                        <a:t>&lt;center&gt;</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a:effectLst/>
                          <a:latin typeface="Garamond" panose="02020404030301010803" pitchFamily="18" charset="0"/>
                        </a:rPr>
                        <a:t>CSS</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5"/>
                  </a:ext>
                </a:extLst>
              </a:tr>
              <a:tr h="417536">
                <a:tc>
                  <a:txBody>
                    <a:bodyPr/>
                    <a:lstStyle/>
                    <a:p>
                      <a:pPr marL="0" marR="0" algn="ctr">
                        <a:lnSpc>
                          <a:spcPct val="107000"/>
                        </a:lnSpc>
                        <a:spcBef>
                          <a:spcPts val="0"/>
                        </a:spcBef>
                        <a:spcAft>
                          <a:spcPts val="0"/>
                        </a:spcAft>
                      </a:pPr>
                      <a:r>
                        <a:rPr lang="en-US" sz="1800" b="1">
                          <a:effectLst/>
                          <a:latin typeface="Garamond" panose="02020404030301010803" pitchFamily="18" charset="0"/>
                        </a:rPr>
                        <a:t>&lt;dir&gt;</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dirty="0">
                          <a:effectLst/>
                          <a:latin typeface="Garamond" panose="02020404030301010803" pitchFamily="18" charset="0"/>
                        </a:rPr>
                        <a:t>&lt;</a:t>
                      </a:r>
                      <a:r>
                        <a:rPr lang="en-US" sz="1800" b="1" dirty="0" err="1">
                          <a:effectLst/>
                          <a:latin typeface="Garamond" panose="02020404030301010803" pitchFamily="18" charset="0"/>
                        </a:rPr>
                        <a:t>ul</a:t>
                      </a:r>
                      <a:r>
                        <a:rPr lang="en-US" sz="1800" b="1" dirty="0">
                          <a:effectLst/>
                          <a:latin typeface="Garamond" panose="02020404030301010803" pitchFamily="18" charset="0"/>
                        </a:rPr>
                        <a:t>&gt;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6"/>
                  </a:ext>
                </a:extLst>
              </a:tr>
              <a:tr h="417536">
                <a:tc>
                  <a:txBody>
                    <a:bodyPr/>
                    <a:lstStyle/>
                    <a:p>
                      <a:pPr marL="0" marR="0" algn="ctr">
                        <a:lnSpc>
                          <a:spcPct val="107000"/>
                        </a:lnSpc>
                        <a:spcBef>
                          <a:spcPts val="0"/>
                        </a:spcBef>
                        <a:spcAft>
                          <a:spcPts val="0"/>
                        </a:spcAft>
                      </a:pPr>
                      <a:r>
                        <a:rPr lang="en-US" sz="1800" b="1">
                          <a:effectLst/>
                          <a:latin typeface="Garamond" panose="02020404030301010803" pitchFamily="18" charset="0"/>
                        </a:rPr>
                        <a:t>&lt;font&gt;</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a:effectLst/>
                          <a:latin typeface="Garamond" panose="02020404030301010803" pitchFamily="18" charset="0"/>
                        </a:rPr>
                        <a:t>CSS</a:t>
                      </a:r>
                      <a:endParaRPr lang="en-US" sz="1600" b="1">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7"/>
                  </a:ext>
                </a:extLst>
              </a:tr>
              <a:tr h="417536">
                <a:tc>
                  <a:txBody>
                    <a:bodyPr/>
                    <a:lstStyle/>
                    <a:p>
                      <a:pPr marL="0" marR="0" algn="ctr">
                        <a:lnSpc>
                          <a:spcPct val="107000"/>
                        </a:lnSpc>
                        <a:spcBef>
                          <a:spcPts val="0"/>
                        </a:spcBef>
                        <a:spcAft>
                          <a:spcPts val="0"/>
                        </a:spcAft>
                      </a:pPr>
                      <a:r>
                        <a:rPr lang="en-US" sz="1800" b="1" dirty="0">
                          <a:effectLst/>
                          <a:latin typeface="Garamond" panose="02020404030301010803" pitchFamily="18" charset="0"/>
                        </a:rPr>
                        <a:t>&lt;frame&gt;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dirty="0">
                          <a:effectLst/>
                          <a:latin typeface="Garamond" panose="02020404030301010803" pitchFamily="18" charset="0"/>
                        </a:rPr>
                        <a:t> </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8"/>
                  </a:ext>
                </a:extLst>
              </a:tr>
              <a:tr h="417536">
                <a:tc>
                  <a:txBody>
                    <a:bodyPr/>
                    <a:lstStyle/>
                    <a:p>
                      <a:pPr marL="0" marR="0" algn="ctr">
                        <a:lnSpc>
                          <a:spcPct val="107000"/>
                        </a:lnSpc>
                        <a:spcBef>
                          <a:spcPts val="0"/>
                        </a:spcBef>
                        <a:spcAft>
                          <a:spcPts val="0"/>
                        </a:spcAft>
                      </a:pPr>
                      <a:r>
                        <a:rPr lang="en-US" sz="1800" b="1" dirty="0">
                          <a:effectLst/>
                          <a:latin typeface="Garamond" panose="02020404030301010803" pitchFamily="18" charset="0"/>
                        </a:rPr>
                        <a:t>&lt;frameset&gt;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dirty="0">
                          <a:effectLst/>
                          <a:latin typeface="Garamond" panose="02020404030301010803" pitchFamily="18" charset="0"/>
                        </a:rPr>
                        <a:t> </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09"/>
                  </a:ext>
                </a:extLst>
              </a:tr>
              <a:tr h="417536">
                <a:tc>
                  <a:txBody>
                    <a:bodyPr/>
                    <a:lstStyle/>
                    <a:p>
                      <a:pPr marL="0" marR="0" algn="ctr">
                        <a:lnSpc>
                          <a:spcPct val="107000"/>
                        </a:lnSpc>
                        <a:spcBef>
                          <a:spcPts val="0"/>
                        </a:spcBef>
                        <a:spcAft>
                          <a:spcPts val="0"/>
                        </a:spcAft>
                      </a:pPr>
                      <a:r>
                        <a:rPr lang="en-US" sz="1800" b="1" dirty="0">
                          <a:effectLst/>
                          <a:latin typeface="Garamond" panose="02020404030301010803" pitchFamily="18" charset="0"/>
                        </a:rPr>
                        <a:t>&lt;</a:t>
                      </a:r>
                      <a:r>
                        <a:rPr lang="en-US" sz="1800" b="1" dirty="0" err="1">
                          <a:effectLst/>
                          <a:latin typeface="Garamond" panose="02020404030301010803" pitchFamily="18" charset="0"/>
                        </a:rPr>
                        <a:t>noframes</a:t>
                      </a:r>
                      <a:r>
                        <a:rPr lang="en-US" sz="1800" b="1" dirty="0">
                          <a:effectLst/>
                          <a:latin typeface="Garamond" panose="02020404030301010803" pitchFamily="18" charset="0"/>
                        </a:rPr>
                        <a:t>&gt;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dirty="0">
                          <a:effectLst/>
                          <a:latin typeface="Garamond" panose="02020404030301010803" pitchFamily="18" charset="0"/>
                        </a:rPr>
                        <a:t> </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10"/>
                  </a:ext>
                </a:extLst>
              </a:tr>
              <a:tr h="417536">
                <a:tc>
                  <a:txBody>
                    <a:bodyPr/>
                    <a:lstStyle/>
                    <a:p>
                      <a:pPr marL="0" marR="0" algn="ctr">
                        <a:lnSpc>
                          <a:spcPct val="107000"/>
                        </a:lnSpc>
                        <a:spcBef>
                          <a:spcPts val="0"/>
                        </a:spcBef>
                        <a:spcAft>
                          <a:spcPts val="0"/>
                        </a:spcAft>
                      </a:pPr>
                      <a:r>
                        <a:rPr lang="en-US" sz="1800" b="1" dirty="0">
                          <a:effectLst/>
                          <a:latin typeface="Garamond" panose="02020404030301010803" pitchFamily="18" charset="0"/>
                        </a:rPr>
                        <a:t>&lt;strike&gt;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dirty="0">
                          <a:effectLst/>
                          <a:latin typeface="Garamond" panose="02020404030301010803" pitchFamily="18" charset="0"/>
                        </a:rPr>
                        <a:t>CSS</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11"/>
                  </a:ext>
                </a:extLst>
              </a:tr>
              <a:tr h="417536">
                <a:tc>
                  <a:txBody>
                    <a:bodyPr/>
                    <a:lstStyle/>
                    <a:p>
                      <a:pPr marL="0" marR="0" algn="ctr">
                        <a:lnSpc>
                          <a:spcPct val="107000"/>
                        </a:lnSpc>
                        <a:spcBef>
                          <a:spcPts val="0"/>
                        </a:spcBef>
                        <a:spcAft>
                          <a:spcPts val="0"/>
                        </a:spcAft>
                      </a:pPr>
                      <a:r>
                        <a:rPr lang="en-US" sz="1800" b="1" dirty="0">
                          <a:effectLst/>
                          <a:latin typeface="Garamond" panose="02020404030301010803" pitchFamily="18" charset="0"/>
                        </a:rPr>
                        <a:t>&lt;</a:t>
                      </a:r>
                      <a:r>
                        <a:rPr lang="en-US" sz="1800" b="1" dirty="0" err="1">
                          <a:effectLst/>
                          <a:latin typeface="Garamond" panose="02020404030301010803" pitchFamily="18" charset="0"/>
                        </a:rPr>
                        <a:t>tt</a:t>
                      </a:r>
                      <a:r>
                        <a:rPr lang="en-US" sz="1800" b="1" dirty="0">
                          <a:effectLst/>
                          <a:latin typeface="Garamond" panose="02020404030301010803" pitchFamily="18" charset="0"/>
                        </a:rPr>
                        <a:t>&gt;</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tc>
                  <a:txBody>
                    <a:bodyPr/>
                    <a:lstStyle/>
                    <a:p>
                      <a:pPr marL="0" marR="0" lvl="0" algn="ctr">
                        <a:lnSpc>
                          <a:spcPct val="107000"/>
                        </a:lnSpc>
                        <a:spcBef>
                          <a:spcPts val="0"/>
                        </a:spcBef>
                        <a:spcAft>
                          <a:spcPts val="0"/>
                        </a:spcAft>
                      </a:pPr>
                      <a:r>
                        <a:rPr lang="en-US" sz="1800" b="1" dirty="0">
                          <a:effectLst/>
                          <a:latin typeface="Garamond" panose="02020404030301010803" pitchFamily="18" charset="0"/>
                        </a:rPr>
                        <a:t>CSS</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txBody>
                  <a:tcPr marL="73269" marR="73269" marT="73269" marB="73269"/>
                </a:tc>
                <a:extLst>
                  <a:ext uri="{0D108BD9-81ED-4DB2-BD59-A6C34878D82A}">
                    <a16:rowId xmlns:a16="http://schemas.microsoft.com/office/drawing/2014/main" val="10012"/>
                  </a:ext>
                </a:extLst>
              </a:tr>
            </a:tbl>
          </a:graphicData>
        </a:graphic>
      </p:graphicFrame>
      <p:sp>
        <p:nvSpPr>
          <p:cNvPr id="4" name="Slide Number Placeholder 3">
            <a:extLst>
              <a:ext uri="{FF2B5EF4-FFF2-40B4-BE49-F238E27FC236}">
                <a16:creationId xmlns:a16="http://schemas.microsoft.com/office/drawing/2014/main" id="{E8E796D6-F67B-4057-A564-51AE72CC03F0}"/>
              </a:ext>
            </a:extLst>
          </p:cNvPr>
          <p:cNvSpPr>
            <a:spLocks noGrp="1"/>
          </p:cNvSpPr>
          <p:nvPr>
            <p:ph type="sldNum" sz="quarter" idx="12"/>
          </p:nvPr>
        </p:nvSpPr>
        <p:spPr/>
        <p:txBody>
          <a:bodyPr/>
          <a:lstStyle/>
          <a:p>
            <a:fld id="{84F7D234-5B7C-47B5-93A7-EAB147A706C7}" type="slidenum">
              <a:rPr lang="en-US" smtClean="0"/>
              <a:t>5</a:t>
            </a:fld>
            <a:endParaRPr lang="en-US"/>
          </a:p>
        </p:txBody>
      </p:sp>
    </p:spTree>
    <p:extLst>
      <p:ext uri="{BB962C8B-B14F-4D97-AF65-F5344CB8AC3E}">
        <p14:creationId xmlns:p14="http://schemas.microsoft.com/office/powerpoint/2010/main" val="9975553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82C9-5DD5-41DB-B912-FE040B5D7076}"/>
              </a:ext>
            </a:extLst>
          </p:cNvPr>
          <p:cNvSpPr>
            <a:spLocks noGrp="1"/>
          </p:cNvSpPr>
          <p:nvPr>
            <p:ph type="title"/>
          </p:nvPr>
        </p:nvSpPr>
        <p:spPr>
          <a:xfrm>
            <a:off x="410817" y="452718"/>
            <a:ext cx="9872870" cy="1005021"/>
          </a:xfrm>
        </p:spPr>
        <p:txBody>
          <a:bodyPr/>
          <a:lstStyle/>
          <a:p>
            <a:r>
              <a:rPr lang="en-US" sz="4000" dirty="0"/>
              <a:t>Browser Support Video File Format</a:t>
            </a:r>
          </a:p>
        </p:txBody>
      </p:sp>
      <p:graphicFrame>
        <p:nvGraphicFramePr>
          <p:cNvPr id="4" name="Table 3">
            <a:extLst>
              <a:ext uri="{FF2B5EF4-FFF2-40B4-BE49-F238E27FC236}">
                <a16:creationId xmlns:a16="http://schemas.microsoft.com/office/drawing/2014/main" id="{718A81EF-1177-4195-BA34-835BA4F1C879}"/>
              </a:ext>
            </a:extLst>
          </p:cNvPr>
          <p:cNvGraphicFramePr>
            <a:graphicFrameLocks noGrp="1"/>
          </p:cNvGraphicFramePr>
          <p:nvPr>
            <p:extLst>
              <p:ext uri="{D42A27DB-BD31-4B8C-83A1-F6EECF244321}">
                <p14:modId xmlns:p14="http://schemas.microsoft.com/office/powerpoint/2010/main" val="2913515141"/>
              </p:ext>
            </p:extLst>
          </p:nvPr>
        </p:nvGraphicFramePr>
        <p:xfrm>
          <a:off x="728870" y="1895060"/>
          <a:ext cx="9170504" cy="4510221"/>
        </p:xfrm>
        <a:graphic>
          <a:graphicData uri="http://schemas.openxmlformats.org/drawingml/2006/table">
            <a:tbl>
              <a:tblPr/>
              <a:tblGrid>
                <a:gridCol w="2292626">
                  <a:extLst>
                    <a:ext uri="{9D8B030D-6E8A-4147-A177-3AD203B41FA5}">
                      <a16:colId xmlns:a16="http://schemas.microsoft.com/office/drawing/2014/main" val="4252700479"/>
                    </a:ext>
                  </a:extLst>
                </a:gridCol>
                <a:gridCol w="2292626">
                  <a:extLst>
                    <a:ext uri="{9D8B030D-6E8A-4147-A177-3AD203B41FA5}">
                      <a16:colId xmlns:a16="http://schemas.microsoft.com/office/drawing/2014/main" val="1515849462"/>
                    </a:ext>
                  </a:extLst>
                </a:gridCol>
                <a:gridCol w="2292626">
                  <a:extLst>
                    <a:ext uri="{9D8B030D-6E8A-4147-A177-3AD203B41FA5}">
                      <a16:colId xmlns:a16="http://schemas.microsoft.com/office/drawing/2014/main" val="2327796603"/>
                    </a:ext>
                  </a:extLst>
                </a:gridCol>
                <a:gridCol w="2292626">
                  <a:extLst>
                    <a:ext uri="{9D8B030D-6E8A-4147-A177-3AD203B41FA5}">
                      <a16:colId xmlns:a16="http://schemas.microsoft.com/office/drawing/2014/main" val="3434273220"/>
                    </a:ext>
                  </a:extLst>
                </a:gridCol>
              </a:tblGrid>
              <a:tr h="860331">
                <a:tc>
                  <a:txBody>
                    <a:bodyPr/>
                    <a:lstStyle/>
                    <a:p>
                      <a:pPr algn="l" fontAlgn="t"/>
                      <a:r>
                        <a:rPr lang="en-US">
                          <a:solidFill>
                            <a:srgbClr val="000000"/>
                          </a:solidFill>
                          <a:effectLst/>
                          <a:latin typeface="times new roman" panose="02020603050405020304" pitchFamily="18" charset="0"/>
                        </a:rPr>
                        <a:t>Browser</a:t>
                      </a:r>
                    </a:p>
                  </a:txBody>
                  <a:tcPr marL="114300" marR="114300" marT="114300" marB="114300">
                    <a:lnL w="9525" cap="flat" cmpd="sng" algn="ctr">
                      <a:solidFill>
                        <a:srgbClr val="C839A3"/>
                      </a:solidFill>
                      <a:prstDash val="solid"/>
                      <a:round/>
                      <a:headEnd type="none" w="med" len="med"/>
                      <a:tailEnd type="none" w="med" len="med"/>
                    </a:lnL>
                    <a:lnR w="9525" cap="flat" cmpd="sng" algn="ctr">
                      <a:solidFill>
                        <a:srgbClr val="C839A3"/>
                      </a:solidFill>
                      <a:prstDash val="solid"/>
                      <a:round/>
                      <a:headEnd type="none" w="med" len="med"/>
                      <a:tailEnd type="none" w="med" len="med"/>
                    </a:lnR>
                    <a:lnT w="9525" cap="flat" cmpd="sng" algn="ctr">
                      <a:solidFill>
                        <a:srgbClr val="C839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mp4</a:t>
                      </a:r>
                    </a:p>
                  </a:txBody>
                  <a:tcPr marL="114300" marR="114300" marT="114300" marB="114300">
                    <a:lnL w="9525" cap="flat" cmpd="sng" algn="ctr">
                      <a:solidFill>
                        <a:srgbClr val="C839A3"/>
                      </a:solidFill>
                      <a:prstDash val="solid"/>
                      <a:round/>
                      <a:headEnd type="none" w="med" len="med"/>
                      <a:tailEnd type="none" w="med" len="med"/>
                    </a:lnL>
                    <a:lnR w="9525" cap="flat" cmpd="sng" algn="ctr">
                      <a:solidFill>
                        <a:srgbClr val="C839A3"/>
                      </a:solidFill>
                      <a:prstDash val="solid"/>
                      <a:round/>
                      <a:headEnd type="none" w="med" len="med"/>
                      <a:tailEnd type="none" w="med" len="med"/>
                    </a:lnR>
                    <a:lnT w="9525" cap="flat" cmpd="sng" algn="ctr">
                      <a:solidFill>
                        <a:srgbClr val="C839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webM</a:t>
                      </a:r>
                    </a:p>
                  </a:txBody>
                  <a:tcPr marL="114300" marR="114300" marT="114300" marB="114300">
                    <a:lnL w="9525" cap="flat" cmpd="sng" algn="ctr">
                      <a:solidFill>
                        <a:srgbClr val="C839A3"/>
                      </a:solidFill>
                      <a:prstDash val="solid"/>
                      <a:round/>
                      <a:headEnd type="none" w="med" len="med"/>
                      <a:tailEnd type="none" w="med" len="med"/>
                    </a:lnL>
                    <a:lnR w="9525" cap="flat" cmpd="sng" algn="ctr">
                      <a:solidFill>
                        <a:srgbClr val="C839A3"/>
                      </a:solidFill>
                      <a:prstDash val="solid"/>
                      <a:round/>
                      <a:headEnd type="none" w="med" len="med"/>
                      <a:tailEnd type="none" w="med" len="med"/>
                    </a:lnR>
                    <a:lnT w="9525" cap="flat" cmpd="sng" algn="ctr">
                      <a:solidFill>
                        <a:srgbClr val="C839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ogg</a:t>
                      </a:r>
                    </a:p>
                  </a:txBody>
                  <a:tcPr marL="114300" marR="114300" marT="114300" marB="114300">
                    <a:lnL w="9525" cap="flat" cmpd="sng" algn="ctr">
                      <a:solidFill>
                        <a:srgbClr val="C839A3"/>
                      </a:solidFill>
                      <a:prstDash val="solid"/>
                      <a:round/>
                      <a:headEnd type="none" w="med" len="med"/>
                      <a:tailEnd type="none" w="med" len="med"/>
                    </a:lnL>
                    <a:lnR w="9525" cap="flat" cmpd="sng" algn="ctr">
                      <a:solidFill>
                        <a:srgbClr val="C839A3"/>
                      </a:solidFill>
                      <a:prstDash val="solid"/>
                      <a:round/>
                      <a:headEnd type="none" w="med" len="med"/>
                      <a:tailEnd type="none" w="med" len="med"/>
                    </a:lnR>
                    <a:lnT w="9525" cap="flat" cmpd="sng" algn="ctr">
                      <a:solidFill>
                        <a:srgbClr val="C839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470745455"/>
                  </a:ext>
                </a:extLst>
              </a:tr>
              <a:tr h="729978">
                <a:tc>
                  <a:txBody>
                    <a:bodyPr/>
                    <a:lstStyle/>
                    <a:p>
                      <a:pPr algn="l" fontAlgn="t"/>
                      <a:r>
                        <a:rPr lang="en-US">
                          <a:solidFill>
                            <a:srgbClr val="000000"/>
                          </a:solidFill>
                          <a:effectLst/>
                          <a:latin typeface="verdana" panose="020B0604030504040204" pitchFamily="34" charset="0"/>
                        </a:rPr>
                        <a:t> Internet Explorer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3342275"/>
                  </a:ext>
                </a:extLst>
              </a:tr>
              <a:tr h="729978">
                <a:tc>
                  <a:txBody>
                    <a:bodyPr/>
                    <a:lstStyle/>
                    <a:p>
                      <a:pPr algn="l" fontAlgn="t"/>
                      <a:r>
                        <a:rPr lang="en-US">
                          <a:solidFill>
                            <a:srgbClr val="000000"/>
                          </a:solidFill>
                          <a:effectLst/>
                          <a:latin typeface="verdana" panose="020B0604030504040204" pitchFamily="34" charset="0"/>
                        </a:rPr>
                        <a:t> Google Chrome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15409416"/>
                  </a:ext>
                </a:extLst>
              </a:tr>
              <a:tr h="729978">
                <a:tc>
                  <a:txBody>
                    <a:bodyPr/>
                    <a:lstStyle/>
                    <a:p>
                      <a:pPr algn="l" fontAlgn="t"/>
                      <a:r>
                        <a:rPr lang="en-US">
                          <a:solidFill>
                            <a:srgbClr val="000000"/>
                          </a:solidFill>
                          <a:effectLst/>
                          <a:latin typeface="verdana" panose="020B0604030504040204" pitchFamily="34" charset="0"/>
                        </a:rPr>
                        <a:t> Mozilla Firefox</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970686"/>
                  </a:ext>
                </a:extLst>
              </a:tr>
              <a:tr h="729978">
                <a:tc>
                  <a:txBody>
                    <a:bodyPr/>
                    <a:lstStyle/>
                    <a:p>
                      <a:pPr algn="l" fontAlgn="t"/>
                      <a:r>
                        <a:rPr lang="en-US">
                          <a:solidFill>
                            <a:srgbClr val="000000"/>
                          </a:solidFill>
                          <a:effectLst/>
                          <a:latin typeface="verdana" panose="020B0604030504040204" pitchFamily="34" charset="0"/>
                        </a:rPr>
                        <a:t> Opera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2438718"/>
                  </a:ext>
                </a:extLst>
              </a:tr>
              <a:tr h="729978">
                <a:tc>
                  <a:txBody>
                    <a:bodyPr/>
                    <a:lstStyle/>
                    <a:p>
                      <a:pPr algn="l" fontAlgn="t"/>
                      <a:r>
                        <a:rPr lang="en-US">
                          <a:solidFill>
                            <a:srgbClr val="000000"/>
                          </a:solidFill>
                          <a:effectLst/>
                          <a:latin typeface="verdana" panose="020B0604030504040204" pitchFamily="34" charset="0"/>
                        </a:rPr>
                        <a:t> Apple Safari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yes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no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03310386"/>
                  </a:ext>
                </a:extLst>
              </a:tr>
            </a:tbl>
          </a:graphicData>
        </a:graphic>
      </p:graphicFrame>
      <p:sp>
        <p:nvSpPr>
          <p:cNvPr id="3" name="Slide Number Placeholder 2">
            <a:extLst>
              <a:ext uri="{FF2B5EF4-FFF2-40B4-BE49-F238E27FC236}">
                <a16:creationId xmlns:a16="http://schemas.microsoft.com/office/drawing/2014/main" id="{3AAE5541-D0BB-4920-862B-5C812C4CCDB0}"/>
              </a:ext>
            </a:extLst>
          </p:cNvPr>
          <p:cNvSpPr>
            <a:spLocks noGrp="1"/>
          </p:cNvSpPr>
          <p:nvPr>
            <p:ph type="sldNum" sz="quarter" idx="12"/>
          </p:nvPr>
        </p:nvSpPr>
        <p:spPr/>
        <p:txBody>
          <a:bodyPr/>
          <a:lstStyle/>
          <a:p>
            <a:fld id="{84F7D234-5B7C-47B5-93A7-EAB147A706C7}" type="slidenum">
              <a:rPr lang="en-US" smtClean="0"/>
              <a:t>50</a:t>
            </a:fld>
            <a:endParaRPr lang="en-US"/>
          </a:p>
        </p:txBody>
      </p:sp>
    </p:spTree>
    <p:extLst>
      <p:ext uri="{BB962C8B-B14F-4D97-AF65-F5344CB8AC3E}">
        <p14:creationId xmlns:p14="http://schemas.microsoft.com/office/powerpoint/2010/main" val="7462114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811110-BA96-4FA8-A756-99C1B9647AF5}"/>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5000" b="0" i="0" kern="1200">
                <a:solidFill>
                  <a:srgbClr val="EBEBEB"/>
                </a:solidFill>
                <a:latin typeface="+mj-lt"/>
                <a:ea typeface="+mj-ea"/>
                <a:cs typeface="+mj-cs"/>
              </a:rPr>
              <a:t>Attributes of HTML Video Tag</a:t>
            </a:r>
            <a:br>
              <a:rPr lang="en-US" sz="5000" b="0" i="0" kern="1200">
                <a:solidFill>
                  <a:srgbClr val="EBEBEB"/>
                </a:solidFill>
                <a:latin typeface="+mj-lt"/>
                <a:ea typeface="+mj-ea"/>
                <a:cs typeface="+mj-cs"/>
              </a:rPr>
            </a:br>
            <a:endParaRPr lang="en-US" sz="5000" b="0" i="0" kern="1200">
              <a:solidFill>
                <a:srgbClr val="EBEBEB"/>
              </a:solidFill>
              <a:latin typeface="+mj-lt"/>
              <a:ea typeface="+mj-ea"/>
              <a:cs typeface="+mj-cs"/>
            </a:endParaRPr>
          </a:p>
        </p:txBody>
      </p:sp>
      <p:sp useBgFill="1">
        <p:nvSpPr>
          <p:cNvPr id="24" name="Rectangle 23">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Table 4">
            <a:extLst>
              <a:ext uri="{FF2B5EF4-FFF2-40B4-BE49-F238E27FC236}">
                <a16:creationId xmlns:a16="http://schemas.microsoft.com/office/drawing/2014/main" id="{787CA3B2-8883-4E1A-915F-15C059925C6A}"/>
              </a:ext>
            </a:extLst>
          </p:cNvPr>
          <p:cNvGraphicFramePr>
            <a:graphicFrameLocks noGrp="1"/>
          </p:cNvGraphicFramePr>
          <p:nvPr/>
        </p:nvGraphicFramePr>
        <p:xfrm>
          <a:off x="978856" y="965141"/>
          <a:ext cx="6228657" cy="5103890"/>
        </p:xfrm>
        <a:graphic>
          <a:graphicData uri="http://schemas.openxmlformats.org/drawingml/2006/table">
            <a:tbl>
              <a:tblPr firstRow="1" bandRow="1">
                <a:tableStyleId>{8EC20E35-A176-4012-BC5E-935CFFF8708E}</a:tableStyleId>
              </a:tblPr>
              <a:tblGrid>
                <a:gridCol w="1359265">
                  <a:extLst>
                    <a:ext uri="{9D8B030D-6E8A-4147-A177-3AD203B41FA5}">
                      <a16:colId xmlns:a16="http://schemas.microsoft.com/office/drawing/2014/main" val="2493322946"/>
                    </a:ext>
                  </a:extLst>
                </a:gridCol>
                <a:gridCol w="1359265">
                  <a:extLst>
                    <a:ext uri="{9D8B030D-6E8A-4147-A177-3AD203B41FA5}">
                      <a16:colId xmlns:a16="http://schemas.microsoft.com/office/drawing/2014/main" val="266286765"/>
                    </a:ext>
                  </a:extLst>
                </a:gridCol>
                <a:gridCol w="3510127">
                  <a:extLst>
                    <a:ext uri="{9D8B030D-6E8A-4147-A177-3AD203B41FA5}">
                      <a16:colId xmlns:a16="http://schemas.microsoft.com/office/drawing/2014/main" val="3010100864"/>
                    </a:ext>
                  </a:extLst>
                </a:gridCol>
              </a:tblGrid>
              <a:tr h="340595">
                <a:tc>
                  <a:txBody>
                    <a:bodyPr/>
                    <a:lstStyle/>
                    <a:p>
                      <a:pPr algn="l" fontAlgn="t"/>
                      <a:r>
                        <a:rPr lang="en-US" sz="1300">
                          <a:effectLst/>
                        </a:rPr>
                        <a:t>Attribute</a:t>
                      </a:r>
                    </a:p>
                  </a:txBody>
                  <a:tcPr marL="108081" marR="54040" marT="54040" marB="54040"/>
                </a:tc>
                <a:tc>
                  <a:txBody>
                    <a:bodyPr/>
                    <a:lstStyle/>
                    <a:p>
                      <a:pPr algn="l" fontAlgn="t"/>
                      <a:r>
                        <a:rPr lang="en-US" sz="1300">
                          <a:effectLst/>
                        </a:rPr>
                        <a:t>Value</a:t>
                      </a:r>
                    </a:p>
                  </a:txBody>
                  <a:tcPr marL="54040" marR="54040" marT="54040" marB="54040"/>
                </a:tc>
                <a:tc>
                  <a:txBody>
                    <a:bodyPr/>
                    <a:lstStyle/>
                    <a:p>
                      <a:pPr algn="l" fontAlgn="t"/>
                      <a:r>
                        <a:rPr lang="en-US" sz="1300">
                          <a:effectLst/>
                        </a:rPr>
                        <a:t>Description</a:t>
                      </a:r>
                    </a:p>
                  </a:txBody>
                  <a:tcPr marL="54040" marR="54040" marT="54040" marB="54040"/>
                </a:tc>
                <a:extLst>
                  <a:ext uri="{0D108BD9-81ED-4DB2-BD59-A6C34878D82A}">
                    <a16:rowId xmlns:a16="http://schemas.microsoft.com/office/drawing/2014/main" val="2360124908"/>
                  </a:ext>
                </a:extLst>
              </a:tr>
              <a:tr h="531466">
                <a:tc>
                  <a:txBody>
                    <a:bodyPr/>
                    <a:lstStyle/>
                    <a:p>
                      <a:pPr algn="l" fontAlgn="t"/>
                      <a:r>
                        <a:rPr lang="en-US" sz="1300">
                          <a:effectLst/>
                          <a:hlinkClick r:id="rId6"/>
                        </a:rPr>
                        <a:t>autoplay</a:t>
                      </a:r>
                      <a:endParaRPr lang="en-US" sz="1300">
                        <a:effectLst/>
                      </a:endParaRPr>
                    </a:p>
                  </a:txBody>
                  <a:tcPr marL="108081" marR="54040" marT="54040" marB="54040"/>
                </a:tc>
                <a:tc>
                  <a:txBody>
                    <a:bodyPr/>
                    <a:lstStyle/>
                    <a:p>
                      <a:pPr algn="l" fontAlgn="t"/>
                      <a:r>
                        <a:rPr lang="en-US" sz="1300">
                          <a:effectLst/>
                        </a:rPr>
                        <a:t>autoplay</a:t>
                      </a:r>
                    </a:p>
                  </a:txBody>
                  <a:tcPr marL="54040" marR="54040" marT="54040" marB="54040"/>
                </a:tc>
                <a:tc>
                  <a:txBody>
                    <a:bodyPr/>
                    <a:lstStyle/>
                    <a:p>
                      <a:pPr algn="l" fontAlgn="t"/>
                      <a:r>
                        <a:rPr lang="en-US" sz="1300">
                          <a:effectLst/>
                        </a:rPr>
                        <a:t>Specifies that the video will start playing as soon as it is ready</a:t>
                      </a:r>
                    </a:p>
                  </a:txBody>
                  <a:tcPr marL="54040" marR="54040" marT="54040" marB="54040"/>
                </a:tc>
                <a:extLst>
                  <a:ext uri="{0D108BD9-81ED-4DB2-BD59-A6C34878D82A}">
                    <a16:rowId xmlns:a16="http://schemas.microsoft.com/office/drawing/2014/main" val="527475063"/>
                  </a:ext>
                </a:extLst>
              </a:tr>
              <a:tr h="531466">
                <a:tc>
                  <a:txBody>
                    <a:bodyPr/>
                    <a:lstStyle/>
                    <a:p>
                      <a:pPr algn="l" fontAlgn="t"/>
                      <a:r>
                        <a:rPr lang="en-US" sz="1300">
                          <a:effectLst/>
                          <a:hlinkClick r:id="rId7"/>
                        </a:rPr>
                        <a:t>controls</a:t>
                      </a:r>
                      <a:endParaRPr lang="en-US" sz="1300">
                        <a:effectLst/>
                      </a:endParaRPr>
                    </a:p>
                  </a:txBody>
                  <a:tcPr marL="108081" marR="54040" marT="54040" marB="54040"/>
                </a:tc>
                <a:tc>
                  <a:txBody>
                    <a:bodyPr/>
                    <a:lstStyle/>
                    <a:p>
                      <a:pPr algn="l" fontAlgn="t"/>
                      <a:r>
                        <a:rPr lang="en-US" sz="1300">
                          <a:effectLst/>
                        </a:rPr>
                        <a:t>controls</a:t>
                      </a:r>
                    </a:p>
                  </a:txBody>
                  <a:tcPr marL="54040" marR="54040" marT="54040" marB="54040"/>
                </a:tc>
                <a:tc>
                  <a:txBody>
                    <a:bodyPr/>
                    <a:lstStyle/>
                    <a:p>
                      <a:pPr algn="l" fontAlgn="t"/>
                      <a:r>
                        <a:rPr lang="en-US" sz="1300">
                          <a:effectLst/>
                        </a:rPr>
                        <a:t>Specifies that video controls should be displayed (such as a play/pause button etc).</a:t>
                      </a:r>
                    </a:p>
                  </a:txBody>
                  <a:tcPr marL="54040" marR="54040" marT="54040" marB="54040"/>
                </a:tc>
                <a:extLst>
                  <a:ext uri="{0D108BD9-81ED-4DB2-BD59-A6C34878D82A}">
                    <a16:rowId xmlns:a16="http://schemas.microsoft.com/office/drawing/2014/main" val="418876156"/>
                  </a:ext>
                </a:extLst>
              </a:tr>
              <a:tr h="340595">
                <a:tc>
                  <a:txBody>
                    <a:bodyPr/>
                    <a:lstStyle/>
                    <a:p>
                      <a:pPr algn="l" fontAlgn="t"/>
                      <a:r>
                        <a:rPr lang="en-US" sz="1300">
                          <a:effectLst/>
                          <a:hlinkClick r:id="rId8"/>
                        </a:rPr>
                        <a:t>height</a:t>
                      </a:r>
                      <a:endParaRPr lang="en-US" sz="1300">
                        <a:effectLst/>
                      </a:endParaRPr>
                    </a:p>
                  </a:txBody>
                  <a:tcPr marL="108081" marR="54040" marT="54040" marB="54040"/>
                </a:tc>
                <a:tc>
                  <a:txBody>
                    <a:bodyPr/>
                    <a:lstStyle/>
                    <a:p>
                      <a:pPr algn="l" fontAlgn="t"/>
                      <a:r>
                        <a:rPr lang="en-US" sz="1300">
                          <a:effectLst/>
                        </a:rPr>
                        <a:t>pixels</a:t>
                      </a:r>
                    </a:p>
                  </a:txBody>
                  <a:tcPr marL="54040" marR="54040" marT="54040" marB="54040"/>
                </a:tc>
                <a:tc>
                  <a:txBody>
                    <a:bodyPr/>
                    <a:lstStyle/>
                    <a:p>
                      <a:pPr algn="l" fontAlgn="t"/>
                      <a:r>
                        <a:rPr lang="en-US" sz="1300">
                          <a:effectLst/>
                        </a:rPr>
                        <a:t>Sets the height of the video player</a:t>
                      </a:r>
                    </a:p>
                  </a:txBody>
                  <a:tcPr marL="54040" marR="54040" marT="54040" marB="54040"/>
                </a:tc>
                <a:extLst>
                  <a:ext uri="{0D108BD9-81ED-4DB2-BD59-A6C34878D82A}">
                    <a16:rowId xmlns:a16="http://schemas.microsoft.com/office/drawing/2014/main" val="640192384"/>
                  </a:ext>
                </a:extLst>
              </a:tr>
              <a:tr h="531466">
                <a:tc>
                  <a:txBody>
                    <a:bodyPr/>
                    <a:lstStyle/>
                    <a:p>
                      <a:pPr algn="l" fontAlgn="t"/>
                      <a:r>
                        <a:rPr lang="en-US" sz="1300">
                          <a:effectLst/>
                          <a:hlinkClick r:id="rId9"/>
                        </a:rPr>
                        <a:t>loop</a:t>
                      </a:r>
                      <a:endParaRPr lang="en-US" sz="1300">
                        <a:effectLst/>
                      </a:endParaRPr>
                    </a:p>
                  </a:txBody>
                  <a:tcPr marL="108081" marR="54040" marT="54040" marB="54040"/>
                </a:tc>
                <a:tc>
                  <a:txBody>
                    <a:bodyPr/>
                    <a:lstStyle/>
                    <a:p>
                      <a:pPr algn="l" fontAlgn="t"/>
                      <a:r>
                        <a:rPr lang="en-US" sz="1300">
                          <a:effectLst/>
                        </a:rPr>
                        <a:t>loop</a:t>
                      </a:r>
                    </a:p>
                  </a:txBody>
                  <a:tcPr marL="54040" marR="54040" marT="54040" marB="54040"/>
                </a:tc>
                <a:tc>
                  <a:txBody>
                    <a:bodyPr/>
                    <a:lstStyle/>
                    <a:p>
                      <a:pPr algn="l" fontAlgn="t"/>
                      <a:r>
                        <a:rPr lang="en-US" sz="1300">
                          <a:effectLst/>
                        </a:rPr>
                        <a:t>Specifies that the video will start over again, every time it is finished</a:t>
                      </a:r>
                    </a:p>
                  </a:txBody>
                  <a:tcPr marL="54040" marR="54040" marT="54040" marB="54040"/>
                </a:tc>
                <a:extLst>
                  <a:ext uri="{0D108BD9-81ED-4DB2-BD59-A6C34878D82A}">
                    <a16:rowId xmlns:a16="http://schemas.microsoft.com/office/drawing/2014/main" val="1517046970"/>
                  </a:ext>
                </a:extLst>
              </a:tr>
              <a:tr h="531466">
                <a:tc>
                  <a:txBody>
                    <a:bodyPr/>
                    <a:lstStyle/>
                    <a:p>
                      <a:pPr algn="l" fontAlgn="t"/>
                      <a:r>
                        <a:rPr lang="en-US" sz="1300">
                          <a:effectLst/>
                          <a:hlinkClick r:id="rId10"/>
                        </a:rPr>
                        <a:t>muted</a:t>
                      </a:r>
                      <a:endParaRPr lang="en-US" sz="1300">
                        <a:effectLst/>
                      </a:endParaRPr>
                    </a:p>
                  </a:txBody>
                  <a:tcPr marL="108081" marR="54040" marT="54040" marB="54040"/>
                </a:tc>
                <a:tc>
                  <a:txBody>
                    <a:bodyPr/>
                    <a:lstStyle/>
                    <a:p>
                      <a:pPr algn="l" fontAlgn="t"/>
                      <a:r>
                        <a:rPr lang="en-US" sz="1300">
                          <a:effectLst/>
                        </a:rPr>
                        <a:t>muted</a:t>
                      </a:r>
                    </a:p>
                  </a:txBody>
                  <a:tcPr marL="54040" marR="54040" marT="54040" marB="54040"/>
                </a:tc>
                <a:tc>
                  <a:txBody>
                    <a:bodyPr/>
                    <a:lstStyle/>
                    <a:p>
                      <a:pPr algn="l" fontAlgn="t"/>
                      <a:r>
                        <a:rPr lang="en-US" sz="1300">
                          <a:effectLst/>
                        </a:rPr>
                        <a:t>Specifies that the audio output of the video should be muted</a:t>
                      </a:r>
                    </a:p>
                  </a:txBody>
                  <a:tcPr marL="54040" marR="54040" marT="54040" marB="54040"/>
                </a:tc>
                <a:extLst>
                  <a:ext uri="{0D108BD9-81ED-4DB2-BD59-A6C34878D82A}">
                    <a16:rowId xmlns:a16="http://schemas.microsoft.com/office/drawing/2014/main" val="3297682143"/>
                  </a:ext>
                </a:extLst>
              </a:tr>
              <a:tr h="722336">
                <a:tc>
                  <a:txBody>
                    <a:bodyPr/>
                    <a:lstStyle/>
                    <a:p>
                      <a:pPr algn="l" fontAlgn="t"/>
                      <a:r>
                        <a:rPr lang="en-US" sz="1300">
                          <a:effectLst/>
                          <a:hlinkClick r:id="rId11"/>
                        </a:rPr>
                        <a:t>poster</a:t>
                      </a:r>
                      <a:endParaRPr lang="en-US" sz="1300">
                        <a:effectLst/>
                      </a:endParaRPr>
                    </a:p>
                  </a:txBody>
                  <a:tcPr marL="108081" marR="54040" marT="54040" marB="54040"/>
                </a:tc>
                <a:tc>
                  <a:txBody>
                    <a:bodyPr/>
                    <a:lstStyle/>
                    <a:p>
                      <a:pPr algn="l" fontAlgn="t"/>
                      <a:r>
                        <a:rPr lang="en-US" sz="1300">
                          <a:effectLst/>
                        </a:rPr>
                        <a:t>URL</a:t>
                      </a:r>
                    </a:p>
                  </a:txBody>
                  <a:tcPr marL="54040" marR="54040" marT="54040" marB="54040"/>
                </a:tc>
                <a:tc>
                  <a:txBody>
                    <a:bodyPr/>
                    <a:lstStyle/>
                    <a:p>
                      <a:pPr algn="l" fontAlgn="t"/>
                      <a:r>
                        <a:rPr lang="en-US" sz="1300">
                          <a:effectLst/>
                        </a:rPr>
                        <a:t>Specifies an image to be shown while the video is downloading, or until the user hits the play button</a:t>
                      </a:r>
                    </a:p>
                  </a:txBody>
                  <a:tcPr marL="54040" marR="54040" marT="54040" marB="54040"/>
                </a:tc>
                <a:extLst>
                  <a:ext uri="{0D108BD9-81ED-4DB2-BD59-A6C34878D82A}">
                    <a16:rowId xmlns:a16="http://schemas.microsoft.com/office/drawing/2014/main" val="3584782692"/>
                  </a:ext>
                </a:extLst>
              </a:tr>
              <a:tr h="722336">
                <a:tc>
                  <a:txBody>
                    <a:bodyPr/>
                    <a:lstStyle/>
                    <a:p>
                      <a:pPr algn="l" fontAlgn="t"/>
                      <a:r>
                        <a:rPr lang="en-US" sz="1300">
                          <a:effectLst/>
                          <a:hlinkClick r:id="rId12"/>
                        </a:rPr>
                        <a:t>preload</a:t>
                      </a:r>
                      <a:endParaRPr lang="en-US" sz="1300">
                        <a:effectLst/>
                      </a:endParaRPr>
                    </a:p>
                  </a:txBody>
                  <a:tcPr marL="108081" marR="54040" marT="54040" marB="54040"/>
                </a:tc>
                <a:tc>
                  <a:txBody>
                    <a:bodyPr/>
                    <a:lstStyle/>
                    <a:p>
                      <a:pPr algn="l" fontAlgn="t"/>
                      <a:r>
                        <a:rPr lang="en-US" sz="1300">
                          <a:effectLst/>
                        </a:rPr>
                        <a:t>auto</a:t>
                      </a:r>
                      <a:br>
                        <a:rPr lang="en-US" sz="1300">
                          <a:effectLst/>
                        </a:rPr>
                      </a:br>
                      <a:r>
                        <a:rPr lang="en-US" sz="1300">
                          <a:effectLst/>
                        </a:rPr>
                        <a:t>metadata</a:t>
                      </a:r>
                      <a:br>
                        <a:rPr lang="en-US" sz="1300">
                          <a:effectLst/>
                        </a:rPr>
                      </a:br>
                      <a:r>
                        <a:rPr lang="en-US" sz="1300">
                          <a:effectLst/>
                        </a:rPr>
                        <a:t>none</a:t>
                      </a:r>
                    </a:p>
                  </a:txBody>
                  <a:tcPr marL="54040" marR="54040" marT="54040" marB="54040"/>
                </a:tc>
                <a:tc>
                  <a:txBody>
                    <a:bodyPr/>
                    <a:lstStyle/>
                    <a:p>
                      <a:pPr algn="l" fontAlgn="t"/>
                      <a:r>
                        <a:rPr lang="en-US" sz="1300">
                          <a:effectLst/>
                        </a:rPr>
                        <a:t>Specifies if and how the author thinks the video should be loaded when the page loads</a:t>
                      </a:r>
                    </a:p>
                  </a:txBody>
                  <a:tcPr marL="54040" marR="54040" marT="54040" marB="54040"/>
                </a:tc>
                <a:extLst>
                  <a:ext uri="{0D108BD9-81ED-4DB2-BD59-A6C34878D82A}">
                    <a16:rowId xmlns:a16="http://schemas.microsoft.com/office/drawing/2014/main" val="1759695425"/>
                  </a:ext>
                </a:extLst>
              </a:tr>
              <a:tr h="340595">
                <a:tc>
                  <a:txBody>
                    <a:bodyPr/>
                    <a:lstStyle/>
                    <a:p>
                      <a:pPr algn="l" fontAlgn="t"/>
                      <a:r>
                        <a:rPr lang="en-US" sz="1300">
                          <a:effectLst/>
                          <a:hlinkClick r:id="rId13"/>
                        </a:rPr>
                        <a:t>src</a:t>
                      </a:r>
                      <a:endParaRPr lang="en-US" sz="1300">
                        <a:effectLst/>
                      </a:endParaRPr>
                    </a:p>
                  </a:txBody>
                  <a:tcPr marL="108081" marR="54040" marT="54040" marB="54040"/>
                </a:tc>
                <a:tc>
                  <a:txBody>
                    <a:bodyPr/>
                    <a:lstStyle/>
                    <a:p>
                      <a:pPr algn="l" fontAlgn="t"/>
                      <a:r>
                        <a:rPr lang="en-US" sz="1300">
                          <a:effectLst/>
                        </a:rPr>
                        <a:t>URL</a:t>
                      </a:r>
                    </a:p>
                  </a:txBody>
                  <a:tcPr marL="54040" marR="54040" marT="54040" marB="54040"/>
                </a:tc>
                <a:tc>
                  <a:txBody>
                    <a:bodyPr/>
                    <a:lstStyle/>
                    <a:p>
                      <a:pPr algn="l" fontAlgn="t"/>
                      <a:r>
                        <a:rPr lang="en-US" sz="1300">
                          <a:effectLst/>
                        </a:rPr>
                        <a:t>Specifies the URL of the video file</a:t>
                      </a:r>
                    </a:p>
                  </a:txBody>
                  <a:tcPr marL="54040" marR="54040" marT="54040" marB="54040"/>
                </a:tc>
                <a:extLst>
                  <a:ext uri="{0D108BD9-81ED-4DB2-BD59-A6C34878D82A}">
                    <a16:rowId xmlns:a16="http://schemas.microsoft.com/office/drawing/2014/main" val="375245985"/>
                  </a:ext>
                </a:extLst>
              </a:tr>
              <a:tr h="340595">
                <a:tc>
                  <a:txBody>
                    <a:bodyPr/>
                    <a:lstStyle/>
                    <a:p>
                      <a:pPr algn="l" fontAlgn="t"/>
                      <a:r>
                        <a:rPr lang="en-US" sz="1300">
                          <a:effectLst/>
                          <a:hlinkClick r:id="rId14"/>
                        </a:rPr>
                        <a:t>width</a:t>
                      </a:r>
                      <a:endParaRPr lang="en-US" sz="1300">
                        <a:effectLst/>
                      </a:endParaRPr>
                    </a:p>
                  </a:txBody>
                  <a:tcPr marL="108081" marR="54040" marT="54040" marB="54040"/>
                </a:tc>
                <a:tc>
                  <a:txBody>
                    <a:bodyPr/>
                    <a:lstStyle/>
                    <a:p>
                      <a:pPr algn="l" fontAlgn="t"/>
                      <a:r>
                        <a:rPr lang="en-US" sz="1300">
                          <a:effectLst/>
                        </a:rPr>
                        <a:t>pixels</a:t>
                      </a:r>
                    </a:p>
                  </a:txBody>
                  <a:tcPr marL="54040" marR="54040" marT="54040" marB="54040"/>
                </a:tc>
                <a:tc>
                  <a:txBody>
                    <a:bodyPr/>
                    <a:lstStyle/>
                    <a:p>
                      <a:pPr algn="l" fontAlgn="t"/>
                      <a:r>
                        <a:rPr lang="en-US" sz="1300">
                          <a:effectLst/>
                        </a:rPr>
                        <a:t>Sets the width of the video player</a:t>
                      </a:r>
                    </a:p>
                  </a:txBody>
                  <a:tcPr marL="54040" marR="54040" marT="54040" marB="54040"/>
                </a:tc>
                <a:extLst>
                  <a:ext uri="{0D108BD9-81ED-4DB2-BD59-A6C34878D82A}">
                    <a16:rowId xmlns:a16="http://schemas.microsoft.com/office/drawing/2014/main" val="2628193414"/>
                  </a:ext>
                </a:extLst>
              </a:tr>
            </a:tbl>
          </a:graphicData>
        </a:graphic>
      </p:graphicFrame>
      <p:sp>
        <p:nvSpPr>
          <p:cNvPr id="6" name="Rectangle 5">
            <a:extLst>
              <a:ext uri="{FF2B5EF4-FFF2-40B4-BE49-F238E27FC236}">
                <a16:creationId xmlns:a16="http://schemas.microsoft.com/office/drawing/2014/main" id="{E63CBFFD-A7D3-4666-9F0E-F8274D881E64}"/>
              </a:ext>
            </a:extLst>
          </p:cNvPr>
          <p:cNvSpPr/>
          <p:nvPr/>
        </p:nvSpPr>
        <p:spPr>
          <a:xfrm>
            <a:off x="11630829" y="91611"/>
            <a:ext cx="407892" cy="6740307"/>
          </a:xfrm>
          <a:prstGeom prst="rect">
            <a:avLst/>
          </a:prstGeom>
          <a:noFill/>
        </p:spPr>
        <p:txBody>
          <a:bodyPr wrap="square" lIns="91440" tIns="45720" rIns="91440" bIns="45720">
            <a:spAutoFit/>
          </a:bodyPr>
          <a:lstStyle/>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Sujata</a:t>
            </a:r>
          </a:p>
          <a:p>
            <a:pPr algn="ctr"/>
            <a:r>
              <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Batra</a:t>
            </a:r>
          </a:p>
        </p:txBody>
      </p:sp>
      <p:sp>
        <p:nvSpPr>
          <p:cNvPr id="3" name="Slide Number Placeholder 2">
            <a:extLst>
              <a:ext uri="{FF2B5EF4-FFF2-40B4-BE49-F238E27FC236}">
                <a16:creationId xmlns:a16="http://schemas.microsoft.com/office/drawing/2014/main" id="{B0BAAECA-6E94-45CD-AAF0-C26CFA1E8495}"/>
              </a:ext>
            </a:extLst>
          </p:cNvPr>
          <p:cNvSpPr>
            <a:spLocks noGrp="1"/>
          </p:cNvSpPr>
          <p:nvPr>
            <p:ph type="sldNum" sz="quarter" idx="12"/>
          </p:nvPr>
        </p:nvSpPr>
        <p:spPr/>
        <p:txBody>
          <a:bodyPr/>
          <a:lstStyle/>
          <a:p>
            <a:fld id="{84F7D234-5B7C-47B5-93A7-EAB147A706C7}" type="slidenum">
              <a:rPr lang="en-US" smtClean="0"/>
              <a:t>51</a:t>
            </a:fld>
            <a:endParaRPr lang="en-US"/>
          </a:p>
        </p:txBody>
      </p:sp>
    </p:spTree>
    <p:extLst>
      <p:ext uri="{BB962C8B-B14F-4D97-AF65-F5344CB8AC3E}">
        <p14:creationId xmlns:p14="http://schemas.microsoft.com/office/powerpoint/2010/main" val="3427953624"/>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680D-C697-4A17-B904-028D2D2EE0AF}"/>
              </a:ext>
            </a:extLst>
          </p:cNvPr>
          <p:cNvSpPr>
            <a:spLocks noGrp="1"/>
          </p:cNvSpPr>
          <p:nvPr>
            <p:ph type="title"/>
          </p:nvPr>
        </p:nvSpPr>
        <p:spPr/>
        <p:txBody>
          <a:bodyPr/>
          <a:lstStyle/>
          <a:p>
            <a:r>
              <a:rPr lang="en-US" dirty="0"/>
              <a:t>Video Tag Example</a:t>
            </a:r>
          </a:p>
        </p:txBody>
      </p:sp>
      <p:sp>
        <p:nvSpPr>
          <p:cNvPr id="3" name="Content Placeholder 2">
            <a:extLst>
              <a:ext uri="{FF2B5EF4-FFF2-40B4-BE49-F238E27FC236}">
                <a16:creationId xmlns:a16="http://schemas.microsoft.com/office/drawing/2014/main" id="{AC50ADBC-6973-4873-960B-C316E834A905}"/>
              </a:ext>
            </a:extLst>
          </p:cNvPr>
          <p:cNvSpPr>
            <a:spLocks noGrp="1"/>
          </p:cNvSpPr>
          <p:nvPr>
            <p:ph idx="1"/>
          </p:nvPr>
        </p:nvSpPr>
        <p:spPr/>
        <p:txBody>
          <a:bodyPr/>
          <a:lstStyle/>
          <a:p>
            <a:pPr marL="0" indent="0">
              <a:buNone/>
            </a:pPr>
            <a:r>
              <a:rPr lang="en-US" b="1" dirty="0"/>
              <a:t>&lt;video</a:t>
            </a:r>
            <a:r>
              <a:rPr lang="en-US" dirty="0"/>
              <a:t> width="320" height="240" controls </a:t>
            </a:r>
            <a:r>
              <a:rPr lang="en-US" dirty="0" err="1"/>
              <a:t>autoplay</a:t>
            </a:r>
            <a:r>
              <a:rPr lang="en-US" dirty="0"/>
              <a:t> loop</a:t>
            </a:r>
            <a:r>
              <a:rPr lang="en-US" b="1" dirty="0"/>
              <a:t>&gt;</a:t>
            </a:r>
            <a:r>
              <a:rPr lang="en-US" dirty="0"/>
              <a:t>  </a:t>
            </a:r>
          </a:p>
          <a:p>
            <a:pPr marL="0" indent="0">
              <a:buNone/>
            </a:pPr>
            <a:r>
              <a:rPr lang="en-US" dirty="0"/>
              <a:t>  </a:t>
            </a:r>
            <a:r>
              <a:rPr lang="en-US" b="1" dirty="0"/>
              <a:t>&lt;source</a:t>
            </a:r>
            <a:r>
              <a:rPr lang="en-US" dirty="0"/>
              <a:t> </a:t>
            </a:r>
            <a:r>
              <a:rPr lang="en-US" dirty="0" err="1"/>
              <a:t>src</a:t>
            </a:r>
            <a:r>
              <a:rPr lang="en-US" dirty="0"/>
              <a:t>="movie.mp4" type="video/mp4"</a:t>
            </a:r>
            <a:r>
              <a:rPr lang="en-US" b="1" dirty="0"/>
              <a:t>&gt;</a:t>
            </a:r>
            <a:r>
              <a:rPr lang="en-US" dirty="0"/>
              <a:t>  </a:t>
            </a:r>
          </a:p>
          <a:p>
            <a:pPr marL="0" indent="0">
              <a:buNone/>
            </a:pPr>
            <a:r>
              <a:rPr lang="en-US" dirty="0"/>
              <a:t>  Your browser does not support the html video tag.  </a:t>
            </a:r>
          </a:p>
          <a:p>
            <a:pPr marL="0" indent="0">
              <a:buNone/>
            </a:pPr>
            <a:r>
              <a:rPr lang="en-US" b="1" dirty="0"/>
              <a:t>&lt;/video&gt;</a:t>
            </a:r>
            <a:r>
              <a:rPr lang="en-US" dirty="0"/>
              <a:t>  </a:t>
            </a:r>
          </a:p>
          <a:p>
            <a:endParaRPr lang="en-US" dirty="0"/>
          </a:p>
        </p:txBody>
      </p:sp>
      <p:sp>
        <p:nvSpPr>
          <p:cNvPr id="4" name="Slide Number Placeholder 3">
            <a:extLst>
              <a:ext uri="{FF2B5EF4-FFF2-40B4-BE49-F238E27FC236}">
                <a16:creationId xmlns:a16="http://schemas.microsoft.com/office/drawing/2014/main" id="{51B62F61-3200-4302-9B99-81CA79821B53}"/>
              </a:ext>
            </a:extLst>
          </p:cNvPr>
          <p:cNvSpPr>
            <a:spLocks noGrp="1"/>
          </p:cNvSpPr>
          <p:nvPr>
            <p:ph type="sldNum" sz="quarter" idx="12"/>
          </p:nvPr>
        </p:nvSpPr>
        <p:spPr/>
        <p:txBody>
          <a:bodyPr/>
          <a:lstStyle/>
          <a:p>
            <a:fld id="{84F7D234-5B7C-47B5-93A7-EAB147A706C7}" type="slidenum">
              <a:rPr lang="en-US" smtClean="0"/>
              <a:t>52</a:t>
            </a:fld>
            <a:endParaRPr lang="en-US"/>
          </a:p>
        </p:txBody>
      </p:sp>
    </p:spTree>
    <p:extLst>
      <p:ext uri="{BB962C8B-B14F-4D97-AF65-F5344CB8AC3E}">
        <p14:creationId xmlns:p14="http://schemas.microsoft.com/office/powerpoint/2010/main" val="7043331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0501" y="269631"/>
            <a:ext cx="10172700" cy="621825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u="sng" dirty="0">
                <a:latin typeface="Garamond" panose="02020404030301010803" pitchFamily="18" charset="0"/>
                <a:cs typeface="Arabic Typesetting" panose="03020402040406030203" pitchFamily="66" charset="-78"/>
              </a:rPr>
              <a:t>HTML5 Plug-ins</a:t>
            </a:r>
          </a:p>
          <a:p>
            <a:endParaRPr lang="en-US" sz="100" b="1" u="sng" dirty="0">
              <a:latin typeface="Garamond" panose="02020404030301010803" pitchFamily="18" charset="0"/>
              <a:cs typeface="Arabic Typesetting" panose="03020402040406030203" pitchFamily="66" charset="-78"/>
            </a:endParaRPr>
          </a:p>
          <a:p>
            <a:pPr algn="l">
              <a:lnSpc>
                <a:spcPct val="100000"/>
              </a:lnSpc>
            </a:pPr>
            <a:r>
              <a:rPr lang="en-US" sz="2200" dirty="0">
                <a:latin typeface="Garamond" panose="02020404030301010803" pitchFamily="18" charset="0"/>
                <a:cs typeface="Arabic Typesetting" panose="03020402040406030203" pitchFamily="66" charset="-78"/>
              </a:rPr>
              <a:t>To extend the functionality of the HTML browser. Plug-ins are also known as Helper Applications. Popular example of plug-ins are Java applets. Plug-ins can be added to web pages with the </a:t>
            </a:r>
            <a:r>
              <a:rPr lang="en-US" sz="2200" b="1" dirty="0">
                <a:solidFill>
                  <a:schemeClr val="accent1">
                    <a:lumMod val="60000"/>
                    <a:lumOff val="40000"/>
                  </a:schemeClr>
                </a:solidFill>
                <a:latin typeface="Garamond" panose="02020404030301010803" pitchFamily="18" charset="0"/>
                <a:cs typeface="Arabic Typesetting" panose="03020402040406030203" pitchFamily="66" charset="-78"/>
              </a:rPr>
              <a:t>&lt;object&gt;</a:t>
            </a:r>
            <a:r>
              <a:rPr lang="en-US" sz="2200" dirty="0">
                <a:solidFill>
                  <a:schemeClr val="accent1">
                    <a:lumMod val="60000"/>
                    <a:lumOff val="40000"/>
                  </a:schemeClr>
                </a:solidFill>
                <a:latin typeface="Garamond" panose="02020404030301010803" pitchFamily="18" charset="0"/>
                <a:cs typeface="Arabic Typesetting" panose="03020402040406030203" pitchFamily="66" charset="-78"/>
              </a:rPr>
              <a:t> </a:t>
            </a:r>
            <a:r>
              <a:rPr lang="en-US" sz="2200" dirty="0">
                <a:latin typeface="Garamond" panose="02020404030301010803" pitchFamily="18" charset="0"/>
                <a:cs typeface="Arabic Typesetting" panose="03020402040406030203" pitchFamily="66" charset="-78"/>
              </a:rPr>
              <a:t>tag or the </a:t>
            </a:r>
            <a:r>
              <a:rPr lang="en-US" sz="2200" b="1" dirty="0">
                <a:solidFill>
                  <a:schemeClr val="accent1">
                    <a:lumMod val="60000"/>
                    <a:lumOff val="40000"/>
                  </a:schemeClr>
                </a:solidFill>
                <a:latin typeface="Garamond" panose="02020404030301010803" pitchFamily="18" charset="0"/>
                <a:cs typeface="Arabic Typesetting" panose="03020402040406030203" pitchFamily="66" charset="-78"/>
              </a:rPr>
              <a:t>&lt;embed&gt;</a:t>
            </a:r>
            <a:r>
              <a:rPr lang="en-US" sz="2200" dirty="0">
                <a:solidFill>
                  <a:schemeClr val="accent1">
                    <a:lumMod val="50000"/>
                  </a:schemeClr>
                </a:solidFill>
                <a:latin typeface="Garamond" panose="02020404030301010803" pitchFamily="18" charset="0"/>
                <a:cs typeface="Arabic Typesetting" panose="03020402040406030203" pitchFamily="66" charset="-78"/>
              </a:rPr>
              <a:t> </a:t>
            </a:r>
            <a:r>
              <a:rPr lang="en-US" sz="2200" dirty="0">
                <a:latin typeface="Garamond" panose="02020404030301010803" pitchFamily="18" charset="0"/>
                <a:cs typeface="Arabic Typesetting" panose="03020402040406030203" pitchFamily="66" charset="-78"/>
              </a:rPr>
              <a:t>tag. </a:t>
            </a:r>
          </a:p>
          <a:p>
            <a:pPr marL="457200" indent="-457200" algn="l">
              <a:lnSpc>
                <a:spcPct val="100000"/>
              </a:lnSpc>
              <a:buAutoNum type="arabicPeriod"/>
            </a:pPr>
            <a:endParaRPr lang="en-US" sz="2200" dirty="0">
              <a:latin typeface="Garamond" panose="02020404030301010803" pitchFamily="18" charset="0"/>
              <a:cs typeface="Arabic Typesetting" panose="03020402040406030203" pitchFamily="66" charset="-78"/>
            </a:endParaRPr>
          </a:p>
          <a:p>
            <a:pPr marL="457200" indent="-457200" algn="l">
              <a:lnSpc>
                <a:spcPct val="100000"/>
              </a:lnSpc>
              <a:buFont typeface="Arial" panose="020B0604020202020204" pitchFamily="34" charset="0"/>
              <a:buAutoNum type="arabicPeriod"/>
            </a:pPr>
            <a:r>
              <a:rPr lang="en-US" sz="2000" b="1" dirty="0">
                <a:solidFill>
                  <a:schemeClr val="accent1">
                    <a:lumMod val="60000"/>
                    <a:lumOff val="40000"/>
                  </a:schemeClr>
                </a:solidFill>
                <a:latin typeface="Garamond" panose="02020404030301010803" pitchFamily="18" charset="0"/>
              </a:rPr>
              <a:t>&lt;object&gt;</a:t>
            </a:r>
            <a:r>
              <a:rPr lang="en-US" sz="2000" b="1" dirty="0">
                <a:solidFill>
                  <a:schemeClr val="accent1">
                    <a:lumMod val="50000"/>
                  </a:schemeClr>
                </a:solidFill>
                <a:latin typeface="Garamond" panose="02020404030301010803" pitchFamily="18" charset="0"/>
              </a:rPr>
              <a:t> </a:t>
            </a:r>
            <a:r>
              <a:rPr lang="en-US" sz="2000" b="1" dirty="0">
                <a:latin typeface="Garamond" panose="02020404030301010803" pitchFamily="18" charset="0"/>
              </a:rPr>
              <a:t>Element –</a:t>
            </a:r>
            <a:r>
              <a:rPr lang="en-US" sz="2000" u="sng" dirty="0">
                <a:latin typeface="Garamond" panose="02020404030301010803" pitchFamily="18" charset="0"/>
              </a:rPr>
              <a:t> </a:t>
            </a:r>
            <a:r>
              <a:rPr lang="en-US" sz="2000" dirty="0">
                <a:latin typeface="Garamond" panose="02020404030301010803" pitchFamily="18" charset="0"/>
              </a:rPr>
              <a:t>It is used to embed plug-ins  (like Java applets, PDF readers, Flash Players) in web pages.</a:t>
            </a:r>
          </a:p>
          <a:p>
            <a:pPr algn="l">
              <a:lnSpc>
                <a:spcPct val="100000"/>
              </a:lnSpc>
            </a:pPr>
            <a:r>
              <a:rPr lang="en-US" sz="2000" b="1" dirty="0">
                <a:latin typeface="Garamond" panose="02020404030301010803" pitchFamily="18" charset="0"/>
              </a:rPr>
              <a:t>	</a:t>
            </a:r>
            <a:r>
              <a:rPr lang="en-US" sz="2000" b="1" dirty="0" err="1">
                <a:latin typeface="Garamond" panose="02020404030301010803" pitchFamily="18" charset="0"/>
              </a:rPr>
              <a:t>Eg.</a:t>
            </a:r>
            <a:r>
              <a:rPr lang="en-US" sz="2000" b="1" dirty="0">
                <a:latin typeface="Garamond" panose="02020404030301010803" pitchFamily="18" charset="0"/>
              </a:rPr>
              <a:t>: </a:t>
            </a:r>
            <a:r>
              <a:rPr lang="en-US" sz="2000" dirty="0">
                <a:latin typeface="Garamond" panose="02020404030301010803" pitchFamily="18" charset="0"/>
              </a:rPr>
              <a:t>&lt;object width=“200" height=“60" data=“SujataTraining.swf"&gt;&lt;/object&gt;</a:t>
            </a:r>
          </a:p>
          <a:p>
            <a:pPr algn="l">
              <a:lnSpc>
                <a:spcPct val="100000"/>
              </a:lnSpc>
            </a:pPr>
            <a:endParaRPr lang="en-US" sz="2000" dirty="0">
              <a:latin typeface="Garamond" panose="02020404030301010803" pitchFamily="18" charset="0"/>
            </a:endParaRPr>
          </a:p>
          <a:p>
            <a:pPr marL="457200" indent="-457200" algn="l">
              <a:lnSpc>
                <a:spcPct val="100000"/>
              </a:lnSpc>
              <a:buAutoNum type="arabicPeriod" startAt="2"/>
            </a:pPr>
            <a:r>
              <a:rPr lang="en-US" sz="2000" b="1" dirty="0">
                <a:solidFill>
                  <a:schemeClr val="accent1">
                    <a:lumMod val="60000"/>
                    <a:lumOff val="40000"/>
                  </a:schemeClr>
                </a:solidFill>
                <a:latin typeface="Garamond" panose="02020404030301010803" pitchFamily="18" charset="0"/>
              </a:rPr>
              <a:t>&lt;embed&gt; </a:t>
            </a:r>
            <a:r>
              <a:rPr lang="en-US" sz="2000" b="1" dirty="0">
                <a:latin typeface="Garamond" panose="02020404030301010803" pitchFamily="18" charset="0"/>
              </a:rPr>
              <a:t>Element –</a:t>
            </a:r>
            <a:r>
              <a:rPr lang="en-US" sz="2000" dirty="0">
                <a:latin typeface="Garamond" panose="02020404030301010803" pitchFamily="18" charset="0"/>
              </a:rPr>
              <a:t> Used to embed object within an HTML document. It does not have closing tag. It can not contain alternative text. </a:t>
            </a:r>
          </a:p>
          <a:p>
            <a:pPr algn="l">
              <a:lnSpc>
                <a:spcPct val="100000"/>
              </a:lnSpc>
            </a:pPr>
            <a:r>
              <a:rPr lang="en-US" sz="2000" b="1" dirty="0">
                <a:latin typeface="Garamond" panose="02020404030301010803" pitchFamily="18" charset="0"/>
              </a:rPr>
              <a:t>	</a:t>
            </a:r>
            <a:r>
              <a:rPr lang="en-US" sz="2000" b="1" dirty="0" err="1">
                <a:latin typeface="Garamond" panose="02020404030301010803" pitchFamily="18" charset="0"/>
              </a:rPr>
              <a:t>Eg.</a:t>
            </a:r>
            <a:r>
              <a:rPr lang="en-US" sz="2000" b="1" dirty="0">
                <a:latin typeface="Garamond" panose="02020404030301010803" pitchFamily="18" charset="0"/>
              </a:rPr>
              <a:t>: </a:t>
            </a:r>
            <a:r>
              <a:rPr lang="en-US" sz="2000" dirty="0">
                <a:latin typeface="Garamond" panose="02020404030301010803" pitchFamily="18" charset="0"/>
              </a:rPr>
              <a:t>&lt;embed width=“200" height=“60" </a:t>
            </a:r>
            <a:r>
              <a:rPr lang="en-US" sz="2000" dirty="0" err="1">
                <a:latin typeface="Garamond" panose="02020404030301010803" pitchFamily="18" charset="0"/>
              </a:rPr>
              <a:t>src</a:t>
            </a:r>
            <a:r>
              <a:rPr lang="en-US" sz="2000" dirty="0">
                <a:latin typeface="Garamond" panose="02020404030301010803" pitchFamily="18" charset="0"/>
              </a:rPr>
              <a:t>=“SujataTraining.swf"&gt;</a:t>
            </a:r>
          </a:p>
          <a:p>
            <a:pPr marL="457200" indent="-457200" algn="l">
              <a:lnSpc>
                <a:spcPct val="100000"/>
              </a:lnSpc>
              <a:buAutoNum type="arabicPeriod" startAt="2"/>
            </a:pPr>
            <a:endParaRPr lang="en-US" b="1" dirty="0"/>
          </a:p>
          <a:p>
            <a:endParaRPr lang="en-US" dirty="0"/>
          </a:p>
          <a:p>
            <a:br>
              <a:rPr lang="en-US" dirty="0"/>
            </a:br>
            <a:endParaRPr lang="en-US" b="1" dirty="0"/>
          </a:p>
          <a:p>
            <a:pPr marL="457200" indent="-457200" algn="l">
              <a:lnSpc>
                <a:spcPct val="100000"/>
              </a:lnSpc>
              <a:buFont typeface="Arial" panose="020B0604020202020204" pitchFamily="34" charset="0"/>
              <a:buAutoNum type="arabicPeriod"/>
            </a:pPr>
            <a:endParaRPr lang="en-US" b="1" dirty="0"/>
          </a:p>
          <a:p>
            <a:pPr marL="457200" indent="-457200" algn="l">
              <a:lnSpc>
                <a:spcPct val="100000"/>
              </a:lnSpc>
              <a:buAutoNum type="arabicPeriod"/>
            </a:pPr>
            <a:endParaRPr lang="en-US" sz="2200" dirty="0">
              <a:latin typeface="Garamond" panose="02020404030301010803" pitchFamily="18" charset="0"/>
              <a:cs typeface="Arabic Typesetting" panose="03020402040406030203" pitchFamily="66" charset="-78"/>
            </a:endParaRPr>
          </a:p>
          <a:p>
            <a:pPr marL="457200" indent="-457200" algn="l">
              <a:lnSpc>
                <a:spcPct val="100000"/>
              </a:lnSpc>
              <a:buAutoNum type="arabicPeriod"/>
            </a:pPr>
            <a:endParaRPr lang="en-US" sz="2200" dirty="0">
              <a:latin typeface="Garamond" panose="02020404030301010803" pitchFamily="18" charset="0"/>
              <a:cs typeface="Arabic Typesetting" panose="03020402040406030203" pitchFamily="66" charset="-78"/>
            </a:endParaRPr>
          </a:p>
          <a:p>
            <a:pPr algn="l">
              <a:lnSpc>
                <a:spcPct val="100000"/>
              </a:lnSpc>
            </a:pPr>
            <a:r>
              <a:rPr lang="en-US" sz="2200" dirty="0">
                <a:latin typeface="Garamond" panose="02020404030301010803" pitchFamily="18" charset="0"/>
                <a:cs typeface="Arabic Typesetting" panose="03020402040406030203" pitchFamily="66" charset="-78"/>
              </a:rPr>
              <a:t>       </a:t>
            </a:r>
          </a:p>
        </p:txBody>
      </p:sp>
      <p:sp>
        <p:nvSpPr>
          <p:cNvPr id="4" name="Slide Number Placeholder 3">
            <a:extLst>
              <a:ext uri="{FF2B5EF4-FFF2-40B4-BE49-F238E27FC236}">
                <a16:creationId xmlns:a16="http://schemas.microsoft.com/office/drawing/2014/main" id="{3543FE4E-0CE4-4472-ACB2-E232B7B845B3}"/>
              </a:ext>
            </a:extLst>
          </p:cNvPr>
          <p:cNvSpPr>
            <a:spLocks noGrp="1"/>
          </p:cNvSpPr>
          <p:nvPr>
            <p:ph type="sldNum" sz="quarter" idx="12"/>
          </p:nvPr>
        </p:nvSpPr>
        <p:spPr/>
        <p:txBody>
          <a:bodyPr/>
          <a:lstStyle/>
          <a:p>
            <a:fld id="{84F7D234-5B7C-47B5-93A7-EAB147A706C7}" type="slidenum">
              <a:rPr lang="en-US" smtClean="0"/>
              <a:t>53</a:t>
            </a:fld>
            <a:endParaRPr lang="en-US"/>
          </a:p>
        </p:txBody>
      </p:sp>
    </p:spTree>
    <p:extLst>
      <p:ext uri="{BB962C8B-B14F-4D97-AF65-F5344CB8AC3E}">
        <p14:creationId xmlns:p14="http://schemas.microsoft.com/office/powerpoint/2010/main" val="17887468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E661-1362-4205-B5CC-6E6039E7F1B6}"/>
              </a:ext>
            </a:extLst>
          </p:cNvPr>
          <p:cNvSpPr>
            <a:spLocks noGrp="1"/>
          </p:cNvSpPr>
          <p:nvPr>
            <p:ph type="title"/>
          </p:nvPr>
        </p:nvSpPr>
        <p:spPr>
          <a:xfrm>
            <a:off x="646111" y="452718"/>
            <a:ext cx="9404723" cy="885752"/>
          </a:xfrm>
        </p:spPr>
        <p:txBody>
          <a:bodyPr/>
          <a:lstStyle/>
          <a:p>
            <a:pPr algn="ctr"/>
            <a:r>
              <a:rPr lang="en-US" dirty="0"/>
              <a:t>Playing a YouTube Video in HTML</a:t>
            </a:r>
          </a:p>
        </p:txBody>
      </p:sp>
      <p:sp>
        <p:nvSpPr>
          <p:cNvPr id="3" name="Content Placeholder 2">
            <a:extLst>
              <a:ext uri="{FF2B5EF4-FFF2-40B4-BE49-F238E27FC236}">
                <a16:creationId xmlns:a16="http://schemas.microsoft.com/office/drawing/2014/main" id="{44D54F1F-0DAC-4A36-AC5C-8BD4A8C24364}"/>
              </a:ext>
            </a:extLst>
          </p:cNvPr>
          <p:cNvSpPr>
            <a:spLocks noGrp="1"/>
          </p:cNvSpPr>
          <p:nvPr>
            <p:ph idx="1"/>
          </p:nvPr>
        </p:nvSpPr>
        <p:spPr>
          <a:xfrm>
            <a:off x="645130" y="1431236"/>
            <a:ext cx="10142140" cy="5088834"/>
          </a:xfrm>
        </p:spPr>
        <p:txBody>
          <a:bodyPr/>
          <a:lstStyle/>
          <a:p>
            <a:r>
              <a:rPr lang="en-US" dirty="0"/>
              <a:t>Upload the video to YouTube</a:t>
            </a:r>
          </a:p>
          <a:p>
            <a:r>
              <a:rPr lang="en-US" dirty="0"/>
              <a:t>Take a note of the video id</a:t>
            </a:r>
          </a:p>
          <a:p>
            <a:r>
              <a:rPr lang="en-US" dirty="0"/>
              <a:t>Define an &lt;iframe&gt; element in your web page</a:t>
            </a:r>
          </a:p>
          <a:p>
            <a:r>
              <a:rPr lang="en-US" dirty="0"/>
              <a:t>Let the </a:t>
            </a:r>
            <a:r>
              <a:rPr lang="en-US" dirty="0" err="1"/>
              <a:t>src</a:t>
            </a:r>
            <a:r>
              <a:rPr lang="en-US" dirty="0"/>
              <a:t> attribute point to the video URL</a:t>
            </a:r>
          </a:p>
          <a:p>
            <a:r>
              <a:rPr lang="en-US" dirty="0"/>
              <a:t>Use the width and height attributes to specify the dimension of the player.</a:t>
            </a:r>
          </a:p>
          <a:p>
            <a:pPr marL="0" indent="0">
              <a:buNone/>
            </a:pPr>
            <a:r>
              <a:rPr lang="en-US" dirty="0"/>
              <a:t>Example:</a:t>
            </a:r>
          </a:p>
          <a:p>
            <a:pPr marL="0" indent="0">
              <a:buNone/>
            </a:pPr>
            <a:r>
              <a:rPr lang="en-US" dirty="0"/>
              <a:t>&lt;iframe width="420" height="315"</a:t>
            </a:r>
          </a:p>
          <a:p>
            <a:pPr marL="0" indent="0">
              <a:buNone/>
            </a:pPr>
            <a:r>
              <a:rPr lang="en-US" dirty="0" err="1"/>
              <a:t>src</a:t>
            </a:r>
            <a:r>
              <a:rPr lang="en-US" dirty="0"/>
              <a:t>="https://www.youtube.com/embed/tgbNymZ7vqY"&gt;</a:t>
            </a:r>
          </a:p>
          <a:p>
            <a:pPr marL="0" indent="0">
              <a:buNone/>
            </a:pPr>
            <a:r>
              <a:rPr lang="en-US" dirty="0"/>
              <a:t>&lt;/iframe&gt;</a:t>
            </a:r>
          </a:p>
          <a:p>
            <a:pPr marL="0" indent="0">
              <a:buNone/>
            </a:pPr>
            <a:endParaRPr lang="en-US" dirty="0"/>
          </a:p>
          <a:p>
            <a:pPr marL="0" indent="0">
              <a:buNone/>
            </a:pPr>
            <a:r>
              <a:rPr lang="en-US" b="1" dirty="0">
                <a:solidFill>
                  <a:schemeClr val="accent2"/>
                </a:solidFill>
              </a:rPr>
              <a:t>Note: </a:t>
            </a:r>
            <a:r>
              <a:rPr lang="en-US" dirty="0"/>
              <a:t>YouTube &lt;object&gt; and &lt;embed&gt; were deprecated from January 2015. You should migrate your videos to use &lt;iframe&gt; instead.</a:t>
            </a:r>
          </a:p>
        </p:txBody>
      </p:sp>
      <p:sp>
        <p:nvSpPr>
          <p:cNvPr id="4" name="Slide Number Placeholder 3">
            <a:extLst>
              <a:ext uri="{FF2B5EF4-FFF2-40B4-BE49-F238E27FC236}">
                <a16:creationId xmlns:a16="http://schemas.microsoft.com/office/drawing/2014/main" id="{A9C133C7-7FFC-4FFB-B69C-58E4EAFDE72B}"/>
              </a:ext>
            </a:extLst>
          </p:cNvPr>
          <p:cNvSpPr>
            <a:spLocks noGrp="1"/>
          </p:cNvSpPr>
          <p:nvPr>
            <p:ph type="sldNum" sz="quarter" idx="12"/>
          </p:nvPr>
        </p:nvSpPr>
        <p:spPr/>
        <p:txBody>
          <a:bodyPr/>
          <a:lstStyle/>
          <a:p>
            <a:fld id="{84F7D234-5B7C-47B5-93A7-EAB147A706C7}" type="slidenum">
              <a:rPr lang="en-US" smtClean="0"/>
              <a:t>54</a:t>
            </a:fld>
            <a:endParaRPr lang="en-US"/>
          </a:p>
        </p:txBody>
      </p:sp>
    </p:spTree>
    <p:extLst>
      <p:ext uri="{BB962C8B-B14F-4D97-AF65-F5344CB8AC3E}">
        <p14:creationId xmlns:p14="http://schemas.microsoft.com/office/powerpoint/2010/main" val="33800829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C62D-4CFA-42E7-869C-C579CE075A4F}"/>
              </a:ext>
            </a:extLst>
          </p:cNvPr>
          <p:cNvSpPr>
            <a:spLocks noGrp="1"/>
          </p:cNvSpPr>
          <p:nvPr>
            <p:ph type="title"/>
          </p:nvPr>
        </p:nvSpPr>
        <p:spPr>
          <a:xfrm>
            <a:off x="646111" y="452718"/>
            <a:ext cx="9404723" cy="885752"/>
          </a:xfrm>
        </p:spPr>
        <p:txBody>
          <a:bodyPr/>
          <a:lstStyle/>
          <a:p>
            <a:pPr algn="ctr"/>
            <a:r>
              <a:rPr lang="en-US" dirty="0"/>
              <a:t>YouTube </a:t>
            </a:r>
            <a:r>
              <a:rPr lang="en-US" dirty="0" err="1"/>
              <a:t>Autoplay</a:t>
            </a:r>
            <a:endParaRPr lang="en-US" dirty="0"/>
          </a:p>
        </p:txBody>
      </p:sp>
      <p:sp>
        <p:nvSpPr>
          <p:cNvPr id="3" name="Content Placeholder 2">
            <a:extLst>
              <a:ext uri="{FF2B5EF4-FFF2-40B4-BE49-F238E27FC236}">
                <a16:creationId xmlns:a16="http://schemas.microsoft.com/office/drawing/2014/main" id="{46060CBD-586A-4B4E-AC54-FC79760F8099}"/>
              </a:ext>
            </a:extLst>
          </p:cNvPr>
          <p:cNvSpPr>
            <a:spLocks noGrp="1"/>
          </p:cNvSpPr>
          <p:nvPr>
            <p:ph idx="1"/>
          </p:nvPr>
        </p:nvSpPr>
        <p:spPr>
          <a:xfrm>
            <a:off x="834888" y="1537252"/>
            <a:ext cx="10124660" cy="4711147"/>
          </a:xfrm>
        </p:spPr>
        <p:txBody>
          <a:bodyPr/>
          <a:lstStyle/>
          <a:p>
            <a:pPr marL="0" indent="0">
              <a:buNone/>
            </a:pPr>
            <a:r>
              <a:rPr lang="en-US" dirty="0">
                <a:latin typeface="Arial" panose="020B0604020202020204" pitchFamily="34" charset="0"/>
                <a:cs typeface="Arial" panose="020B0604020202020204" pitchFamily="34" charset="0"/>
              </a:rPr>
              <a:t>&lt;iframe width="420" height="315"</a:t>
            </a:r>
          </a:p>
          <a:p>
            <a:pPr marL="0" indent="0">
              <a:buNone/>
            </a:pPr>
            <a:r>
              <a:rPr lang="en-US" dirty="0" err="1">
                <a:latin typeface="Arial" panose="020B0604020202020204" pitchFamily="34" charset="0"/>
                <a:cs typeface="Arial" panose="020B0604020202020204" pitchFamily="34" charset="0"/>
              </a:rPr>
              <a:t>src</a:t>
            </a:r>
            <a:r>
              <a:rPr lang="en-US" dirty="0">
                <a:latin typeface="Arial" panose="020B0604020202020204" pitchFamily="34" charset="0"/>
                <a:cs typeface="Arial" panose="020B0604020202020204" pitchFamily="34" charset="0"/>
              </a:rPr>
              <a:t>="https://www.youtube.com/embed/tgbNymZ7vqY?</a:t>
            </a:r>
            <a:r>
              <a:rPr lang="en-US" b="1" dirty="0">
                <a:solidFill>
                  <a:schemeClr val="accent2"/>
                </a:solidFill>
                <a:latin typeface="Arial" panose="020B0604020202020204" pitchFamily="34" charset="0"/>
                <a:cs typeface="Arial" panose="020B0604020202020204" pitchFamily="34" charset="0"/>
              </a:rPr>
              <a:t>autoplay=1</a:t>
            </a:r>
            <a:r>
              <a:rPr lang="en-US" dirty="0">
                <a:latin typeface="Arial" panose="020B0604020202020204" pitchFamily="34" charset="0"/>
                <a:cs typeface="Arial" panose="020B0604020202020204" pitchFamily="34" charset="0"/>
              </a:rPr>
              <a:t>"&gt;</a:t>
            </a:r>
          </a:p>
          <a:p>
            <a:pPr marL="0" indent="0">
              <a:buNone/>
            </a:pPr>
            <a:r>
              <a:rPr lang="en-US" dirty="0">
                <a:latin typeface="Arial" panose="020B0604020202020204" pitchFamily="34" charset="0"/>
                <a:cs typeface="Arial" panose="020B0604020202020204" pitchFamily="34" charset="0"/>
              </a:rPr>
              <a:t>&lt;/iframe&gt;</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Value 0 (default): The video will not play automatically when the player loads.</a:t>
            </a:r>
          </a:p>
          <a:p>
            <a:r>
              <a:rPr lang="en-US" dirty="0">
                <a:latin typeface="Arial" panose="020B0604020202020204" pitchFamily="34" charset="0"/>
                <a:cs typeface="Arial" panose="020B0604020202020204" pitchFamily="34" charset="0"/>
              </a:rPr>
              <a:t>Value 1: The video will play automatically when the player loads.</a:t>
            </a:r>
          </a:p>
        </p:txBody>
      </p:sp>
      <p:sp>
        <p:nvSpPr>
          <p:cNvPr id="4" name="Slide Number Placeholder 3">
            <a:extLst>
              <a:ext uri="{FF2B5EF4-FFF2-40B4-BE49-F238E27FC236}">
                <a16:creationId xmlns:a16="http://schemas.microsoft.com/office/drawing/2014/main" id="{F03A5779-1BAD-49D0-AACF-AA0E898917A0}"/>
              </a:ext>
            </a:extLst>
          </p:cNvPr>
          <p:cNvSpPr>
            <a:spLocks noGrp="1"/>
          </p:cNvSpPr>
          <p:nvPr>
            <p:ph type="sldNum" sz="quarter" idx="12"/>
          </p:nvPr>
        </p:nvSpPr>
        <p:spPr/>
        <p:txBody>
          <a:bodyPr/>
          <a:lstStyle/>
          <a:p>
            <a:fld id="{84F7D234-5B7C-47B5-93A7-EAB147A706C7}" type="slidenum">
              <a:rPr lang="en-US" smtClean="0"/>
              <a:t>55</a:t>
            </a:fld>
            <a:endParaRPr lang="en-US"/>
          </a:p>
        </p:txBody>
      </p:sp>
    </p:spTree>
    <p:extLst>
      <p:ext uri="{BB962C8B-B14F-4D97-AF65-F5344CB8AC3E}">
        <p14:creationId xmlns:p14="http://schemas.microsoft.com/office/powerpoint/2010/main" val="27846982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851CE-DE1B-4B5F-A408-3E409DF3EF39}"/>
              </a:ext>
            </a:extLst>
          </p:cNvPr>
          <p:cNvSpPr>
            <a:spLocks noGrp="1"/>
          </p:cNvSpPr>
          <p:nvPr>
            <p:ph type="title"/>
          </p:nvPr>
        </p:nvSpPr>
        <p:spPr>
          <a:xfrm>
            <a:off x="646111" y="452718"/>
            <a:ext cx="9404723" cy="925508"/>
          </a:xfrm>
        </p:spPr>
        <p:txBody>
          <a:bodyPr/>
          <a:lstStyle/>
          <a:p>
            <a:pPr algn="ctr"/>
            <a:r>
              <a:rPr lang="en-US" dirty="0"/>
              <a:t>YouTube Controls</a:t>
            </a:r>
          </a:p>
        </p:txBody>
      </p:sp>
      <p:sp>
        <p:nvSpPr>
          <p:cNvPr id="3" name="Content Placeholder 2">
            <a:extLst>
              <a:ext uri="{FF2B5EF4-FFF2-40B4-BE49-F238E27FC236}">
                <a16:creationId xmlns:a16="http://schemas.microsoft.com/office/drawing/2014/main" id="{48E818AA-475D-485F-AB3A-B6986A6EEFB0}"/>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&lt;iframe width="420" height="315"</a:t>
            </a:r>
          </a:p>
          <a:p>
            <a:pPr marL="0" indent="0">
              <a:buNone/>
            </a:pPr>
            <a:r>
              <a:rPr lang="en-US" dirty="0" err="1">
                <a:latin typeface="Arial" panose="020B0604020202020204" pitchFamily="34" charset="0"/>
                <a:cs typeface="Arial" panose="020B0604020202020204" pitchFamily="34" charset="0"/>
              </a:rPr>
              <a:t>src</a:t>
            </a:r>
            <a:r>
              <a:rPr lang="en-US" dirty="0">
                <a:latin typeface="Arial" panose="020B0604020202020204" pitchFamily="34" charset="0"/>
                <a:cs typeface="Arial" panose="020B0604020202020204" pitchFamily="34" charset="0"/>
              </a:rPr>
              <a:t>="https://www.youtube.com/embed/tgbNymZ7vqY?</a:t>
            </a:r>
            <a:r>
              <a:rPr lang="en-US" b="1" dirty="0">
                <a:solidFill>
                  <a:schemeClr val="accent2"/>
                </a:solidFill>
                <a:latin typeface="Arial" panose="020B0604020202020204" pitchFamily="34" charset="0"/>
                <a:cs typeface="Arial" panose="020B0604020202020204" pitchFamily="34" charset="0"/>
              </a:rPr>
              <a:t>controls=0</a:t>
            </a:r>
            <a:r>
              <a:rPr lang="en-US" dirty="0">
                <a:latin typeface="Arial" panose="020B0604020202020204" pitchFamily="34" charset="0"/>
                <a:cs typeface="Arial" panose="020B0604020202020204" pitchFamily="34" charset="0"/>
              </a:rPr>
              <a:t>"&gt;</a:t>
            </a:r>
          </a:p>
          <a:p>
            <a:pPr marL="0" indent="0">
              <a:buNone/>
            </a:pPr>
            <a:r>
              <a:rPr lang="en-US" dirty="0">
                <a:latin typeface="Arial" panose="020B0604020202020204" pitchFamily="34" charset="0"/>
                <a:cs typeface="Arial" panose="020B0604020202020204" pitchFamily="34" charset="0"/>
              </a:rPr>
              <a:t>&lt;/iframe&gt;</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Value 0: Player controls does not display.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Value 1 (default): Player controls display.</a:t>
            </a:r>
          </a:p>
        </p:txBody>
      </p:sp>
      <p:sp>
        <p:nvSpPr>
          <p:cNvPr id="4" name="Slide Number Placeholder 3">
            <a:extLst>
              <a:ext uri="{FF2B5EF4-FFF2-40B4-BE49-F238E27FC236}">
                <a16:creationId xmlns:a16="http://schemas.microsoft.com/office/drawing/2014/main" id="{4DE85CA9-D3AE-4D11-8CB5-1EAB7B782FFE}"/>
              </a:ext>
            </a:extLst>
          </p:cNvPr>
          <p:cNvSpPr>
            <a:spLocks noGrp="1"/>
          </p:cNvSpPr>
          <p:nvPr>
            <p:ph type="sldNum" sz="quarter" idx="12"/>
          </p:nvPr>
        </p:nvSpPr>
        <p:spPr/>
        <p:txBody>
          <a:bodyPr/>
          <a:lstStyle/>
          <a:p>
            <a:fld id="{84F7D234-5B7C-47B5-93A7-EAB147A706C7}" type="slidenum">
              <a:rPr lang="en-US" smtClean="0"/>
              <a:t>56</a:t>
            </a:fld>
            <a:endParaRPr lang="en-US"/>
          </a:p>
        </p:txBody>
      </p:sp>
    </p:spTree>
    <p:extLst>
      <p:ext uri="{BB962C8B-B14F-4D97-AF65-F5344CB8AC3E}">
        <p14:creationId xmlns:p14="http://schemas.microsoft.com/office/powerpoint/2010/main" val="38844091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0500" y="247650"/>
            <a:ext cx="11798299" cy="62402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Graphics API</a:t>
            </a:r>
          </a:p>
          <a:p>
            <a:r>
              <a:rPr lang="en-US" sz="2800" b="1" u="sng" dirty="0">
                <a:latin typeface="Garamond" panose="02020404030301010803" pitchFamily="18" charset="0"/>
                <a:cs typeface="Arabic Typesetting" panose="03020402040406030203" pitchFamily="66" charset="-78"/>
              </a:rPr>
              <a:t>(Canvas and SVG)</a:t>
            </a:r>
          </a:p>
          <a:p>
            <a:pPr algn="l"/>
            <a:endParaRPr lang="en-US" sz="2800" b="1" u="sng" dirty="0">
              <a:latin typeface="Garamond" panose="02020404030301010803" pitchFamily="18" charset="0"/>
              <a:cs typeface="Arabic Typesetting" panose="03020402040406030203" pitchFamily="66" charset="-78"/>
            </a:endParaRPr>
          </a:p>
          <a:p>
            <a:pPr algn="l">
              <a:lnSpc>
                <a:spcPct val="150000"/>
              </a:lnSpc>
            </a:pPr>
            <a:r>
              <a:rPr lang="en-US" dirty="0">
                <a:latin typeface="Garamond" panose="02020404030301010803" pitchFamily="18" charset="0"/>
                <a:cs typeface="Arabic Typesetting" panose="03020402040406030203" pitchFamily="66" charset="-78"/>
              </a:rPr>
              <a:t>Previously possible with Flash, VML, Silverlight.</a:t>
            </a:r>
          </a:p>
          <a:p>
            <a:pPr algn="l">
              <a:lnSpc>
                <a:spcPct val="150000"/>
              </a:lnSpc>
            </a:pPr>
            <a:r>
              <a:rPr lang="en-US" dirty="0">
                <a:latin typeface="Garamond" panose="02020404030301010803" pitchFamily="18" charset="0"/>
                <a:cs typeface="Arabic Typesetting" panose="03020402040406030203" pitchFamily="66" charset="-78"/>
              </a:rPr>
              <a:t>Very complex to do in JavaScript without plugins </a:t>
            </a:r>
            <a:r>
              <a:rPr lang="en-US" sz="2300" dirty="0">
                <a:latin typeface="Garamond" panose="02020404030301010803" pitchFamily="18" charset="0"/>
                <a:cs typeface="Arabic Typesetting" panose="03020402040406030203" pitchFamily="66" charset="-78"/>
              </a:rPr>
              <a:t>(for example, rounded corners or diagonal lines).</a:t>
            </a:r>
          </a:p>
          <a:p>
            <a:pPr algn="l">
              <a:lnSpc>
                <a:spcPct val="150000"/>
              </a:lnSpc>
            </a:pPr>
            <a:r>
              <a:rPr lang="en-US" dirty="0">
                <a:latin typeface="Garamond" panose="02020404030301010803" pitchFamily="18" charset="0"/>
                <a:cs typeface="Arabic Typesetting" panose="03020402040406030203" pitchFamily="66" charset="-78"/>
              </a:rPr>
              <a:t>Provide native drawing functionality on the Web.</a:t>
            </a:r>
          </a:p>
          <a:p>
            <a:pPr algn="l">
              <a:lnSpc>
                <a:spcPct val="150000"/>
              </a:lnSpc>
            </a:pPr>
            <a:r>
              <a:rPr lang="en-US" dirty="0">
                <a:latin typeface="Garamond" panose="02020404030301010803" pitchFamily="18" charset="0"/>
                <a:cs typeface="Arabic Typesetting" panose="03020402040406030203" pitchFamily="66" charset="-78"/>
              </a:rPr>
              <a:t>Completely integrated into HTML5 documents (Part of DOM).</a:t>
            </a:r>
          </a:p>
          <a:p>
            <a:pPr algn="l">
              <a:lnSpc>
                <a:spcPct val="150000"/>
              </a:lnSpc>
            </a:pPr>
            <a:r>
              <a:rPr lang="en-US" dirty="0">
                <a:latin typeface="Garamond" panose="02020404030301010803" pitchFamily="18" charset="0"/>
                <a:cs typeface="Arabic Typesetting" panose="03020402040406030203" pitchFamily="66" charset="-78"/>
              </a:rPr>
              <a:t>Can be styled with CSS.</a:t>
            </a:r>
          </a:p>
          <a:p>
            <a:pPr algn="l">
              <a:lnSpc>
                <a:spcPct val="150000"/>
              </a:lnSpc>
            </a:pPr>
            <a:r>
              <a:rPr lang="en-US" dirty="0">
                <a:latin typeface="Garamond" panose="02020404030301010803" pitchFamily="18" charset="0"/>
                <a:cs typeface="Arabic Typesetting" panose="03020402040406030203" pitchFamily="66" charset="-78"/>
              </a:rPr>
              <a:t>Can be controlled with JavaScript.</a:t>
            </a: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4" name="Slide Number Placeholder 3">
            <a:extLst>
              <a:ext uri="{FF2B5EF4-FFF2-40B4-BE49-F238E27FC236}">
                <a16:creationId xmlns:a16="http://schemas.microsoft.com/office/drawing/2014/main" id="{AFDBA5DB-8CF4-4D18-9F77-6D058E784646}"/>
              </a:ext>
            </a:extLst>
          </p:cNvPr>
          <p:cNvSpPr>
            <a:spLocks noGrp="1"/>
          </p:cNvSpPr>
          <p:nvPr>
            <p:ph type="sldNum" sz="quarter" idx="12"/>
          </p:nvPr>
        </p:nvSpPr>
        <p:spPr/>
        <p:txBody>
          <a:bodyPr/>
          <a:lstStyle/>
          <a:p>
            <a:fld id="{84F7D234-5B7C-47B5-93A7-EAB147A706C7}" type="slidenum">
              <a:rPr lang="en-US" smtClean="0"/>
              <a:t>57</a:t>
            </a:fld>
            <a:endParaRPr lang="en-US"/>
          </a:p>
        </p:txBody>
      </p:sp>
    </p:spTree>
    <p:extLst>
      <p:ext uri="{BB962C8B-B14F-4D97-AF65-F5344CB8AC3E}">
        <p14:creationId xmlns:p14="http://schemas.microsoft.com/office/powerpoint/2010/main" val="6443198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5AC0E-EC6B-44BF-A91A-7D12EDD1AD5D}"/>
              </a:ext>
            </a:extLst>
          </p:cNvPr>
          <p:cNvSpPr>
            <a:spLocks noGrp="1"/>
          </p:cNvSpPr>
          <p:nvPr>
            <p:ph type="title"/>
          </p:nvPr>
        </p:nvSpPr>
        <p:spPr/>
        <p:txBody>
          <a:bodyPr/>
          <a:lstStyle/>
          <a:p>
            <a:r>
              <a:rPr lang="en-US" dirty="0"/>
              <a:t>HTML Canvas</a:t>
            </a:r>
            <a:br>
              <a:rPr lang="en-US" dirty="0"/>
            </a:br>
            <a:endParaRPr lang="en-US" dirty="0"/>
          </a:p>
        </p:txBody>
      </p:sp>
      <p:sp>
        <p:nvSpPr>
          <p:cNvPr id="3" name="Content Placeholder 2">
            <a:extLst>
              <a:ext uri="{FF2B5EF4-FFF2-40B4-BE49-F238E27FC236}">
                <a16:creationId xmlns:a16="http://schemas.microsoft.com/office/drawing/2014/main" id="{9D6DB1E1-02D7-481E-9886-DEB6D4829610}"/>
              </a:ext>
            </a:extLst>
          </p:cNvPr>
          <p:cNvSpPr>
            <a:spLocks noGrp="1"/>
          </p:cNvSpPr>
          <p:nvPr>
            <p:ph idx="1"/>
          </p:nvPr>
        </p:nvSpPr>
        <p:spPr>
          <a:xfrm>
            <a:off x="265043" y="1470992"/>
            <a:ext cx="10681253" cy="4777408"/>
          </a:xfrm>
        </p:spPr>
        <p:txBody>
          <a:bodyPr/>
          <a:lstStyle/>
          <a:p>
            <a:r>
              <a:rPr lang="en-US" dirty="0"/>
              <a:t>The HTML &lt;canvas&gt; element is used to draw graphics, on the fly, via JavaScript.</a:t>
            </a:r>
          </a:p>
          <a:p>
            <a:r>
              <a:rPr lang="en-US" dirty="0"/>
              <a:t>The &lt;canvas&gt; element is only a container for graphics. You must use JavaScript to actually draw the graphics.</a:t>
            </a:r>
          </a:p>
          <a:p>
            <a:r>
              <a:rPr lang="en-US" dirty="0"/>
              <a:t>Canvas has several methods for drawing paths, boxes, circles, text, and adding images.</a:t>
            </a:r>
          </a:p>
        </p:txBody>
      </p:sp>
      <p:graphicFrame>
        <p:nvGraphicFramePr>
          <p:cNvPr id="5" name="Table 4">
            <a:extLst>
              <a:ext uri="{FF2B5EF4-FFF2-40B4-BE49-F238E27FC236}">
                <a16:creationId xmlns:a16="http://schemas.microsoft.com/office/drawing/2014/main" id="{B5BE9777-F11D-4C8B-BB0F-189ECC3DFC1E}"/>
              </a:ext>
            </a:extLst>
          </p:cNvPr>
          <p:cNvGraphicFramePr>
            <a:graphicFrameLocks noGrp="1"/>
          </p:cNvGraphicFramePr>
          <p:nvPr/>
        </p:nvGraphicFramePr>
        <p:xfrm>
          <a:off x="281678" y="4305508"/>
          <a:ext cx="11143595" cy="849630"/>
        </p:xfrm>
        <a:graphic>
          <a:graphicData uri="http://schemas.openxmlformats.org/drawingml/2006/table">
            <a:tbl>
              <a:tblPr/>
              <a:tblGrid>
                <a:gridCol w="1833027">
                  <a:extLst>
                    <a:ext uri="{9D8B030D-6E8A-4147-A177-3AD203B41FA5}">
                      <a16:colId xmlns:a16="http://schemas.microsoft.com/office/drawing/2014/main" val="2181347813"/>
                    </a:ext>
                  </a:extLst>
                </a:gridCol>
                <a:gridCol w="2184564">
                  <a:extLst>
                    <a:ext uri="{9D8B030D-6E8A-4147-A177-3AD203B41FA5}">
                      <a16:colId xmlns:a16="http://schemas.microsoft.com/office/drawing/2014/main" val="1587746728"/>
                    </a:ext>
                  </a:extLst>
                </a:gridCol>
                <a:gridCol w="1781501">
                  <a:extLst>
                    <a:ext uri="{9D8B030D-6E8A-4147-A177-3AD203B41FA5}">
                      <a16:colId xmlns:a16="http://schemas.microsoft.com/office/drawing/2014/main" val="2549426304"/>
                    </a:ext>
                  </a:extLst>
                </a:gridCol>
                <a:gridCol w="1781501">
                  <a:extLst>
                    <a:ext uri="{9D8B030D-6E8A-4147-A177-3AD203B41FA5}">
                      <a16:colId xmlns:a16="http://schemas.microsoft.com/office/drawing/2014/main" val="98249023"/>
                    </a:ext>
                  </a:extLst>
                </a:gridCol>
                <a:gridCol w="1781501">
                  <a:extLst>
                    <a:ext uri="{9D8B030D-6E8A-4147-A177-3AD203B41FA5}">
                      <a16:colId xmlns:a16="http://schemas.microsoft.com/office/drawing/2014/main" val="1389338147"/>
                    </a:ext>
                  </a:extLst>
                </a:gridCol>
                <a:gridCol w="1781501">
                  <a:extLst>
                    <a:ext uri="{9D8B030D-6E8A-4147-A177-3AD203B41FA5}">
                      <a16:colId xmlns:a16="http://schemas.microsoft.com/office/drawing/2014/main" val="1092862984"/>
                    </a:ext>
                  </a:extLst>
                </a:gridCol>
              </a:tblGrid>
              <a:tr h="419100">
                <a:tc>
                  <a:txBody>
                    <a:bodyPr/>
                    <a:lstStyle/>
                    <a:p>
                      <a:pPr algn="l" fontAlgn="ctr"/>
                      <a:r>
                        <a:rPr lang="en-US" sz="1600" b="0" dirty="0">
                          <a:solidFill>
                            <a:schemeClr val="bg1"/>
                          </a:solidFill>
                          <a:effectLst/>
                        </a:rPr>
                        <a:t>Element</a:t>
                      </a:r>
                    </a:p>
                  </a:txBody>
                  <a:tcPr marL="152400"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Chrome</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Internet Explorer</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Mozilla Firefox</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Apple Safari</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Opera</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819493159"/>
                  </a:ext>
                </a:extLst>
              </a:tr>
              <a:tr h="0">
                <a:tc>
                  <a:txBody>
                    <a:bodyPr/>
                    <a:lstStyle/>
                    <a:p>
                      <a:pPr algn="l" fontAlgn="t"/>
                      <a:r>
                        <a:rPr lang="en-US" sz="1600" dirty="0">
                          <a:solidFill>
                            <a:schemeClr val="bg1"/>
                          </a:solidFill>
                          <a:effectLst/>
                        </a:rPr>
                        <a:t>&lt;canvas&gt;</a:t>
                      </a:r>
                    </a:p>
                  </a:txBody>
                  <a:tcPr marL="1524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4.0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9.0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2.0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3.1</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9.0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34861186"/>
                  </a:ext>
                </a:extLst>
              </a:tr>
            </a:tbl>
          </a:graphicData>
        </a:graphic>
      </p:graphicFrame>
      <p:sp>
        <p:nvSpPr>
          <p:cNvPr id="4" name="Slide Number Placeholder 3">
            <a:extLst>
              <a:ext uri="{FF2B5EF4-FFF2-40B4-BE49-F238E27FC236}">
                <a16:creationId xmlns:a16="http://schemas.microsoft.com/office/drawing/2014/main" id="{848C5D38-C6AB-4CCB-97B4-7C3FF1D48ADE}"/>
              </a:ext>
            </a:extLst>
          </p:cNvPr>
          <p:cNvSpPr>
            <a:spLocks noGrp="1"/>
          </p:cNvSpPr>
          <p:nvPr>
            <p:ph type="sldNum" sz="quarter" idx="12"/>
          </p:nvPr>
        </p:nvSpPr>
        <p:spPr/>
        <p:txBody>
          <a:bodyPr/>
          <a:lstStyle/>
          <a:p>
            <a:fld id="{84F7D234-5B7C-47B5-93A7-EAB147A706C7}" type="slidenum">
              <a:rPr lang="en-US" smtClean="0"/>
              <a:t>58</a:t>
            </a:fld>
            <a:endParaRPr lang="en-US"/>
          </a:p>
        </p:txBody>
      </p:sp>
    </p:spTree>
    <p:extLst>
      <p:ext uri="{BB962C8B-B14F-4D97-AF65-F5344CB8AC3E}">
        <p14:creationId xmlns:p14="http://schemas.microsoft.com/office/powerpoint/2010/main" val="8806424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F7FF-FD7E-4191-8A53-52BC1858B11D}"/>
              </a:ext>
            </a:extLst>
          </p:cNvPr>
          <p:cNvSpPr>
            <a:spLocks noGrp="1"/>
          </p:cNvSpPr>
          <p:nvPr>
            <p:ph type="title"/>
          </p:nvPr>
        </p:nvSpPr>
        <p:spPr/>
        <p:txBody>
          <a:bodyPr/>
          <a:lstStyle/>
          <a:p>
            <a:r>
              <a:rPr lang="en-US" dirty="0"/>
              <a:t>Canvas Examples</a:t>
            </a:r>
            <a:br>
              <a:rPr lang="en-US" dirty="0"/>
            </a:br>
            <a:endParaRPr lang="en-US" dirty="0"/>
          </a:p>
        </p:txBody>
      </p:sp>
      <p:sp>
        <p:nvSpPr>
          <p:cNvPr id="3" name="Content Placeholder 2">
            <a:extLst>
              <a:ext uri="{FF2B5EF4-FFF2-40B4-BE49-F238E27FC236}">
                <a16:creationId xmlns:a16="http://schemas.microsoft.com/office/drawing/2014/main" id="{F35928A2-885E-437A-A059-C4FD801850F0}"/>
              </a:ext>
            </a:extLst>
          </p:cNvPr>
          <p:cNvSpPr>
            <a:spLocks noGrp="1"/>
          </p:cNvSpPr>
          <p:nvPr>
            <p:ph idx="1"/>
          </p:nvPr>
        </p:nvSpPr>
        <p:spPr>
          <a:xfrm>
            <a:off x="503584" y="1457740"/>
            <a:ext cx="9546270" cy="4790660"/>
          </a:xfrm>
        </p:spPr>
        <p:txBody>
          <a:bodyPr/>
          <a:lstStyle/>
          <a:p>
            <a:r>
              <a:rPr lang="en-US" dirty="0"/>
              <a:t>A canvas is a rectangular area on an HTML page. By default, a canvas has no border and no content.</a:t>
            </a:r>
          </a:p>
          <a:p>
            <a:pPr marL="0" indent="0">
              <a:buNone/>
            </a:pPr>
            <a:r>
              <a:rPr lang="en-US" b="1" dirty="0">
                <a:solidFill>
                  <a:schemeClr val="accent2"/>
                </a:solidFill>
              </a:rPr>
              <a:t>Note:</a:t>
            </a:r>
            <a:r>
              <a:rPr lang="en-US" dirty="0"/>
              <a:t> Always specify an id attribute (to be referred to in a script), and a width and height attribute to define the size of the canvas. To add a border, use the style attribute.</a:t>
            </a:r>
          </a:p>
          <a:p>
            <a:pPr marL="0" indent="0">
              <a:buNone/>
            </a:pPr>
            <a:endParaRPr lang="en-US" dirty="0"/>
          </a:p>
          <a:p>
            <a:pPr marL="0" indent="0">
              <a:buNone/>
            </a:pPr>
            <a:r>
              <a:rPr lang="en-US" b="1" dirty="0">
                <a:solidFill>
                  <a:schemeClr val="accent2"/>
                </a:solidFill>
              </a:rPr>
              <a:t>Example of an empty Canvas</a:t>
            </a:r>
          </a:p>
          <a:p>
            <a:pPr marL="0" indent="0">
              <a:buNone/>
            </a:pPr>
            <a:r>
              <a:rPr lang="en-US" dirty="0"/>
              <a:t>&lt;canvas id="</a:t>
            </a:r>
            <a:r>
              <a:rPr lang="en-US" dirty="0" err="1"/>
              <a:t>myCanvas</a:t>
            </a:r>
            <a:r>
              <a:rPr lang="en-US" dirty="0"/>
              <a:t>" width="200" height="100" style="border:1px solid #000000;"&gt;</a:t>
            </a:r>
            <a:br>
              <a:rPr lang="en-US" dirty="0"/>
            </a:br>
            <a:r>
              <a:rPr lang="en-US" dirty="0"/>
              <a:t>&lt;/canvas&gt;</a:t>
            </a:r>
          </a:p>
        </p:txBody>
      </p:sp>
      <p:sp>
        <p:nvSpPr>
          <p:cNvPr id="4" name="Slide Number Placeholder 3">
            <a:extLst>
              <a:ext uri="{FF2B5EF4-FFF2-40B4-BE49-F238E27FC236}">
                <a16:creationId xmlns:a16="http://schemas.microsoft.com/office/drawing/2014/main" id="{BD3B64AB-C65A-4679-914C-D41311846513}"/>
              </a:ext>
            </a:extLst>
          </p:cNvPr>
          <p:cNvSpPr>
            <a:spLocks noGrp="1"/>
          </p:cNvSpPr>
          <p:nvPr>
            <p:ph type="sldNum" sz="quarter" idx="12"/>
          </p:nvPr>
        </p:nvSpPr>
        <p:spPr/>
        <p:txBody>
          <a:bodyPr/>
          <a:lstStyle/>
          <a:p>
            <a:fld id="{84F7D234-5B7C-47B5-93A7-EAB147A706C7}" type="slidenum">
              <a:rPr lang="en-US" smtClean="0"/>
              <a:t>59</a:t>
            </a:fld>
            <a:endParaRPr lang="en-US"/>
          </a:p>
        </p:txBody>
      </p:sp>
    </p:spTree>
    <p:extLst>
      <p:ext uri="{BB962C8B-B14F-4D97-AF65-F5344CB8AC3E}">
        <p14:creationId xmlns:p14="http://schemas.microsoft.com/office/powerpoint/2010/main" val="16587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60828" y="247650"/>
            <a:ext cx="11527971" cy="62402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HTML5 New Tags and Elements</a:t>
            </a:r>
          </a:p>
          <a:p>
            <a:r>
              <a:rPr lang="en-US" sz="1400" b="1" u="sng" dirty="0">
                <a:latin typeface="Garamond" panose="02020404030301010803" pitchFamily="18" charset="0"/>
                <a:cs typeface="Arabic Typesetting" panose="03020402040406030203" pitchFamily="66" charset="-78"/>
              </a:rPr>
              <a:t>HTML5 </a:t>
            </a:r>
            <a:r>
              <a:rPr lang="en-US" sz="1400" b="1" u="sng" dirty="0" err="1">
                <a:latin typeface="Garamond" panose="02020404030301010803" pitchFamily="18" charset="0"/>
                <a:cs typeface="Arabic Typesetting" panose="03020402040406030203" pitchFamily="66" charset="-78"/>
              </a:rPr>
              <a:t>Indroduces</a:t>
            </a:r>
            <a:r>
              <a:rPr lang="en-US" sz="1400" b="1" u="sng" dirty="0">
                <a:latin typeface="Garamond" panose="02020404030301010803" pitchFamily="18" charset="0"/>
                <a:cs typeface="Arabic Typesetting" panose="03020402040406030203" pitchFamily="66" charset="-78"/>
              </a:rPr>
              <a:t> 28 New Elements, Some of them are mentioned here.</a:t>
            </a:r>
            <a:endParaRPr lang="en-US" sz="1050" b="1" u="sng"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3" name="Rectangle 2"/>
          <p:cNvSpPr txBox="1">
            <a:spLocks noChangeArrowheads="1"/>
          </p:cNvSpPr>
          <p:nvPr/>
        </p:nvSpPr>
        <p:spPr>
          <a:xfrm>
            <a:off x="422727" y="1336561"/>
            <a:ext cx="1967411" cy="4063321"/>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95000"/>
              </a:lnSpc>
              <a:spcBef>
                <a:spcPct val="0"/>
              </a:spcBef>
              <a:buFontTx/>
              <a:buNone/>
              <a:defRPr/>
            </a:pPr>
            <a:r>
              <a:rPr lang="en-US" b="1" u="sng" dirty="0">
                <a:solidFill>
                  <a:srgbClr val="000000"/>
                </a:solidFill>
                <a:latin typeface="Garamond" panose="02020404030301010803" pitchFamily="18" charset="0"/>
              </a:rPr>
              <a:t>Navigation:</a:t>
            </a:r>
            <a:endParaRPr lang="en-US" b="1" u="sng" dirty="0">
              <a:latin typeface="Garamond" panose="02020404030301010803" pitchFamily="18" charset="0"/>
            </a:endParaRPr>
          </a:p>
          <a:p>
            <a:pPr algn="l">
              <a:lnSpc>
                <a:spcPct val="95000"/>
              </a:lnSpc>
              <a:spcBef>
                <a:spcPct val="0"/>
              </a:spcBef>
              <a:buFontTx/>
              <a:buNone/>
              <a:defRPr/>
            </a:pPr>
            <a:r>
              <a:rPr lang="en-US" sz="2000" b="1" dirty="0">
                <a:solidFill>
                  <a:srgbClr val="FF0000"/>
                </a:solidFill>
                <a:latin typeface="Garamond" panose="02020404030301010803" pitchFamily="18" charset="0"/>
                <a:cs typeface="Courier New"/>
              </a:rPr>
              <a:t>&lt;article&gt;</a:t>
            </a:r>
          </a:p>
          <a:p>
            <a:pPr algn="l">
              <a:lnSpc>
                <a:spcPct val="95000"/>
              </a:lnSpc>
              <a:spcBef>
                <a:spcPct val="0"/>
              </a:spcBef>
              <a:buFontTx/>
              <a:buNone/>
              <a:defRPr/>
            </a:pPr>
            <a:r>
              <a:rPr lang="en-US" sz="2000" b="1" dirty="0">
                <a:latin typeface="Garamond" panose="02020404030301010803" pitchFamily="18" charset="0"/>
                <a:cs typeface="Courier New"/>
              </a:rPr>
              <a:t>&lt;aside&gt;</a:t>
            </a:r>
          </a:p>
          <a:p>
            <a:pPr algn="l">
              <a:lnSpc>
                <a:spcPct val="95000"/>
              </a:lnSpc>
              <a:spcBef>
                <a:spcPct val="0"/>
              </a:spcBef>
              <a:buFontTx/>
              <a:buNone/>
              <a:defRPr/>
            </a:pPr>
            <a:r>
              <a:rPr lang="en-US" sz="2000" b="1" dirty="0">
                <a:latin typeface="Garamond" panose="02020404030301010803" pitchFamily="18" charset="0"/>
                <a:cs typeface="Courier New"/>
              </a:rPr>
              <a:t>&lt;header&gt;</a:t>
            </a: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&lt;</a:t>
            </a:r>
            <a:r>
              <a:rPr lang="en-US" sz="2000" b="1" dirty="0" err="1">
                <a:solidFill>
                  <a:srgbClr val="000000"/>
                </a:solidFill>
                <a:latin typeface="Garamond" panose="02020404030301010803" pitchFamily="18" charset="0"/>
                <a:cs typeface="Courier New"/>
              </a:rPr>
              <a:t>hgroup</a:t>
            </a:r>
            <a:r>
              <a:rPr lang="en-US" sz="2000" b="1" dirty="0">
                <a:solidFill>
                  <a:srgbClr val="000000"/>
                </a:solidFill>
                <a:latin typeface="Garamond" panose="02020404030301010803" pitchFamily="18" charset="0"/>
                <a:cs typeface="Courier New"/>
              </a:rPr>
              <a:t>&gt;</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FF0000"/>
                </a:solidFill>
                <a:latin typeface="Garamond" panose="02020404030301010803" pitchFamily="18" charset="0"/>
                <a:cs typeface="Courier New"/>
              </a:rPr>
              <a:t>&lt;footer&gt;</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FF0000"/>
                </a:solidFill>
                <a:latin typeface="Garamond" panose="02020404030301010803" pitchFamily="18" charset="0"/>
                <a:cs typeface="Courier New"/>
              </a:rPr>
              <a:t>&lt;figure&gt;</a:t>
            </a:r>
          </a:p>
          <a:p>
            <a:pPr algn="l">
              <a:lnSpc>
                <a:spcPct val="95000"/>
              </a:lnSpc>
              <a:spcBef>
                <a:spcPct val="0"/>
              </a:spcBef>
              <a:buFontTx/>
              <a:buNone/>
              <a:defRPr/>
            </a:pPr>
            <a:r>
              <a:rPr lang="en-US" sz="2000" b="1" dirty="0">
                <a:solidFill>
                  <a:srgbClr val="FF0000"/>
                </a:solidFill>
                <a:latin typeface="Garamond" panose="02020404030301010803" pitchFamily="18" charset="0"/>
                <a:cs typeface="Courier New"/>
              </a:rPr>
              <a:t>&lt;</a:t>
            </a:r>
            <a:r>
              <a:rPr lang="en-US" sz="2000" b="1" dirty="0" err="1">
                <a:solidFill>
                  <a:srgbClr val="FF0000"/>
                </a:solidFill>
                <a:latin typeface="Garamond" panose="02020404030301010803" pitchFamily="18" charset="0"/>
                <a:cs typeface="Courier New"/>
              </a:rPr>
              <a:t>figcaption</a:t>
            </a:r>
            <a:r>
              <a:rPr lang="en-US" sz="2000" b="1" dirty="0">
                <a:solidFill>
                  <a:srgbClr val="FF0000"/>
                </a:solidFill>
                <a:latin typeface="Garamond" panose="02020404030301010803" pitchFamily="18" charset="0"/>
                <a:cs typeface="Courier New"/>
              </a:rPr>
              <a:t>&gt;</a:t>
            </a:r>
          </a:p>
          <a:p>
            <a:pPr algn="l">
              <a:lnSpc>
                <a:spcPct val="95000"/>
              </a:lnSpc>
              <a:spcBef>
                <a:spcPct val="0"/>
              </a:spcBef>
              <a:buFontTx/>
              <a:buNone/>
              <a:defRPr/>
            </a:pPr>
            <a:r>
              <a:rPr lang="en-US" sz="2000" b="1" dirty="0">
                <a:latin typeface="Garamond" panose="02020404030301010803" pitchFamily="18" charset="0"/>
                <a:cs typeface="Courier New"/>
              </a:rPr>
              <a:t>&lt;</a:t>
            </a:r>
            <a:r>
              <a:rPr lang="en-US" sz="2000" b="1" dirty="0" err="1">
                <a:latin typeface="Garamond" panose="02020404030301010803" pitchFamily="18" charset="0"/>
                <a:cs typeface="Courier New"/>
              </a:rPr>
              <a:t>nav</a:t>
            </a:r>
            <a:r>
              <a:rPr lang="en-US" sz="2000" b="1" dirty="0">
                <a:latin typeface="Garamond" panose="02020404030301010803" pitchFamily="18" charset="0"/>
                <a:cs typeface="Courier New"/>
              </a:rPr>
              <a:t>&gt;</a:t>
            </a:r>
          </a:p>
          <a:p>
            <a:pPr algn="l">
              <a:lnSpc>
                <a:spcPct val="95000"/>
              </a:lnSpc>
              <a:spcBef>
                <a:spcPct val="0"/>
              </a:spcBef>
              <a:buFontTx/>
              <a:buNone/>
              <a:defRPr/>
            </a:pPr>
            <a:r>
              <a:rPr lang="en-US" sz="2000" b="1" dirty="0">
                <a:solidFill>
                  <a:srgbClr val="FF0000"/>
                </a:solidFill>
                <a:latin typeface="Garamond" panose="02020404030301010803" pitchFamily="18" charset="0"/>
                <a:cs typeface="Courier New"/>
              </a:rPr>
              <a:t>&lt;section&gt;</a:t>
            </a:r>
          </a:p>
        </p:txBody>
      </p:sp>
      <p:sp>
        <p:nvSpPr>
          <p:cNvPr id="4" name="Rectangle 3"/>
          <p:cNvSpPr txBox="1">
            <a:spLocks noChangeArrowheads="1"/>
          </p:cNvSpPr>
          <p:nvPr/>
        </p:nvSpPr>
        <p:spPr>
          <a:xfrm>
            <a:off x="2586123" y="1357538"/>
            <a:ext cx="4072260" cy="2916692"/>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ct val="0"/>
              </a:spcBef>
              <a:buFontTx/>
              <a:buNone/>
              <a:defRPr/>
            </a:pPr>
            <a:r>
              <a:rPr lang="en-US" sz="2400" b="1" u="sng" dirty="0">
                <a:solidFill>
                  <a:srgbClr val="000000"/>
                </a:solidFill>
                <a:latin typeface="Garamond" panose="02020404030301010803" pitchFamily="18" charset="0"/>
              </a:rPr>
              <a:t>Multimedia/Interactivity:</a:t>
            </a:r>
            <a:endParaRPr lang="en-US" sz="2400" b="1" u="sng" dirty="0">
              <a:latin typeface="Garamond" panose="02020404030301010803" pitchFamily="18" charset="0"/>
            </a:endParaRPr>
          </a:p>
          <a:p>
            <a:pPr marL="0" indent="0">
              <a:lnSpc>
                <a:spcPct val="95000"/>
              </a:lnSpc>
              <a:spcBef>
                <a:spcPct val="0"/>
              </a:spcBef>
              <a:buFontTx/>
              <a:buNone/>
              <a:defRPr/>
            </a:pPr>
            <a:r>
              <a:rPr lang="en-US" sz="2000" b="1" dirty="0">
                <a:solidFill>
                  <a:srgbClr val="FF0000"/>
                </a:solidFill>
                <a:latin typeface="Garamond" panose="02020404030301010803" pitchFamily="18" charset="0"/>
                <a:cs typeface="Courier New"/>
              </a:rPr>
              <a:t>&lt;audio&gt;</a:t>
            </a:r>
            <a:endParaRPr lang="en-US" sz="20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FF0000"/>
                </a:solidFill>
                <a:latin typeface="Garamond" panose="02020404030301010803" pitchFamily="18" charset="0"/>
                <a:cs typeface="Courier New"/>
              </a:rPr>
              <a:t>&lt;canvas&gt;</a:t>
            </a:r>
            <a:endParaRPr lang="en-US" sz="20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&lt;embed&gt;</a:t>
            </a:r>
            <a:endParaRPr lang="en-US" sz="20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&lt;source&gt;</a:t>
            </a:r>
            <a:endParaRPr lang="en-US" sz="20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&lt;track&gt;</a:t>
            </a:r>
            <a:endParaRPr lang="en-US" sz="20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FF0000"/>
                </a:solidFill>
                <a:latin typeface="Garamond" panose="02020404030301010803" pitchFamily="18" charset="0"/>
                <a:cs typeface="Courier New"/>
              </a:rPr>
              <a:t>&lt;video&gt;</a:t>
            </a:r>
            <a:endParaRPr lang="en-US" sz="2000" b="1" dirty="0">
              <a:latin typeface="Garamond" panose="02020404030301010803" pitchFamily="18" charset="0"/>
              <a:cs typeface="Courier New"/>
            </a:endParaRPr>
          </a:p>
          <a:p>
            <a:pPr marL="0" indent="0">
              <a:lnSpc>
                <a:spcPct val="95000"/>
              </a:lnSpc>
              <a:spcBef>
                <a:spcPct val="0"/>
              </a:spcBef>
              <a:buFontTx/>
              <a:buNone/>
              <a:defRPr/>
            </a:pPr>
            <a:endParaRPr lang="en-US" sz="2400" b="1" dirty="0">
              <a:solidFill>
                <a:srgbClr val="FF0000"/>
              </a:solidFill>
              <a:latin typeface="Garamond" panose="02020404030301010803" pitchFamily="18" charset="0"/>
            </a:endParaRPr>
          </a:p>
        </p:txBody>
      </p:sp>
      <p:sp>
        <p:nvSpPr>
          <p:cNvPr id="5" name="Rectangle 2"/>
          <p:cNvSpPr txBox="1">
            <a:spLocks noChangeArrowheads="1"/>
          </p:cNvSpPr>
          <p:nvPr/>
        </p:nvSpPr>
        <p:spPr>
          <a:xfrm>
            <a:off x="6556784" y="1426252"/>
            <a:ext cx="3083739" cy="5170830"/>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95000"/>
              </a:lnSpc>
              <a:spcBef>
                <a:spcPct val="0"/>
              </a:spcBef>
              <a:buFontTx/>
              <a:buNone/>
              <a:defRPr/>
            </a:pPr>
            <a:r>
              <a:rPr lang="en-US" b="1" u="sng" dirty="0">
                <a:solidFill>
                  <a:srgbClr val="000000"/>
                </a:solidFill>
                <a:latin typeface="Garamond" panose="02020404030301010803" pitchFamily="18" charset="0"/>
              </a:rPr>
              <a:t>New &lt;input&gt; types:</a:t>
            </a:r>
            <a:endParaRPr lang="en-US" b="1" u="sng" dirty="0">
              <a:latin typeface="Garamond" panose="02020404030301010803" pitchFamily="18" charset="0"/>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color</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date</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err="1">
                <a:solidFill>
                  <a:srgbClr val="000000"/>
                </a:solidFill>
                <a:latin typeface="Garamond" panose="02020404030301010803" pitchFamily="18" charset="0"/>
                <a:cs typeface="Courier New"/>
              </a:rPr>
              <a:t>datetime</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err="1">
                <a:solidFill>
                  <a:srgbClr val="000000"/>
                </a:solidFill>
                <a:latin typeface="Garamond" panose="02020404030301010803" pitchFamily="18" charset="0"/>
                <a:cs typeface="Courier New"/>
              </a:rPr>
              <a:t>datetime</a:t>
            </a:r>
            <a:r>
              <a:rPr lang="en-US" sz="2000" b="1" dirty="0">
                <a:solidFill>
                  <a:srgbClr val="000000"/>
                </a:solidFill>
                <a:latin typeface="Garamond" panose="02020404030301010803" pitchFamily="18" charset="0"/>
                <a:cs typeface="Courier New"/>
              </a:rPr>
              <a:t>-local</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email</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month</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number</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range</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search</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err="1">
                <a:solidFill>
                  <a:srgbClr val="000000"/>
                </a:solidFill>
                <a:latin typeface="Garamond" panose="02020404030301010803" pitchFamily="18" charset="0"/>
                <a:cs typeface="Courier New"/>
              </a:rPr>
              <a:t>tel</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time</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err="1">
                <a:solidFill>
                  <a:srgbClr val="000000"/>
                </a:solidFill>
                <a:latin typeface="Garamond" panose="02020404030301010803" pitchFamily="18" charset="0"/>
                <a:cs typeface="Courier New"/>
              </a:rPr>
              <a:t>url</a:t>
            </a:r>
            <a:endParaRPr lang="en-US" sz="2000" b="1" dirty="0">
              <a:latin typeface="Garamond" panose="02020404030301010803" pitchFamily="18" charset="0"/>
              <a:cs typeface="Courier New"/>
            </a:endParaRPr>
          </a:p>
          <a:p>
            <a:pPr algn="l">
              <a:lnSpc>
                <a:spcPct val="95000"/>
              </a:lnSpc>
              <a:spcBef>
                <a:spcPct val="0"/>
              </a:spcBef>
              <a:buFontTx/>
              <a:buNone/>
              <a:defRPr/>
            </a:pPr>
            <a:r>
              <a:rPr lang="en-US" sz="2000" b="1" dirty="0">
                <a:solidFill>
                  <a:srgbClr val="000000"/>
                </a:solidFill>
                <a:latin typeface="Garamond" panose="02020404030301010803" pitchFamily="18" charset="0"/>
                <a:cs typeface="Courier New"/>
              </a:rPr>
              <a:t>week</a:t>
            </a:r>
            <a:endParaRPr lang="en-US" sz="2000" b="1" dirty="0">
              <a:latin typeface="Garamond" panose="02020404030301010803" pitchFamily="18" charset="0"/>
              <a:cs typeface="Courier New"/>
            </a:endParaRPr>
          </a:p>
          <a:p>
            <a:pPr algn="l">
              <a:lnSpc>
                <a:spcPct val="95000"/>
              </a:lnSpc>
              <a:spcBef>
                <a:spcPct val="0"/>
              </a:spcBef>
              <a:buFontTx/>
              <a:buNone/>
              <a:defRPr/>
            </a:pPr>
            <a:endParaRPr lang="en-US" b="1" dirty="0">
              <a:solidFill>
                <a:srgbClr val="000000"/>
              </a:solidFill>
              <a:latin typeface="Garamond" panose="02020404030301010803" pitchFamily="18" charset="0"/>
            </a:endParaRPr>
          </a:p>
        </p:txBody>
      </p:sp>
      <p:sp>
        <p:nvSpPr>
          <p:cNvPr id="6" name="Rectangle 3"/>
          <p:cNvSpPr txBox="1">
            <a:spLocks noChangeArrowheads="1"/>
          </p:cNvSpPr>
          <p:nvPr/>
        </p:nvSpPr>
        <p:spPr>
          <a:xfrm>
            <a:off x="9778092" y="1405727"/>
            <a:ext cx="2356758" cy="5717949"/>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ct val="0"/>
              </a:spcBef>
              <a:buFontTx/>
              <a:buNone/>
              <a:defRPr/>
            </a:pPr>
            <a:r>
              <a:rPr lang="en-US" sz="2400" b="1" u="sng" dirty="0">
                <a:solidFill>
                  <a:srgbClr val="000000"/>
                </a:solidFill>
                <a:latin typeface="Garamond" panose="02020404030301010803" pitchFamily="18" charset="0"/>
              </a:rPr>
              <a:t>Miscellaneous:</a:t>
            </a:r>
            <a:endParaRPr lang="en-US" b="1" u="sng" dirty="0">
              <a:latin typeface="Garamond" panose="02020404030301010803" pitchFamily="18" charset="0"/>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a:t>
            </a:r>
            <a:r>
              <a:rPr lang="en-US" sz="2000" b="1" dirty="0" err="1">
                <a:solidFill>
                  <a:srgbClr val="000000"/>
                </a:solidFill>
                <a:latin typeface="Garamond" panose="02020404030301010803" pitchFamily="18" charset="0"/>
                <a:cs typeface="Courier New"/>
              </a:rPr>
              <a:t>bdi</a:t>
            </a:r>
            <a:r>
              <a:rPr lang="en-US" sz="2000" b="1" dirty="0">
                <a:solidFill>
                  <a:srgbClr val="000000"/>
                </a:solidFill>
                <a:latin typeface="Garamond" panose="02020404030301010803" pitchFamily="18" charset="0"/>
                <a:cs typeface="Courier New"/>
              </a:rPr>
              <a:t>&gt;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&lt;command&gt;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a:t>
            </a:r>
            <a:r>
              <a:rPr lang="en-US" sz="2000" b="1" dirty="0" err="1">
                <a:solidFill>
                  <a:srgbClr val="000000"/>
                </a:solidFill>
                <a:latin typeface="Garamond" panose="02020404030301010803" pitchFamily="18" charset="0"/>
                <a:cs typeface="Courier New"/>
              </a:rPr>
              <a:t>datalist</a:t>
            </a:r>
            <a:r>
              <a:rPr lang="en-US" sz="2000" b="1" dirty="0">
                <a:solidFill>
                  <a:srgbClr val="000000"/>
                </a:solidFill>
                <a:latin typeface="Garamond" panose="02020404030301010803" pitchFamily="18" charset="0"/>
                <a:cs typeface="Courier New"/>
              </a:rPr>
              <a:t>&gt;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&lt;details&gt;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a:solidFill>
                  <a:srgbClr val="000000"/>
                </a:solidFill>
                <a:latin typeface="Garamond" panose="02020404030301010803" pitchFamily="18" charset="0"/>
                <a:cs typeface="Courier New"/>
              </a:rPr>
              <a:t>&lt;mark</a:t>
            </a:r>
            <a:r>
              <a:rPr lang="en-US" sz="2000" b="1" dirty="0">
                <a:solidFill>
                  <a:srgbClr val="000000"/>
                </a:solidFill>
                <a:latin typeface="Garamond" panose="02020404030301010803" pitchFamily="18" charset="0"/>
                <a:cs typeface="Courier New"/>
              </a:rPr>
              <a:t>&gt;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&lt;meter&gt;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&lt;output&gt;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&lt;progress&gt;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&lt;summary&gt;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a:t>
            </a:r>
            <a:r>
              <a:rPr lang="en-US" sz="2000" b="1" dirty="0" err="1">
                <a:solidFill>
                  <a:srgbClr val="000000"/>
                </a:solidFill>
                <a:latin typeface="Garamond" panose="02020404030301010803" pitchFamily="18" charset="0"/>
                <a:cs typeface="Courier New"/>
              </a:rPr>
              <a:t>rp</a:t>
            </a:r>
            <a:r>
              <a:rPr lang="en-US" sz="2000" b="1" dirty="0">
                <a:solidFill>
                  <a:srgbClr val="000000"/>
                </a:solidFill>
                <a:latin typeface="Garamond" panose="02020404030301010803" pitchFamily="18" charset="0"/>
                <a:cs typeface="Courier New"/>
              </a:rPr>
              <a:t>&gt;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a:t>
            </a:r>
            <a:r>
              <a:rPr lang="en-US" sz="2000" b="1" dirty="0" err="1">
                <a:solidFill>
                  <a:srgbClr val="000000"/>
                </a:solidFill>
                <a:latin typeface="Garamond" panose="02020404030301010803" pitchFamily="18" charset="0"/>
                <a:cs typeface="Courier New"/>
              </a:rPr>
              <a:t>rt</a:t>
            </a:r>
            <a:r>
              <a:rPr lang="en-US" sz="2000" b="1" dirty="0">
                <a:solidFill>
                  <a:srgbClr val="000000"/>
                </a:solidFill>
                <a:latin typeface="Garamond" panose="02020404030301010803" pitchFamily="18" charset="0"/>
                <a:cs typeface="Courier New"/>
              </a:rPr>
              <a:t>&gt;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&lt;ruby&gt;</a:t>
            </a:r>
            <a:endParaRPr lang="en-US" sz="2400" b="1" dirty="0">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FF0000"/>
                </a:solidFill>
                <a:latin typeface="Garamond" panose="02020404030301010803" pitchFamily="18" charset="0"/>
                <a:cs typeface="Courier New"/>
              </a:rPr>
              <a:t>&lt;time&gt;</a:t>
            </a:r>
            <a:endParaRPr lang="en-US" sz="2400" b="1" dirty="0">
              <a:solidFill>
                <a:srgbClr val="FF0000"/>
              </a:solidFill>
              <a:latin typeface="Garamond" panose="02020404030301010803" pitchFamily="18" charset="0"/>
              <a:cs typeface="Courier New"/>
            </a:endParaRPr>
          </a:p>
          <a:p>
            <a:pPr marL="0" indent="0">
              <a:lnSpc>
                <a:spcPct val="95000"/>
              </a:lnSpc>
              <a:spcBef>
                <a:spcPct val="0"/>
              </a:spcBef>
              <a:buFontTx/>
              <a:buNone/>
              <a:defRPr/>
            </a:pPr>
            <a:r>
              <a:rPr lang="en-US" sz="2000" b="1" dirty="0">
                <a:solidFill>
                  <a:srgbClr val="000000"/>
                </a:solidFill>
                <a:latin typeface="Garamond" panose="02020404030301010803" pitchFamily="18" charset="0"/>
                <a:cs typeface="Courier New"/>
              </a:rPr>
              <a:t>&lt;</a:t>
            </a:r>
            <a:r>
              <a:rPr lang="en-US" sz="2000" b="1" dirty="0" err="1">
                <a:solidFill>
                  <a:srgbClr val="000000"/>
                </a:solidFill>
                <a:latin typeface="Garamond" panose="02020404030301010803" pitchFamily="18" charset="0"/>
                <a:cs typeface="Courier New"/>
              </a:rPr>
              <a:t>wbr</a:t>
            </a:r>
            <a:r>
              <a:rPr lang="en-US" sz="2000" b="1" dirty="0">
                <a:solidFill>
                  <a:srgbClr val="000000"/>
                </a:solidFill>
                <a:latin typeface="Garamond" panose="02020404030301010803" pitchFamily="18" charset="0"/>
                <a:cs typeface="Courier New"/>
              </a:rPr>
              <a:t>&gt;</a:t>
            </a:r>
            <a:endParaRPr lang="en-US" sz="2400" b="1" dirty="0">
              <a:latin typeface="Garamond" panose="02020404030301010803" pitchFamily="18" charset="0"/>
              <a:cs typeface="Courier New"/>
            </a:endParaRPr>
          </a:p>
          <a:p>
            <a:pPr marL="0" indent="0">
              <a:lnSpc>
                <a:spcPct val="95000"/>
              </a:lnSpc>
              <a:spcBef>
                <a:spcPct val="0"/>
              </a:spcBef>
              <a:buFontTx/>
              <a:buNone/>
              <a:defRPr/>
            </a:pPr>
            <a:endParaRPr lang="en-US" sz="2700" b="1" dirty="0">
              <a:solidFill>
                <a:srgbClr val="FF0000"/>
              </a:solidFill>
              <a:latin typeface="Garamond" panose="02020404030301010803" pitchFamily="18" charset="0"/>
            </a:endParaRPr>
          </a:p>
        </p:txBody>
      </p:sp>
      <p:sp>
        <p:nvSpPr>
          <p:cNvPr id="8" name="Slide Number Placeholder 7">
            <a:extLst>
              <a:ext uri="{FF2B5EF4-FFF2-40B4-BE49-F238E27FC236}">
                <a16:creationId xmlns:a16="http://schemas.microsoft.com/office/drawing/2014/main" id="{5579AFF1-581E-46D5-9ED9-53663A09FB2F}"/>
              </a:ext>
            </a:extLst>
          </p:cNvPr>
          <p:cNvSpPr>
            <a:spLocks noGrp="1"/>
          </p:cNvSpPr>
          <p:nvPr>
            <p:ph type="sldNum" sz="quarter" idx="12"/>
          </p:nvPr>
        </p:nvSpPr>
        <p:spPr/>
        <p:txBody>
          <a:bodyPr/>
          <a:lstStyle/>
          <a:p>
            <a:fld id="{84F7D234-5B7C-47B5-93A7-EAB147A706C7}" type="slidenum">
              <a:rPr lang="en-US" smtClean="0"/>
              <a:t>6</a:t>
            </a:fld>
            <a:endParaRPr lang="en-US"/>
          </a:p>
        </p:txBody>
      </p:sp>
    </p:spTree>
    <p:extLst>
      <p:ext uri="{BB962C8B-B14F-4D97-AF65-F5344CB8AC3E}">
        <p14:creationId xmlns:p14="http://schemas.microsoft.com/office/powerpoint/2010/main" val="7716556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056D-52B4-45ED-8AC8-2B64E6A4394A}"/>
              </a:ext>
            </a:extLst>
          </p:cNvPr>
          <p:cNvSpPr>
            <a:spLocks noGrp="1"/>
          </p:cNvSpPr>
          <p:nvPr>
            <p:ph type="title"/>
          </p:nvPr>
        </p:nvSpPr>
        <p:spPr>
          <a:xfrm>
            <a:off x="646111" y="452718"/>
            <a:ext cx="9404723" cy="1018273"/>
          </a:xfrm>
        </p:spPr>
        <p:txBody>
          <a:bodyPr/>
          <a:lstStyle/>
          <a:p>
            <a:r>
              <a:rPr lang="en-US" sz="4000" dirty="0"/>
              <a:t>Draw on the Canvas With JavaScript</a:t>
            </a:r>
            <a:br>
              <a:rPr lang="en-US" sz="4000" dirty="0"/>
            </a:br>
            <a:endParaRPr lang="en-US" sz="4000" dirty="0"/>
          </a:p>
        </p:txBody>
      </p:sp>
      <p:sp>
        <p:nvSpPr>
          <p:cNvPr id="3" name="Content Placeholder 2">
            <a:extLst>
              <a:ext uri="{FF2B5EF4-FFF2-40B4-BE49-F238E27FC236}">
                <a16:creationId xmlns:a16="http://schemas.microsoft.com/office/drawing/2014/main" id="{B13FE1B9-1805-435C-A6FE-0195EF614508}"/>
              </a:ext>
            </a:extLst>
          </p:cNvPr>
          <p:cNvSpPr>
            <a:spLocks noGrp="1"/>
          </p:cNvSpPr>
          <p:nvPr>
            <p:ph idx="1"/>
          </p:nvPr>
        </p:nvSpPr>
        <p:spPr>
          <a:xfrm>
            <a:off x="410817" y="1470991"/>
            <a:ext cx="10522225" cy="5128591"/>
          </a:xfrm>
        </p:spPr>
        <p:txBody>
          <a:bodyPr>
            <a:normAutofit fontScale="92500" lnSpcReduction="10000"/>
          </a:bodyPr>
          <a:lstStyle/>
          <a:p>
            <a:r>
              <a:rPr lang="en-US" dirty="0"/>
              <a:t>Step 1: Find the Canvas Element</a:t>
            </a:r>
          </a:p>
          <a:p>
            <a:pPr marL="0" indent="0">
              <a:buNone/>
            </a:pPr>
            <a:r>
              <a:rPr lang="en-US" dirty="0"/>
              <a:t>var canvas = </a:t>
            </a:r>
            <a:r>
              <a:rPr lang="en-US" dirty="0" err="1"/>
              <a:t>document.getElementById</a:t>
            </a:r>
            <a:r>
              <a:rPr lang="en-US" dirty="0"/>
              <a:t>("</a:t>
            </a:r>
            <a:r>
              <a:rPr lang="en-US" dirty="0" err="1"/>
              <a:t>myCanvas</a:t>
            </a:r>
            <a:r>
              <a:rPr lang="en-US" dirty="0"/>
              <a:t>");</a:t>
            </a:r>
          </a:p>
          <a:p>
            <a:r>
              <a:rPr lang="en-US" dirty="0"/>
              <a:t>Step 2: Create a Drawing Object</a:t>
            </a:r>
          </a:p>
          <a:p>
            <a:pPr lvl="1"/>
            <a:r>
              <a:rPr lang="en-US" dirty="0"/>
              <a:t>The </a:t>
            </a:r>
            <a:r>
              <a:rPr lang="en-US" dirty="0" err="1"/>
              <a:t>getContext</a:t>
            </a:r>
            <a:r>
              <a:rPr lang="en-US" dirty="0"/>
              <a:t>() is a built-in HTML object, with properties and methods for drawing</a:t>
            </a:r>
          </a:p>
          <a:p>
            <a:pPr marL="0" indent="0">
              <a:buNone/>
            </a:pPr>
            <a:r>
              <a:rPr lang="en-US" dirty="0"/>
              <a:t>var </a:t>
            </a:r>
            <a:r>
              <a:rPr lang="en-US" dirty="0" err="1"/>
              <a:t>ctx</a:t>
            </a:r>
            <a:r>
              <a:rPr lang="en-US" dirty="0"/>
              <a:t> = </a:t>
            </a:r>
            <a:r>
              <a:rPr lang="en-US" dirty="0" err="1"/>
              <a:t>canvas.getContext</a:t>
            </a:r>
            <a:r>
              <a:rPr lang="en-US" dirty="0"/>
              <a:t>("2d");</a:t>
            </a:r>
          </a:p>
          <a:p>
            <a:r>
              <a:rPr lang="en-US" dirty="0"/>
              <a:t>Step 3: Draw on the Canvas</a:t>
            </a:r>
          </a:p>
          <a:p>
            <a:pPr lvl="1"/>
            <a:r>
              <a:rPr lang="en-US" dirty="0"/>
              <a:t>Finally, you can draw on the canvas.</a:t>
            </a:r>
          </a:p>
          <a:p>
            <a:pPr lvl="1"/>
            <a:r>
              <a:rPr lang="en-US" dirty="0"/>
              <a:t>Set the fill style of the drawing object to the color red:</a:t>
            </a:r>
          </a:p>
          <a:p>
            <a:pPr marL="457200" lvl="1" indent="0">
              <a:buNone/>
            </a:pPr>
            <a:r>
              <a:rPr lang="en-US" dirty="0" err="1"/>
              <a:t>ctx.fillStyle</a:t>
            </a:r>
            <a:r>
              <a:rPr lang="en-US" dirty="0"/>
              <a:t> = "#FF0000";</a:t>
            </a:r>
          </a:p>
          <a:p>
            <a:pPr lvl="1"/>
            <a:r>
              <a:rPr lang="en-US" dirty="0"/>
              <a:t>The </a:t>
            </a:r>
            <a:r>
              <a:rPr lang="en-US" dirty="0" err="1"/>
              <a:t>fillStyle</a:t>
            </a:r>
            <a:r>
              <a:rPr lang="en-US" dirty="0"/>
              <a:t> property can be a CSS color, a gradient, or a pattern. The default </a:t>
            </a:r>
            <a:r>
              <a:rPr lang="en-US" dirty="0" err="1"/>
              <a:t>fillStyle</a:t>
            </a:r>
            <a:r>
              <a:rPr lang="en-US" dirty="0"/>
              <a:t> is black.</a:t>
            </a:r>
          </a:p>
          <a:p>
            <a:pPr lvl="1"/>
            <a:r>
              <a:rPr lang="en-US" dirty="0"/>
              <a:t>The </a:t>
            </a:r>
            <a:r>
              <a:rPr lang="en-US" dirty="0" err="1"/>
              <a:t>fillRect</a:t>
            </a:r>
            <a:r>
              <a:rPr lang="en-US" dirty="0"/>
              <a:t>(</a:t>
            </a:r>
            <a:r>
              <a:rPr lang="en-US" i="1" dirty="0" err="1"/>
              <a:t>x,y,width,height</a:t>
            </a:r>
            <a:r>
              <a:rPr lang="en-US" dirty="0"/>
              <a:t>) method draws a rectangle, filled with the fill style, on the canvas:</a:t>
            </a:r>
          </a:p>
          <a:p>
            <a:pPr marL="457200" lvl="1" indent="0">
              <a:buNone/>
            </a:pPr>
            <a:r>
              <a:rPr lang="en-US" dirty="0" err="1"/>
              <a:t>ctx.fillRect</a:t>
            </a:r>
            <a:r>
              <a:rPr lang="en-US" dirty="0"/>
              <a:t>(0, 0, 150, 75);</a:t>
            </a:r>
          </a:p>
          <a:p>
            <a:pPr marL="0" indent="0">
              <a:buNone/>
            </a:pPr>
            <a:endParaRPr lang="en-US" dirty="0"/>
          </a:p>
        </p:txBody>
      </p:sp>
      <p:sp>
        <p:nvSpPr>
          <p:cNvPr id="4" name="Slide Number Placeholder 3">
            <a:extLst>
              <a:ext uri="{FF2B5EF4-FFF2-40B4-BE49-F238E27FC236}">
                <a16:creationId xmlns:a16="http://schemas.microsoft.com/office/drawing/2014/main" id="{4D850503-8716-4E47-A7C1-7C8EB445AE79}"/>
              </a:ext>
            </a:extLst>
          </p:cNvPr>
          <p:cNvSpPr>
            <a:spLocks noGrp="1"/>
          </p:cNvSpPr>
          <p:nvPr>
            <p:ph type="sldNum" sz="quarter" idx="12"/>
          </p:nvPr>
        </p:nvSpPr>
        <p:spPr/>
        <p:txBody>
          <a:bodyPr/>
          <a:lstStyle/>
          <a:p>
            <a:fld id="{84F7D234-5B7C-47B5-93A7-EAB147A706C7}" type="slidenum">
              <a:rPr lang="en-US" smtClean="0"/>
              <a:t>60</a:t>
            </a:fld>
            <a:endParaRPr lang="en-US"/>
          </a:p>
        </p:txBody>
      </p:sp>
    </p:spTree>
    <p:extLst>
      <p:ext uri="{BB962C8B-B14F-4D97-AF65-F5344CB8AC3E}">
        <p14:creationId xmlns:p14="http://schemas.microsoft.com/office/powerpoint/2010/main" val="36938929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A1BE-0989-4455-9DC1-548289417BC9}"/>
              </a:ext>
            </a:extLst>
          </p:cNvPr>
          <p:cNvSpPr>
            <a:spLocks noGrp="1"/>
          </p:cNvSpPr>
          <p:nvPr>
            <p:ph type="title"/>
          </p:nvPr>
        </p:nvSpPr>
        <p:spPr/>
        <p:txBody>
          <a:bodyPr/>
          <a:lstStyle/>
          <a:p>
            <a:r>
              <a:rPr lang="en-US" dirty="0"/>
              <a:t>Canvas Coordinates</a:t>
            </a:r>
          </a:p>
        </p:txBody>
      </p:sp>
      <p:sp>
        <p:nvSpPr>
          <p:cNvPr id="3" name="Content Placeholder 2">
            <a:extLst>
              <a:ext uri="{FF2B5EF4-FFF2-40B4-BE49-F238E27FC236}">
                <a16:creationId xmlns:a16="http://schemas.microsoft.com/office/drawing/2014/main" id="{BFBB2412-B7BE-4427-97CF-30F0A226F1AF}"/>
              </a:ext>
            </a:extLst>
          </p:cNvPr>
          <p:cNvSpPr>
            <a:spLocks noGrp="1"/>
          </p:cNvSpPr>
          <p:nvPr>
            <p:ph idx="1"/>
          </p:nvPr>
        </p:nvSpPr>
        <p:spPr>
          <a:xfrm>
            <a:off x="645130" y="1577010"/>
            <a:ext cx="9404723" cy="4671390"/>
          </a:xfrm>
        </p:spPr>
        <p:txBody>
          <a:bodyPr/>
          <a:lstStyle/>
          <a:p>
            <a:r>
              <a:rPr lang="en-US" dirty="0"/>
              <a:t>The HTML canvas is a two-dimensional grid.</a:t>
            </a:r>
          </a:p>
          <a:p>
            <a:r>
              <a:rPr lang="en-US" dirty="0"/>
              <a:t>The upper-left corner of the canvas has the coordinates (0,0)</a:t>
            </a:r>
          </a:p>
          <a:p>
            <a:endParaRPr lang="en-US" dirty="0"/>
          </a:p>
        </p:txBody>
      </p:sp>
      <p:sp>
        <p:nvSpPr>
          <p:cNvPr id="4" name="Slide Number Placeholder 3">
            <a:extLst>
              <a:ext uri="{FF2B5EF4-FFF2-40B4-BE49-F238E27FC236}">
                <a16:creationId xmlns:a16="http://schemas.microsoft.com/office/drawing/2014/main" id="{24814D46-8C28-48BD-AEC8-FD3088EDA8AC}"/>
              </a:ext>
            </a:extLst>
          </p:cNvPr>
          <p:cNvSpPr>
            <a:spLocks noGrp="1"/>
          </p:cNvSpPr>
          <p:nvPr>
            <p:ph type="sldNum" sz="quarter" idx="12"/>
          </p:nvPr>
        </p:nvSpPr>
        <p:spPr/>
        <p:txBody>
          <a:bodyPr/>
          <a:lstStyle/>
          <a:p>
            <a:fld id="{84F7D234-5B7C-47B5-93A7-EAB147A706C7}" type="slidenum">
              <a:rPr lang="en-US" smtClean="0"/>
              <a:t>61</a:t>
            </a:fld>
            <a:endParaRPr lang="en-US"/>
          </a:p>
        </p:txBody>
      </p:sp>
    </p:spTree>
    <p:extLst>
      <p:ext uri="{BB962C8B-B14F-4D97-AF65-F5344CB8AC3E}">
        <p14:creationId xmlns:p14="http://schemas.microsoft.com/office/powerpoint/2010/main" val="39026977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CA3B58-77EE-462F-8CD2-7BABAA736626}"/>
              </a:ext>
            </a:extLst>
          </p:cNvPr>
          <p:cNvSpPr>
            <a:spLocks noGrp="1"/>
          </p:cNvSpPr>
          <p:nvPr>
            <p:ph idx="1"/>
          </p:nvPr>
        </p:nvSpPr>
        <p:spPr>
          <a:xfrm>
            <a:off x="609600" y="556592"/>
            <a:ext cx="9647583" cy="5844208"/>
          </a:xfrm>
        </p:spPr>
        <p:txBody>
          <a:bodyPr/>
          <a:lstStyle/>
          <a:p>
            <a:r>
              <a:rPr lang="en-US" dirty="0"/>
              <a:t>Draw a Line</a:t>
            </a:r>
          </a:p>
          <a:p>
            <a:pPr lvl="1"/>
            <a:r>
              <a:rPr lang="en-US" dirty="0"/>
              <a:t>Use the following methods.</a:t>
            </a:r>
          </a:p>
          <a:p>
            <a:pPr lvl="1"/>
            <a:r>
              <a:rPr lang="en-US" dirty="0" err="1"/>
              <a:t>moveTo</a:t>
            </a:r>
            <a:r>
              <a:rPr lang="en-US" dirty="0"/>
              <a:t>(</a:t>
            </a:r>
            <a:r>
              <a:rPr lang="en-US" dirty="0" err="1"/>
              <a:t>x,y</a:t>
            </a:r>
            <a:r>
              <a:rPr lang="en-US" dirty="0"/>
              <a:t>): It is used to define the starting point of the line.</a:t>
            </a:r>
          </a:p>
          <a:p>
            <a:pPr lvl="1"/>
            <a:r>
              <a:rPr lang="en-US" dirty="0" err="1"/>
              <a:t>lineTo</a:t>
            </a:r>
            <a:r>
              <a:rPr lang="en-US" dirty="0"/>
              <a:t>(</a:t>
            </a:r>
            <a:r>
              <a:rPr lang="en-US" dirty="0" err="1"/>
              <a:t>x,y</a:t>
            </a:r>
            <a:r>
              <a:rPr lang="en-US" dirty="0"/>
              <a:t>): It is used to define the ending point of the line.</a:t>
            </a:r>
          </a:p>
          <a:p>
            <a:pPr lvl="1"/>
            <a:r>
              <a:rPr lang="en-US" dirty="0"/>
              <a:t>If you draw a line which starting point is (0,0) and the end point is (200,100), use the stroke method to draw the line.</a:t>
            </a:r>
          </a:p>
          <a:p>
            <a:pPr marL="0" indent="0">
              <a:buNone/>
            </a:pPr>
            <a:r>
              <a:rPr lang="en-US" dirty="0"/>
              <a:t>Example</a:t>
            </a:r>
          </a:p>
          <a:p>
            <a:pPr marL="0" indent="0">
              <a:buNone/>
            </a:pPr>
            <a:r>
              <a:rPr lang="en-US" dirty="0"/>
              <a:t>var c = </a:t>
            </a:r>
            <a:r>
              <a:rPr lang="en-US" dirty="0" err="1"/>
              <a:t>document.getElementById</a:t>
            </a:r>
            <a:r>
              <a:rPr lang="en-US" dirty="0"/>
              <a:t>("</a:t>
            </a:r>
            <a:r>
              <a:rPr lang="en-US" dirty="0" err="1"/>
              <a:t>myCanvas</a:t>
            </a:r>
            <a:r>
              <a:rPr lang="en-US" dirty="0"/>
              <a:t>");</a:t>
            </a:r>
          </a:p>
          <a:p>
            <a:pPr marL="0" indent="0">
              <a:buNone/>
            </a:pPr>
            <a:r>
              <a:rPr lang="en-US" dirty="0"/>
              <a:t>var </a:t>
            </a:r>
            <a:r>
              <a:rPr lang="en-US" dirty="0" err="1"/>
              <a:t>ctx</a:t>
            </a:r>
            <a:r>
              <a:rPr lang="en-US" dirty="0"/>
              <a:t> = </a:t>
            </a:r>
            <a:r>
              <a:rPr lang="en-US" dirty="0" err="1"/>
              <a:t>c.getContext</a:t>
            </a:r>
            <a:r>
              <a:rPr lang="en-US" dirty="0"/>
              <a:t>("2d");</a:t>
            </a:r>
          </a:p>
          <a:p>
            <a:pPr marL="0" indent="0">
              <a:buNone/>
            </a:pPr>
            <a:r>
              <a:rPr lang="en-US" dirty="0" err="1"/>
              <a:t>ctx.moveTo</a:t>
            </a:r>
            <a:r>
              <a:rPr lang="en-US" dirty="0"/>
              <a:t>(0, 0);</a:t>
            </a:r>
          </a:p>
          <a:p>
            <a:pPr marL="0" indent="0">
              <a:buNone/>
            </a:pPr>
            <a:r>
              <a:rPr lang="en-US" dirty="0" err="1"/>
              <a:t>ctx.lineTo</a:t>
            </a:r>
            <a:r>
              <a:rPr lang="en-US" dirty="0"/>
              <a:t>(200, 100);</a:t>
            </a:r>
          </a:p>
          <a:p>
            <a:pPr marL="0" indent="0">
              <a:buNone/>
            </a:pPr>
            <a:r>
              <a:rPr lang="en-US" dirty="0" err="1"/>
              <a:t>ctx.stroke</a:t>
            </a:r>
            <a:r>
              <a:rPr lang="en-US" dirty="0"/>
              <a:t>();</a:t>
            </a:r>
          </a:p>
        </p:txBody>
      </p:sp>
      <p:sp>
        <p:nvSpPr>
          <p:cNvPr id="2" name="Slide Number Placeholder 1">
            <a:extLst>
              <a:ext uri="{FF2B5EF4-FFF2-40B4-BE49-F238E27FC236}">
                <a16:creationId xmlns:a16="http://schemas.microsoft.com/office/drawing/2014/main" id="{408EE2C5-F6B2-41D4-955F-0E6B2D9A724A}"/>
              </a:ext>
            </a:extLst>
          </p:cNvPr>
          <p:cNvSpPr>
            <a:spLocks noGrp="1"/>
          </p:cNvSpPr>
          <p:nvPr>
            <p:ph type="sldNum" sz="quarter" idx="12"/>
          </p:nvPr>
        </p:nvSpPr>
        <p:spPr/>
        <p:txBody>
          <a:bodyPr/>
          <a:lstStyle/>
          <a:p>
            <a:fld id="{84F7D234-5B7C-47B5-93A7-EAB147A706C7}" type="slidenum">
              <a:rPr lang="en-US" smtClean="0"/>
              <a:t>62</a:t>
            </a:fld>
            <a:endParaRPr lang="en-US"/>
          </a:p>
        </p:txBody>
      </p:sp>
    </p:spTree>
    <p:extLst>
      <p:ext uri="{BB962C8B-B14F-4D97-AF65-F5344CB8AC3E}">
        <p14:creationId xmlns:p14="http://schemas.microsoft.com/office/powerpoint/2010/main" val="37668938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18D83-75FD-46D6-AAA3-1D778BB7D700}"/>
              </a:ext>
            </a:extLst>
          </p:cNvPr>
          <p:cNvSpPr>
            <a:spLocks noGrp="1"/>
          </p:cNvSpPr>
          <p:nvPr>
            <p:ph idx="1"/>
          </p:nvPr>
        </p:nvSpPr>
        <p:spPr>
          <a:xfrm>
            <a:off x="636104" y="503584"/>
            <a:ext cx="9634331" cy="6016486"/>
          </a:xfrm>
        </p:spPr>
        <p:txBody>
          <a:bodyPr/>
          <a:lstStyle/>
          <a:p>
            <a:r>
              <a:rPr lang="en-US" dirty="0"/>
              <a:t>Drawing Circle on Canvas</a:t>
            </a:r>
          </a:p>
          <a:p>
            <a:pPr lvl="1"/>
            <a:r>
              <a:rPr lang="en-US" dirty="0" err="1"/>
              <a:t>beginPath</a:t>
            </a:r>
            <a:r>
              <a:rPr lang="en-US" dirty="0"/>
              <a:t>() - begins a path</a:t>
            </a:r>
          </a:p>
          <a:p>
            <a:pPr lvl="1"/>
            <a:r>
              <a:rPr lang="en-US" dirty="0"/>
              <a:t>use the arc() method</a:t>
            </a:r>
          </a:p>
          <a:p>
            <a:pPr lvl="1"/>
            <a:r>
              <a:rPr lang="en-US" dirty="0"/>
              <a:t>arc(x, y, r, </a:t>
            </a:r>
            <a:r>
              <a:rPr lang="en-US" dirty="0" err="1"/>
              <a:t>startAngle</a:t>
            </a:r>
            <a:r>
              <a:rPr lang="en-US" dirty="0"/>
              <a:t>, </a:t>
            </a:r>
            <a:r>
              <a:rPr lang="en-US" dirty="0" err="1"/>
              <a:t>stopAngle</a:t>
            </a:r>
            <a:r>
              <a:rPr lang="en-US" dirty="0"/>
              <a:t>)   </a:t>
            </a:r>
          </a:p>
          <a:p>
            <a:pPr marL="0" indent="0">
              <a:buNone/>
            </a:pPr>
            <a:r>
              <a:rPr lang="en-US" dirty="0"/>
              <a:t>var c = </a:t>
            </a:r>
            <a:r>
              <a:rPr lang="en-US" dirty="0" err="1"/>
              <a:t>document.getElementById</a:t>
            </a:r>
            <a:r>
              <a:rPr lang="en-US" dirty="0"/>
              <a:t>("</a:t>
            </a:r>
            <a:r>
              <a:rPr lang="en-US" dirty="0" err="1"/>
              <a:t>myCanvas</a:t>
            </a:r>
            <a:r>
              <a:rPr lang="en-US" dirty="0"/>
              <a:t>");</a:t>
            </a:r>
            <a:br>
              <a:rPr lang="en-US" dirty="0"/>
            </a:br>
            <a:r>
              <a:rPr lang="en-US" dirty="0"/>
              <a:t>var </a:t>
            </a:r>
            <a:r>
              <a:rPr lang="en-US" dirty="0" err="1"/>
              <a:t>ctx</a:t>
            </a:r>
            <a:r>
              <a:rPr lang="en-US" dirty="0"/>
              <a:t> = </a:t>
            </a:r>
            <a:r>
              <a:rPr lang="en-US" dirty="0" err="1"/>
              <a:t>c.getContext</a:t>
            </a:r>
            <a:r>
              <a:rPr lang="en-US" dirty="0"/>
              <a:t>("2d");</a:t>
            </a:r>
            <a:br>
              <a:rPr lang="en-US" dirty="0"/>
            </a:br>
            <a:r>
              <a:rPr lang="en-US" dirty="0" err="1"/>
              <a:t>ctx.beginPath</a:t>
            </a:r>
            <a:r>
              <a:rPr lang="en-US" dirty="0"/>
              <a:t>();</a:t>
            </a:r>
            <a:br>
              <a:rPr lang="en-US" dirty="0"/>
            </a:br>
            <a:r>
              <a:rPr lang="en-US" dirty="0"/>
              <a:t>ctx.arc(95, 50, 40, 0, 2 * </a:t>
            </a:r>
            <a:r>
              <a:rPr lang="en-US" dirty="0" err="1"/>
              <a:t>Math.PI</a:t>
            </a:r>
            <a:r>
              <a:rPr lang="en-US" dirty="0"/>
              <a:t>);</a:t>
            </a:r>
            <a:br>
              <a:rPr lang="en-US" dirty="0"/>
            </a:br>
            <a:r>
              <a:rPr lang="en-US" dirty="0" err="1"/>
              <a:t>ctx.stroke</a:t>
            </a:r>
            <a:r>
              <a:rPr lang="en-US" dirty="0"/>
              <a:t>();</a:t>
            </a:r>
          </a:p>
        </p:txBody>
      </p:sp>
      <p:sp>
        <p:nvSpPr>
          <p:cNvPr id="2" name="Slide Number Placeholder 1">
            <a:extLst>
              <a:ext uri="{FF2B5EF4-FFF2-40B4-BE49-F238E27FC236}">
                <a16:creationId xmlns:a16="http://schemas.microsoft.com/office/drawing/2014/main" id="{93AE3096-B5C1-42F4-BF58-4D88AB799873}"/>
              </a:ext>
            </a:extLst>
          </p:cNvPr>
          <p:cNvSpPr>
            <a:spLocks noGrp="1"/>
          </p:cNvSpPr>
          <p:nvPr>
            <p:ph type="sldNum" sz="quarter" idx="12"/>
          </p:nvPr>
        </p:nvSpPr>
        <p:spPr/>
        <p:txBody>
          <a:bodyPr/>
          <a:lstStyle/>
          <a:p>
            <a:fld id="{84F7D234-5B7C-47B5-93A7-EAB147A706C7}" type="slidenum">
              <a:rPr lang="en-US" smtClean="0"/>
              <a:t>63</a:t>
            </a:fld>
            <a:endParaRPr lang="en-US"/>
          </a:p>
        </p:txBody>
      </p:sp>
    </p:spTree>
    <p:extLst>
      <p:ext uri="{BB962C8B-B14F-4D97-AF65-F5344CB8AC3E}">
        <p14:creationId xmlns:p14="http://schemas.microsoft.com/office/powerpoint/2010/main" val="16083509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72FEE-C9DB-4DEE-AA00-0B9FC61DC16D}"/>
              </a:ext>
            </a:extLst>
          </p:cNvPr>
          <p:cNvSpPr>
            <a:spLocks noGrp="1"/>
          </p:cNvSpPr>
          <p:nvPr>
            <p:ph type="title"/>
          </p:nvPr>
        </p:nvSpPr>
        <p:spPr/>
        <p:txBody>
          <a:bodyPr/>
          <a:lstStyle/>
          <a:p>
            <a:r>
              <a:rPr lang="en-US" dirty="0"/>
              <a:t>Canvas - Gradients</a:t>
            </a:r>
            <a:br>
              <a:rPr lang="en-US" dirty="0"/>
            </a:br>
            <a:endParaRPr lang="en-US" dirty="0"/>
          </a:p>
        </p:txBody>
      </p:sp>
      <p:sp>
        <p:nvSpPr>
          <p:cNvPr id="3" name="Content Placeholder 2">
            <a:extLst>
              <a:ext uri="{FF2B5EF4-FFF2-40B4-BE49-F238E27FC236}">
                <a16:creationId xmlns:a16="http://schemas.microsoft.com/office/drawing/2014/main" id="{687C8C58-2AD1-4F3B-96F5-833DF21DF745}"/>
              </a:ext>
            </a:extLst>
          </p:cNvPr>
          <p:cNvSpPr>
            <a:spLocks noGrp="1"/>
          </p:cNvSpPr>
          <p:nvPr>
            <p:ph idx="1"/>
          </p:nvPr>
        </p:nvSpPr>
        <p:spPr>
          <a:xfrm>
            <a:off x="645131" y="1484244"/>
            <a:ext cx="10539703" cy="4764156"/>
          </a:xfrm>
        </p:spPr>
        <p:txBody>
          <a:bodyPr/>
          <a:lstStyle/>
          <a:p>
            <a:r>
              <a:rPr lang="en-US" dirty="0"/>
              <a:t>Gradients can be used to fill rectangles, circles, lines, text, etc. Shapes on the canvas are not limited to solid colors.</a:t>
            </a:r>
          </a:p>
          <a:p>
            <a:r>
              <a:rPr lang="en-US" dirty="0"/>
              <a:t>There are two different types of gradients:</a:t>
            </a:r>
          </a:p>
          <a:p>
            <a:pPr lvl="1"/>
            <a:r>
              <a:rPr lang="en-US" dirty="0" err="1"/>
              <a:t>createLinearGradient</a:t>
            </a:r>
            <a:r>
              <a:rPr lang="en-US" dirty="0"/>
              <a:t>(</a:t>
            </a:r>
            <a:r>
              <a:rPr lang="en-US" i="1" dirty="0"/>
              <a:t>x,y,x1,y1</a:t>
            </a:r>
            <a:r>
              <a:rPr lang="en-US" dirty="0"/>
              <a:t>) - creates a linear gradient</a:t>
            </a:r>
          </a:p>
          <a:p>
            <a:pPr lvl="1"/>
            <a:r>
              <a:rPr lang="en-US" dirty="0" err="1"/>
              <a:t>createRadialGradient</a:t>
            </a:r>
            <a:r>
              <a:rPr lang="en-US" dirty="0"/>
              <a:t>(</a:t>
            </a:r>
            <a:r>
              <a:rPr lang="en-US" i="1" dirty="0"/>
              <a:t>x,y,r,x1,y1,r1</a:t>
            </a:r>
            <a:r>
              <a:rPr lang="en-US" dirty="0"/>
              <a:t>) - creates a radial/circular gradient</a:t>
            </a:r>
          </a:p>
          <a:p>
            <a:pPr lvl="2"/>
            <a:r>
              <a:rPr lang="en-US" dirty="0"/>
              <a:t>creates a radial gradient using the size and coordinates of two circles.</a:t>
            </a:r>
          </a:p>
          <a:p>
            <a:r>
              <a:rPr lang="en-US" dirty="0"/>
              <a:t>Once we have a gradient object, we must add two or more color stops.</a:t>
            </a:r>
          </a:p>
          <a:p>
            <a:r>
              <a:rPr lang="en-US" dirty="0"/>
              <a:t>The </a:t>
            </a:r>
            <a:r>
              <a:rPr lang="en-US" dirty="0" err="1"/>
              <a:t>addColorStop</a:t>
            </a:r>
            <a:r>
              <a:rPr lang="en-US" dirty="0"/>
              <a:t>() method specifies the color stops, and its position along the gradient. Gradient positions can be anywhere between 0 to 1.</a:t>
            </a:r>
          </a:p>
          <a:p>
            <a:endParaRPr lang="en-US" dirty="0"/>
          </a:p>
          <a:p>
            <a:r>
              <a:rPr lang="en-US" dirty="0"/>
              <a:t>To use the gradient, set the </a:t>
            </a:r>
            <a:r>
              <a:rPr lang="en-US" dirty="0" err="1"/>
              <a:t>fillStyle</a:t>
            </a:r>
            <a:r>
              <a:rPr lang="en-US" dirty="0"/>
              <a:t> or </a:t>
            </a:r>
            <a:r>
              <a:rPr lang="en-US" dirty="0" err="1"/>
              <a:t>strokeStyle</a:t>
            </a:r>
            <a:r>
              <a:rPr lang="en-US" dirty="0"/>
              <a:t> property to the gradient, then draw the shape (rectangle, text, or a line).</a:t>
            </a:r>
          </a:p>
          <a:p>
            <a:endParaRPr lang="en-US" dirty="0"/>
          </a:p>
        </p:txBody>
      </p:sp>
      <p:sp>
        <p:nvSpPr>
          <p:cNvPr id="4" name="Slide Number Placeholder 3">
            <a:extLst>
              <a:ext uri="{FF2B5EF4-FFF2-40B4-BE49-F238E27FC236}">
                <a16:creationId xmlns:a16="http://schemas.microsoft.com/office/drawing/2014/main" id="{6535D7F2-EBD4-4CEA-B1CB-90E4C3426BB3}"/>
              </a:ext>
            </a:extLst>
          </p:cNvPr>
          <p:cNvSpPr>
            <a:spLocks noGrp="1"/>
          </p:cNvSpPr>
          <p:nvPr>
            <p:ph type="sldNum" sz="quarter" idx="12"/>
          </p:nvPr>
        </p:nvSpPr>
        <p:spPr/>
        <p:txBody>
          <a:bodyPr/>
          <a:lstStyle/>
          <a:p>
            <a:fld id="{84F7D234-5B7C-47B5-93A7-EAB147A706C7}" type="slidenum">
              <a:rPr lang="en-US" smtClean="0"/>
              <a:t>64</a:t>
            </a:fld>
            <a:endParaRPr lang="en-US"/>
          </a:p>
        </p:txBody>
      </p:sp>
    </p:spTree>
    <p:extLst>
      <p:ext uri="{BB962C8B-B14F-4D97-AF65-F5344CB8AC3E}">
        <p14:creationId xmlns:p14="http://schemas.microsoft.com/office/powerpoint/2010/main" val="26264997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AE17B-8A6E-451A-8A44-5E26B0630257}"/>
              </a:ext>
            </a:extLst>
          </p:cNvPr>
          <p:cNvSpPr>
            <a:spLocks noGrp="1"/>
          </p:cNvSpPr>
          <p:nvPr>
            <p:ph idx="1"/>
          </p:nvPr>
        </p:nvSpPr>
        <p:spPr>
          <a:xfrm>
            <a:off x="543340" y="556591"/>
            <a:ext cx="9506514" cy="5936973"/>
          </a:xfrm>
        </p:spPr>
        <p:txBody>
          <a:bodyPr>
            <a:normAutofit fontScale="92500" lnSpcReduction="20000"/>
          </a:bodyPr>
          <a:lstStyle/>
          <a:p>
            <a:pPr marL="0" indent="0">
              <a:buNone/>
            </a:pPr>
            <a:r>
              <a:rPr lang="en-US" dirty="0"/>
              <a:t>var canvas = </a:t>
            </a:r>
            <a:r>
              <a:rPr lang="en-US" dirty="0" err="1"/>
              <a:t>document.getElementById</a:t>
            </a:r>
            <a:r>
              <a:rPr lang="en-US" dirty="0"/>
              <a:t>('canvas');</a:t>
            </a:r>
          </a:p>
          <a:p>
            <a:pPr marL="0" indent="0">
              <a:buNone/>
            </a:pPr>
            <a:r>
              <a:rPr lang="en-US" dirty="0"/>
              <a:t>var </a:t>
            </a:r>
            <a:r>
              <a:rPr lang="en-US" dirty="0" err="1"/>
              <a:t>ctx</a:t>
            </a:r>
            <a:r>
              <a:rPr lang="en-US" dirty="0"/>
              <a:t> = </a:t>
            </a:r>
            <a:r>
              <a:rPr lang="en-US" dirty="0" err="1"/>
              <a:t>canvas.getContext</a:t>
            </a:r>
            <a:r>
              <a:rPr lang="en-US" dirty="0"/>
              <a:t>('2d');</a:t>
            </a:r>
          </a:p>
          <a:p>
            <a:pPr marL="0" indent="0">
              <a:buNone/>
            </a:pPr>
            <a:endParaRPr lang="en-US" dirty="0"/>
          </a:p>
          <a:p>
            <a:pPr marL="0" indent="0">
              <a:buNone/>
            </a:pPr>
            <a:r>
              <a:rPr lang="en-US" dirty="0"/>
              <a:t>// Create a linear gradient</a:t>
            </a:r>
          </a:p>
          <a:p>
            <a:pPr marL="0" indent="0">
              <a:buNone/>
            </a:pPr>
            <a:r>
              <a:rPr lang="en-US" dirty="0"/>
              <a:t>// The start gradient point is at x=20, y=0</a:t>
            </a:r>
          </a:p>
          <a:p>
            <a:pPr marL="0" indent="0">
              <a:buNone/>
            </a:pPr>
            <a:r>
              <a:rPr lang="en-US" dirty="0"/>
              <a:t>// The end gradient point is at x=220, y=0</a:t>
            </a:r>
          </a:p>
          <a:p>
            <a:pPr marL="0" indent="0">
              <a:buNone/>
            </a:pPr>
            <a:r>
              <a:rPr lang="en-US" dirty="0"/>
              <a:t>var gradient = </a:t>
            </a:r>
            <a:r>
              <a:rPr lang="en-US" dirty="0" err="1"/>
              <a:t>ctx.createLinearGradient</a:t>
            </a:r>
            <a:r>
              <a:rPr lang="en-US" dirty="0"/>
              <a:t>(20,0, 220,0);</a:t>
            </a:r>
          </a:p>
          <a:p>
            <a:pPr marL="0" indent="0">
              <a:buNone/>
            </a:pPr>
            <a:endParaRPr lang="en-US" dirty="0"/>
          </a:p>
          <a:p>
            <a:pPr marL="0" indent="0">
              <a:buNone/>
            </a:pPr>
            <a:r>
              <a:rPr lang="en-US" dirty="0"/>
              <a:t>// Add three color stops</a:t>
            </a:r>
          </a:p>
          <a:p>
            <a:pPr marL="0" indent="0">
              <a:buNone/>
            </a:pPr>
            <a:r>
              <a:rPr lang="en-US" dirty="0" err="1"/>
              <a:t>gradient.addColorStop</a:t>
            </a:r>
            <a:r>
              <a:rPr lang="en-US" dirty="0"/>
              <a:t>(0, 'green');</a:t>
            </a:r>
          </a:p>
          <a:p>
            <a:pPr marL="0" indent="0">
              <a:buNone/>
            </a:pPr>
            <a:r>
              <a:rPr lang="en-US" dirty="0" err="1"/>
              <a:t>gradient.addColorStop</a:t>
            </a:r>
            <a:r>
              <a:rPr lang="en-US" dirty="0"/>
              <a:t>(.5, 'cyan');</a:t>
            </a:r>
          </a:p>
          <a:p>
            <a:pPr marL="0" indent="0">
              <a:buNone/>
            </a:pPr>
            <a:r>
              <a:rPr lang="en-US" dirty="0" err="1"/>
              <a:t>gradient.addColorStop</a:t>
            </a:r>
            <a:r>
              <a:rPr lang="en-US" dirty="0"/>
              <a:t>(1, 'green');</a:t>
            </a:r>
          </a:p>
          <a:p>
            <a:pPr marL="0" indent="0">
              <a:buNone/>
            </a:pPr>
            <a:endParaRPr lang="en-US" dirty="0"/>
          </a:p>
          <a:p>
            <a:pPr marL="0" indent="0">
              <a:buNone/>
            </a:pPr>
            <a:r>
              <a:rPr lang="en-US" dirty="0"/>
              <a:t>// Set the fill style and draw a rectangle</a:t>
            </a:r>
          </a:p>
          <a:p>
            <a:pPr marL="0" indent="0">
              <a:buNone/>
            </a:pPr>
            <a:r>
              <a:rPr lang="en-US" dirty="0" err="1"/>
              <a:t>ctx.fillStyle</a:t>
            </a:r>
            <a:r>
              <a:rPr lang="en-US" dirty="0"/>
              <a:t> = gradient;</a:t>
            </a:r>
          </a:p>
          <a:p>
            <a:pPr marL="0" indent="0">
              <a:buNone/>
            </a:pPr>
            <a:r>
              <a:rPr lang="en-US" dirty="0" err="1"/>
              <a:t>ctx.fillRect</a:t>
            </a:r>
            <a:r>
              <a:rPr lang="en-US" dirty="0"/>
              <a:t>(20, 20, 200, 100);</a:t>
            </a:r>
          </a:p>
        </p:txBody>
      </p:sp>
      <p:pic>
        <p:nvPicPr>
          <p:cNvPr id="35844" name="Picture 4">
            <a:extLst>
              <a:ext uri="{FF2B5EF4-FFF2-40B4-BE49-F238E27FC236}">
                <a16:creationId xmlns:a16="http://schemas.microsoft.com/office/drawing/2014/main" id="{F7A7C2D4-FB30-4F27-8BAA-A2014888B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6223" y="3629029"/>
            <a:ext cx="2857500" cy="14287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9A85BBB-2D3B-4D58-B324-1450A28BA1B4}"/>
              </a:ext>
            </a:extLst>
          </p:cNvPr>
          <p:cNvSpPr>
            <a:spLocks noGrp="1"/>
          </p:cNvSpPr>
          <p:nvPr>
            <p:ph type="sldNum" sz="quarter" idx="12"/>
          </p:nvPr>
        </p:nvSpPr>
        <p:spPr/>
        <p:txBody>
          <a:bodyPr/>
          <a:lstStyle/>
          <a:p>
            <a:fld id="{84F7D234-5B7C-47B5-93A7-EAB147A706C7}" type="slidenum">
              <a:rPr lang="en-US" smtClean="0"/>
              <a:t>65</a:t>
            </a:fld>
            <a:endParaRPr lang="en-US"/>
          </a:p>
        </p:txBody>
      </p:sp>
    </p:spTree>
    <p:extLst>
      <p:ext uri="{BB962C8B-B14F-4D97-AF65-F5344CB8AC3E}">
        <p14:creationId xmlns:p14="http://schemas.microsoft.com/office/powerpoint/2010/main" val="25467028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E2867-2087-46B8-BDF2-BA3E12E1AF1A}"/>
              </a:ext>
            </a:extLst>
          </p:cNvPr>
          <p:cNvSpPr>
            <a:spLocks noGrp="1"/>
          </p:cNvSpPr>
          <p:nvPr>
            <p:ph idx="1"/>
          </p:nvPr>
        </p:nvSpPr>
        <p:spPr>
          <a:xfrm>
            <a:off x="477078" y="728870"/>
            <a:ext cx="9833113" cy="5724939"/>
          </a:xfrm>
        </p:spPr>
        <p:txBody>
          <a:bodyPr>
            <a:normAutofit fontScale="92500" lnSpcReduction="20000"/>
          </a:bodyPr>
          <a:lstStyle/>
          <a:p>
            <a:pPr marL="0" indent="0">
              <a:buNone/>
            </a:pPr>
            <a:r>
              <a:rPr lang="en-US" dirty="0"/>
              <a:t>var canvas = </a:t>
            </a:r>
            <a:r>
              <a:rPr lang="en-US" dirty="0" err="1"/>
              <a:t>document.getElementById</a:t>
            </a:r>
            <a:r>
              <a:rPr lang="en-US" dirty="0"/>
              <a:t>('canvas');</a:t>
            </a:r>
          </a:p>
          <a:p>
            <a:pPr marL="0" indent="0">
              <a:buNone/>
            </a:pPr>
            <a:r>
              <a:rPr lang="en-US" dirty="0"/>
              <a:t>var </a:t>
            </a:r>
            <a:r>
              <a:rPr lang="en-US" dirty="0" err="1"/>
              <a:t>ctx</a:t>
            </a:r>
            <a:r>
              <a:rPr lang="en-US" dirty="0"/>
              <a:t> = </a:t>
            </a:r>
            <a:r>
              <a:rPr lang="en-US" dirty="0" err="1"/>
              <a:t>canvas.getContext</a:t>
            </a:r>
            <a:r>
              <a:rPr lang="en-US" dirty="0"/>
              <a:t>('2d');</a:t>
            </a:r>
          </a:p>
          <a:p>
            <a:pPr marL="0" indent="0">
              <a:buNone/>
            </a:pPr>
            <a:endParaRPr lang="en-US" dirty="0"/>
          </a:p>
          <a:p>
            <a:pPr marL="0" indent="0">
              <a:buNone/>
            </a:pPr>
            <a:r>
              <a:rPr lang="en-US" dirty="0"/>
              <a:t>// Create a radial gradient</a:t>
            </a:r>
          </a:p>
          <a:p>
            <a:pPr marL="0" indent="0">
              <a:buNone/>
            </a:pPr>
            <a:r>
              <a:rPr lang="en-US" dirty="0"/>
              <a:t>// The inner circle is at x=110, y=90, with radius=30</a:t>
            </a:r>
          </a:p>
          <a:p>
            <a:pPr marL="0" indent="0">
              <a:buNone/>
            </a:pPr>
            <a:r>
              <a:rPr lang="en-US" dirty="0"/>
              <a:t>// The outer circle is at x=100, y=100, with radius=70</a:t>
            </a:r>
          </a:p>
          <a:p>
            <a:pPr marL="0" indent="0">
              <a:buNone/>
            </a:pPr>
            <a:r>
              <a:rPr lang="en-US" dirty="0"/>
              <a:t>var gradient = </a:t>
            </a:r>
            <a:r>
              <a:rPr lang="en-US" dirty="0" err="1"/>
              <a:t>ctx.createRadialGradient</a:t>
            </a:r>
            <a:r>
              <a:rPr lang="en-US" dirty="0"/>
              <a:t>(110,90,30, 100,100,70);</a:t>
            </a:r>
          </a:p>
          <a:p>
            <a:pPr marL="0" indent="0">
              <a:buNone/>
            </a:pPr>
            <a:endParaRPr lang="en-US" dirty="0"/>
          </a:p>
          <a:p>
            <a:pPr marL="0" indent="0">
              <a:buNone/>
            </a:pPr>
            <a:r>
              <a:rPr lang="en-US" dirty="0"/>
              <a:t>// Add three color stops</a:t>
            </a:r>
          </a:p>
          <a:p>
            <a:pPr marL="0" indent="0">
              <a:buNone/>
            </a:pPr>
            <a:r>
              <a:rPr lang="en-US" dirty="0" err="1"/>
              <a:t>gradient.addColorStop</a:t>
            </a:r>
            <a:r>
              <a:rPr lang="en-US" dirty="0"/>
              <a:t>(0, 'pink');</a:t>
            </a:r>
          </a:p>
          <a:p>
            <a:pPr marL="0" indent="0">
              <a:buNone/>
            </a:pPr>
            <a:r>
              <a:rPr lang="en-US" dirty="0" err="1"/>
              <a:t>gradient.addColorStop</a:t>
            </a:r>
            <a:r>
              <a:rPr lang="en-US" dirty="0"/>
              <a:t>(.9, 'white');</a:t>
            </a:r>
          </a:p>
          <a:p>
            <a:pPr marL="0" indent="0">
              <a:buNone/>
            </a:pPr>
            <a:r>
              <a:rPr lang="en-US" dirty="0" err="1"/>
              <a:t>gradient.addColorStop</a:t>
            </a:r>
            <a:r>
              <a:rPr lang="en-US" dirty="0"/>
              <a:t>(1, 'green');</a:t>
            </a:r>
          </a:p>
          <a:p>
            <a:pPr marL="0" indent="0">
              <a:buNone/>
            </a:pPr>
            <a:endParaRPr lang="en-US" dirty="0"/>
          </a:p>
          <a:p>
            <a:pPr marL="0" indent="0">
              <a:buNone/>
            </a:pPr>
            <a:r>
              <a:rPr lang="en-US" dirty="0"/>
              <a:t>// Set the fill style and draw a rectangle</a:t>
            </a:r>
          </a:p>
          <a:p>
            <a:pPr marL="0" indent="0">
              <a:buNone/>
            </a:pPr>
            <a:r>
              <a:rPr lang="en-US" dirty="0" err="1"/>
              <a:t>ctx.fillStyle</a:t>
            </a:r>
            <a:r>
              <a:rPr lang="en-US" dirty="0"/>
              <a:t> = gradient;</a:t>
            </a:r>
          </a:p>
          <a:p>
            <a:pPr marL="0" indent="0">
              <a:buNone/>
            </a:pPr>
            <a:r>
              <a:rPr lang="en-US" dirty="0" err="1"/>
              <a:t>ctx.fillRect</a:t>
            </a:r>
            <a:r>
              <a:rPr lang="en-US" dirty="0"/>
              <a:t>(20, 20, 160, 160);</a:t>
            </a:r>
          </a:p>
        </p:txBody>
      </p:sp>
      <p:pic>
        <p:nvPicPr>
          <p:cNvPr id="36866" name="Picture 2">
            <a:extLst>
              <a:ext uri="{FF2B5EF4-FFF2-40B4-BE49-F238E27FC236}">
                <a16:creationId xmlns:a16="http://schemas.microsoft.com/office/drawing/2014/main" id="{57C0C38C-2BC8-499C-AD57-C7765A5D5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580" y="3432086"/>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7A690BA8-64A7-4D4F-838F-4B44078D2C79}"/>
              </a:ext>
            </a:extLst>
          </p:cNvPr>
          <p:cNvSpPr>
            <a:spLocks noGrp="1"/>
          </p:cNvSpPr>
          <p:nvPr>
            <p:ph type="sldNum" sz="quarter" idx="12"/>
          </p:nvPr>
        </p:nvSpPr>
        <p:spPr/>
        <p:txBody>
          <a:bodyPr/>
          <a:lstStyle/>
          <a:p>
            <a:fld id="{84F7D234-5B7C-47B5-93A7-EAB147A706C7}" type="slidenum">
              <a:rPr lang="en-US" smtClean="0"/>
              <a:t>66</a:t>
            </a:fld>
            <a:endParaRPr lang="en-US"/>
          </a:p>
        </p:txBody>
      </p:sp>
    </p:spTree>
    <p:extLst>
      <p:ext uri="{BB962C8B-B14F-4D97-AF65-F5344CB8AC3E}">
        <p14:creationId xmlns:p14="http://schemas.microsoft.com/office/powerpoint/2010/main" val="34013331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F600-C59F-4A2B-AC85-62FAC47478FA}"/>
              </a:ext>
            </a:extLst>
          </p:cNvPr>
          <p:cNvSpPr>
            <a:spLocks noGrp="1"/>
          </p:cNvSpPr>
          <p:nvPr>
            <p:ph type="title"/>
          </p:nvPr>
        </p:nvSpPr>
        <p:spPr/>
        <p:txBody>
          <a:bodyPr/>
          <a:lstStyle/>
          <a:p>
            <a:r>
              <a:rPr lang="en-US" dirty="0"/>
              <a:t>Drawing Text on the Canvas</a:t>
            </a:r>
            <a:br>
              <a:rPr lang="en-US" dirty="0"/>
            </a:br>
            <a:endParaRPr lang="en-US" dirty="0"/>
          </a:p>
        </p:txBody>
      </p:sp>
      <p:sp>
        <p:nvSpPr>
          <p:cNvPr id="3" name="Content Placeholder 2">
            <a:extLst>
              <a:ext uri="{FF2B5EF4-FFF2-40B4-BE49-F238E27FC236}">
                <a16:creationId xmlns:a16="http://schemas.microsoft.com/office/drawing/2014/main" id="{202FB83E-0651-449E-9D70-96390F7F9BB3}"/>
              </a:ext>
            </a:extLst>
          </p:cNvPr>
          <p:cNvSpPr>
            <a:spLocks noGrp="1"/>
          </p:cNvSpPr>
          <p:nvPr>
            <p:ph idx="1"/>
          </p:nvPr>
        </p:nvSpPr>
        <p:spPr>
          <a:xfrm>
            <a:off x="645130" y="1630018"/>
            <a:ext cx="9404723" cy="4618382"/>
          </a:xfrm>
        </p:spPr>
        <p:txBody>
          <a:bodyPr/>
          <a:lstStyle/>
          <a:p>
            <a:r>
              <a:rPr lang="en-US" dirty="0"/>
              <a:t>font - defines the font properties for the text</a:t>
            </a:r>
          </a:p>
          <a:p>
            <a:r>
              <a:rPr lang="en-US" dirty="0" err="1"/>
              <a:t>fillText</a:t>
            </a:r>
            <a:r>
              <a:rPr lang="en-US" dirty="0"/>
              <a:t>(</a:t>
            </a:r>
            <a:r>
              <a:rPr lang="en-US" i="1" dirty="0" err="1"/>
              <a:t>text,x,y</a:t>
            </a:r>
            <a:r>
              <a:rPr lang="en-US" dirty="0"/>
              <a:t>) - draws "filled" text on the canvas</a:t>
            </a:r>
          </a:p>
          <a:p>
            <a:r>
              <a:rPr lang="en-US" dirty="0" err="1"/>
              <a:t>strokeText</a:t>
            </a:r>
            <a:r>
              <a:rPr lang="en-US" dirty="0"/>
              <a:t>(</a:t>
            </a:r>
            <a:r>
              <a:rPr lang="en-US" i="1" dirty="0" err="1"/>
              <a:t>text,x,y</a:t>
            </a:r>
            <a:r>
              <a:rPr lang="en-US" dirty="0"/>
              <a:t>) - draws text on the canvas (no fill)</a:t>
            </a:r>
          </a:p>
          <a:p>
            <a:pPr marL="0" indent="0">
              <a:buNone/>
            </a:pPr>
            <a:r>
              <a:rPr lang="en-US" dirty="0"/>
              <a:t>Example</a:t>
            </a:r>
          </a:p>
          <a:p>
            <a:pPr marL="0" indent="0">
              <a:buNone/>
            </a:pPr>
            <a:r>
              <a:rPr lang="en-US" dirty="0"/>
              <a:t>var canvas = </a:t>
            </a:r>
            <a:r>
              <a:rPr lang="en-US" dirty="0" err="1"/>
              <a:t>document.getElementById</a:t>
            </a:r>
            <a:r>
              <a:rPr lang="en-US" dirty="0"/>
              <a:t>("</a:t>
            </a:r>
            <a:r>
              <a:rPr lang="en-US" dirty="0" err="1"/>
              <a:t>myCanvas</a:t>
            </a:r>
            <a:r>
              <a:rPr lang="en-US" dirty="0"/>
              <a:t>");</a:t>
            </a:r>
            <a:br>
              <a:rPr lang="en-US" dirty="0"/>
            </a:br>
            <a:r>
              <a:rPr lang="en-US" dirty="0"/>
              <a:t>var </a:t>
            </a:r>
            <a:r>
              <a:rPr lang="en-US" dirty="0" err="1"/>
              <a:t>ctx</a:t>
            </a:r>
            <a:r>
              <a:rPr lang="en-US" dirty="0"/>
              <a:t> = </a:t>
            </a:r>
            <a:r>
              <a:rPr lang="en-US" dirty="0" err="1"/>
              <a:t>canvas.getContext</a:t>
            </a:r>
            <a:r>
              <a:rPr lang="en-US" dirty="0"/>
              <a:t>("2d");</a:t>
            </a:r>
            <a:br>
              <a:rPr lang="en-US" dirty="0"/>
            </a:br>
            <a:r>
              <a:rPr lang="en-US" dirty="0" err="1"/>
              <a:t>ctx.font</a:t>
            </a:r>
            <a:r>
              <a:rPr lang="en-US" dirty="0"/>
              <a:t> = "30px Arial";</a:t>
            </a:r>
            <a:br>
              <a:rPr lang="en-US" dirty="0"/>
            </a:br>
            <a:r>
              <a:rPr lang="en-US" dirty="0" err="1"/>
              <a:t>ctx.fillText</a:t>
            </a:r>
            <a:r>
              <a:rPr lang="en-US" dirty="0"/>
              <a:t>("Hello World", 10, 50);</a:t>
            </a:r>
          </a:p>
          <a:p>
            <a:pPr marL="0" indent="0">
              <a:buNone/>
            </a:pPr>
            <a:r>
              <a:rPr lang="en-US" dirty="0"/>
              <a:t>Or</a:t>
            </a:r>
          </a:p>
          <a:p>
            <a:pPr marL="0" indent="0">
              <a:buNone/>
            </a:pPr>
            <a:r>
              <a:rPr lang="en-US" dirty="0" err="1"/>
              <a:t>ctx.strokeText</a:t>
            </a:r>
            <a:r>
              <a:rPr lang="en-US" dirty="0"/>
              <a:t>("Hello World", 10, 50);</a:t>
            </a:r>
          </a:p>
          <a:p>
            <a:endParaRPr lang="en-US" dirty="0"/>
          </a:p>
        </p:txBody>
      </p:sp>
      <p:sp>
        <p:nvSpPr>
          <p:cNvPr id="4" name="Slide Number Placeholder 3">
            <a:extLst>
              <a:ext uri="{FF2B5EF4-FFF2-40B4-BE49-F238E27FC236}">
                <a16:creationId xmlns:a16="http://schemas.microsoft.com/office/drawing/2014/main" id="{51897480-E887-4A9D-A0F6-EC4DAF0EAE18}"/>
              </a:ext>
            </a:extLst>
          </p:cNvPr>
          <p:cNvSpPr>
            <a:spLocks noGrp="1"/>
          </p:cNvSpPr>
          <p:nvPr>
            <p:ph type="sldNum" sz="quarter" idx="12"/>
          </p:nvPr>
        </p:nvSpPr>
        <p:spPr/>
        <p:txBody>
          <a:bodyPr/>
          <a:lstStyle/>
          <a:p>
            <a:fld id="{84F7D234-5B7C-47B5-93A7-EAB147A706C7}" type="slidenum">
              <a:rPr lang="en-US" smtClean="0"/>
              <a:t>67</a:t>
            </a:fld>
            <a:endParaRPr lang="en-US"/>
          </a:p>
        </p:txBody>
      </p:sp>
    </p:spTree>
    <p:extLst>
      <p:ext uri="{BB962C8B-B14F-4D97-AF65-F5344CB8AC3E}">
        <p14:creationId xmlns:p14="http://schemas.microsoft.com/office/powerpoint/2010/main" val="27171642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1CFA-17D5-4717-93BD-1B10DEA92D7D}"/>
              </a:ext>
            </a:extLst>
          </p:cNvPr>
          <p:cNvSpPr>
            <a:spLocks noGrp="1"/>
          </p:cNvSpPr>
          <p:nvPr>
            <p:ph type="title"/>
          </p:nvPr>
        </p:nvSpPr>
        <p:spPr/>
        <p:txBody>
          <a:bodyPr/>
          <a:lstStyle/>
          <a:p>
            <a:r>
              <a:rPr lang="en-US" dirty="0"/>
              <a:t>Add Color and Center Text</a:t>
            </a:r>
            <a:br>
              <a:rPr lang="en-US" dirty="0"/>
            </a:br>
            <a:endParaRPr lang="en-US" dirty="0"/>
          </a:p>
        </p:txBody>
      </p:sp>
      <p:sp>
        <p:nvSpPr>
          <p:cNvPr id="3" name="Content Placeholder 2">
            <a:extLst>
              <a:ext uri="{FF2B5EF4-FFF2-40B4-BE49-F238E27FC236}">
                <a16:creationId xmlns:a16="http://schemas.microsoft.com/office/drawing/2014/main" id="{DAC58C34-BD7E-4EBE-99D6-C7D317B0BC04}"/>
              </a:ext>
            </a:extLst>
          </p:cNvPr>
          <p:cNvSpPr>
            <a:spLocks noGrp="1"/>
          </p:cNvSpPr>
          <p:nvPr>
            <p:ph idx="1"/>
          </p:nvPr>
        </p:nvSpPr>
        <p:spPr>
          <a:xfrm>
            <a:off x="645130" y="1656522"/>
            <a:ext cx="9404723" cy="4591877"/>
          </a:xfrm>
        </p:spPr>
        <p:txBody>
          <a:bodyPr/>
          <a:lstStyle/>
          <a:p>
            <a:pPr marL="0" indent="0">
              <a:buNone/>
            </a:pPr>
            <a:r>
              <a:rPr lang="en-US" dirty="0"/>
              <a:t>var canvas = </a:t>
            </a:r>
            <a:r>
              <a:rPr lang="en-US" dirty="0" err="1"/>
              <a:t>document.getElementById</a:t>
            </a:r>
            <a:r>
              <a:rPr lang="en-US" dirty="0"/>
              <a:t>("</a:t>
            </a:r>
            <a:r>
              <a:rPr lang="en-US" dirty="0" err="1"/>
              <a:t>myCanvas</a:t>
            </a:r>
            <a:r>
              <a:rPr lang="en-US" dirty="0"/>
              <a:t>");</a:t>
            </a:r>
            <a:br>
              <a:rPr lang="en-US" dirty="0"/>
            </a:br>
            <a:r>
              <a:rPr lang="en-US" dirty="0"/>
              <a:t>var </a:t>
            </a:r>
            <a:r>
              <a:rPr lang="en-US" dirty="0" err="1"/>
              <a:t>ctx</a:t>
            </a:r>
            <a:r>
              <a:rPr lang="en-US" dirty="0"/>
              <a:t> = </a:t>
            </a:r>
            <a:r>
              <a:rPr lang="en-US" dirty="0" err="1"/>
              <a:t>canvas.getContext</a:t>
            </a:r>
            <a:r>
              <a:rPr lang="en-US" dirty="0"/>
              <a:t>("2d");</a:t>
            </a:r>
            <a:br>
              <a:rPr lang="en-US" dirty="0"/>
            </a:br>
            <a:r>
              <a:rPr lang="en-US" dirty="0" err="1"/>
              <a:t>ctx.font</a:t>
            </a:r>
            <a:r>
              <a:rPr lang="en-US" dirty="0"/>
              <a:t> = "30px Comic Sans MS";</a:t>
            </a:r>
            <a:br>
              <a:rPr lang="en-US" dirty="0"/>
            </a:br>
            <a:r>
              <a:rPr lang="en-US" dirty="0" err="1"/>
              <a:t>ctx.fillStyle</a:t>
            </a:r>
            <a:r>
              <a:rPr lang="en-US" dirty="0"/>
              <a:t> = "red";</a:t>
            </a:r>
            <a:br>
              <a:rPr lang="en-US" dirty="0"/>
            </a:br>
            <a:r>
              <a:rPr lang="en-US" dirty="0" err="1"/>
              <a:t>ctx.textAlign</a:t>
            </a:r>
            <a:r>
              <a:rPr lang="en-US" dirty="0"/>
              <a:t> = "center";</a:t>
            </a:r>
            <a:br>
              <a:rPr lang="en-US" dirty="0"/>
            </a:br>
            <a:r>
              <a:rPr lang="en-US" dirty="0" err="1"/>
              <a:t>ctx.fillText</a:t>
            </a:r>
            <a:r>
              <a:rPr lang="en-US" dirty="0"/>
              <a:t>("Hello World", </a:t>
            </a:r>
            <a:r>
              <a:rPr lang="en-US" dirty="0" err="1"/>
              <a:t>canvas.width</a:t>
            </a:r>
            <a:r>
              <a:rPr lang="en-US" dirty="0"/>
              <a:t>/2, </a:t>
            </a:r>
            <a:r>
              <a:rPr lang="en-US" dirty="0" err="1"/>
              <a:t>canvas.height</a:t>
            </a:r>
            <a:r>
              <a:rPr lang="en-US" dirty="0"/>
              <a:t>/2); </a:t>
            </a:r>
          </a:p>
        </p:txBody>
      </p:sp>
      <p:sp>
        <p:nvSpPr>
          <p:cNvPr id="4" name="Slide Number Placeholder 3">
            <a:extLst>
              <a:ext uri="{FF2B5EF4-FFF2-40B4-BE49-F238E27FC236}">
                <a16:creationId xmlns:a16="http://schemas.microsoft.com/office/drawing/2014/main" id="{24E5D304-8229-4862-8CE5-329E028F3D13}"/>
              </a:ext>
            </a:extLst>
          </p:cNvPr>
          <p:cNvSpPr>
            <a:spLocks noGrp="1"/>
          </p:cNvSpPr>
          <p:nvPr>
            <p:ph type="sldNum" sz="quarter" idx="12"/>
          </p:nvPr>
        </p:nvSpPr>
        <p:spPr/>
        <p:txBody>
          <a:bodyPr/>
          <a:lstStyle/>
          <a:p>
            <a:fld id="{84F7D234-5B7C-47B5-93A7-EAB147A706C7}" type="slidenum">
              <a:rPr lang="en-US" smtClean="0"/>
              <a:t>68</a:t>
            </a:fld>
            <a:endParaRPr lang="en-US"/>
          </a:p>
        </p:txBody>
      </p:sp>
    </p:spTree>
    <p:extLst>
      <p:ext uri="{BB962C8B-B14F-4D97-AF65-F5344CB8AC3E}">
        <p14:creationId xmlns:p14="http://schemas.microsoft.com/office/powerpoint/2010/main" val="32251067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5E0C5-78A8-4C7E-953E-FAAC9B7589CA}"/>
              </a:ext>
            </a:extLst>
          </p:cNvPr>
          <p:cNvSpPr>
            <a:spLocks noGrp="1"/>
          </p:cNvSpPr>
          <p:nvPr>
            <p:ph type="title"/>
          </p:nvPr>
        </p:nvSpPr>
        <p:spPr/>
        <p:txBody>
          <a:bodyPr/>
          <a:lstStyle/>
          <a:p>
            <a:r>
              <a:rPr lang="en-US" dirty="0"/>
              <a:t>Canvas - Images</a:t>
            </a:r>
            <a:br>
              <a:rPr lang="en-US" dirty="0"/>
            </a:br>
            <a:endParaRPr lang="en-US" dirty="0"/>
          </a:p>
        </p:txBody>
      </p:sp>
      <p:sp>
        <p:nvSpPr>
          <p:cNvPr id="3" name="Content Placeholder 2">
            <a:extLst>
              <a:ext uri="{FF2B5EF4-FFF2-40B4-BE49-F238E27FC236}">
                <a16:creationId xmlns:a16="http://schemas.microsoft.com/office/drawing/2014/main" id="{F1654B08-FC22-4740-8FF2-3306F960B466}"/>
              </a:ext>
            </a:extLst>
          </p:cNvPr>
          <p:cNvSpPr>
            <a:spLocks noGrp="1"/>
          </p:cNvSpPr>
          <p:nvPr>
            <p:ph idx="1"/>
          </p:nvPr>
        </p:nvSpPr>
        <p:spPr>
          <a:xfrm>
            <a:off x="742122" y="1431236"/>
            <a:ext cx="9515061" cy="4817164"/>
          </a:xfrm>
        </p:spPr>
        <p:txBody>
          <a:bodyPr/>
          <a:lstStyle/>
          <a:p>
            <a:r>
              <a:rPr lang="en-US" dirty="0"/>
              <a:t>To draw an image on a canvas, use the following method:</a:t>
            </a:r>
          </a:p>
          <a:p>
            <a:pPr lvl="1"/>
            <a:r>
              <a:rPr lang="en-US" dirty="0" err="1"/>
              <a:t>drawImage</a:t>
            </a:r>
            <a:r>
              <a:rPr lang="en-US" dirty="0"/>
              <a:t>(</a:t>
            </a:r>
            <a:r>
              <a:rPr lang="en-US" i="1" dirty="0" err="1"/>
              <a:t>image,x,y</a:t>
            </a:r>
            <a:r>
              <a:rPr lang="en-US" dirty="0"/>
              <a:t>)</a:t>
            </a:r>
          </a:p>
          <a:p>
            <a:pPr lvl="1"/>
            <a:endParaRPr lang="en-US" dirty="0"/>
          </a:p>
          <a:p>
            <a:pPr marL="0" indent="0">
              <a:buNone/>
            </a:pPr>
            <a:r>
              <a:rPr lang="en-US" dirty="0" err="1"/>
              <a:t>window.onload</a:t>
            </a:r>
            <a:r>
              <a:rPr lang="en-US" dirty="0"/>
              <a:t> = function() {</a:t>
            </a:r>
            <a:br>
              <a:rPr lang="en-US" dirty="0"/>
            </a:br>
            <a:r>
              <a:rPr lang="en-US" dirty="0"/>
              <a:t>  var canvas = </a:t>
            </a:r>
            <a:r>
              <a:rPr lang="en-US" dirty="0" err="1"/>
              <a:t>document.getElementById</a:t>
            </a:r>
            <a:r>
              <a:rPr lang="en-US" dirty="0"/>
              <a:t>("</a:t>
            </a:r>
            <a:r>
              <a:rPr lang="en-US" dirty="0" err="1"/>
              <a:t>myCanvas</a:t>
            </a:r>
            <a:r>
              <a:rPr lang="en-US" dirty="0"/>
              <a:t>");</a:t>
            </a:r>
            <a:br>
              <a:rPr lang="en-US" dirty="0"/>
            </a:br>
            <a:r>
              <a:rPr lang="en-US" dirty="0"/>
              <a:t>  var </a:t>
            </a:r>
            <a:r>
              <a:rPr lang="en-US" dirty="0" err="1"/>
              <a:t>ctx</a:t>
            </a:r>
            <a:r>
              <a:rPr lang="en-US" dirty="0"/>
              <a:t> = </a:t>
            </a:r>
            <a:r>
              <a:rPr lang="en-US" dirty="0" err="1"/>
              <a:t>canvas.getContext</a:t>
            </a:r>
            <a:r>
              <a:rPr lang="en-US" dirty="0"/>
              <a:t>("2d");</a:t>
            </a:r>
            <a:br>
              <a:rPr lang="en-US" dirty="0"/>
            </a:br>
            <a:r>
              <a:rPr lang="en-US" dirty="0"/>
              <a:t>  var </a:t>
            </a:r>
            <a:r>
              <a:rPr lang="en-US" dirty="0" err="1"/>
              <a:t>img</a:t>
            </a:r>
            <a:r>
              <a:rPr lang="en-US" dirty="0"/>
              <a:t> = </a:t>
            </a:r>
            <a:r>
              <a:rPr lang="en-US" dirty="0" err="1"/>
              <a:t>document.getElementById</a:t>
            </a:r>
            <a:r>
              <a:rPr lang="en-US" dirty="0"/>
              <a:t>(“</a:t>
            </a:r>
            <a:r>
              <a:rPr lang="en-US" dirty="0" err="1"/>
              <a:t>myimage</a:t>
            </a:r>
            <a:r>
              <a:rPr lang="en-US" dirty="0"/>
              <a:t>");</a:t>
            </a:r>
            <a:br>
              <a:rPr lang="en-US" dirty="0"/>
            </a:br>
            <a:r>
              <a:rPr lang="en-US" dirty="0"/>
              <a:t>  </a:t>
            </a:r>
            <a:r>
              <a:rPr lang="en-US" dirty="0" err="1"/>
              <a:t>ctx.drawImage</a:t>
            </a:r>
            <a:r>
              <a:rPr lang="en-US" dirty="0"/>
              <a:t>(</a:t>
            </a:r>
            <a:r>
              <a:rPr lang="en-US" dirty="0" err="1"/>
              <a:t>img</a:t>
            </a:r>
            <a:r>
              <a:rPr lang="en-US" dirty="0"/>
              <a:t>, 10, 10);</a:t>
            </a:r>
            <a:br>
              <a:rPr lang="en-US" dirty="0"/>
            </a:br>
            <a:r>
              <a:rPr lang="en-US" dirty="0"/>
              <a:t>};</a:t>
            </a:r>
          </a:p>
          <a:p>
            <a:endParaRPr lang="en-US" dirty="0"/>
          </a:p>
        </p:txBody>
      </p:sp>
      <p:sp>
        <p:nvSpPr>
          <p:cNvPr id="4" name="Slide Number Placeholder 3">
            <a:extLst>
              <a:ext uri="{FF2B5EF4-FFF2-40B4-BE49-F238E27FC236}">
                <a16:creationId xmlns:a16="http://schemas.microsoft.com/office/drawing/2014/main" id="{65624CB5-9F9D-4584-B476-E654AF31AEAE}"/>
              </a:ext>
            </a:extLst>
          </p:cNvPr>
          <p:cNvSpPr>
            <a:spLocks noGrp="1"/>
          </p:cNvSpPr>
          <p:nvPr>
            <p:ph type="sldNum" sz="quarter" idx="12"/>
          </p:nvPr>
        </p:nvSpPr>
        <p:spPr/>
        <p:txBody>
          <a:bodyPr/>
          <a:lstStyle/>
          <a:p>
            <a:fld id="{84F7D234-5B7C-47B5-93A7-EAB147A706C7}" type="slidenum">
              <a:rPr lang="en-US" smtClean="0"/>
              <a:t>69</a:t>
            </a:fld>
            <a:endParaRPr lang="en-US"/>
          </a:p>
        </p:txBody>
      </p:sp>
    </p:spTree>
    <p:extLst>
      <p:ext uri="{BB962C8B-B14F-4D97-AF65-F5344CB8AC3E}">
        <p14:creationId xmlns:p14="http://schemas.microsoft.com/office/powerpoint/2010/main" val="2742836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0500" y="247650"/>
            <a:ext cx="11798299" cy="62402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Defining HTML5 Documents</a:t>
            </a:r>
            <a:endParaRPr lang="en-US" sz="1050" b="1" u="sng"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r>
              <a:rPr lang="en-US" b="1" dirty="0">
                <a:latin typeface="Garamond" panose="02020404030301010803" pitchFamily="18" charset="0"/>
              </a:rPr>
              <a:t>Remember the DOCTYPE declaration-</a:t>
            </a:r>
          </a:p>
          <a:p>
            <a:pPr algn="l"/>
            <a:r>
              <a:rPr lang="en-US" b="1" dirty="0">
                <a:solidFill>
                  <a:schemeClr val="accent1">
                    <a:lumMod val="60000"/>
                    <a:lumOff val="40000"/>
                  </a:schemeClr>
                </a:solidFill>
                <a:latin typeface="Garamond" panose="02020404030301010803" pitchFamily="18" charset="0"/>
                <a:cs typeface="Arabic Typesetting" panose="03020402040406030203" pitchFamily="66" charset="-78"/>
              </a:rPr>
              <a:t>&lt;!DOCTYPE html&gt;</a:t>
            </a:r>
          </a:p>
          <a:p>
            <a:pPr algn="l"/>
            <a:endParaRPr lang="en-US" b="1" dirty="0">
              <a:latin typeface="Garamond" panose="02020404030301010803" pitchFamily="18" charset="0"/>
              <a:cs typeface="Arabic Typesetting" panose="03020402040406030203" pitchFamily="66" charset="-78"/>
            </a:endParaRPr>
          </a:p>
          <a:p>
            <a:pPr algn="l"/>
            <a:r>
              <a:rPr lang="en-US" b="1" dirty="0">
                <a:latin typeface="Garamond" panose="02020404030301010803" pitchFamily="18" charset="0"/>
                <a:cs typeface="Arabic Typesetting" panose="03020402040406030203" pitchFamily="66" charset="-78"/>
              </a:rPr>
              <a:t>Again, HTML5 simplifies this line:</a:t>
            </a:r>
          </a:p>
          <a:p>
            <a:pPr algn="l"/>
            <a:r>
              <a:rPr lang="en-US" b="1" dirty="0">
                <a:solidFill>
                  <a:schemeClr val="accent1">
                    <a:lumMod val="60000"/>
                    <a:lumOff val="40000"/>
                  </a:schemeClr>
                </a:solidFill>
                <a:latin typeface="Garamond" panose="02020404030301010803" pitchFamily="18" charset="0"/>
                <a:cs typeface="Arabic Typesetting" panose="03020402040406030203" pitchFamily="66" charset="-78"/>
              </a:rPr>
              <a:t>&lt;html </a:t>
            </a:r>
            <a:r>
              <a:rPr lang="en-US" b="1" dirty="0" err="1">
                <a:solidFill>
                  <a:schemeClr val="accent1">
                    <a:lumMod val="60000"/>
                    <a:lumOff val="40000"/>
                  </a:schemeClr>
                </a:solidFill>
                <a:latin typeface="Garamond" panose="02020404030301010803" pitchFamily="18" charset="0"/>
                <a:cs typeface="Arabic Typesetting" panose="03020402040406030203" pitchFamily="66" charset="-78"/>
              </a:rPr>
              <a:t>lang</a:t>
            </a:r>
            <a:r>
              <a:rPr lang="en-US" b="1" dirty="0">
                <a:solidFill>
                  <a:schemeClr val="accent1">
                    <a:lumMod val="60000"/>
                    <a:lumOff val="40000"/>
                  </a:schemeClr>
                </a:solidFill>
                <a:latin typeface="Garamond" panose="02020404030301010803" pitchFamily="18" charset="0"/>
                <a:cs typeface="Arabic Typesetting" panose="03020402040406030203" pitchFamily="66" charset="-78"/>
              </a:rPr>
              <a:t>="en"&gt;</a:t>
            </a:r>
          </a:p>
          <a:p>
            <a:pPr algn="l"/>
            <a:endParaRPr lang="en-US" b="1" dirty="0">
              <a:latin typeface="Garamond" panose="02020404030301010803" pitchFamily="18" charset="0"/>
              <a:cs typeface="Arabic Typesetting" panose="03020402040406030203" pitchFamily="66" charset="-78"/>
            </a:endParaRPr>
          </a:p>
          <a:p>
            <a:pPr algn="l"/>
            <a:r>
              <a:rPr lang="en-US" b="1" dirty="0">
                <a:latin typeface="Garamond" panose="02020404030301010803" pitchFamily="18" charset="0"/>
                <a:cs typeface="Arabic Typesetting" panose="03020402040406030203" pitchFamily="66" charset="-78"/>
              </a:rPr>
              <a:t>The default character encoding (charset) declaration</a:t>
            </a:r>
          </a:p>
          <a:p>
            <a:pPr algn="l"/>
            <a:r>
              <a:rPr lang="en-US" b="1" dirty="0">
                <a:solidFill>
                  <a:schemeClr val="accent1">
                    <a:lumMod val="60000"/>
                    <a:lumOff val="40000"/>
                  </a:schemeClr>
                </a:solidFill>
                <a:latin typeface="Garamond" panose="02020404030301010803" pitchFamily="18" charset="0"/>
                <a:cs typeface="Arabic Typesetting" panose="03020402040406030203" pitchFamily="66" charset="-78"/>
              </a:rPr>
              <a:t>&lt;meta charset="UTF-8"&gt;</a:t>
            </a:r>
          </a:p>
          <a:p>
            <a:pPr algn="l"/>
            <a:endParaRPr lang="en-US" b="1" dirty="0">
              <a:latin typeface="Garamond" panose="02020404030301010803" pitchFamily="18" charset="0"/>
              <a:cs typeface="Arabic Typesetting" panose="03020402040406030203" pitchFamily="66" charset="-78"/>
            </a:endParaRPr>
          </a:p>
          <a:p>
            <a:pPr algn="l"/>
            <a:endParaRPr lang="en-US" b="1"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4" name="Slide Number Placeholder 3">
            <a:extLst>
              <a:ext uri="{FF2B5EF4-FFF2-40B4-BE49-F238E27FC236}">
                <a16:creationId xmlns:a16="http://schemas.microsoft.com/office/drawing/2014/main" id="{ECF7FBED-F79F-4CE0-BDEC-065C5D0C7B08}"/>
              </a:ext>
            </a:extLst>
          </p:cNvPr>
          <p:cNvSpPr>
            <a:spLocks noGrp="1"/>
          </p:cNvSpPr>
          <p:nvPr>
            <p:ph type="sldNum" sz="quarter" idx="12"/>
          </p:nvPr>
        </p:nvSpPr>
        <p:spPr/>
        <p:txBody>
          <a:bodyPr/>
          <a:lstStyle/>
          <a:p>
            <a:fld id="{84F7D234-5B7C-47B5-93A7-EAB147A706C7}" type="slidenum">
              <a:rPr lang="en-US" smtClean="0"/>
              <a:t>7</a:t>
            </a:fld>
            <a:endParaRPr lang="en-US"/>
          </a:p>
        </p:txBody>
      </p:sp>
    </p:spTree>
    <p:extLst>
      <p:ext uri="{BB962C8B-B14F-4D97-AF65-F5344CB8AC3E}">
        <p14:creationId xmlns:p14="http://schemas.microsoft.com/office/powerpoint/2010/main" val="12097373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8B37-DCF7-40C6-A86E-4DEBE304E391}"/>
              </a:ext>
            </a:extLst>
          </p:cNvPr>
          <p:cNvSpPr>
            <a:spLocks noGrp="1"/>
          </p:cNvSpPr>
          <p:nvPr>
            <p:ph type="title"/>
          </p:nvPr>
        </p:nvSpPr>
        <p:spPr>
          <a:xfrm>
            <a:off x="755374" y="2665832"/>
            <a:ext cx="9295460" cy="1376082"/>
          </a:xfrm>
        </p:spPr>
        <p:txBody>
          <a:bodyPr/>
          <a:lstStyle/>
          <a:p>
            <a:pPr algn="ctr"/>
            <a:r>
              <a:rPr lang="en-US" dirty="0"/>
              <a:t>HTML 5 API</a:t>
            </a:r>
          </a:p>
        </p:txBody>
      </p:sp>
      <p:sp>
        <p:nvSpPr>
          <p:cNvPr id="3" name="Slide Number Placeholder 2">
            <a:extLst>
              <a:ext uri="{FF2B5EF4-FFF2-40B4-BE49-F238E27FC236}">
                <a16:creationId xmlns:a16="http://schemas.microsoft.com/office/drawing/2014/main" id="{BDF30F6B-9EFB-465F-85C9-DEB74B4BB6F7}"/>
              </a:ext>
            </a:extLst>
          </p:cNvPr>
          <p:cNvSpPr>
            <a:spLocks noGrp="1"/>
          </p:cNvSpPr>
          <p:nvPr>
            <p:ph type="sldNum" sz="quarter" idx="12"/>
          </p:nvPr>
        </p:nvSpPr>
        <p:spPr/>
        <p:txBody>
          <a:bodyPr/>
          <a:lstStyle/>
          <a:p>
            <a:fld id="{84F7D234-5B7C-47B5-93A7-EAB147A706C7}" type="slidenum">
              <a:rPr lang="en-US" smtClean="0"/>
              <a:t>70</a:t>
            </a:fld>
            <a:endParaRPr lang="en-US"/>
          </a:p>
        </p:txBody>
      </p:sp>
    </p:spTree>
    <p:extLst>
      <p:ext uri="{BB962C8B-B14F-4D97-AF65-F5344CB8AC3E}">
        <p14:creationId xmlns:p14="http://schemas.microsoft.com/office/powerpoint/2010/main" val="31790395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D19A0-5D27-4AB3-A2ED-76455F9FB4ED}"/>
              </a:ext>
            </a:extLst>
          </p:cNvPr>
          <p:cNvSpPr>
            <a:spLocks noGrp="1"/>
          </p:cNvSpPr>
          <p:nvPr>
            <p:ph type="title"/>
          </p:nvPr>
        </p:nvSpPr>
        <p:spPr/>
        <p:txBody>
          <a:bodyPr/>
          <a:lstStyle/>
          <a:p>
            <a:pPr algn="ctr"/>
            <a:r>
              <a:rPr lang="en-US" dirty="0"/>
              <a:t>HTML5 Geolocation</a:t>
            </a:r>
          </a:p>
        </p:txBody>
      </p:sp>
      <p:sp>
        <p:nvSpPr>
          <p:cNvPr id="3" name="Content Placeholder 2">
            <a:extLst>
              <a:ext uri="{FF2B5EF4-FFF2-40B4-BE49-F238E27FC236}">
                <a16:creationId xmlns:a16="http://schemas.microsoft.com/office/drawing/2014/main" id="{C0849D1E-40C2-4C4C-B095-526D8EF6568A}"/>
              </a:ext>
            </a:extLst>
          </p:cNvPr>
          <p:cNvSpPr>
            <a:spLocks noGrp="1"/>
          </p:cNvSpPr>
          <p:nvPr>
            <p:ph idx="1"/>
          </p:nvPr>
        </p:nvSpPr>
        <p:spPr>
          <a:xfrm>
            <a:off x="646112" y="1181686"/>
            <a:ext cx="10636178" cy="5514535"/>
          </a:xfrm>
        </p:spPr>
        <p:txBody>
          <a:bodyPr/>
          <a:lstStyle/>
          <a:p>
            <a:r>
              <a:rPr lang="en-US" dirty="0"/>
              <a:t>Geolocation API is used to locate a user's position.</a:t>
            </a:r>
          </a:p>
          <a:p>
            <a:r>
              <a:rPr lang="en-US" dirty="0"/>
              <a:t>Geolocation API is used to get the geographical position of a user.</a:t>
            </a:r>
          </a:p>
          <a:p>
            <a:r>
              <a:rPr lang="en-US" dirty="0"/>
              <a:t>Since this can compromise privacy, the position is not available unless the user approves it.</a:t>
            </a:r>
          </a:p>
          <a:p>
            <a:pPr marL="0" indent="0">
              <a:buNone/>
            </a:pPr>
            <a:r>
              <a:rPr lang="en-US" dirty="0"/>
              <a:t>Note: Geolocation is most accurate for devices with GPS, like smartphone.</a:t>
            </a:r>
          </a:p>
          <a:p>
            <a:pPr marL="0" indent="0">
              <a:buNone/>
            </a:pPr>
            <a:endParaRPr lang="en-US" dirty="0"/>
          </a:p>
          <a:p>
            <a:pPr marL="0" indent="0">
              <a:buNone/>
            </a:pPr>
            <a:r>
              <a:rPr lang="en-US" dirty="0"/>
              <a:t>Browser Support</a:t>
            </a:r>
          </a:p>
          <a:p>
            <a:pPr marL="0" indent="0">
              <a:buNone/>
            </a:pPr>
            <a:endParaRPr lang="en-US" dirty="0"/>
          </a:p>
          <a:p>
            <a:pPr marL="0" indent="0">
              <a:buNone/>
            </a:pPr>
            <a:endParaRPr lang="en-US" dirty="0"/>
          </a:p>
          <a:p>
            <a:pPr marL="0" indent="0">
              <a:buNone/>
            </a:pPr>
            <a:endParaRPr lang="en-US" dirty="0"/>
          </a:p>
          <a:p>
            <a:pPr marL="0" indent="0">
              <a:buNone/>
            </a:pPr>
            <a:r>
              <a:rPr lang="en-US" b="1" dirty="0">
                <a:solidFill>
                  <a:schemeClr val="accent2"/>
                </a:solidFill>
              </a:rPr>
              <a:t>Note:</a:t>
            </a:r>
            <a:r>
              <a:rPr lang="en-US" dirty="0"/>
              <a:t> As of Chrome 50, the Geolocation API will only work on secure contexts such as HTTPS. If your site is hosted on an non-secure origin (such as HTTP) the requests to get the users location will no longer function.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1D90C9F9-4C13-483E-A1F3-E6E7BCE1164E}"/>
              </a:ext>
            </a:extLst>
          </p:cNvPr>
          <p:cNvGraphicFramePr>
            <a:graphicFrameLocks noGrp="1"/>
          </p:cNvGraphicFramePr>
          <p:nvPr>
            <p:extLst>
              <p:ext uri="{D42A27DB-BD31-4B8C-83A1-F6EECF244321}">
                <p14:modId xmlns:p14="http://schemas.microsoft.com/office/powerpoint/2010/main" val="219346654"/>
              </p:ext>
            </p:extLst>
          </p:nvPr>
        </p:nvGraphicFramePr>
        <p:xfrm>
          <a:off x="371794" y="4092451"/>
          <a:ext cx="11143595" cy="1093470"/>
        </p:xfrm>
        <a:graphic>
          <a:graphicData uri="http://schemas.openxmlformats.org/drawingml/2006/table">
            <a:tbl>
              <a:tblPr/>
              <a:tblGrid>
                <a:gridCol w="1833027">
                  <a:extLst>
                    <a:ext uri="{9D8B030D-6E8A-4147-A177-3AD203B41FA5}">
                      <a16:colId xmlns:a16="http://schemas.microsoft.com/office/drawing/2014/main" val="1440638830"/>
                    </a:ext>
                  </a:extLst>
                </a:gridCol>
                <a:gridCol w="2184564">
                  <a:extLst>
                    <a:ext uri="{9D8B030D-6E8A-4147-A177-3AD203B41FA5}">
                      <a16:colId xmlns:a16="http://schemas.microsoft.com/office/drawing/2014/main" val="1215115730"/>
                    </a:ext>
                  </a:extLst>
                </a:gridCol>
                <a:gridCol w="1781501">
                  <a:extLst>
                    <a:ext uri="{9D8B030D-6E8A-4147-A177-3AD203B41FA5}">
                      <a16:colId xmlns:a16="http://schemas.microsoft.com/office/drawing/2014/main" val="4288265225"/>
                    </a:ext>
                  </a:extLst>
                </a:gridCol>
                <a:gridCol w="1781501">
                  <a:extLst>
                    <a:ext uri="{9D8B030D-6E8A-4147-A177-3AD203B41FA5}">
                      <a16:colId xmlns:a16="http://schemas.microsoft.com/office/drawing/2014/main" val="2020565539"/>
                    </a:ext>
                  </a:extLst>
                </a:gridCol>
                <a:gridCol w="1781501">
                  <a:extLst>
                    <a:ext uri="{9D8B030D-6E8A-4147-A177-3AD203B41FA5}">
                      <a16:colId xmlns:a16="http://schemas.microsoft.com/office/drawing/2014/main" val="2180532877"/>
                    </a:ext>
                  </a:extLst>
                </a:gridCol>
                <a:gridCol w="1781501">
                  <a:extLst>
                    <a:ext uri="{9D8B030D-6E8A-4147-A177-3AD203B41FA5}">
                      <a16:colId xmlns:a16="http://schemas.microsoft.com/office/drawing/2014/main" val="4128699840"/>
                    </a:ext>
                  </a:extLst>
                </a:gridCol>
              </a:tblGrid>
              <a:tr h="419100">
                <a:tc>
                  <a:txBody>
                    <a:bodyPr/>
                    <a:lstStyle/>
                    <a:p>
                      <a:pPr algn="l" fontAlgn="ctr"/>
                      <a:r>
                        <a:rPr lang="en-US" sz="1600" b="0" dirty="0">
                          <a:solidFill>
                            <a:schemeClr val="bg1"/>
                          </a:solidFill>
                          <a:effectLst/>
                        </a:rPr>
                        <a:t>Element</a:t>
                      </a:r>
                    </a:p>
                  </a:txBody>
                  <a:tcPr marL="152400"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Chrome</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Internet Explorer</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Mozilla Firefox</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Apple Safari</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Opera</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989292276"/>
                  </a:ext>
                </a:extLst>
              </a:tr>
              <a:tr h="0">
                <a:tc>
                  <a:txBody>
                    <a:bodyPr/>
                    <a:lstStyle/>
                    <a:p>
                      <a:pPr algn="l" fontAlgn="t"/>
                      <a:r>
                        <a:rPr lang="en-US" sz="1600" dirty="0" err="1">
                          <a:solidFill>
                            <a:schemeClr val="bg1"/>
                          </a:solidFill>
                          <a:effectLst/>
                        </a:rPr>
                        <a:t>GeoLocation</a:t>
                      </a:r>
                      <a:endParaRPr lang="en-US" sz="1600" dirty="0">
                        <a:solidFill>
                          <a:schemeClr val="bg1"/>
                        </a:solidFill>
                        <a:effectLst/>
                      </a:endParaRPr>
                    </a:p>
                  </a:txBody>
                  <a:tcPr marL="1524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5.0-49.0 (http)</a:t>
                      </a:r>
                    </a:p>
                    <a:p>
                      <a:pPr algn="ctr" fontAlgn="t"/>
                      <a:r>
                        <a:rPr lang="en-US" sz="1600" dirty="0">
                          <a:solidFill>
                            <a:schemeClr val="bg1"/>
                          </a:solidFill>
                          <a:effectLst/>
                        </a:rPr>
                        <a:t>50.0 (https)</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9.0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3.5</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5.0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16.0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4213511888"/>
                  </a:ext>
                </a:extLst>
              </a:tr>
            </a:tbl>
          </a:graphicData>
        </a:graphic>
      </p:graphicFrame>
      <p:sp>
        <p:nvSpPr>
          <p:cNvPr id="5" name="Slide Number Placeholder 4">
            <a:extLst>
              <a:ext uri="{FF2B5EF4-FFF2-40B4-BE49-F238E27FC236}">
                <a16:creationId xmlns:a16="http://schemas.microsoft.com/office/drawing/2014/main" id="{19853149-F18E-4988-911C-9F05100E0A3E}"/>
              </a:ext>
            </a:extLst>
          </p:cNvPr>
          <p:cNvSpPr>
            <a:spLocks noGrp="1"/>
          </p:cNvSpPr>
          <p:nvPr>
            <p:ph type="sldNum" sz="quarter" idx="12"/>
          </p:nvPr>
        </p:nvSpPr>
        <p:spPr/>
        <p:txBody>
          <a:bodyPr/>
          <a:lstStyle/>
          <a:p>
            <a:fld id="{84F7D234-5B7C-47B5-93A7-EAB147A706C7}" type="slidenum">
              <a:rPr lang="en-US" smtClean="0"/>
              <a:t>71</a:t>
            </a:fld>
            <a:endParaRPr lang="en-US"/>
          </a:p>
        </p:txBody>
      </p:sp>
    </p:spTree>
    <p:extLst>
      <p:ext uri="{BB962C8B-B14F-4D97-AF65-F5344CB8AC3E}">
        <p14:creationId xmlns:p14="http://schemas.microsoft.com/office/powerpoint/2010/main" val="3577115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BA68-F48B-4137-8893-5993AA0594C0}"/>
              </a:ext>
            </a:extLst>
          </p:cNvPr>
          <p:cNvSpPr>
            <a:spLocks noGrp="1"/>
          </p:cNvSpPr>
          <p:nvPr>
            <p:ph type="title"/>
          </p:nvPr>
        </p:nvSpPr>
        <p:spPr/>
        <p:txBody>
          <a:bodyPr/>
          <a:lstStyle/>
          <a:p>
            <a:r>
              <a:rPr lang="en-US" dirty="0"/>
              <a:t>HTML 5 Geolocation</a:t>
            </a:r>
          </a:p>
        </p:txBody>
      </p:sp>
      <p:sp>
        <p:nvSpPr>
          <p:cNvPr id="3" name="Content Placeholder 2">
            <a:extLst>
              <a:ext uri="{FF2B5EF4-FFF2-40B4-BE49-F238E27FC236}">
                <a16:creationId xmlns:a16="http://schemas.microsoft.com/office/drawing/2014/main" id="{62C64DBD-A858-445A-B8BF-AF136C53F77E}"/>
              </a:ext>
            </a:extLst>
          </p:cNvPr>
          <p:cNvSpPr>
            <a:spLocks noGrp="1"/>
          </p:cNvSpPr>
          <p:nvPr>
            <p:ph idx="1"/>
          </p:nvPr>
        </p:nvSpPr>
        <p:spPr/>
        <p:txBody>
          <a:bodyPr/>
          <a:lstStyle/>
          <a:p>
            <a:r>
              <a:rPr lang="en-US" dirty="0"/>
              <a:t>The geolocation APIs work with a new property of the global navigator object </a:t>
            </a:r>
            <a:r>
              <a:rPr lang="en-US" dirty="0" err="1"/>
              <a:t>ie</a:t>
            </a:r>
            <a:r>
              <a:rPr lang="en-US" dirty="0"/>
              <a:t>. Geolocation object which can be created as follows −</a:t>
            </a:r>
          </a:p>
          <a:p>
            <a:r>
              <a:rPr lang="en-US" dirty="0"/>
              <a:t>var geolocation = </a:t>
            </a:r>
            <a:r>
              <a:rPr lang="en-US" dirty="0" err="1"/>
              <a:t>navigator.geolocation</a:t>
            </a:r>
            <a:r>
              <a:rPr lang="en-US" dirty="0"/>
              <a:t>;</a:t>
            </a:r>
          </a:p>
          <a:p>
            <a:endParaRPr lang="en-US" dirty="0"/>
          </a:p>
        </p:txBody>
      </p:sp>
      <p:sp>
        <p:nvSpPr>
          <p:cNvPr id="4" name="Slide Number Placeholder 3">
            <a:extLst>
              <a:ext uri="{FF2B5EF4-FFF2-40B4-BE49-F238E27FC236}">
                <a16:creationId xmlns:a16="http://schemas.microsoft.com/office/drawing/2014/main" id="{9B3E504E-FE30-47DD-8731-04326CD2CEB3}"/>
              </a:ext>
            </a:extLst>
          </p:cNvPr>
          <p:cNvSpPr>
            <a:spLocks noGrp="1"/>
          </p:cNvSpPr>
          <p:nvPr>
            <p:ph type="sldNum" sz="quarter" idx="12"/>
          </p:nvPr>
        </p:nvSpPr>
        <p:spPr/>
        <p:txBody>
          <a:bodyPr/>
          <a:lstStyle/>
          <a:p>
            <a:fld id="{84F7D234-5B7C-47B5-93A7-EAB147A706C7}" type="slidenum">
              <a:rPr lang="en-US" smtClean="0"/>
              <a:t>72</a:t>
            </a:fld>
            <a:endParaRPr lang="en-US"/>
          </a:p>
        </p:txBody>
      </p:sp>
    </p:spTree>
    <p:extLst>
      <p:ext uri="{BB962C8B-B14F-4D97-AF65-F5344CB8AC3E}">
        <p14:creationId xmlns:p14="http://schemas.microsoft.com/office/powerpoint/2010/main" val="27923201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A5C51-0F8C-4862-B310-0480B3696C6C}"/>
              </a:ext>
            </a:extLst>
          </p:cNvPr>
          <p:cNvSpPr>
            <a:spLocks noGrp="1"/>
          </p:cNvSpPr>
          <p:nvPr>
            <p:ph type="title"/>
          </p:nvPr>
        </p:nvSpPr>
        <p:spPr>
          <a:xfrm>
            <a:off x="648930" y="629266"/>
            <a:ext cx="9252154" cy="1223983"/>
          </a:xfrm>
        </p:spPr>
        <p:txBody>
          <a:bodyPr>
            <a:normAutofit/>
          </a:bodyPr>
          <a:lstStyle/>
          <a:p>
            <a:r>
              <a:rPr lang="en-US" dirty="0"/>
              <a:t>HTML 5 Geolocation</a:t>
            </a:r>
          </a:p>
        </p:txBody>
      </p:sp>
      <p:sp>
        <p:nvSpPr>
          <p:cNvPr id="4" name="Slide Number Placeholder 3">
            <a:extLst>
              <a:ext uri="{FF2B5EF4-FFF2-40B4-BE49-F238E27FC236}">
                <a16:creationId xmlns:a16="http://schemas.microsoft.com/office/drawing/2014/main" id="{2B37CE0E-CDF3-461A-AB1B-AF47CBBC05DD}"/>
              </a:ext>
            </a:extLst>
          </p:cNvPr>
          <p:cNvSpPr>
            <a:spLocks noGrp="1"/>
          </p:cNvSpPr>
          <p:nvPr>
            <p:ph type="sldNum" sz="quarter" idx="12"/>
          </p:nvPr>
        </p:nvSpPr>
        <p:spPr>
          <a:xfrm>
            <a:off x="10352540" y="295729"/>
            <a:ext cx="838199" cy="767687"/>
          </a:xfrm>
        </p:spPr>
        <p:txBody>
          <a:bodyPr>
            <a:normAutofit/>
          </a:bodyPr>
          <a:lstStyle/>
          <a:p>
            <a:pPr>
              <a:spcAft>
                <a:spcPts val="600"/>
              </a:spcAft>
            </a:pPr>
            <a:fld id="{84F7D234-5B7C-47B5-93A7-EAB147A706C7}" type="slidenum">
              <a:rPr lang="en-US" smtClean="0"/>
              <a:pPr>
                <a:spcAft>
                  <a:spcPts val="600"/>
                </a:spcAft>
              </a:pPr>
              <a:t>73</a:t>
            </a:fld>
            <a:endParaRPr lang="en-US"/>
          </a:p>
        </p:txBody>
      </p:sp>
      <p:sp>
        <p:nvSpPr>
          <p:cNvPr id="3" name="Content Placeholder 2">
            <a:extLst>
              <a:ext uri="{FF2B5EF4-FFF2-40B4-BE49-F238E27FC236}">
                <a16:creationId xmlns:a16="http://schemas.microsoft.com/office/drawing/2014/main" id="{806F3EBF-41F6-4B9C-84AB-4568827767BC}"/>
              </a:ext>
            </a:extLst>
          </p:cNvPr>
          <p:cNvSpPr>
            <a:spLocks noGrp="1"/>
          </p:cNvSpPr>
          <p:nvPr>
            <p:ph idx="1"/>
          </p:nvPr>
        </p:nvSpPr>
        <p:spPr>
          <a:xfrm>
            <a:off x="1103311" y="2052214"/>
            <a:ext cx="4338409" cy="4196185"/>
          </a:xfrm>
        </p:spPr>
        <p:txBody>
          <a:bodyPr>
            <a:normAutofit/>
          </a:bodyPr>
          <a:lstStyle/>
          <a:p>
            <a:r>
              <a:rPr lang="en-US" dirty="0"/>
              <a:t>The geolocation APIs work with a new property of the global navigator object </a:t>
            </a:r>
            <a:r>
              <a:rPr lang="en-US" dirty="0" err="1"/>
              <a:t>ie</a:t>
            </a:r>
            <a:r>
              <a:rPr lang="en-US" dirty="0"/>
              <a:t>. Geolocation object which can be created as follows −</a:t>
            </a:r>
          </a:p>
          <a:p>
            <a:pPr marL="0" indent="0">
              <a:buNone/>
            </a:pPr>
            <a:r>
              <a:rPr lang="en-US" dirty="0"/>
              <a:t>var geolocation = </a:t>
            </a:r>
            <a:r>
              <a:rPr lang="en-US" dirty="0" err="1"/>
              <a:t>navigator.geolocation</a:t>
            </a:r>
            <a:r>
              <a:rPr lang="en-US" dirty="0"/>
              <a:t>;</a:t>
            </a:r>
          </a:p>
          <a:p>
            <a:endParaRPr lang="en-US" dirty="0"/>
          </a:p>
        </p:txBody>
      </p:sp>
      <p:graphicFrame>
        <p:nvGraphicFramePr>
          <p:cNvPr id="8" name="Table 7">
            <a:extLst>
              <a:ext uri="{FF2B5EF4-FFF2-40B4-BE49-F238E27FC236}">
                <a16:creationId xmlns:a16="http://schemas.microsoft.com/office/drawing/2014/main" id="{CBC123A7-F60D-4289-9493-C0AC3451A9E0}"/>
              </a:ext>
            </a:extLst>
          </p:cNvPr>
          <p:cNvGraphicFramePr>
            <a:graphicFrameLocks noGrp="1"/>
          </p:cNvGraphicFramePr>
          <p:nvPr>
            <p:extLst>
              <p:ext uri="{D42A27DB-BD31-4B8C-83A1-F6EECF244321}">
                <p14:modId xmlns:p14="http://schemas.microsoft.com/office/powerpoint/2010/main" val="1291368229"/>
              </p:ext>
            </p:extLst>
          </p:nvPr>
        </p:nvGraphicFramePr>
        <p:xfrm>
          <a:off x="5671003" y="2473861"/>
          <a:ext cx="5451627" cy="3352891"/>
        </p:xfrm>
        <a:graphic>
          <a:graphicData uri="http://schemas.openxmlformats.org/drawingml/2006/table">
            <a:tbl>
              <a:tblPr firstRow="1" bandRow="1">
                <a:tableStyleId>{8799B23B-EC83-4686-B30A-512413B5E67A}</a:tableStyleId>
              </a:tblPr>
              <a:tblGrid>
                <a:gridCol w="932997">
                  <a:extLst>
                    <a:ext uri="{9D8B030D-6E8A-4147-A177-3AD203B41FA5}">
                      <a16:colId xmlns:a16="http://schemas.microsoft.com/office/drawing/2014/main" val="47533329"/>
                    </a:ext>
                  </a:extLst>
                </a:gridCol>
                <a:gridCol w="4518630">
                  <a:extLst>
                    <a:ext uri="{9D8B030D-6E8A-4147-A177-3AD203B41FA5}">
                      <a16:colId xmlns:a16="http://schemas.microsoft.com/office/drawing/2014/main" val="3061023777"/>
                    </a:ext>
                  </a:extLst>
                </a:gridCol>
              </a:tblGrid>
              <a:tr h="444789">
                <a:tc>
                  <a:txBody>
                    <a:bodyPr/>
                    <a:lstStyle/>
                    <a:p>
                      <a:pPr algn="ctr" fontAlgn="t"/>
                      <a:r>
                        <a:rPr lang="en-US" sz="1700">
                          <a:effectLst/>
                        </a:rPr>
                        <a:t>Sr.No.</a:t>
                      </a:r>
                    </a:p>
                  </a:txBody>
                  <a:tcPr marL="72735" marR="72735" marT="72735" marB="72735"/>
                </a:tc>
                <a:tc>
                  <a:txBody>
                    <a:bodyPr/>
                    <a:lstStyle/>
                    <a:p>
                      <a:pPr algn="ctr" fontAlgn="t"/>
                      <a:r>
                        <a:rPr lang="en-US" sz="1700">
                          <a:effectLst/>
                        </a:rPr>
                        <a:t>Method &amp; Description</a:t>
                      </a:r>
                    </a:p>
                  </a:txBody>
                  <a:tcPr marL="72735" marR="72735" marT="72735" marB="72735"/>
                </a:tc>
                <a:extLst>
                  <a:ext uri="{0D108BD9-81ED-4DB2-BD59-A6C34878D82A}">
                    <a16:rowId xmlns:a16="http://schemas.microsoft.com/office/drawing/2014/main" val="2900163553"/>
                  </a:ext>
                </a:extLst>
              </a:tr>
              <a:tr h="969367">
                <a:tc>
                  <a:txBody>
                    <a:bodyPr/>
                    <a:lstStyle/>
                    <a:p>
                      <a:pPr algn="ctr" fontAlgn="ctr"/>
                      <a:r>
                        <a:rPr lang="en-US" sz="1700">
                          <a:effectLst/>
                        </a:rPr>
                        <a:t>1</a:t>
                      </a:r>
                    </a:p>
                  </a:txBody>
                  <a:tcPr marL="72735" marR="72735" marT="72735" marB="72735" anchor="ctr"/>
                </a:tc>
                <a:tc>
                  <a:txBody>
                    <a:bodyPr/>
                    <a:lstStyle/>
                    <a:p>
                      <a:pPr algn="just" fontAlgn="t"/>
                      <a:r>
                        <a:rPr lang="en-US" sz="1700" b="1" u="none" strike="noStrike" dirty="0" err="1">
                          <a:solidFill>
                            <a:schemeClr val="accent2"/>
                          </a:solidFill>
                          <a:effectLst/>
                          <a:hlinkClick r:id="rId3">
                            <a:extLst>
                              <a:ext uri="{A12FA001-AC4F-418D-AE19-62706E023703}">
                                <ahyp:hlinkClr xmlns:ahyp="http://schemas.microsoft.com/office/drawing/2018/hyperlinkcolor" val="tx"/>
                              </a:ext>
                            </a:extLst>
                          </a:hlinkClick>
                        </a:rPr>
                        <a:t>getCurrentPosition</a:t>
                      </a:r>
                      <a:r>
                        <a:rPr lang="en-US" sz="1700" b="1" u="none" strike="noStrike" dirty="0">
                          <a:solidFill>
                            <a:schemeClr val="accent2"/>
                          </a:solidFill>
                          <a:effectLst/>
                          <a:hlinkClick r:id="rId3">
                            <a:extLst>
                              <a:ext uri="{A12FA001-AC4F-418D-AE19-62706E023703}">
                                <ahyp:hlinkClr xmlns:ahyp="http://schemas.microsoft.com/office/drawing/2018/hyperlinkcolor" val="tx"/>
                              </a:ext>
                            </a:extLst>
                          </a:hlinkClick>
                        </a:rPr>
                        <a:t>()</a:t>
                      </a:r>
                      <a:r>
                        <a:rPr lang="en-US" sz="1700" dirty="0">
                          <a:effectLst/>
                        </a:rPr>
                        <a:t>This method retrieves the current geographic location of the user.</a:t>
                      </a:r>
                      <a:endParaRPr lang="en-US" sz="1700" dirty="0">
                        <a:solidFill>
                          <a:srgbClr val="000000"/>
                        </a:solidFill>
                        <a:effectLst/>
                      </a:endParaRPr>
                    </a:p>
                  </a:txBody>
                  <a:tcPr marL="72735" marR="72735" marT="72735" marB="72735"/>
                </a:tc>
                <a:extLst>
                  <a:ext uri="{0D108BD9-81ED-4DB2-BD59-A6C34878D82A}">
                    <a16:rowId xmlns:a16="http://schemas.microsoft.com/office/drawing/2014/main" val="365798131"/>
                  </a:ext>
                </a:extLst>
              </a:tr>
              <a:tr h="1231657">
                <a:tc>
                  <a:txBody>
                    <a:bodyPr/>
                    <a:lstStyle/>
                    <a:p>
                      <a:pPr algn="ctr" fontAlgn="ctr"/>
                      <a:r>
                        <a:rPr lang="en-US" sz="1700" dirty="0">
                          <a:effectLst/>
                        </a:rPr>
                        <a:t>2</a:t>
                      </a:r>
                    </a:p>
                  </a:txBody>
                  <a:tcPr marL="72735" marR="72735" marT="72735" marB="72735" anchor="ctr"/>
                </a:tc>
                <a:tc>
                  <a:txBody>
                    <a:bodyPr/>
                    <a:lstStyle/>
                    <a:p>
                      <a:pPr algn="just" fontAlgn="t"/>
                      <a:r>
                        <a:rPr lang="en-US" sz="1700" b="1" u="none" strike="noStrike" dirty="0" err="1">
                          <a:solidFill>
                            <a:schemeClr val="accent2"/>
                          </a:solidFill>
                          <a:effectLst/>
                          <a:hlinkClick r:id="rId4">
                            <a:extLst>
                              <a:ext uri="{A12FA001-AC4F-418D-AE19-62706E023703}">
                                <ahyp:hlinkClr xmlns:ahyp="http://schemas.microsoft.com/office/drawing/2018/hyperlinkcolor" val="tx"/>
                              </a:ext>
                            </a:extLst>
                          </a:hlinkClick>
                        </a:rPr>
                        <a:t>watchPosition</a:t>
                      </a:r>
                      <a:r>
                        <a:rPr lang="en-US" sz="1700" b="1" u="none" strike="noStrike" dirty="0">
                          <a:solidFill>
                            <a:schemeClr val="accent2"/>
                          </a:solidFill>
                          <a:effectLst/>
                          <a:hlinkClick r:id="rId4">
                            <a:extLst>
                              <a:ext uri="{A12FA001-AC4F-418D-AE19-62706E023703}">
                                <ahyp:hlinkClr xmlns:ahyp="http://schemas.microsoft.com/office/drawing/2018/hyperlinkcolor" val="tx"/>
                              </a:ext>
                            </a:extLst>
                          </a:hlinkClick>
                        </a:rPr>
                        <a:t>()</a:t>
                      </a:r>
                      <a:r>
                        <a:rPr lang="en-US" sz="1700" dirty="0">
                          <a:effectLst/>
                        </a:rPr>
                        <a:t>This method retrieves periodic updates about the current geographic location of the device.</a:t>
                      </a:r>
                      <a:endParaRPr lang="en-US" sz="1700" dirty="0">
                        <a:solidFill>
                          <a:srgbClr val="000000"/>
                        </a:solidFill>
                        <a:effectLst/>
                      </a:endParaRPr>
                    </a:p>
                  </a:txBody>
                  <a:tcPr marL="72735" marR="72735" marT="72735" marB="72735"/>
                </a:tc>
                <a:extLst>
                  <a:ext uri="{0D108BD9-81ED-4DB2-BD59-A6C34878D82A}">
                    <a16:rowId xmlns:a16="http://schemas.microsoft.com/office/drawing/2014/main" val="3301915335"/>
                  </a:ext>
                </a:extLst>
              </a:tr>
              <a:tr h="707078">
                <a:tc>
                  <a:txBody>
                    <a:bodyPr/>
                    <a:lstStyle/>
                    <a:p>
                      <a:pPr algn="ctr" fontAlgn="ctr"/>
                      <a:r>
                        <a:rPr lang="en-US" sz="1700" dirty="0">
                          <a:effectLst/>
                        </a:rPr>
                        <a:t>3</a:t>
                      </a:r>
                    </a:p>
                  </a:txBody>
                  <a:tcPr marL="72735" marR="72735" marT="72735" marB="72735" anchor="ctr"/>
                </a:tc>
                <a:tc>
                  <a:txBody>
                    <a:bodyPr/>
                    <a:lstStyle/>
                    <a:p>
                      <a:pPr algn="just" fontAlgn="t"/>
                      <a:r>
                        <a:rPr lang="en-US" sz="1700" b="1" u="none" strike="noStrike" dirty="0" err="1">
                          <a:solidFill>
                            <a:schemeClr val="accent2"/>
                          </a:solidFill>
                          <a:effectLst/>
                          <a:hlinkClick r:id="rId5">
                            <a:extLst>
                              <a:ext uri="{A12FA001-AC4F-418D-AE19-62706E023703}">
                                <ahyp:hlinkClr xmlns:ahyp="http://schemas.microsoft.com/office/drawing/2018/hyperlinkcolor" val="tx"/>
                              </a:ext>
                            </a:extLst>
                          </a:hlinkClick>
                        </a:rPr>
                        <a:t>clearWatch</a:t>
                      </a:r>
                      <a:r>
                        <a:rPr lang="en-US" sz="1700" b="1" u="none" strike="noStrike" dirty="0">
                          <a:solidFill>
                            <a:schemeClr val="accent2"/>
                          </a:solidFill>
                          <a:effectLst/>
                          <a:hlinkClick r:id="rId5">
                            <a:extLst>
                              <a:ext uri="{A12FA001-AC4F-418D-AE19-62706E023703}">
                                <ahyp:hlinkClr xmlns:ahyp="http://schemas.microsoft.com/office/drawing/2018/hyperlinkcolor" val="tx"/>
                              </a:ext>
                            </a:extLst>
                          </a:hlinkClick>
                        </a:rPr>
                        <a:t>()</a:t>
                      </a:r>
                      <a:r>
                        <a:rPr lang="en-US" sz="1700" dirty="0">
                          <a:effectLst/>
                        </a:rPr>
                        <a:t>This method cancels an ongoing </a:t>
                      </a:r>
                      <a:r>
                        <a:rPr lang="en-US" sz="1700" dirty="0" err="1">
                          <a:effectLst/>
                        </a:rPr>
                        <a:t>watchPosition</a:t>
                      </a:r>
                      <a:r>
                        <a:rPr lang="en-US" sz="1700" dirty="0">
                          <a:effectLst/>
                        </a:rPr>
                        <a:t> call.</a:t>
                      </a:r>
                      <a:endParaRPr lang="en-US" sz="1700" dirty="0">
                        <a:solidFill>
                          <a:srgbClr val="000000"/>
                        </a:solidFill>
                        <a:effectLst/>
                      </a:endParaRPr>
                    </a:p>
                  </a:txBody>
                  <a:tcPr marL="72735" marR="72735" marT="72735" marB="72735"/>
                </a:tc>
                <a:extLst>
                  <a:ext uri="{0D108BD9-81ED-4DB2-BD59-A6C34878D82A}">
                    <a16:rowId xmlns:a16="http://schemas.microsoft.com/office/drawing/2014/main" val="2585517500"/>
                  </a:ext>
                </a:extLst>
              </a:tr>
            </a:tbl>
          </a:graphicData>
        </a:graphic>
      </p:graphicFrame>
    </p:spTree>
    <p:extLst>
      <p:ext uri="{BB962C8B-B14F-4D97-AF65-F5344CB8AC3E}">
        <p14:creationId xmlns:p14="http://schemas.microsoft.com/office/powerpoint/2010/main" val="32016616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3253-BF19-4256-9665-CA45642D0B6D}"/>
              </a:ext>
            </a:extLst>
          </p:cNvPr>
          <p:cNvSpPr>
            <a:spLocks noGrp="1"/>
          </p:cNvSpPr>
          <p:nvPr>
            <p:ph type="title"/>
          </p:nvPr>
        </p:nvSpPr>
        <p:spPr>
          <a:xfrm>
            <a:off x="646111" y="452718"/>
            <a:ext cx="9404723" cy="859247"/>
          </a:xfrm>
        </p:spPr>
        <p:txBody>
          <a:bodyPr/>
          <a:lstStyle/>
          <a:p>
            <a:pPr algn="ctr"/>
            <a:r>
              <a:rPr lang="en-US" dirty="0"/>
              <a:t>Using HTML Geolocation</a:t>
            </a:r>
            <a:br>
              <a:rPr lang="en-US" dirty="0"/>
            </a:br>
            <a:endParaRPr lang="en-US" dirty="0"/>
          </a:p>
        </p:txBody>
      </p:sp>
      <p:sp>
        <p:nvSpPr>
          <p:cNvPr id="3" name="Content Placeholder 2">
            <a:extLst>
              <a:ext uri="{FF2B5EF4-FFF2-40B4-BE49-F238E27FC236}">
                <a16:creationId xmlns:a16="http://schemas.microsoft.com/office/drawing/2014/main" id="{02FC5DA1-380D-4E4E-8DC9-18C26C704357}"/>
              </a:ext>
            </a:extLst>
          </p:cNvPr>
          <p:cNvSpPr>
            <a:spLocks noGrp="1"/>
          </p:cNvSpPr>
          <p:nvPr>
            <p:ph idx="1"/>
          </p:nvPr>
        </p:nvSpPr>
        <p:spPr>
          <a:xfrm>
            <a:off x="503583" y="1311965"/>
            <a:ext cx="10840277" cy="5350093"/>
          </a:xfrm>
        </p:spPr>
        <p:txBody>
          <a:bodyPr>
            <a:normAutofit fontScale="92500" lnSpcReduction="20000"/>
          </a:bodyPr>
          <a:lstStyle/>
          <a:p>
            <a:r>
              <a:rPr lang="en-US" dirty="0"/>
              <a:t>The </a:t>
            </a:r>
            <a:r>
              <a:rPr lang="en-US" b="1" dirty="0" err="1">
                <a:solidFill>
                  <a:schemeClr val="accent2"/>
                </a:solidFill>
              </a:rPr>
              <a:t>getCurrentPosition</a:t>
            </a:r>
            <a:r>
              <a:rPr lang="en-US" b="1" dirty="0">
                <a:solidFill>
                  <a:schemeClr val="accent2"/>
                </a:solidFill>
              </a:rPr>
              <a:t>()</a:t>
            </a:r>
            <a:r>
              <a:rPr lang="en-US" dirty="0"/>
              <a:t> method is used to return the user's position.</a:t>
            </a:r>
          </a:p>
          <a:p>
            <a:pPr marL="0" indent="0">
              <a:buNone/>
            </a:pPr>
            <a:r>
              <a:rPr lang="en-US" dirty="0"/>
              <a:t>&lt;script&gt;</a:t>
            </a:r>
            <a:br>
              <a:rPr lang="en-US" dirty="0"/>
            </a:br>
            <a:r>
              <a:rPr lang="en-US" dirty="0"/>
              <a:t>var x = </a:t>
            </a:r>
            <a:r>
              <a:rPr lang="en-US" dirty="0" err="1"/>
              <a:t>document.getElementById</a:t>
            </a:r>
            <a:r>
              <a:rPr lang="en-US" dirty="0"/>
              <a:t>("demo");</a:t>
            </a:r>
            <a:br>
              <a:rPr lang="en-US" dirty="0"/>
            </a:br>
            <a:r>
              <a:rPr lang="en-US" dirty="0"/>
              <a:t>function </a:t>
            </a:r>
            <a:r>
              <a:rPr lang="en-US" dirty="0" err="1"/>
              <a:t>getLocation</a:t>
            </a:r>
            <a:r>
              <a:rPr lang="en-US" dirty="0"/>
              <a:t>() {</a:t>
            </a:r>
          </a:p>
          <a:p>
            <a:pPr marL="0" indent="0">
              <a:buNone/>
            </a:pPr>
            <a:r>
              <a:rPr lang="en-US" b="1" dirty="0">
                <a:solidFill>
                  <a:schemeClr val="accent2"/>
                </a:solidFill>
              </a:rPr>
              <a:t>//Check if Geolocation is supported</a:t>
            </a:r>
            <a:br>
              <a:rPr lang="en-US" dirty="0"/>
            </a:br>
            <a:r>
              <a:rPr lang="en-US" dirty="0"/>
              <a:t>  if (</a:t>
            </a:r>
            <a:r>
              <a:rPr lang="en-US" dirty="0" err="1"/>
              <a:t>navigator.geolocation</a:t>
            </a:r>
            <a:r>
              <a:rPr lang="en-US" dirty="0"/>
              <a:t>) {</a:t>
            </a:r>
          </a:p>
          <a:p>
            <a:pPr marL="0" indent="0">
              <a:buNone/>
            </a:pPr>
            <a:r>
              <a:rPr lang="en-US" b="1" dirty="0">
                <a:solidFill>
                  <a:schemeClr val="accent2"/>
                </a:solidFill>
              </a:rPr>
              <a:t>//If supported, run the </a:t>
            </a:r>
            <a:r>
              <a:rPr lang="en-US" b="1" dirty="0" err="1">
                <a:solidFill>
                  <a:schemeClr val="accent2"/>
                </a:solidFill>
              </a:rPr>
              <a:t>getCurrentPosition</a:t>
            </a:r>
            <a:r>
              <a:rPr lang="en-US" b="1" dirty="0">
                <a:solidFill>
                  <a:schemeClr val="accent2"/>
                </a:solidFill>
              </a:rPr>
              <a:t>() method.</a:t>
            </a:r>
          </a:p>
          <a:p>
            <a:pPr marL="0" indent="0">
              <a:buNone/>
            </a:pPr>
            <a:r>
              <a:rPr lang="en-US" b="1" dirty="0">
                <a:solidFill>
                  <a:schemeClr val="accent2"/>
                </a:solidFill>
              </a:rPr>
              <a:t>//If the </a:t>
            </a:r>
            <a:r>
              <a:rPr lang="en-US" b="1" dirty="0" err="1">
                <a:solidFill>
                  <a:schemeClr val="accent2"/>
                </a:solidFill>
              </a:rPr>
              <a:t>getCurrentPosition</a:t>
            </a:r>
            <a:r>
              <a:rPr lang="en-US" b="1" dirty="0">
                <a:solidFill>
                  <a:schemeClr val="accent2"/>
                </a:solidFill>
              </a:rPr>
              <a:t>() method is successful, it returns a coordinates object to the function specified in the parameter (</a:t>
            </a:r>
            <a:r>
              <a:rPr lang="en-US" b="1" dirty="0" err="1">
                <a:solidFill>
                  <a:schemeClr val="accent2"/>
                </a:solidFill>
              </a:rPr>
              <a:t>showPosition</a:t>
            </a:r>
            <a:r>
              <a:rPr lang="en-US" b="1" dirty="0">
                <a:solidFill>
                  <a:schemeClr val="accent2"/>
                </a:solidFill>
              </a:rPr>
              <a:t>)</a:t>
            </a:r>
            <a:br>
              <a:rPr lang="en-US" dirty="0"/>
            </a:br>
            <a:r>
              <a:rPr lang="en-US" dirty="0"/>
              <a:t>    </a:t>
            </a:r>
            <a:r>
              <a:rPr lang="en-US" dirty="0" err="1"/>
              <a:t>navigator.geolocation.getCurrentPosition</a:t>
            </a:r>
            <a:r>
              <a:rPr lang="en-US" dirty="0"/>
              <a:t>(</a:t>
            </a:r>
            <a:r>
              <a:rPr lang="en-US" dirty="0" err="1"/>
              <a:t>showPosition</a:t>
            </a:r>
            <a:r>
              <a:rPr lang="en-US" dirty="0"/>
              <a:t>);</a:t>
            </a:r>
            <a:br>
              <a:rPr lang="en-US" dirty="0"/>
            </a:br>
            <a:r>
              <a:rPr lang="en-US" dirty="0"/>
              <a:t>  } else {</a:t>
            </a:r>
            <a:br>
              <a:rPr lang="en-US" dirty="0"/>
            </a:br>
            <a:r>
              <a:rPr lang="en-US" dirty="0"/>
              <a:t>    </a:t>
            </a:r>
            <a:r>
              <a:rPr lang="en-US" dirty="0" err="1"/>
              <a:t>x.innerHTML</a:t>
            </a:r>
            <a:r>
              <a:rPr lang="en-US" dirty="0"/>
              <a:t> = "Geolocation is not supported by this browser.";</a:t>
            </a:r>
            <a:br>
              <a:rPr lang="en-US" dirty="0"/>
            </a:br>
            <a:r>
              <a:rPr lang="en-US" dirty="0"/>
              <a:t>  }</a:t>
            </a:r>
            <a:br>
              <a:rPr lang="en-US" dirty="0"/>
            </a:br>
            <a:r>
              <a:rPr lang="en-US" dirty="0"/>
              <a:t>}</a:t>
            </a:r>
            <a:br>
              <a:rPr lang="en-US" dirty="0"/>
            </a:br>
            <a:r>
              <a:rPr lang="en-US" b="1" dirty="0">
                <a:solidFill>
                  <a:schemeClr val="accent2"/>
                </a:solidFill>
              </a:rPr>
              <a:t>//outputs the Latitude and Longitude</a:t>
            </a:r>
            <a:br>
              <a:rPr lang="en-US" dirty="0"/>
            </a:br>
            <a:r>
              <a:rPr lang="en-US" dirty="0"/>
              <a:t>function </a:t>
            </a:r>
            <a:r>
              <a:rPr lang="en-US" dirty="0" err="1"/>
              <a:t>showPosition</a:t>
            </a:r>
            <a:r>
              <a:rPr lang="en-US" dirty="0"/>
              <a:t>(position) {</a:t>
            </a:r>
            <a:br>
              <a:rPr lang="en-US" dirty="0"/>
            </a:br>
            <a:r>
              <a:rPr lang="en-US" dirty="0"/>
              <a:t>  </a:t>
            </a:r>
            <a:r>
              <a:rPr lang="en-US" dirty="0" err="1"/>
              <a:t>x.innerHTML</a:t>
            </a:r>
            <a:r>
              <a:rPr lang="en-US" dirty="0"/>
              <a:t> = "Latitude: " + </a:t>
            </a:r>
            <a:r>
              <a:rPr lang="en-US" dirty="0" err="1"/>
              <a:t>position.coords.latitude</a:t>
            </a:r>
            <a:r>
              <a:rPr lang="en-US" dirty="0"/>
              <a:t> + </a:t>
            </a:r>
            <a:br>
              <a:rPr lang="en-US" dirty="0"/>
            </a:br>
            <a:r>
              <a:rPr lang="en-US" dirty="0"/>
              <a:t>  "&lt;</a:t>
            </a:r>
            <a:r>
              <a:rPr lang="en-US" dirty="0" err="1"/>
              <a:t>br</a:t>
            </a:r>
            <a:r>
              <a:rPr lang="en-US" dirty="0"/>
              <a:t>&gt;Longitude: " + </a:t>
            </a:r>
            <a:r>
              <a:rPr lang="en-US" dirty="0" err="1"/>
              <a:t>position.coords.longitude</a:t>
            </a:r>
            <a:r>
              <a:rPr lang="en-US" dirty="0"/>
              <a:t>; </a:t>
            </a:r>
            <a:br>
              <a:rPr lang="en-US" dirty="0"/>
            </a:br>
            <a:r>
              <a:rPr lang="en-US" dirty="0"/>
              <a:t>}</a:t>
            </a:r>
            <a:br>
              <a:rPr lang="en-US" dirty="0"/>
            </a:br>
            <a:r>
              <a:rPr lang="en-US" dirty="0"/>
              <a:t>&lt;/script&gt;</a:t>
            </a:r>
          </a:p>
        </p:txBody>
      </p:sp>
      <p:sp>
        <p:nvSpPr>
          <p:cNvPr id="4" name="Slide Number Placeholder 3">
            <a:extLst>
              <a:ext uri="{FF2B5EF4-FFF2-40B4-BE49-F238E27FC236}">
                <a16:creationId xmlns:a16="http://schemas.microsoft.com/office/drawing/2014/main" id="{E951096A-8822-4BA4-8380-FBA724045BE5}"/>
              </a:ext>
            </a:extLst>
          </p:cNvPr>
          <p:cNvSpPr>
            <a:spLocks noGrp="1"/>
          </p:cNvSpPr>
          <p:nvPr>
            <p:ph type="sldNum" sz="quarter" idx="12"/>
          </p:nvPr>
        </p:nvSpPr>
        <p:spPr/>
        <p:txBody>
          <a:bodyPr/>
          <a:lstStyle/>
          <a:p>
            <a:fld id="{84F7D234-5B7C-47B5-93A7-EAB147A706C7}" type="slidenum">
              <a:rPr lang="en-US" smtClean="0"/>
              <a:t>74</a:t>
            </a:fld>
            <a:endParaRPr lang="en-US"/>
          </a:p>
        </p:txBody>
      </p:sp>
    </p:spTree>
    <p:extLst>
      <p:ext uri="{BB962C8B-B14F-4D97-AF65-F5344CB8AC3E}">
        <p14:creationId xmlns:p14="http://schemas.microsoft.com/office/powerpoint/2010/main" val="23828758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2CF4-B5ED-49D6-843D-DF4F444F4299}"/>
              </a:ext>
            </a:extLst>
          </p:cNvPr>
          <p:cNvSpPr>
            <a:spLocks noGrp="1"/>
          </p:cNvSpPr>
          <p:nvPr>
            <p:ph type="title"/>
          </p:nvPr>
        </p:nvSpPr>
        <p:spPr/>
        <p:txBody>
          <a:bodyPr/>
          <a:lstStyle/>
          <a:p>
            <a:r>
              <a:rPr lang="en-US" dirty="0"/>
              <a:t>Handling Errors and Rejections</a:t>
            </a:r>
            <a:br>
              <a:rPr lang="en-US" dirty="0"/>
            </a:br>
            <a:endParaRPr lang="en-US" dirty="0"/>
          </a:p>
        </p:txBody>
      </p:sp>
      <p:sp>
        <p:nvSpPr>
          <p:cNvPr id="3" name="Content Placeholder 2">
            <a:extLst>
              <a:ext uri="{FF2B5EF4-FFF2-40B4-BE49-F238E27FC236}">
                <a16:creationId xmlns:a16="http://schemas.microsoft.com/office/drawing/2014/main" id="{0D0E727D-F10C-453F-8834-B53F2355E260}"/>
              </a:ext>
            </a:extLst>
          </p:cNvPr>
          <p:cNvSpPr>
            <a:spLocks noGrp="1"/>
          </p:cNvSpPr>
          <p:nvPr>
            <p:ph idx="1"/>
          </p:nvPr>
        </p:nvSpPr>
        <p:spPr>
          <a:xfrm>
            <a:off x="646111" y="1625600"/>
            <a:ext cx="10544628" cy="4936671"/>
          </a:xfrm>
        </p:spPr>
        <p:txBody>
          <a:bodyPr/>
          <a:lstStyle/>
          <a:p>
            <a:pPr marL="0" indent="0">
              <a:buNone/>
            </a:pPr>
            <a:r>
              <a:rPr lang="en-US" dirty="0"/>
              <a:t>&lt;script&gt;</a:t>
            </a:r>
          </a:p>
          <a:p>
            <a:pPr marL="0" indent="0">
              <a:buNone/>
            </a:pPr>
            <a:r>
              <a:rPr lang="en-US" dirty="0"/>
              <a:t>var x = </a:t>
            </a:r>
            <a:r>
              <a:rPr lang="en-US" dirty="0" err="1"/>
              <a:t>document.getElementById</a:t>
            </a:r>
            <a:r>
              <a:rPr lang="en-US" dirty="0"/>
              <a:t>("demo");</a:t>
            </a:r>
          </a:p>
          <a:p>
            <a:pPr marL="0" indent="0">
              <a:buNone/>
            </a:pPr>
            <a:endParaRPr lang="en-US" dirty="0"/>
          </a:p>
          <a:p>
            <a:pPr marL="0" indent="0">
              <a:buNone/>
            </a:pPr>
            <a:r>
              <a:rPr lang="en-US" dirty="0"/>
              <a:t>function </a:t>
            </a:r>
            <a:r>
              <a:rPr lang="en-US" dirty="0" err="1"/>
              <a:t>getLocation</a:t>
            </a:r>
            <a:r>
              <a:rPr lang="en-US" dirty="0"/>
              <a:t>() {</a:t>
            </a:r>
          </a:p>
          <a:p>
            <a:pPr marL="0" indent="0">
              <a:buNone/>
            </a:pPr>
            <a:r>
              <a:rPr lang="en-US" dirty="0"/>
              <a:t>  if (</a:t>
            </a:r>
            <a:r>
              <a:rPr lang="en-US" dirty="0" err="1"/>
              <a:t>navigator.geolocation</a:t>
            </a:r>
            <a:r>
              <a:rPr lang="en-US" dirty="0"/>
              <a:t>) {</a:t>
            </a:r>
          </a:p>
          <a:p>
            <a:pPr marL="0" indent="0">
              <a:buNone/>
            </a:pPr>
            <a:r>
              <a:rPr lang="en-US" dirty="0"/>
              <a:t>    </a:t>
            </a:r>
            <a:r>
              <a:rPr lang="en-US" dirty="0" err="1"/>
              <a:t>navigator.geolocation.getCurrentPosition</a:t>
            </a:r>
            <a:r>
              <a:rPr lang="en-US" dirty="0"/>
              <a:t>(</a:t>
            </a:r>
            <a:r>
              <a:rPr lang="en-US" dirty="0" err="1"/>
              <a:t>showPosition</a:t>
            </a:r>
            <a:r>
              <a:rPr lang="en-US" dirty="0"/>
              <a:t>, </a:t>
            </a:r>
            <a:r>
              <a:rPr lang="en-US" dirty="0" err="1"/>
              <a:t>showError</a:t>
            </a:r>
            <a:r>
              <a:rPr lang="en-US" dirty="0"/>
              <a:t>);</a:t>
            </a:r>
          </a:p>
          <a:p>
            <a:pPr marL="0" indent="0">
              <a:buNone/>
            </a:pPr>
            <a:r>
              <a:rPr lang="en-US" dirty="0"/>
              <a:t>  } else { </a:t>
            </a:r>
          </a:p>
          <a:p>
            <a:pPr marL="0" indent="0">
              <a:buNone/>
            </a:pPr>
            <a:r>
              <a:rPr lang="en-US" dirty="0"/>
              <a:t>    </a:t>
            </a:r>
            <a:r>
              <a:rPr lang="en-US" dirty="0" err="1"/>
              <a:t>x.innerHTML</a:t>
            </a:r>
            <a:r>
              <a:rPr lang="en-US" dirty="0"/>
              <a:t> = "Geolocation is not supported by this browser.";</a:t>
            </a:r>
          </a:p>
          <a:p>
            <a:pPr marL="0" indent="0">
              <a:buNone/>
            </a:pPr>
            <a:r>
              <a:rPr lang="en-US" dirty="0"/>
              <a:t>  }</a:t>
            </a:r>
          </a:p>
          <a:p>
            <a:pPr marL="0" indent="0">
              <a:buNone/>
            </a:pPr>
            <a:r>
              <a:rPr lang="en-US" dirty="0"/>
              <a:t>}</a:t>
            </a:r>
          </a:p>
        </p:txBody>
      </p:sp>
      <p:sp>
        <p:nvSpPr>
          <p:cNvPr id="4" name="Slide Number Placeholder 3">
            <a:extLst>
              <a:ext uri="{FF2B5EF4-FFF2-40B4-BE49-F238E27FC236}">
                <a16:creationId xmlns:a16="http://schemas.microsoft.com/office/drawing/2014/main" id="{60E81383-F8FF-495B-AA37-3CE3D5AC3A0D}"/>
              </a:ext>
            </a:extLst>
          </p:cNvPr>
          <p:cNvSpPr>
            <a:spLocks noGrp="1"/>
          </p:cNvSpPr>
          <p:nvPr>
            <p:ph type="sldNum" sz="quarter" idx="12"/>
          </p:nvPr>
        </p:nvSpPr>
        <p:spPr/>
        <p:txBody>
          <a:bodyPr/>
          <a:lstStyle/>
          <a:p>
            <a:fld id="{84F7D234-5B7C-47B5-93A7-EAB147A706C7}" type="slidenum">
              <a:rPr lang="en-US" smtClean="0"/>
              <a:t>75</a:t>
            </a:fld>
            <a:endParaRPr lang="en-US"/>
          </a:p>
        </p:txBody>
      </p:sp>
    </p:spTree>
    <p:extLst>
      <p:ext uri="{BB962C8B-B14F-4D97-AF65-F5344CB8AC3E}">
        <p14:creationId xmlns:p14="http://schemas.microsoft.com/office/powerpoint/2010/main" val="34922629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3B7E17-2EC3-4D99-9065-5EB11512625C}"/>
              </a:ext>
            </a:extLst>
          </p:cNvPr>
          <p:cNvSpPr>
            <a:spLocks noGrp="1"/>
          </p:cNvSpPr>
          <p:nvPr>
            <p:ph idx="1"/>
          </p:nvPr>
        </p:nvSpPr>
        <p:spPr>
          <a:xfrm>
            <a:off x="478972" y="295729"/>
            <a:ext cx="9873568" cy="6264727"/>
          </a:xfrm>
        </p:spPr>
        <p:txBody>
          <a:bodyPr>
            <a:normAutofit fontScale="70000" lnSpcReduction="20000"/>
          </a:bodyPr>
          <a:lstStyle/>
          <a:p>
            <a:pPr marL="0" indent="0">
              <a:buNone/>
            </a:pPr>
            <a:r>
              <a:rPr lang="en-US" dirty="0"/>
              <a:t>function </a:t>
            </a:r>
            <a:r>
              <a:rPr lang="en-US" dirty="0" err="1"/>
              <a:t>showPosition</a:t>
            </a:r>
            <a:r>
              <a:rPr lang="en-US" dirty="0"/>
              <a:t>(position) {</a:t>
            </a:r>
          </a:p>
          <a:p>
            <a:pPr marL="0" indent="0">
              <a:buNone/>
            </a:pPr>
            <a:r>
              <a:rPr lang="en-US" dirty="0"/>
              <a:t>  </a:t>
            </a:r>
            <a:r>
              <a:rPr lang="en-US" dirty="0" err="1"/>
              <a:t>x.innerHTML</a:t>
            </a:r>
            <a:r>
              <a:rPr lang="en-US" dirty="0"/>
              <a:t> = "Latitude: " + </a:t>
            </a:r>
            <a:r>
              <a:rPr lang="en-US" dirty="0" err="1"/>
              <a:t>position.coords.latitude</a:t>
            </a:r>
            <a:r>
              <a:rPr lang="en-US" dirty="0"/>
              <a:t> + </a:t>
            </a:r>
          </a:p>
          <a:p>
            <a:pPr marL="0" indent="0">
              <a:buNone/>
            </a:pPr>
            <a:r>
              <a:rPr lang="en-US" dirty="0"/>
              <a:t>  "&lt;</a:t>
            </a:r>
            <a:r>
              <a:rPr lang="en-US" dirty="0" err="1"/>
              <a:t>br</a:t>
            </a:r>
            <a:r>
              <a:rPr lang="en-US" dirty="0"/>
              <a:t>&gt;Longitude: " + </a:t>
            </a:r>
            <a:r>
              <a:rPr lang="en-US" dirty="0" err="1"/>
              <a:t>position.coords.longitude</a:t>
            </a:r>
            <a:r>
              <a:rPr lang="en-US" dirty="0"/>
              <a:t>;</a:t>
            </a:r>
          </a:p>
          <a:p>
            <a:pPr marL="0" indent="0">
              <a:buNone/>
            </a:pPr>
            <a:r>
              <a:rPr lang="en-US" dirty="0"/>
              <a:t>}</a:t>
            </a:r>
          </a:p>
          <a:p>
            <a:pPr marL="0" indent="0">
              <a:buNone/>
            </a:pPr>
            <a:endParaRPr lang="en-US" dirty="0"/>
          </a:p>
          <a:p>
            <a:pPr marL="0" indent="0">
              <a:buNone/>
            </a:pPr>
            <a:r>
              <a:rPr lang="en-US" dirty="0"/>
              <a:t>function </a:t>
            </a:r>
            <a:r>
              <a:rPr lang="en-US" dirty="0" err="1"/>
              <a:t>showError</a:t>
            </a:r>
            <a:r>
              <a:rPr lang="en-US" dirty="0"/>
              <a:t>(error) {</a:t>
            </a:r>
          </a:p>
          <a:p>
            <a:pPr marL="0" indent="0">
              <a:buNone/>
            </a:pPr>
            <a:r>
              <a:rPr lang="en-US" dirty="0"/>
              <a:t>  switch(</a:t>
            </a:r>
            <a:r>
              <a:rPr lang="en-US" dirty="0" err="1"/>
              <a:t>error.code</a:t>
            </a:r>
            <a:r>
              <a:rPr lang="en-US" dirty="0"/>
              <a:t>) {</a:t>
            </a:r>
          </a:p>
          <a:p>
            <a:pPr marL="0" indent="0">
              <a:buNone/>
            </a:pPr>
            <a:r>
              <a:rPr lang="en-US" dirty="0"/>
              <a:t>    case </a:t>
            </a:r>
            <a:r>
              <a:rPr lang="en-US" dirty="0" err="1"/>
              <a:t>error.PERMISSION_DENIED</a:t>
            </a:r>
            <a:r>
              <a:rPr lang="en-US" dirty="0"/>
              <a:t>:</a:t>
            </a:r>
          </a:p>
          <a:p>
            <a:pPr marL="0" indent="0">
              <a:buNone/>
            </a:pPr>
            <a:r>
              <a:rPr lang="en-US" dirty="0"/>
              <a:t>      </a:t>
            </a:r>
            <a:r>
              <a:rPr lang="en-US" dirty="0" err="1"/>
              <a:t>x.innerHTML</a:t>
            </a:r>
            <a:r>
              <a:rPr lang="en-US" dirty="0"/>
              <a:t> = "User denied the request for Geolocation."</a:t>
            </a:r>
          </a:p>
          <a:p>
            <a:pPr marL="0" indent="0">
              <a:buNone/>
            </a:pPr>
            <a:r>
              <a:rPr lang="en-US" dirty="0"/>
              <a:t>      break;</a:t>
            </a:r>
          </a:p>
          <a:p>
            <a:pPr marL="0" indent="0">
              <a:buNone/>
            </a:pPr>
            <a:r>
              <a:rPr lang="en-US" dirty="0"/>
              <a:t>    case </a:t>
            </a:r>
            <a:r>
              <a:rPr lang="en-US" dirty="0" err="1"/>
              <a:t>error.POSITION_UNAVAILABLE</a:t>
            </a:r>
            <a:r>
              <a:rPr lang="en-US" dirty="0"/>
              <a:t>:</a:t>
            </a:r>
          </a:p>
          <a:p>
            <a:pPr marL="0" indent="0">
              <a:buNone/>
            </a:pPr>
            <a:r>
              <a:rPr lang="en-US" dirty="0"/>
              <a:t>      </a:t>
            </a:r>
            <a:r>
              <a:rPr lang="en-US" dirty="0" err="1"/>
              <a:t>x.innerHTML</a:t>
            </a:r>
            <a:r>
              <a:rPr lang="en-US" dirty="0"/>
              <a:t> = "Location information is unavailable."</a:t>
            </a:r>
          </a:p>
          <a:p>
            <a:pPr marL="0" indent="0">
              <a:buNone/>
            </a:pPr>
            <a:r>
              <a:rPr lang="en-US" dirty="0"/>
              <a:t>      break;</a:t>
            </a:r>
          </a:p>
          <a:p>
            <a:pPr marL="0" indent="0">
              <a:buNone/>
            </a:pPr>
            <a:r>
              <a:rPr lang="en-US" dirty="0"/>
              <a:t>    case </a:t>
            </a:r>
            <a:r>
              <a:rPr lang="en-US" dirty="0" err="1"/>
              <a:t>error.TIMEOUT</a:t>
            </a:r>
            <a:r>
              <a:rPr lang="en-US" dirty="0"/>
              <a:t>:</a:t>
            </a:r>
          </a:p>
          <a:p>
            <a:pPr marL="0" indent="0">
              <a:buNone/>
            </a:pPr>
            <a:r>
              <a:rPr lang="en-US" dirty="0"/>
              <a:t>      </a:t>
            </a:r>
            <a:r>
              <a:rPr lang="en-US" dirty="0" err="1"/>
              <a:t>x.innerHTML</a:t>
            </a:r>
            <a:r>
              <a:rPr lang="en-US" dirty="0"/>
              <a:t> = "The request to get user location timed out."</a:t>
            </a:r>
          </a:p>
          <a:p>
            <a:pPr marL="0" indent="0">
              <a:buNone/>
            </a:pPr>
            <a:r>
              <a:rPr lang="en-US" dirty="0"/>
              <a:t>      break;</a:t>
            </a:r>
          </a:p>
          <a:p>
            <a:pPr marL="0" indent="0">
              <a:buNone/>
            </a:pPr>
            <a:r>
              <a:rPr lang="en-US" dirty="0"/>
              <a:t>    case </a:t>
            </a:r>
            <a:r>
              <a:rPr lang="en-US" dirty="0" err="1"/>
              <a:t>error.UNKNOWN_ERROR</a:t>
            </a:r>
            <a:r>
              <a:rPr lang="en-US" dirty="0"/>
              <a:t>:</a:t>
            </a:r>
          </a:p>
          <a:p>
            <a:pPr marL="0" indent="0">
              <a:buNone/>
            </a:pPr>
            <a:r>
              <a:rPr lang="en-US" dirty="0"/>
              <a:t>      </a:t>
            </a:r>
            <a:r>
              <a:rPr lang="en-US" dirty="0" err="1"/>
              <a:t>x.innerHTML</a:t>
            </a:r>
            <a:r>
              <a:rPr lang="en-US" dirty="0"/>
              <a:t> = "An unknown error occurred."</a:t>
            </a:r>
          </a:p>
          <a:p>
            <a:pPr marL="0" indent="0">
              <a:buNone/>
            </a:pPr>
            <a:r>
              <a:rPr lang="en-US" dirty="0"/>
              <a:t>      break;</a:t>
            </a:r>
          </a:p>
          <a:p>
            <a:pPr marL="0" indent="0">
              <a:buNone/>
            </a:pPr>
            <a:r>
              <a:rPr lang="en-US" dirty="0"/>
              <a:t>  }</a:t>
            </a:r>
          </a:p>
          <a:p>
            <a:pPr marL="0" indent="0">
              <a:buNone/>
            </a:pPr>
            <a:r>
              <a:rPr lang="en-US" dirty="0"/>
              <a:t>}</a:t>
            </a:r>
          </a:p>
        </p:txBody>
      </p:sp>
      <p:sp>
        <p:nvSpPr>
          <p:cNvPr id="4" name="Slide Number Placeholder 3">
            <a:extLst>
              <a:ext uri="{FF2B5EF4-FFF2-40B4-BE49-F238E27FC236}">
                <a16:creationId xmlns:a16="http://schemas.microsoft.com/office/drawing/2014/main" id="{CE4CDA06-1BD0-4CA6-A81D-CD1477069E0A}"/>
              </a:ext>
            </a:extLst>
          </p:cNvPr>
          <p:cNvSpPr>
            <a:spLocks noGrp="1"/>
          </p:cNvSpPr>
          <p:nvPr>
            <p:ph type="sldNum" sz="quarter" idx="12"/>
          </p:nvPr>
        </p:nvSpPr>
        <p:spPr/>
        <p:txBody>
          <a:bodyPr/>
          <a:lstStyle/>
          <a:p>
            <a:fld id="{84F7D234-5B7C-47B5-93A7-EAB147A706C7}" type="slidenum">
              <a:rPr lang="en-US" smtClean="0"/>
              <a:t>76</a:t>
            </a:fld>
            <a:endParaRPr lang="en-US"/>
          </a:p>
        </p:txBody>
      </p:sp>
    </p:spTree>
    <p:extLst>
      <p:ext uri="{BB962C8B-B14F-4D97-AF65-F5344CB8AC3E}">
        <p14:creationId xmlns:p14="http://schemas.microsoft.com/office/powerpoint/2010/main" val="1374707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086B-CF13-4EFA-9F7F-9141DCB88703}"/>
              </a:ext>
            </a:extLst>
          </p:cNvPr>
          <p:cNvSpPr>
            <a:spLocks noGrp="1"/>
          </p:cNvSpPr>
          <p:nvPr>
            <p:ph type="title"/>
          </p:nvPr>
        </p:nvSpPr>
        <p:spPr>
          <a:xfrm>
            <a:off x="646111" y="452718"/>
            <a:ext cx="9404723" cy="767687"/>
          </a:xfrm>
        </p:spPr>
        <p:txBody>
          <a:bodyPr/>
          <a:lstStyle/>
          <a:p>
            <a:r>
              <a:rPr lang="en-US" sz="3200" dirty="0"/>
              <a:t>The </a:t>
            </a:r>
            <a:r>
              <a:rPr lang="en-US" sz="3200" dirty="0" err="1"/>
              <a:t>getCurrentPosition</a:t>
            </a:r>
            <a:r>
              <a:rPr lang="en-US" sz="3200" dirty="0"/>
              <a:t>() Method - Return Data</a:t>
            </a:r>
          </a:p>
        </p:txBody>
      </p:sp>
      <p:sp>
        <p:nvSpPr>
          <p:cNvPr id="3" name="Content Placeholder 2">
            <a:extLst>
              <a:ext uri="{FF2B5EF4-FFF2-40B4-BE49-F238E27FC236}">
                <a16:creationId xmlns:a16="http://schemas.microsoft.com/office/drawing/2014/main" id="{1A5FCA86-80C4-495B-8379-A355AC2D9F45}"/>
              </a:ext>
            </a:extLst>
          </p:cNvPr>
          <p:cNvSpPr>
            <a:spLocks noGrp="1"/>
          </p:cNvSpPr>
          <p:nvPr>
            <p:ph idx="1"/>
          </p:nvPr>
        </p:nvSpPr>
        <p:spPr>
          <a:xfrm>
            <a:off x="645132" y="1480456"/>
            <a:ext cx="10545608" cy="4767943"/>
          </a:xfrm>
        </p:spPr>
        <p:txBody>
          <a:bodyPr/>
          <a:lstStyle/>
          <a:p>
            <a:r>
              <a:rPr lang="en-US" dirty="0"/>
              <a:t>The </a:t>
            </a:r>
            <a:r>
              <a:rPr lang="en-US" dirty="0" err="1"/>
              <a:t>getCurrentPosition</a:t>
            </a:r>
            <a:r>
              <a:rPr lang="en-US" dirty="0"/>
              <a:t>() method returns an object on success.</a:t>
            </a:r>
          </a:p>
        </p:txBody>
      </p:sp>
      <p:sp>
        <p:nvSpPr>
          <p:cNvPr id="4" name="Slide Number Placeholder 3">
            <a:extLst>
              <a:ext uri="{FF2B5EF4-FFF2-40B4-BE49-F238E27FC236}">
                <a16:creationId xmlns:a16="http://schemas.microsoft.com/office/drawing/2014/main" id="{33149E82-3286-4A5F-97CB-11F9EEC25408}"/>
              </a:ext>
            </a:extLst>
          </p:cNvPr>
          <p:cNvSpPr>
            <a:spLocks noGrp="1"/>
          </p:cNvSpPr>
          <p:nvPr>
            <p:ph type="sldNum" sz="quarter" idx="12"/>
          </p:nvPr>
        </p:nvSpPr>
        <p:spPr/>
        <p:txBody>
          <a:bodyPr/>
          <a:lstStyle/>
          <a:p>
            <a:fld id="{84F7D234-5B7C-47B5-93A7-EAB147A706C7}" type="slidenum">
              <a:rPr lang="en-US" smtClean="0"/>
              <a:t>77</a:t>
            </a:fld>
            <a:endParaRPr lang="en-US"/>
          </a:p>
        </p:txBody>
      </p:sp>
      <p:graphicFrame>
        <p:nvGraphicFramePr>
          <p:cNvPr id="5" name="Table 4">
            <a:extLst>
              <a:ext uri="{FF2B5EF4-FFF2-40B4-BE49-F238E27FC236}">
                <a16:creationId xmlns:a16="http://schemas.microsoft.com/office/drawing/2014/main" id="{C1682834-7DC3-45B8-B4A8-66A6D6998A2A}"/>
              </a:ext>
            </a:extLst>
          </p:cNvPr>
          <p:cNvGraphicFramePr>
            <a:graphicFrameLocks noGrp="1"/>
          </p:cNvGraphicFramePr>
          <p:nvPr>
            <p:extLst>
              <p:ext uri="{D42A27DB-BD31-4B8C-83A1-F6EECF244321}">
                <p14:modId xmlns:p14="http://schemas.microsoft.com/office/powerpoint/2010/main" val="491751419"/>
              </p:ext>
            </p:extLst>
          </p:nvPr>
        </p:nvGraphicFramePr>
        <p:xfrm>
          <a:off x="1001261" y="2133601"/>
          <a:ext cx="9594168" cy="4428671"/>
        </p:xfrm>
        <a:graphic>
          <a:graphicData uri="http://schemas.openxmlformats.org/drawingml/2006/table">
            <a:tbl>
              <a:tblPr/>
              <a:tblGrid>
                <a:gridCol w="2096061">
                  <a:extLst>
                    <a:ext uri="{9D8B030D-6E8A-4147-A177-3AD203B41FA5}">
                      <a16:colId xmlns:a16="http://schemas.microsoft.com/office/drawing/2014/main" val="539468590"/>
                    </a:ext>
                  </a:extLst>
                </a:gridCol>
                <a:gridCol w="7498107">
                  <a:extLst>
                    <a:ext uri="{9D8B030D-6E8A-4147-A177-3AD203B41FA5}">
                      <a16:colId xmlns:a16="http://schemas.microsoft.com/office/drawing/2014/main" val="2417472811"/>
                    </a:ext>
                  </a:extLst>
                </a:gridCol>
              </a:tblGrid>
              <a:tr h="316998">
                <a:tc>
                  <a:txBody>
                    <a:bodyPr/>
                    <a:lstStyle/>
                    <a:p>
                      <a:pPr algn="l" fontAlgn="t"/>
                      <a:r>
                        <a:rPr lang="en-US" sz="1200" dirty="0">
                          <a:solidFill>
                            <a:schemeClr val="bg1"/>
                          </a:solidFill>
                          <a:effectLst/>
                        </a:rPr>
                        <a:t>Property</a:t>
                      </a:r>
                    </a:p>
                  </a:txBody>
                  <a:tcPr marL="105954" marR="52977" marT="48161" marB="481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solidFill>
                            <a:schemeClr val="bg1"/>
                          </a:solidFill>
                          <a:effectLst/>
                        </a:rPr>
                        <a:t>Returns</a:t>
                      </a:r>
                    </a:p>
                  </a:txBody>
                  <a:tcPr marL="52977" marR="52977" marT="48161" marB="481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59203385"/>
                  </a:ext>
                </a:extLst>
              </a:tr>
              <a:tr h="518342">
                <a:tc>
                  <a:txBody>
                    <a:bodyPr/>
                    <a:lstStyle/>
                    <a:p>
                      <a:pPr algn="l" fontAlgn="t"/>
                      <a:r>
                        <a:rPr lang="en-US" sz="1200" dirty="0" err="1">
                          <a:solidFill>
                            <a:schemeClr val="bg1"/>
                          </a:solidFill>
                          <a:effectLst/>
                        </a:rPr>
                        <a:t>coords.latitude</a:t>
                      </a:r>
                      <a:endParaRPr lang="en-US" sz="1200" dirty="0">
                        <a:solidFill>
                          <a:schemeClr val="bg1"/>
                        </a:solidFill>
                        <a:effectLst/>
                      </a:endParaRPr>
                    </a:p>
                  </a:txBody>
                  <a:tcPr marL="105954" marR="52977" marT="48161" marB="481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solidFill>
                            <a:schemeClr val="bg1"/>
                          </a:solidFill>
                          <a:effectLst/>
                        </a:rPr>
                        <a:t>The latitude as a decimal number (always returned)</a:t>
                      </a:r>
                    </a:p>
                  </a:txBody>
                  <a:tcPr marL="52977" marR="52977" marT="48161" marB="481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86611504"/>
                  </a:ext>
                </a:extLst>
              </a:tr>
              <a:tr h="518342">
                <a:tc>
                  <a:txBody>
                    <a:bodyPr/>
                    <a:lstStyle/>
                    <a:p>
                      <a:pPr algn="l" fontAlgn="t"/>
                      <a:r>
                        <a:rPr lang="en-US" sz="1200">
                          <a:solidFill>
                            <a:schemeClr val="bg1"/>
                          </a:solidFill>
                          <a:effectLst/>
                        </a:rPr>
                        <a:t>coords.longitude</a:t>
                      </a:r>
                    </a:p>
                  </a:txBody>
                  <a:tcPr marL="105954" marR="52977" marT="48161" marB="481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solidFill>
                            <a:schemeClr val="bg1"/>
                          </a:solidFill>
                          <a:effectLst/>
                        </a:rPr>
                        <a:t>The longitude as a decimal number (always returned)</a:t>
                      </a:r>
                    </a:p>
                  </a:txBody>
                  <a:tcPr marL="52977" marR="52977" marT="48161" marB="481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99684417"/>
                  </a:ext>
                </a:extLst>
              </a:tr>
              <a:tr h="518342">
                <a:tc>
                  <a:txBody>
                    <a:bodyPr/>
                    <a:lstStyle/>
                    <a:p>
                      <a:pPr algn="l" fontAlgn="t"/>
                      <a:r>
                        <a:rPr lang="en-US" sz="1200">
                          <a:solidFill>
                            <a:schemeClr val="bg1"/>
                          </a:solidFill>
                          <a:effectLst/>
                        </a:rPr>
                        <a:t>coords.accuracy</a:t>
                      </a:r>
                    </a:p>
                  </a:txBody>
                  <a:tcPr marL="105954" marR="52977" marT="48161" marB="481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solidFill>
                            <a:schemeClr val="bg1"/>
                          </a:solidFill>
                          <a:effectLst/>
                        </a:rPr>
                        <a:t>The accuracy of position (always returned)</a:t>
                      </a:r>
                    </a:p>
                  </a:txBody>
                  <a:tcPr marL="52977" marR="52977" marT="48161" marB="481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037811483"/>
                  </a:ext>
                </a:extLst>
              </a:tr>
              <a:tr h="518342">
                <a:tc>
                  <a:txBody>
                    <a:bodyPr/>
                    <a:lstStyle/>
                    <a:p>
                      <a:pPr algn="l" fontAlgn="t"/>
                      <a:r>
                        <a:rPr lang="en-US" sz="1200">
                          <a:solidFill>
                            <a:schemeClr val="bg1"/>
                          </a:solidFill>
                          <a:effectLst/>
                        </a:rPr>
                        <a:t>coords.altitude</a:t>
                      </a:r>
                    </a:p>
                  </a:txBody>
                  <a:tcPr marL="105954" marR="52977" marT="48161" marB="481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solidFill>
                            <a:schemeClr val="bg1"/>
                          </a:solidFill>
                          <a:effectLst/>
                        </a:rPr>
                        <a:t>The altitude in meters above the mean sea level (returned if available)</a:t>
                      </a:r>
                    </a:p>
                  </a:txBody>
                  <a:tcPr marL="52977" marR="52977" marT="48161" marB="481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95439490"/>
                  </a:ext>
                </a:extLst>
              </a:tr>
              <a:tr h="699907">
                <a:tc>
                  <a:txBody>
                    <a:bodyPr/>
                    <a:lstStyle/>
                    <a:p>
                      <a:pPr algn="l" fontAlgn="t"/>
                      <a:r>
                        <a:rPr lang="en-US" sz="1200">
                          <a:solidFill>
                            <a:schemeClr val="bg1"/>
                          </a:solidFill>
                          <a:effectLst/>
                        </a:rPr>
                        <a:t>coords.altitudeAccuracy</a:t>
                      </a:r>
                    </a:p>
                  </a:txBody>
                  <a:tcPr marL="105954" marR="52977" marT="48161" marB="481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solidFill>
                            <a:schemeClr val="bg1"/>
                          </a:solidFill>
                          <a:effectLst/>
                        </a:rPr>
                        <a:t>The altitude accuracy of position (returned if available)</a:t>
                      </a:r>
                    </a:p>
                  </a:txBody>
                  <a:tcPr marL="52977" marR="52977" marT="48161" marB="481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270330081"/>
                  </a:ext>
                </a:extLst>
              </a:tr>
              <a:tr h="518342">
                <a:tc>
                  <a:txBody>
                    <a:bodyPr/>
                    <a:lstStyle/>
                    <a:p>
                      <a:pPr algn="l" fontAlgn="t"/>
                      <a:r>
                        <a:rPr lang="en-US" sz="1200">
                          <a:solidFill>
                            <a:schemeClr val="bg1"/>
                          </a:solidFill>
                          <a:effectLst/>
                        </a:rPr>
                        <a:t>coords.heading</a:t>
                      </a:r>
                    </a:p>
                  </a:txBody>
                  <a:tcPr marL="105954" marR="52977" marT="48161" marB="481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solidFill>
                            <a:schemeClr val="bg1"/>
                          </a:solidFill>
                          <a:effectLst/>
                        </a:rPr>
                        <a:t>The heading as degrees clockwise from North (returned if available)</a:t>
                      </a:r>
                    </a:p>
                  </a:txBody>
                  <a:tcPr marL="52977" marR="52977" marT="48161" marB="481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16960545"/>
                  </a:ext>
                </a:extLst>
              </a:tr>
              <a:tr h="503058">
                <a:tc>
                  <a:txBody>
                    <a:bodyPr/>
                    <a:lstStyle/>
                    <a:p>
                      <a:pPr algn="l" fontAlgn="t"/>
                      <a:r>
                        <a:rPr lang="en-US" sz="1200">
                          <a:solidFill>
                            <a:schemeClr val="bg1"/>
                          </a:solidFill>
                          <a:effectLst/>
                        </a:rPr>
                        <a:t>coords.speed</a:t>
                      </a:r>
                    </a:p>
                  </a:txBody>
                  <a:tcPr marL="105954" marR="52977" marT="48161" marB="481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solidFill>
                            <a:schemeClr val="bg1"/>
                          </a:solidFill>
                          <a:effectLst/>
                        </a:rPr>
                        <a:t>The speed in meters per second (returned if available)</a:t>
                      </a:r>
                    </a:p>
                  </a:txBody>
                  <a:tcPr marL="52977" marR="52977" marT="48161" marB="481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331781714"/>
                  </a:ext>
                </a:extLst>
              </a:tr>
              <a:tr h="316998">
                <a:tc>
                  <a:txBody>
                    <a:bodyPr/>
                    <a:lstStyle/>
                    <a:p>
                      <a:pPr algn="l" fontAlgn="t"/>
                      <a:r>
                        <a:rPr lang="en-US" sz="1200">
                          <a:solidFill>
                            <a:schemeClr val="bg1"/>
                          </a:solidFill>
                          <a:effectLst/>
                        </a:rPr>
                        <a:t>timestamp</a:t>
                      </a:r>
                    </a:p>
                  </a:txBody>
                  <a:tcPr marL="105954" marR="52977" marT="48161" marB="481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solidFill>
                            <a:schemeClr val="bg1"/>
                          </a:solidFill>
                          <a:effectLst/>
                        </a:rPr>
                        <a:t>The date/time of the response (returned if available)</a:t>
                      </a:r>
                    </a:p>
                  </a:txBody>
                  <a:tcPr marL="52977" marR="52977" marT="48161" marB="481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83558443"/>
                  </a:ext>
                </a:extLst>
              </a:tr>
            </a:tbl>
          </a:graphicData>
        </a:graphic>
      </p:graphicFrame>
    </p:spTree>
    <p:extLst>
      <p:ext uri="{BB962C8B-B14F-4D97-AF65-F5344CB8AC3E}">
        <p14:creationId xmlns:p14="http://schemas.microsoft.com/office/powerpoint/2010/main" val="42181566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64497-231C-4BC0-822D-101D2C5E8899}"/>
              </a:ext>
            </a:extLst>
          </p:cNvPr>
          <p:cNvSpPr>
            <a:spLocks noGrp="1"/>
          </p:cNvSpPr>
          <p:nvPr>
            <p:ph idx="1"/>
          </p:nvPr>
        </p:nvSpPr>
        <p:spPr>
          <a:xfrm>
            <a:off x="638630" y="508000"/>
            <a:ext cx="9713910" cy="6054272"/>
          </a:xfrm>
        </p:spPr>
        <p:txBody>
          <a:bodyPr>
            <a:normAutofit fontScale="85000" lnSpcReduction="20000"/>
          </a:bodyPr>
          <a:lstStyle/>
          <a:p>
            <a:r>
              <a:rPr lang="en-US" dirty="0" err="1"/>
              <a:t>watchPosition</a:t>
            </a:r>
            <a:r>
              <a:rPr lang="en-US" dirty="0"/>
              <a:t>()</a:t>
            </a:r>
          </a:p>
          <a:p>
            <a:pPr marL="0" indent="0">
              <a:buNone/>
            </a:pPr>
            <a:r>
              <a:rPr lang="en-US" dirty="0"/>
              <a:t>&lt;script&gt;</a:t>
            </a:r>
          </a:p>
          <a:p>
            <a:pPr marL="0" indent="0">
              <a:buNone/>
            </a:pPr>
            <a:r>
              <a:rPr lang="en-US" dirty="0"/>
              <a:t>var x = </a:t>
            </a:r>
            <a:r>
              <a:rPr lang="en-US" dirty="0" err="1"/>
              <a:t>document.getElementById</a:t>
            </a:r>
            <a:r>
              <a:rPr lang="en-US" dirty="0"/>
              <a:t>("demo");</a:t>
            </a:r>
          </a:p>
          <a:p>
            <a:pPr marL="0" indent="0">
              <a:buNone/>
            </a:pPr>
            <a:endParaRPr lang="en-US" dirty="0"/>
          </a:p>
          <a:p>
            <a:pPr marL="0" indent="0">
              <a:buNone/>
            </a:pPr>
            <a:r>
              <a:rPr lang="en-US" dirty="0"/>
              <a:t>function </a:t>
            </a:r>
            <a:r>
              <a:rPr lang="en-US" dirty="0" err="1"/>
              <a:t>getLocation</a:t>
            </a:r>
            <a:r>
              <a:rPr lang="en-US" dirty="0"/>
              <a:t>() {</a:t>
            </a:r>
          </a:p>
          <a:p>
            <a:pPr marL="0" indent="0">
              <a:buNone/>
            </a:pPr>
            <a:r>
              <a:rPr lang="en-US" dirty="0"/>
              <a:t>  if (</a:t>
            </a:r>
            <a:r>
              <a:rPr lang="en-US" dirty="0" err="1"/>
              <a:t>navigator.geolocation</a:t>
            </a:r>
            <a:r>
              <a:rPr lang="en-US" dirty="0"/>
              <a:t>) {</a:t>
            </a:r>
          </a:p>
          <a:p>
            <a:pPr marL="0" indent="0">
              <a:buNone/>
            </a:pPr>
            <a:r>
              <a:rPr lang="en-US" dirty="0"/>
              <a:t>    </a:t>
            </a:r>
            <a:r>
              <a:rPr lang="en-US" dirty="0" err="1"/>
              <a:t>navigator.geolocation.watchPosition</a:t>
            </a:r>
            <a:r>
              <a:rPr lang="en-US" dirty="0"/>
              <a:t>(</a:t>
            </a:r>
            <a:r>
              <a:rPr lang="en-US" dirty="0" err="1"/>
              <a:t>showPosition</a:t>
            </a:r>
            <a:r>
              <a:rPr lang="en-US" dirty="0"/>
              <a:t>);</a:t>
            </a:r>
          </a:p>
          <a:p>
            <a:pPr marL="0" indent="0">
              <a:buNone/>
            </a:pPr>
            <a:r>
              <a:rPr lang="en-US" dirty="0"/>
              <a:t>  } else { </a:t>
            </a:r>
          </a:p>
          <a:p>
            <a:pPr marL="0" indent="0">
              <a:buNone/>
            </a:pPr>
            <a:r>
              <a:rPr lang="en-US" dirty="0"/>
              <a:t>    </a:t>
            </a:r>
            <a:r>
              <a:rPr lang="en-US" dirty="0" err="1"/>
              <a:t>x.innerHTML</a:t>
            </a:r>
            <a:r>
              <a:rPr lang="en-US" dirty="0"/>
              <a:t> = "Geolocation is not supported by this browser.";</a:t>
            </a:r>
          </a:p>
          <a:p>
            <a:pPr marL="0" indent="0">
              <a:buNone/>
            </a:pPr>
            <a:r>
              <a:rPr lang="en-US" dirty="0"/>
              <a:t>  }</a:t>
            </a:r>
          </a:p>
          <a:p>
            <a:pPr marL="0" indent="0">
              <a:buNone/>
            </a:pPr>
            <a:r>
              <a:rPr lang="en-US" dirty="0"/>
              <a:t>}</a:t>
            </a:r>
          </a:p>
          <a:p>
            <a:pPr marL="0" indent="0">
              <a:buNone/>
            </a:pPr>
            <a:r>
              <a:rPr lang="en-US" dirty="0"/>
              <a:t>    </a:t>
            </a:r>
          </a:p>
          <a:p>
            <a:pPr marL="0" indent="0">
              <a:buNone/>
            </a:pPr>
            <a:r>
              <a:rPr lang="en-US" dirty="0"/>
              <a:t>function </a:t>
            </a:r>
            <a:r>
              <a:rPr lang="en-US" dirty="0" err="1"/>
              <a:t>showPosition</a:t>
            </a:r>
            <a:r>
              <a:rPr lang="en-US" dirty="0"/>
              <a:t>(position) {</a:t>
            </a:r>
          </a:p>
          <a:p>
            <a:pPr marL="0" indent="0">
              <a:buNone/>
            </a:pPr>
            <a:r>
              <a:rPr lang="en-US" dirty="0"/>
              <a:t>    </a:t>
            </a:r>
            <a:r>
              <a:rPr lang="en-US" dirty="0" err="1"/>
              <a:t>x.innerHTML</a:t>
            </a:r>
            <a:r>
              <a:rPr lang="en-US" dirty="0"/>
              <a:t>="Latitude: " + </a:t>
            </a:r>
            <a:r>
              <a:rPr lang="en-US" dirty="0" err="1"/>
              <a:t>position.coords.latitude</a:t>
            </a:r>
            <a:r>
              <a:rPr lang="en-US" dirty="0"/>
              <a:t> + </a:t>
            </a:r>
          </a:p>
          <a:p>
            <a:pPr marL="0" indent="0">
              <a:buNone/>
            </a:pPr>
            <a:r>
              <a:rPr lang="en-US" dirty="0"/>
              <a:t>    "&lt;</a:t>
            </a:r>
            <a:r>
              <a:rPr lang="en-US" dirty="0" err="1"/>
              <a:t>br</a:t>
            </a:r>
            <a:r>
              <a:rPr lang="en-US" dirty="0"/>
              <a:t>&gt;Longitude: " + </a:t>
            </a:r>
            <a:r>
              <a:rPr lang="en-US" dirty="0" err="1"/>
              <a:t>position.coords.longitude</a:t>
            </a:r>
            <a:r>
              <a:rPr lang="en-US" dirty="0"/>
              <a:t>;</a:t>
            </a:r>
          </a:p>
          <a:p>
            <a:pPr marL="0" indent="0">
              <a:buNone/>
            </a:pPr>
            <a:r>
              <a:rPr lang="en-US" dirty="0"/>
              <a:t>}</a:t>
            </a:r>
          </a:p>
          <a:p>
            <a:pPr marL="0" indent="0">
              <a:buNone/>
            </a:pPr>
            <a:r>
              <a:rPr lang="en-US" dirty="0"/>
              <a:t>&lt;/script&gt;</a:t>
            </a:r>
          </a:p>
          <a:p>
            <a:pPr marL="0" indent="0">
              <a:buNone/>
            </a:pPr>
            <a:r>
              <a:rPr lang="en-US" dirty="0"/>
              <a:t>Note: You need an accurate GPS device to test this (like smartphone)</a:t>
            </a:r>
          </a:p>
        </p:txBody>
      </p:sp>
      <p:sp>
        <p:nvSpPr>
          <p:cNvPr id="4" name="Slide Number Placeholder 3">
            <a:extLst>
              <a:ext uri="{FF2B5EF4-FFF2-40B4-BE49-F238E27FC236}">
                <a16:creationId xmlns:a16="http://schemas.microsoft.com/office/drawing/2014/main" id="{DA13684B-CD4F-46D4-ABB0-C675EB16156A}"/>
              </a:ext>
            </a:extLst>
          </p:cNvPr>
          <p:cNvSpPr>
            <a:spLocks noGrp="1"/>
          </p:cNvSpPr>
          <p:nvPr>
            <p:ph type="sldNum" sz="quarter" idx="12"/>
          </p:nvPr>
        </p:nvSpPr>
        <p:spPr/>
        <p:txBody>
          <a:bodyPr/>
          <a:lstStyle/>
          <a:p>
            <a:fld id="{84F7D234-5B7C-47B5-93A7-EAB147A706C7}" type="slidenum">
              <a:rPr lang="en-US" smtClean="0"/>
              <a:t>78</a:t>
            </a:fld>
            <a:endParaRPr lang="en-US"/>
          </a:p>
        </p:txBody>
      </p:sp>
    </p:spTree>
    <p:extLst>
      <p:ext uri="{BB962C8B-B14F-4D97-AF65-F5344CB8AC3E}">
        <p14:creationId xmlns:p14="http://schemas.microsoft.com/office/powerpoint/2010/main" val="39350514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40BA-D123-4409-ABAA-5991B344D63B}"/>
              </a:ext>
            </a:extLst>
          </p:cNvPr>
          <p:cNvSpPr>
            <a:spLocks noGrp="1"/>
          </p:cNvSpPr>
          <p:nvPr>
            <p:ph type="title"/>
          </p:nvPr>
        </p:nvSpPr>
        <p:spPr/>
        <p:txBody>
          <a:bodyPr/>
          <a:lstStyle/>
          <a:p>
            <a:r>
              <a:rPr lang="en-US" dirty="0"/>
              <a:t>HTML5 Web Storage</a:t>
            </a:r>
            <a:br>
              <a:rPr lang="en-US" dirty="0"/>
            </a:br>
            <a:endParaRPr lang="en-US" dirty="0"/>
          </a:p>
        </p:txBody>
      </p:sp>
      <p:sp>
        <p:nvSpPr>
          <p:cNvPr id="3" name="Content Placeholder 2">
            <a:extLst>
              <a:ext uri="{FF2B5EF4-FFF2-40B4-BE49-F238E27FC236}">
                <a16:creationId xmlns:a16="http://schemas.microsoft.com/office/drawing/2014/main" id="{3F465DC3-6ABD-4579-858F-2EF559F7C6B5}"/>
              </a:ext>
            </a:extLst>
          </p:cNvPr>
          <p:cNvSpPr>
            <a:spLocks noGrp="1"/>
          </p:cNvSpPr>
          <p:nvPr>
            <p:ph idx="1"/>
          </p:nvPr>
        </p:nvSpPr>
        <p:spPr>
          <a:xfrm>
            <a:off x="755374" y="1470992"/>
            <a:ext cx="10283687" cy="4777408"/>
          </a:xfrm>
        </p:spPr>
        <p:txBody>
          <a:bodyPr/>
          <a:lstStyle/>
          <a:p>
            <a:r>
              <a:rPr lang="en-US" dirty="0"/>
              <a:t>The </a:t>
            </a:r>
            <a:r>
              <a:rPr lang="en-US" b="1" dirty="0"/>
              <a:t>Web Storage API</a:t>
            </a:r>
            <a:r>
              <a:rPr lang="en-US" dirty="0"/>
              <a:t> provides mechanisms by which browsers can store key/value pairs, in a much more intuitive fashion than using cookies.</a:t>
            </a:r>
          </a:p>
          <a:p>
            <a:endParaRPr lang="en-US" dirty="0"/>
          </a:p>
          <a:p>
            <a:r>
              <a:rPr lang="en-US" dirty="0"/>
              <a:t>Before HTML5, application data had to be stored in cookies, included in every server request. </a:t>
            </a:r>
          </a:p>
          <a:p>
            <a:r>
              <a:rPr lang="en-US" dirty="0"/>
              <a:t>Web storage is more secure, and large amounts of data can be stored locally, without affecting website performance.</a:t>
            </a:r>
          </a:p>
          <a:p>
            <a:r>
              <a:rPr lang="en-US" dirty="0"/>
              <a:t>Unlike cookies, the storage limit is far larger (at least 5MB) and information is never transferred to the server.</a:t>
            </a:r>
          </a:p>
          <a:p>
            <a:r>
              <a:rPr lang="en-US" dirty="0"/>
              <a:t>Web storage allows large amounts of application data to be </a:t>
            </a:r>
            <a:r>
              <a:rPr lang="en-US" dirty="0" err="1"/>
              <a:t>be</a:t>
            </a:r>
            <a:r>
              <a:rPr lang="en-US" dirty="0"/>
              <a:t> stored locally, without affecting your web application’s performance.</a:t>
            </a:r>
          </a:p>
          <a:p>
            <a:endParaRPr lang="en-US" dirty="0"/>
          </a:p>
        </p:txBody>
      </p:sp>
      <p:graphicFrame>
        <p:nvGraphicFramePr>
          <p:cNvPr id="5" name="Table 4">
            <a:extLst>
              <a:ext uri="{FF2B5EF4-FFF2-40B4-BE49-F238E27FC236}">
                <a16:creationId xmlns:a16="http://schemas.microsoft.com/office/drawing/2014/main" id="{D9FFB76D-DA9F-4E00-AA01-CFABB121D437}"/>
              </a:ext>
            </a:extLst>
          </p:cNvPr>
          <p:cNvGraphicFramePr>
            <a:graphicFrameLocks noGrp="1"/>
          </p:cNvGraphicFramePr>
          <p:nvPr>
            <p:extLst>
              <p:ext uri="{D42A27DB-BD31-4B8C-83A1-F6EECF244321}">
                <p14:modId xmlns:p14="http://schemas.microsoft.com/office/powerpoint/2010/main" val="1339134543"/>
              </p:ext>
            </p:extLst>
          </p:nvPr>
        </p:nvGraphicFramePr>
        <p:xfrm>
          <a:off x="160777" y="5807081"/>
          <a:ext cx="11143595" cy="849630"/>
        </p:xfrm>
        <a:graphic>
          <a:graphicData uri="http://schemas.openxmlformats.org/drawingml/2006/table">
            <a:tbl>
              <a:tblPr/>
              <a:tblGrid>
                <a:gridCol w="1833027">
                  <a:extLst>
                    <a:ext uri="{9D8B030D-6E8A-4147-A177-3AD203B41FA5}">
                      <a16:colId xmlns:a16="http://schemas.microsoft.com/office/drawing/2014/main" val="3066675093"/>
                    </a:ext>
                  </a:extLst>
                </a:gridCol>
                <a:gridCol w="2184564">
                  <a:extLst>
                    <a:ext uri="{9D8B030D-6E8A-4147-A177-3AD203B41FA5}">
                      <a16:colId xmlns:a16="http://schemas.microsoft.com/office/drawing/2014/main" val="3844735319"/>
                    </a:ext>
                  </a:extLst>
                </a:gridCol>
                <a:gridCol w="1781501">
                  <a:extLst>
                    <a:ext uri="{9D8B030D-6E8A-4147-A177-3AD203B41FA5}">
                      <a16:colId xmlns:a16="http://schemas.microsoft.com/office/drawing/2014/main" val="948165269"/>
                    </a:ext>
                  </a:extLst>
                </a:gridCol>
                <a:gridCol w="1781501">
                  <a:extLst>
                    <a:ext uri="{9D8B030D-6E8A-4147-A177-3AD203B41FA5}">
                      <a16:colId xmlns:a16="http://schemas.microsoft.com/office/drawing/2014/main" val="216384856"/>
                    </a:ext>
                  </a:extLst>
                </a:gridCol>
                <a:gridCol w="1781501">
                  <a:extLst>
                    <a:ext uri="{9D8B030D-6E8A-4147-A177-3AD203B41FA5}">
                      <a16:colId xmlns:a16="http://schemas.microsoft.com/office/drawing/2014/main" val="2427254504"/>
                    </a:ext>
                  </a:extLst>
                </a:gridCol>
                <a:gridCol w="1781501">
                  <a:extLst>
                    <a:ext uri="{9D8B030D-6E8A-4147-A177-3AD203B41FA5}">
                      <a16:colId xmlns:a16="http://schemas.microsoft.com/office/drawing/2014/main" val="4003139708"/>
                    </a:ext>
                  </a:extLst>
                </a:gridCol>
              </a:tblGrid>
              <a:tr h="419100">
                <a:tc>
                  <a:txBody>
                    <a:bodyPr/>
                    <a:lstStyle/>
                    <a:p>
                      <a:pPr algn="l" fontAlgn="ctr"/>
                      <a:r>
                        <a:rPr lang="en-US" sz="1600" b="0" dirty="0">
                          <a:solidFill>
                            <a:schemeClr val="bg1"/>
                          </a:solidFill>
                          <a:effectLst/>
                        </a:rPr>
                        <a:t>Element</a:t>
                      </a:r>
                    </a:p>
                  </a:txBody>
                  <a:tcPr marL="152400"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Chrome</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Internet Explorer</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Mozilla Firefox</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Apple Safari</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Opera</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85517316"/>
                  </a:ext>
                </a:extLst>
              </a:tr>
              <a:tr h="0">
                <a:tc>
                  <a:txBody>
                    <a:bodyPr/>
                    <a:lstStyle/>
                    <a:p>
                      <a:pPr algn="l" fontAlgn="t"/>
                      <a:r>
                        <a:rPr lang="en-US" sz="1600" dirty="0">
                          <a:solidFill>
                            <a:schemeClr val="bg1"/>
                          </a:solidFill>
                          <a:effectLst/>
                        </a:rPr>
                        <a:t>Web Storage</a:t>
                      </a:r>
                    </a:p>
                  </a:txBody>
                  <a:tcPr marL="1524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4.0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8.0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3.5</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4.0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11.5</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95685622"/>
                  </a:ext>
                </a:extLst>
              </a:tr>
            </a:tbl>
          </a:graphicData>
        </a:graphic>
      </p:graphicFrame>
      <p:sp>
        <p:nvSpPr>
          <p:cNvPr id="4" name="Slide Number Placeholder 3">
            <a:extLst>
              <a:ext uri="{FF2B5EF4-FFF2-40B4-BE49-F238E27FC236}">
                <a16:creationId xmlns:a16="http://schemas.microsoft.com/office/drawing/2014/main" id="{DBBDD73B-E820-4B4C-A58B-13058CA2C493}"/>
              </a:ext>
            </a:extLst>
          </p:cNvPr>
          <p:cNvSpPr>
            <a:spLocks noGrp="1"/>
          </p:cNvSpPr>
          <p:nvPr>
            <p:ph type="sldNum" sz="quarter" idx="12"/>
          </p:nvPr>
        </p:nvSpPr>
        <p:spPr/>
        <p:txBody>
          <a:bodyPr/>
          <a:lstStyle/>
          <a:p>
            <a:fld id="{84F7D234-5B7C-47B5-93A7-EAB147A706C7}" type="slidenum">
              <a:rPr lang="en-US" smtClean="0"/>
              <a:t>79</a:t>
            </a:fld>
            <a:endParaRPr lang="en-US"/>
          </a:p>
        </p:txBody>
      </p:sp>
    </p:spTree>
    <p:extLst>
      <p:ext uri="{BB962C8B-B14F-4D97-AF65-F5344CB8AC3E}">
        <p14:creationId xmlns:p14="http://schemas.microsoft.com/office/powerpoint/2010/main" val="222761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0500" y="247650"/>
            <a:ext cx="11798299" cy="62402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Semantic Elements</a:t>
            </a:r>
            <a:endParaRPr lang="en-US" sz="1050" b="1" u="sng"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r>
              <a:rPr lang="en-US" dirty="0">
                <a:latin typeface="Garamond" panose="02020404030301010803" pitchFamily="18" charset="0"/>
                <a:cs typeface="Arabic Typesetting" panose="03020402040406030203" pitchFamily="66" charset="-78"/>
              </a:rPr>
              <a:t>A semantic element clearly describes its meaning to both the browser and the developer.</a:t>
            </a:r>
          </a:p>
          <a:p>
            <a:pPr algn="l"/>
            <a:r>
              <a:rPr lang="en-US" sz="2000" u="sng" dirty="0" err="1">
                <a:latin typeface="Garamond" panose="02020404030301010803" pitchFamily="18" charset="0"/>
                <a:cs typeface="Arabic Typesetting" panose="03020402040406030203" pitchFamily="66" charset="-78"/>
              </a:rPr>
              <a:t>Eg</a:t>
            </a:r>
            <a:r>
              <a:rPr lang="en-US" sz="2000" u="sng" dirty="0">
                <a:latin typeface="Garamond" panose="02020404030301010803" pitchFamily="18" charset="0"/>
                <a:cs typeface="Arabic Typesetting" panose="03020402040406030203" pitchFamily="66" charset="-78"/>
              </a:rPr>
              <a:t>. of non-semantic elements: </a:t>
            </a:r>
            <a:r>
              <a:rPr lang="en-US" sz="2000" b="1" dirty="0">
                <a:latin typeface="Garamond" panose="02020404030301010803" pitchFamily="18" charset="0"/>
                <a:cs typeface="Arabic Typesetting" panose="03020402040406030203" pitchFamily="66" charset="-78"/>
              </a:rPr>
              <a:t>&lt;div&gt; </a:t>
            </a:r>
            <a:r>
              <a:rPr lang="en-US" sz="2000" dirty="0">
                <a:latin typeface="Garamond" panose="02020404030301010803" pitchFamily="18" charset="0"/>
                <a:cs typeface="Arabic Typesetting" panose="03020402040406030203" pitchFamily="66" charset="-78"/>
              </a:rPr>
              <a:t>and </a:t>
            </a:r>
            <a:r>
              <a:rPr lang="en-US" sz="2000" b="1" dirty="0">
                <a:latin typeface="Garamond" panose="02020404030301010803" pitchFamily="18" charset="0"/>
                <a:cs typeface="Arabic Typesetting" panose="03020402040406030203" pitchFamily="66" charset="-78"/>
              </a:rPr>
              <a:t>&lt;span&gt; </a:t>
            </a:r>
            <a:r>
              <a:rPr lang="en-US" sz="2000" dirty="0">
                <a:latin typeface="Garamond" panose="02020404030301010803" pitchFamily="18" charset="0"/>
                <a:cs typeface="Arabic Typesetting" panose="03020402040406030203" pitchFamily="66" charset="-78"/>
              </a:rPr>
              <a:t>- Tells nothing about its content.</a:t>
            </a:r>
          </a:p>
          <a:p>
            <a:pPr algn="l"/>
            <a:r>
              <a:rPr lang="en-US" sz="2000" u="sng" dirty="0" err="1">
                <a:latin typeface="Garamond" panose="02020404030301010803" pitchFamily="18" charset="0"/>
                <a:cs typeface="Arabic Typesetting" panose="03020402040406030203" pitchFamily="66" charset="-78"/>
              </a:rPr>
              <a:t>Eg</a:t>
            </a:r>
            <a:r>
              <a:rPr lang="en-US" sz="2000" u="sng" dirty="0">
                <a:latin typeface="Garamond" panose="02020404030301010803" pitchFamily="18" charset="0"/>
                <a:cs typeface="Arabic Typesetting" panose="03020402040406030203" pitchFamily="66" charset="-78"/>
              </a:rPr>
              <a:t>. of semantic elements: </a:t>
            </a:r>
            <a:r>
              <a:rPr lang="en-US" sz="2000" b="1" dirty="0">
                <a:latin typeface="Garamond" panose="02020404030301010803" pitchFamily="18" charset="0"/>
                <a:cs typeface="Arabic Typesetting" panose="03020402040406030203" pitchFamily="66" charset="-78"/>
              </a:rPr>
              <a:t>&lt;form&gt;, &lt;table&gt;,</a:t>
            </a:r>
            <a:r>
              <a:rPr lang="en-US" sz="2000" dirty="0">
                <a:latin typeface="Garamond" panose="02020404030301010803" pitchFamily="18" charset="0"/>
                <a:cs typeface="Arabic Typesetting" panose="03020402040406030203" pitchFamily="66" charset="-78"/>
              </a:rPr>
              <a:t> and </a:t>
            </a:r>
            <a:r>
              <a:rPr lang="en-US" sz="2000" b="1" dirty="0">
                <a:latin typeface="Garamond" panose="02020404030301010803" pitchFamily="18" charset="0"/>
                <a:cs typeface="Arabic Typesetting" panose="03020402040406030203" pitchFamily="66" charset="-78"/>
              </a:rPr>
              <a:t>&lt;</a:t>
            </a:r>
            <a:r>
              <a:rPr lang="en-US" sz="2000" b="1" dirty="0" err="1">
                <a:latin typeface="Garamond" panose="02020404030301010803" pitchFamily="18" charset="0"/>
                <a:cs typeface="Arabic Typesetting" panose="03020402040406030203" pitchFamily="66" charset="-78"/>
              </a:rPr>
              <a:t>img</a:t>
            </a:r>
            <a:r>
              <a:rPr lang="en-US" sz="2000" b="1" dirty="0">
                <a:latin typeface="Garamond" panose="02020404030301010803" pitchFamily="18" charset="0"/>
                <a:cs typeface="Arabic Typesetting" panose="03020402040406030203" pitchFamily="66" charset="-78"/>
              </a:rPr>
              <a:t>&gt; </a:t>
            </a:r>
            <a:r>
              <a:rPr lang="en-US" sz="2000" dirty="0">
                <a:latin typeface="Garamond" panose="02020404030301010803" pitchFamily="18" charset="0"/>
                <a:cs typeface="Arabic Typesetting" panose="03020402040406030203" pitchFamily="66" charset="-78"/>
              </a:rPr>
              <a:t>- Clearly defines its content.</a:t>
            </a:r>
          </a:p>
          <a:p>
            <a:pPr algn="l"/>
            <a:endParaRPr lang="en-US" sz="2000" dirty="0">
              <a:latin typeface="Garamond" panose="02020404030301010803" pitchFamily="18" charset="0"/>
              <a:cs typeface="Arabic Typesetting" panose="03020402040406030203" pitchFamily="66" charset="-78"/>
            </a:endParaRPr>
          </a:p>
          <a:p>
            <a:pPr algn="l"/>
            <a:r>
              <a:rPr lang="en-US" sz="2000" dirty="0">
                <a:latin typeface="Garamond" panose="02020404030301010803" pitchFamily="18" charset="0"/>
              </a:rPr>
              <a:t>Many web sites contain HTML code like: </a:t>
            </a:r>
            <a:r>
              <a:rPr lang="en-US" sz="2000" b="1" dirty="0">
                <a:latin typeface="Garamond" panose="02020404030301010803" pitchFamily="18" charset="0"/>
              </a:rPr>
              <a:t>&lt;div id="</a:t>
            </a:r>
            <a:r>
              <a:rPr lang="en-US" sz="2000" b="1" dirty="0" err="1">
                <a:latin typeface="Garamond" panose="02020404030301010803" pitchFamily="18" charset="0"/>
              </a:rPr>
              <a:t>nav</a:t>
            </a:r>
            <a:r>
              <a:rPr lang="en-US" sz="2000" b="1" dirty="0">
                <a:latin typeface="Garamond" panose="02020404030301010803" pitchFamily="18" charset="0"/>
              </a:rPr>
              <a:t>"&gt; &lt;div class="header"&gt; &lt;div id="footer"&gt;</a:t>
            </a:r>
            <a:br>
              <a:rPr lang="en-US" sz="2000" b="1" dirty="0">
                <a:latin typeface="Garamond" panose="02020404030301010803" pitchFamily="18" charset="0"/>
              </a:rPr>
            </a:br>
            <a:r>
              <a:rPr lang="en-US" sz="2000" dirty="0">
                <a:latin typeface="Garamond" panose="02020404030301010803" pitchFamily="18" charset="0"/>
              </a:rPr>
              <a:t>to indicate navigation, header, and footer.</a:t>
            </a:r>
          </a:p>
          <a:p>
            <a:pPr algn="l"/>
            <a:r>
              <a:rPr lang="en-US" sz="2000" u="sng" dirty="0">
                <a:latin typeface="Garamond" panose="02020404030301010803" pitchFamily="18" charset="0"/>
              </a:rPr>
              <a:t>HTML5 offers new semantic elements to define different parts of a web page:  </a:t>
            </a:r>
          </a:p>
          <a:p>
            <a:pPr algn="l"/>
            <a:r>
              <a:rPr lang="en-US" sz="2000" b="1" dirty="0">
                <a:latin typeface="Garamond" panose="02020404030301010803" pitchFamily="18" charset="0"/>
              </a:rPr>
              <a:t>&lt;article&gt;</a:t>
            </a:r>
          </a:p>
          <a:p>
            <a:pPr algn="l"/>
            <a:r>
              <a:rPr lang="en-US" sz="2000" b="1" dirty="0">
                <a:latin typeface="Garamond" panose="02020404030301010803" pitchFamily="18" charset="0"/>
              </a:rPr>
              <a:t>&lt;aside&gt;</a:t>
            </a:r>
          </a:p>
          <a:p>
            <a:pPr algn="l"/>
            <a:r>
              <a:rPr lang="en-US" sz="2000" b="1" dirty="0">
                <a:latin typeface="Garamond" panose="02020404030301010803" pitchFamily="18" charset="0"/>
              </a:rPr>
              <a:t>&lt;details&gt;</a:t>
            </a:r>
          </a:p>
          <a:p>
            <a:pPr algn="l"/>
            <a:r>
              <a:rPr lang="en-US" sz="2000" b="1" dirty="0">
                <a:latin typeface="Garamond" panose="02020404030301010803" pitchFamily="18" charset="0"/>
              </a:rPr>
              <a:t>&lt;</a:t>
            </a:r>
            <a:r>
              <a:rPr lang="en-US" sz="2000" b="1" dirty="0" err="1">
                <a:latin typeface="Garamond" panose="02020404030301010803" pitchFamily="18" charset="0"/>
              </a:rPr>
              <a:t>figcaption</a:t>
            </a:r>
            <a:r>
              <a:rPr lang="en-US" sz="2000" b="1" dirty="0">
                <a:latin typeface="Garamond" panose="02020404030301010803" pitchFamily="18" charset="0"/>
              </a:rPr>
              <a:t>&gt;</a:t>
            </a:r>
          </a:p>
          <a:p>
            <a:pPr algn="l"/>
            <a:r>
              <a:rPr lang="en-US" sz="2000" b="1" dirty="0">
                <a:latin typeface="Garamond" panose="02020404030301010803" pitchFamily="18" charset="0"/>
              </a:rPr>
              <a:t>&lt;figure&gt;</a:t>
            </a:r>
          </a:p>
          <a:p>
            <a:pPr algn="l"/>
            <a:r>
              <a:rPr lang="en-US" sz="2000" b="1" dirty="0">
                <a:latin typeface="Garamond" panose="02020404030301010803" pitchFamily="18" charset="0"/>
              </a:rPr>
              <a:t>&lt;footer&gt;</a:t>
            </a:r>
          </a:p>
          <a:p>
            <a:pPr algn="l"/>
            <a:r>
              <a:rPr lang="en-US" sz="2000" dirty="0">
                <a:latin typeface="Garamond" panose="02020404030301010803" pitchFamily="18" charset="0"/>
                <a:cs typeface="Arabic Typesetting" panose="03020402040406030203" pitchFamily="66" charset="-78"/>
              </a:rPr>
              <a:t>		</a:t>
            </a: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4" name="TextBox 3"/>
          <p:cNvSpPr txBox="1"/>
          <p:nvPr/>
        </p:nvSpPr>
        <p:spPr>
          <a:xfrm>
            <a:off x="1857829" y="3904343"/>
            <a:ext cx="1551579" cy="2554545"/>
          </a:xfrm>
          <a:prstGeom prst="rect">
            <a:avLst/>
          </a:prstGeom>
          <a:noFill/>
        </p:spPr>
        <p:txBody>
          <a:bodyPr wrap="none" rtlCol="0">
            <a:spAutoFit/>
          </a:bodyPr>
          <a:lstStyle/>
          <a:p>
            <a:r>
              <a:rPr lang="en-US" sz="2000" b="1" dirty="0">
                <a:latin typeface="Garamond" panose="02020404030301010803" pitchFamily="18" charset="0"/>
              </a:rPr>
              <a:t>&lt;header&gt;</a:t>
            </a:r>
          </a:p>
          <a:p>
            <a:r>
              <a:rPr lang="en-US" sz="2000" b="1" dirty="0">
                <a:latin typeface="Garamond" panose="02020404030301010803" pitchFamily="18" charset="0"/>
              </a:rPr>
              <a:t>&lt;main&gt;</a:t>
            </a:r>
          </a:p>
          <a:p>
            <a:r>
              <a:rPr lang="en-US" sz="2000" b="1" dirty="0">
                <a:latin typeface="Garamond" panose="02020404030301010803" pitchFamily="18" charset="0"/>
              </a:rPr>
              <a:t>&lt;mark&gt;</a:t>
            </a:r>
          </a:p>
          <a:p>
            <a:r>
              <a:rPr lang="en-US" sz="2000" b="1" dirty="0">
                <a:latin typeface="Garamond" panose="02020404030301010803" pitchFamily="18" charset="0"/>
              </a:rPr>
              <a:t>&lt;</a:t>
            </a:r>
            <a:r>
              <a:rPr lang="en-US" sz="2000" b="1" dirty="0" err="1">
                <a:latin typeface="Garamond" panose="02020404030301010803" pitchFamily="18" charset="0"/>
              </a:rPr>
              <a:t>nav</a:t>
            </a:r>
            <a:r>
              <a:rPr lang="en-US" sz="2000" b="1" dirty="0">
                <a:latin typeface="Garamond" panose="02020404030301010803" pitchFamily="18" charset="0"/>
              </a:rPr>
              <a:t>&gt;</a:t>
            </a:r>
          </a:p>
          <a:p>
            <a:r>
              <a:rPr lang="en-US" sz="2000" b="1" dirty="0">
                <a:latin typeface="Garamond" panose="02020404030301010803" pitchFamily="18" charset="0"/>
              </a:rPr>
              <a:t>&lt;section&gt;</a:t>
            </a:r>
          </a:p>
          <a:p>
            <a:r>
              <a:rPr lang="en-US" sz="2000" b="1" dirty="0">
                <a:latin typeface="Garamond" panose="02020404030301010803" pitchFamily="18" charset="0"/>
              </a:rPr>
              <a:t>&lt;summary&gt;</a:t>
            </a:r>
          </a:p>
          <a:p>
            <a:r>
              <a:rPr lang="en-US" sz="2000" b="1" dirty="0">
                <a:latin typeface="Garamond" panose="02020404030301010803" pitchFamily="18" charset="0"/>
              </a:rPr>
              <a:t>&lt;time&gt;</a:t>
            </a:r>
          </a:p>
          <a:p>
            <a:endParaRPr lang="en-US" sz="2000" dirty="0">
              <a:latin typeface="Garamond" panose="02020404030301010803" pitchFamily="18" charset="0"/>
            </a:endParaRPr>
          </a:p>
        </p:txBody>
      </p:sp>
      <p:sp>
        <p:nvSpPr>
          <p:cNvPr id="3" name="Slide Number Placeholder 2">
            <a:extLst>
              <a:ext uri="{FF2B5EF4-FFF2-40B4-BE49-F238E27FC236}">
                <a16:creationId xmlns:a16="http://schemas.microsoft.com/office/drawing/2014/main" id="{3F5B2604-7600-41A3-9241-741679F3BA96}"/>
              </a:ext>
            </a:extLst>
          </p:cNvPr>
          <p:cNvSpPr>
            <a:spLocks noGrp="1"/>
          </p:cNvSpPr>
          <p:nvPr>
            <p:ph type="sldNum" sz="quarter" idx="12"/>
          </p:nvPr>
        </p:nvSpPr>
        <p:spPr/>
        <p:txBody>
          <a:bodyPr/>
          <a:lstStyle/>
          <a:p>
            <a:fld id="{84F7D234-5B7C-47B5-93A7-EAB147A706C7}" type="slidenum">
              <a:rPr lang="en-US" smtClean="0"/>
              <a:t>8</a:t>
            </a:fld>
            <a:endParaRPr lang="en-US"/>
          </a:p>
        </p:txBody>
      </p:sp>
    </p:spTree>
    <p:extLst>
      <p:ext uri="{BB962C8B-B14F-4D97-AF65-F5344CB8AC3E}">
        <p14:creationId xmlns:p14="http://schemas.microsoft.com/office/powerpoint/2010/main" val="3840547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9B42-F79D-4228-BF99-936563E09A40}"/>
              </a:ext>
            </a:extLst>
          </p:cNvPr>
          <p:cNvSpPr>
            <a:spLocks noGrp="1"/>
          </p:cNvSpPr>
          <p:nvPr>
            <p:ph type="title"/>
          </p:nvPr>
        </p:nvSpPr>
        <p:spPr/>
        <p:txBody>
          <a:bodyPr/>
          <a:lstStyle/>
          <a:p>
            <a:r>
              <a:rPr lang="en-US" dirty="0"/>
              <a:t>Web Storage concepts and usage</a:t>
            </a:r>
          </a:p>
        </p:txBody>
      </p:sp>
      <p:sp>
        <p:nvSpPr>
          <p:cNvPr id="3" name="Content Placeholder 2">
            <a:extLst>
              <a:ext uri="{FF2B5EF4-FFF2-40B4-BE49-F238E27FC236}">
                <a16:creationId xmlns:a16="http://schemas.microsoft.com/office/drawing/2014/main" id="{A911B0B7-E765-44F2-A07D-452CCB6EDAC0}"/>
              </a:ext>
            </a:extLst>
          </p:cNvPr>
          <p:cNvSpPr>
            <a:spLocks noGrp="1"/>
          </p:cNvSpPr>
          <p:nvPr>
            <p:ph idx="1"/>
          </p:nvPr>
        </p:nvSpPr>
        <p:spPr>
          <a:xfrm>
            <a:off x="645130" y="1590262"/>
            <a:ext cx="9404723" cy="4658138"/>
          </a:xfrm>
        </p:spPr>
        <p:txBody>
          <a:bodyPr>
            <a:normAutofit/>
          </a:bodyPr>
          <a:lstStyle/>
          <a:p>
            <a:r>
              <a:rPr lang="en-US" dirty="0"/>
              <a:t>The two mechanisms within Web Storage are as follows:</a:t>
            </a:r>
          </a:p>
          <a:p>
            <a:pPr lvl="1"/>
            <a:r>
              <a:rPr lang="en-US" b="1" dirty="0" err="1">
                <a:solidFill>
                  <a:schemeClr val="accent2"/>
                </a:solidFill>
              </a:rPr>
              <a:t>window.sessionStorage</a:t>
            </a:r>
            <a:r>
              <a:rPr lang="en-US" dirty="0"/>
              <a:t> maintains a separate storage area for each given origin that's available for the duration of the page session (as long as the browser is open, including page reloads and restores)</a:t>
            </a:r>
          </a:p>
          <a:p>
            <a:pPr lvl="1"/>
            <a:r>
              <a:rPr lang="en-US" b="1" dirty="0" err="1">
                <a:solidFill>
                  <a:schemeClr val="accent2"/>
                </a:solidFill>
              </a:rPr>
              <a:t>window.localStorage</a:t>
            </a:r>
            <a:r>
              <a:rPr lang="en-US" dirty="0"/>
              <a:t> does the same thing, but persists even when the browser is closed and reopened.</a:t>
            </a:r>
          </a:p>
          <a:p>
            <a:r>
              <a:rPr lang="en-US" dirty="0"/>
              <a:t>These mechanisms are available via the </a:t>
            </a:r>
            <a:r>
              <a:rPr lang="en-US" dirty="0" err="1"/>
              <a:t>Window.sessionStorage</a:t>
            </a:r>
            <a:r>
              <a:rPr lang="en-US" dirty="0"/>
              <a:t> and </a:t>
            </a:r>
            <a:r>
              <a:rPr lang="en-US" dirty="0" err="1"/>
              <a:t>Window.localStorage</a:t>
            </a:r>
            <a:r>
              <a:rPr lang="en-US" dirty="0"/>
              <a:t> properties.</a:t>
            </a:r>
          </a:p>
        </p:txBody>
      </p:sp>
      <p:sp>
        <p:nvSpPr>
          <p:cNvPr id="4" name="Slide Number Placeholder 3">
            <a:extLst>
              <a:ext uri="{FF2B5EF4-FFF2-40B4-BE49-F238E27FC236}">
                <a16:creationId xmlns:a16="http://schemas.microsoft.com/office/drawing/2014/main" id="{28BF0B2D-78F5-4830-B864-C9D1B497B38F}"/>
              </a:ext>
            </a:extLst>
          </p:cNvPr>
          <p:cNvSpPr>
            <a:spLocks noGrp="1"/>
          </p:cNvSpPr>
          <p:nvPr>
            <p:ph type="sldNum" sz="quarter" idx="12"/>
          </p:nvPr>
        </p:nvSpPr>
        <p:spPr/>
        <p:txBody>
          <a:bodyPr/>
          <a:lstStyle/>
          <a:p>
            <a:fld id="{84F7D234-5B7C-47B5-93A7-EAB147A706C7}" type="slidenum">
              <a:rPr lang="en-US" smtClean="0"/>
              <a:t>80</a:t>
            </a:fld>
            <a:endParaRPr lang="en-US"/>
          </a:p>
        </p:txBody>
      </p:sp>
    </p:spTree>
    <p:extLst>
      <p:ext uri="{BB962C8B-B14F-4D97-AF65-F5344CB8AC3E}">
        <p14:creationId xmlns:p14="http://schemas.microsoft.com/office/powerpoint/2010/main" val="18648188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2648-5B9F-41A1-8A45-4A778C5C47E7}"/>
              </a:ext>
            </a:extLst>
          </p:cNvPr>
          <p:cNvSpPr>
            <a:spLocks noGrp="1"/>
          </p:cNvSpPr>
          <p:nvPr>
            <p:ph type="title"/>
          </p:nvPr>
        </p:nvSpPr>
        <p:spPr/>
        <p:txBody>
          <a:bodyPr/>
          <a:lstStyle/>
          <a:p>
            <a:r>
              <a:rPr lang="en-US" dirty="0"/>
              <a:t>The </a:t>
            </a:r>
            <a:r>
              <a:rPr lang="en-US" dirty="0" err="1"/>
              <a:t>localStorage</a:t>
            </a:r>
            <a:br>
              <a:rPr lang="en-US" dirty="0"/>
            </a:br>
            <a:endParaRPr lang="en-US" dirty="0"/>
          </a:p>
        </p:txBody>
      </p:sp>
      <p:sp>
        <p:nvSpPr>
          <p:cNvPr id="3" name="Content Placeholder 2">
            <a:extLst>
              <a:ext uri="{FF2B5EF4-FFF2-40B4-BE49-F238E27FC236}">
                <a16:creationId xmlns:a16="http://schemas.microsoft.com/office/drawing/2014/main" id="{2B691979-25C7-4B96-B9FF-2F5E96F7EEAF}"/>
              </a:ext>
            </a:extLst>
          </p:cNvPr>
          <p:cNvSpPr>
            <a:spLocks noGrp="1"/>
          </p:cNvSpPr>
          <p:nvPr>
            <p:ph idx="1"/>
          </p:nvPr>
        </p:nvSpPr>
        <p:spPr>
          <a:xfrm>
            <a:off x="384314" y="1349829"/>
            <a:ext cx="10399800" cy="5239657"/>
          </a:xfrm>
        </p:spPr>
        <p:txBody>
          <a:bodyPr>
            <a:normAutofit fontScale="92500" lnSpcReduction="20000"/>
          </a:bodyPr>
          <a:lstStyle/>
          <a:p>
            <a:pPr marL="0" indent="0">
              <a:buNone/>
            </a:pPr>
            <a:r>
              <a:rPr lang="en-US" dirty="0"/>
              <a:t>&lt;div id="result"&gt;&lt;/div&gt;</a:t>
            </a:r>
          </a:p>
          <a:p>
            <a:pPr marL="0" indent="0">
              <a:buNone/>
            </a:pPr>
            <a:endParaRPr lang="en-US" dirty="0"/>
          </a:p>
          <a:p>
            <a:pPr marL="0" indent="0">
              <a:buNone/>
            </a:pPr>
            <a:r>
              <a:rPr lang="en-US" dirty="0"/>
              <a:t>&lt;script&gt;</a:t>
            </a:r>
          </a:p>
          <a:p>
            <a:pPr marL="0" indent="0">
              <a:buNone/>
            </a:pPr>
            <a:r>
              <a:rPr lang="en-US" dirty="0">
                <a:solidFill>
                  <a:schemeClr val="accent2"/>
                </a:solidFill>
              </a:rPr>
              <a:t>// Check browser support</a:t>
            </a:r>
          </a:p>
          <a:p>
            <a:pPr marL="0" indent="0">
              <a:buNone/>
            </a:pPr>
            <a:r>
              <a:rPr lang="en-US" dirty="0"/>
              <a:t>if (</a:t>
            </a:r>
            <a:r>
              <a:rPr lang="en-US" dirty="0" err="1"/>
              <a:t>typeof</a:t>
            </a:r>
            <a:r>
              <a:rPr lang="en-US" dirty="0"/>
              <a:t>(Storage) !== "undefined") {</a:t>
            </a:r>
          </a:p>
          <a:p>
            <a:pPr marL="0" indent="0">
              <a:buNone/>
            </a:pPr>
            <a:r>
              <a:rPr lang="en-US" dirty="0"/>
              <a:t>  </a:t>
            </a:r>
            <a:r>
              <a:rPr lang="en-US" dirty="0">
                <a:solidFill>
                  <a:schemeClr val="accent2"/>
                </a:solidFill>
              </a:rPr>
              <a:t>// Store</a:t>
            </a:r>
          </a:p>
          <a:p>
            <a:pPr marL="0" indent="0">
              <a:buNone/>
            </a:pPr>
            <a:r>
              <a:rPr lang="en-US" dirty="0"/>
              <a:t>  </a:t>
            </a:r>
            <a:r>
              <a:rPr lang="en-US" dirty="0" err="1"/>
              <a:t>localStorage.setItem</a:t>
            </a:r>
            <a:r>
              <a:rPr lang="en-US" dirty="0"/>
              <a:t>("</a:t>
            </a:r>
            <a:r>
              <a:rPr lang="en-US" dirty="0" err="1"/>
              <a:t>lastname</a:t>
            </a:r>
            <a:r>
              <a:rPr lang="en-US" dirty="0"/>
              <a:t>", "Smith");</a:t>
            </a:r>
          </a:p>
          <a:p>
            <a:pPr marL="0" indent="0">
              <a:buNone/>
            </a:pPr>
            <a:r>
              <a:rPr lang="en-US" dirty="0"/>
              <a:t>  </a:t>
            </a:r>
            <a:r>
              <a:rPr lang="en-US" dirty="0">
                <a:solidFill>
                  <a:schemeClr val="accent2"/>
                </a:solidFill>
              </a:rPr>
              <a:t>// Retrieve</a:t>
            </a:r>
          </a:p>
          <a:p>
            <a:pPr marL="0" indent="0">
              <a:buNone/>
            </a:pPr>
            <a:r>
              <a:rPr lang="en-US" dirty="0"/>
              <a:t>  </a:t>
            </a:r>
            <a:r>
              <a:rPr lang="en-US" dirty="0" err="1"/>
              <a:t>document.getElementById</a:t>
            </a:r>
            <a:r>
              <a:rPr lang="en-US" dirty="0"/>
              <a:t>("result").</a:t>
            </a:r>
            <a:r>
              <a:rPr lang="en-US" dirty="0" err="1"/>
              <a:t>innerHTML</a:t>
            </a:r>
            <a:r>
              <a:rPr lang="en-US" dirty="0"/>
              <a:t> = </a:t>
            </a:r>
            <a:r>
              <a:rPr lang="en-US" dirty="0" err="1"/>
              <a:t>localStorage.getItem</a:t>
            </a:r>
            <a:r>
              <a:rPr lang="en-US" dirty="0"/>
              <a:t>("</a:t>
            </a:r>
            <a:r>
              <a:rPr lang="en-US" dirty="0" err="1"/>
              <a:t>lastname</a:t>
            </a:r>
            <a:r>
              <a:rPr lang="en-US" dirty="0"/>
              <a:t>");</a:t>
            </a:r>
          </a:p>
          <a:p>
            <a:pPr marL="0" indent="0">
              <a:buNone/>
            </a:pPr>
            <a:r>
              <a:rPr lang="en-US" dirty="0"/>
              <a:t>} else {</a:t>
            </a:r>
          </a:p>
          <a:p>
            <a:pPr marL="0" indent="0">
              <a:buNone/>
            </a:pPr>
            <a:r>
              <a:rPr lang="en-US" dirty="0"/>
              <a:t>  </a:t>
            </a:r>
            <a:r>
              <a:rPr lang="en-US" dirty="0" err="1"/>
              <a:t>document.getElementById</a:t>
            </a:r>
            <a:r>
              <a:rPr lang="en-US" dirty="0"/>
              <a:t>("result").</a:t>
            </a:r>
            <a:r>
              <a:rPr lang="en-US" dirty="0" err="1"/>
              <a:t>innerHTML</a:t>
            </a:r>
            <a:r>
              <a:rPr lang="en-US" dirty="0"/>
              <a:t> = "Sorry, your browser does not support Web Storage...";</a:t>
            </a:r>
          </a:p>
          <a:p>
            <a:pPr marL="0" indent="0">
              <a:buNone/>
            </a:pPr>
            <a:r>
              <a:rPr lang="en-US" dirty="0"/>
              <a:t>}</a:t>
            </a:r>
          </a:p>
          <a:p>
            <a:pPr marL="0" indent="0">
              <a:buNone/>
            </a:pPr>
            <a:r>
              <a:rPr lang="en-US" dirty="0"/>
              <a:t>&lt;/script&gt;</a:t>
            </a:r>
          </a:p>
        </p:txBody>
      </p:sp>
      <p:sp>
        <p:nvSpPr>
          <p:cNvPr id="4" name="Slide Number Placeholder 3">
            <a:extLst>
              <a:ext uri="{FF2B5EF4-FFF2-40B4-BE49-F238E27FC236}">
                <a16:creationId xmlns:a16="http://schemas.microsoft.com/office/drawing/2014/main" id="{018D0AFF-735C-4847-9BD4-4BF8C0CA3163}"/>
              </a:ext>
            </a:extLst>
          </p:cNvPr>
          <p:cNvSpPr>
            <a:spLocks noGrp="1"/>
          </p:cNvSpPr>
          <p:nvPr>
            <p:ph type="sldNum" sz="quarter" idx="12"/>
          </p:nvPr>
        </p:nvSpPr>
        <p:spPr/>
        <p:txBody>
          <a:bodyPr/>
          <a:lstStyle/>
          <a:p>
            <a:fld id="{84F7D234-5B7C-47B5-93A7-EAB147A706C7}" type="slidenum">
              <a:rPr lang="en-US" smtClean="0"/>
              <a:t>81</a:t>
            </a:fld>
            <a:endParaRPr lang="en-US"/>
          </a:p>
        </p:txBody>
      </p:sp>
    </p:spTree>
    <p:extLst>
      <p:ext uri="{BB962C8B-B14F-4D97-AF65-F5344CB8AC3E}">
        <p14:creationId xmlns:p14="http://schemas.microsoft.com/office/powerpoint/2010/main" val="11447572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12D8B-D551-4DEC-9CB4-B5A0F224E094}"/>
              </a:ext>
            </a:extLst>
          </p:cNvPr>
          <p:cNvSpPr>
            <a:spLocks noGrp="1"/>
          </p:cNvSpPr>
          <p:nvPr>
            <p:ph idx="1"/>
          </p:nvPr>
        </p:nvSpPr>
        <p:spPr>
          <a:xfrm>
            <a:off x="348343" y="295730"/>
            <a:ext cx="10972800" cy="6266542"/>
          </a:xfrm>
        </p:spPr>
        <p:txBody>
          <a:bodyPr>
            <a:normAutofit fontScale="85000" lnSpcReduction="20000"/>
          </a:bodyPr>
          <a:lstStyle/>
          <a:p>
            <a:r>
              <a:rPr lang="en-US" b="1" dirty="0">
                <a:solidFill>
                  <a:schemeClr val="accent2"/>
                </a:solidFill>
              </a:rPr>
              <a:t>Example to count the number of times a user has clicked a button</a:t>
            </a:r>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&lt;script&gt;</a:t>
            </a:r>
          </a:p>
          <a:p>
            <a:pPr marL="0" indent="0">
              <a:buNone/>
            </a:pPr>
            <a:r>
              <a:rPr lang="en-US" dirty="0"/>
              <a:t>function </a:t>
            </a:r>
            <a:r>
              <a:rPr lang="en-US" dirty="0" err="1"/>
              <a:t>clickCounter</a:t>
            </a:r>
            <a:r>
              <a:rPr lang="en-US" dirty="0"/>
              <a:t>() {</a:t>
            </a:r>
          </a:p>
          <a:p>
            <a:pPr marL="0" indent="0">
              <a:buNone/>
            </a:pPr>
            <a:r>
              <a:rPr lang="en-US" dirty="0"/>
              <a:t>  if (</a:t>
            </a:r>
            <a:r>
              <a:rPr lang="en-US" dirty="0" err="1"/>
              <a:t>typeof</a:t>
            </a:r>
            <a:r>
              <a:rPr lang="en-US" dirty="0"/>
              <a:t>(Storage) !== "undefined") {</a:t>
            </a:r>
          </a:p>
          <a:p>
            <a:pPr marL="0" indent="0">
              <a:buNone/>
            </a:pPr>
            <a:r>
              <a:rPr lang="en-US" dirty="0"/>
              <a:t>    if (</a:t>
            </a:r>
            <a:r>
              <a:rPr lang="en-US" dirty="0" err="1"/>
              <a:t>localStorage.clickcount</a:t>
            </a:r>
            <a:r>
              <a:rPr lang="en-US" dirty="0"/>
              <a:t>) {</a:t>
            </a:r>
          </a:p>
          <a:p>
            <a:pPr marL="0" indent="0">
              <a:buNone/>
            </a:pPr>
            <a:r>
              <a:rPr lang="en-US" dirty="0"/>
              <a:t>      </a:t>
            </a:r>
            <a:r>
              <a:rPr lang="en-US" dirty="0" err="1"/>
              <a:t>localStorage.clickcount</a:t>
            </a:r>
            <a:r>
              <a:rPr lang="en-US" dirty="0"/>
              <a:t> = Number(</a:t>
            </a:r>
            <a:r>
              <a:rPr lang="en-US" dirty="0" err="1"/>
              <a:t>localStorage.clickcount</a:t>
            </a:r>
            <a:r>
              <a:rPr lang="en-US" dirty="0"/>
              <a:t>)+1;</a:t>
            </a:r>
          </a:p>
          <a:p>
            <a:pPr marL="0" indent="0">
              <a:buNone/>
            </a:pPr>
            <a:r>
              <a:rPr lang="en-US" dirty="0"/>
              <a:t>    } else {</a:t>
            </a:r>
          </a:p>
          <a:p>
            <a:pPr marL="0" indent="0">
              <a:buNone/>
            </a:pPr>
            <a:r>
              <a:rPr lang="en-US" dirty="0"/>
              <a:t>      </a:t>
            </a:r>
            <a:r>
              <a:rPr lang="en-US" dirty="0" err="1"/>
              <a:t>localStorage.clickcount</a:t>
            </a:r>
            <a:r>
              <a:rPr lang="en-US" dirty="0"/>
              <a:t> = 1;</a:t>
            </a:r>
          </a:p>
          <a:p>
            <a:pPr marL="0" indent="0">
              <a:buNone/>
            </a:pPr>
            <a:r>
              <a:rPr lang="en-US" dirty="0"/>
              <a:t>    }</a:t>
            </a:r>
          </a:p>
          <a:p>
            <a:pPr marL="0" indent="0">
              <a:buNone/>
            </a:pPr>
            <a:r>
              <a:rPr lang="en-US" dirty="0"/>
              <a:t>    </a:t>
            </a:r>
            <a:r>
              <a:rPr lang="en-US" dirty="0" err="1"/>
              <a:t>document.getElementById</a:t>
            </a:r>
            <a:r>
              <a:rPr lang="en-US" dirty="0"/>
              <a:t>("result").</a:t>
            </a:r>
            <a:r>
              <a:rPr lang="en-US" dirty="0" err="1"/>
              <a:t>innerHTML</a:t>
            </a:r>
            <a:r>
              <a:rPr lang="en-US" dirty="0"/>
              <a:t> = "You have clicked the button " + </a:t>
            </a:r>
            <a:r>
              <a:rPr lang="en-US" dirty="0" err="1"/>
              <a:t>localStorage.clickcount</a:t>
            </a:r>
            <a:r>
              <a:rPr lang="en-US" dirty="0"/>
              <a:t> + " time(s).";</a:t>
            </a:r>
          </a:p>
          <a:p>
            <a:pPr marL="0" indent="0">
              <a:buNone/>
            </a:pPr>
            <a:r>
              <a:rPr lang="en-US" dirty="0"/>
              <a:t>  } else {</a:t>
            </a:r>
          </a:p>
          <a:p>
            <a:pPr marL="0" indent="0">
              <a:buNone/>
            </a:pPr>
            <a:r>
              <a:rPr lang="en-US" dirty="0"/>
              <a:t>    </a:t>
            </a:r>
            <a:r>
              <a:rPr lang="en-US" dirty="0" err="1"/>
              <a:t>document.getElementById</a:t>
            </a:r>
            <a:r>
              <a:rPr lang="en-US" dirty="0"/>
              <a:t>("result").</a:t>
            </a:r>
            <a:r>
              <a:rPr lang="en-US" dirty="0" err="1"/>
              <a:t>innerHTML</a:t>
            </a:r>
            <a:r>
              <a:rPr lang="en-US" dirty="0"/>
              <a:t> = "Sorry, your browser does not support web storage...";</a:t>
            </a:r>
          </a:p>
          <a:p>
            <a:pPr marL="0" indent="0">
              <a:buNone/>
            </a:pPr>
            <a:r>
              <a:rPr lang="en-US" dirty="0"/>
              <a:t>  }</a:t>
            </a:r>
          </a:p>
          <a:p>
            <a:pPr marL="0" indent="0">
              <a:buNone/>
            </a:pPr>
            <a:r>
              <a:rPr lang="en-US" dirty="0"/>
              <a:t>}</a:t>
            </a:r>
          </a:p>
          <a:p>
            <a:pPr marL="0" indent="0">
              <a:buNone/>
            </a:pPr>
            <a:r>
              <a:rPr lang="en-US" dirty="0"/>
              <a:t>&lt;/script&gt;</a:t>
            </a:r>
          </a:p>
        </p:txBody>
      </p:sp>
      <p:sp>
        <p:nvSpPr>
          <p:cNvPr id="4" name="Slide Number Placeholder 3">
            <a:extLst>
              <a:ext uri="{FF2B5EF4-FFF2-40B4-BE49-F238E27FC236}">
                <a16:creationId xmlns:a16="http://schemas.microsoft.com/office/drawing/2014/main" id="{35E71B47-0BDB-4B71-8E27-C4C8369C5BA1}"/>
              </a:ext>
            </a:extLst>
          </p:cNvPr>
          <p:cNvSpPr>
            <a:spLocks noGrp="1"/>
          </p:cNvSpPr>
          <p:nvPr>
            <p:ph type="sldNum" sz="quarter" idx="12"/>
          </p:nvPr>
        </p:nvSpPr>
        <p:spPr/>
        <p:txBody>
          <a:bodyPr/>
          <a:lstStyle/>
          <a:p>
            <a:fld id="{84F7D234-5B7C-47B5-93A7-EAB147A706C7}" type="slidenum">
              <a:rPr lang="en-US" smtClean="0"/>
              <a:t>82</a:t>
            </a:fld>
            <a:endParaRPr lang="en-US"/>
          </a:p>
        </p:txBody>
      </p:sp>
    </p:spTree>
    <p:extLst>
      <p:ext uri="{BB962C8B-B14F-4D97-AF65-F5344CB8AC3E}">
        <p14:creationId xmlns:p14="http://schemas.microsoft.com/office/powerpoint/2010/main" val="6359890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3F9E-ADC7-425E-86BA-53A5FBF68EA4}"/>
              </a:ext>
            </a:extLst>
          </p:cNvPr>
          <p:cNvSpPr>
            <a:spLocks noGrp="1"/>
          </p:cNvSpPr>
          <p:nvPr>
            <p:ph type="title"/>
          </p:nvPr>
        </p:nvSpPr>
        <p:spPr/>
        <p:txBody>
          <a:bodyPr/>
          <a:lstStyle/>
          <a:p>
            <a:r>
              <a:rPr lang="en-US" dirty="0"/>
              <a:t>HTML5 Web SQL</a:t>
            </a:r>
          </a:p>
        </p:txBody>
      </p:sp>
      <p:sp>
        <p:nvSpPr>
          <p:cNvPr id="3" name="Content Placeholder 2">
            <a:extLst>
              <a:ext uri="{FF2B5EF4-FFF2-40B4-BE49-F238E27FC236}">
                <a16:creationId xmlns:a16="http://schemas.microsoft.com/office/drawing/2014/main" id="{E80C28C3-5539-48C8-BA92-4DC9FDEF5FED}"/>
              </a:ext>
            </a:extLst>
          </p:cNvPr>
          <p:cNvSpPr>
            <a:spLocks noGrp="1"/>
          </p:cNvSpPr>
          <p:nvPr>
            <p:ph idx="1"/>
          </p:nvPr>
        </p:nvSpPr>
        <p:spPr>
          <a:xfrm>
            <a:off x="751562" y="1716066"/>
            <a:ext cx="9908087" cy="4532333"/>
          </a:xfrm>
        </p:spPr>
        <p:txBody>
          <a:bodyPr/>
          <a:lstStyle/>
          <a:p>
            <a:pPr marL="0" indent="0">
              <a:buNone/>
            </a:pPr>
            <a:r>
              <a:rPr lang="en-US" dirty="0"/>
              <a:t>HTML5 Web SQL Databases introduces a set of APIs to manipulate the client side database and is not a part of HTML5. Following are the concepts covered.</a:t>
            </a:r>
          </a:p>
          <a:p>
            <a:r>
              <a:rPr lang="en-US" dirty="0"/>
              <a:t>What is Web SQL Database</a:t>
            </a:r>
          </a:p>
          <a:p>
            <a:r>
              <a:rPr lang="en-US" dirty="0"/>
              <a:t>Creating Database</a:t>
            </a:r>
          </a:p>
          <a:p>
            <a:r>
              <a:rPr lang="en-US" dirty="0"/>
              <a:t>Execution of Web SQL</a:t>
            </a:r>
          </a:p>
        </p:txBody>
      </p:sp>
      <p:sp>
        <p:nvSpPr>
          <p:cNvPr id="4" name="Slide Number Placeholder 3">
            <a:extLst>
              <a:ext uri="{FF2B5EF4-FFF2-40B4-BE49-F238E27FC236}">
                <a16:creationId xmlns:a16="http://schemas.microsoft.com/office/drawing/2014/main" id="{EA3ED2FD-B36A-4145-8636-21F3EB35BD76}"/>
              </a:ext>
            </a:extLst>
          </p:cNvPr>
          <p:cNvSpPr>
            <a:spLocks noGrp="1"/>
          </p:cNvSpPr>
          <p:nvPr>
            <p:ph type="sldNum" sz="quarter" idx="12"/>
          </p:nvPr>
        </p:nvSpPr>
        <p:spPr/>
        <p:txBody>
          <a:bodyPr/>
          <a:lstStyle/>
          <a:p>
            <a:fld id="{84F7D234-5B7C-47B5-93A7-EAB147A706C7}" type="slidenum">
              <a:rPr lang="en-US" smtClean="0"/>
              <a:t>83</a:t>
            </a:fld>
            <a:endParaRPr lang="en-US"/>
          </a:p>
        </p:txBody>
      </p:sp>
      <p:graphicFrame>
        <p:nvGraphicFramePr>
          <p:cNvPr id="5" name="Table 4">
            <a:extLst>
              <a:ext uri="{FF2B5EF4-FFF2-40B4-BE49-F238E27FC236}">
                <a16:creationId xmlns:a16="http://schemas.microsoft.com/office/drawing/2014/main" id="{B845583D-B448-43DD-BA4A-EE64CA8D9B68}"/>
              </a:ext>
            </a:extLst>
          </p:cNvPr>
          <p:cNvGraphicFramePr>
            <a:graphicFrameLocks noGrp="1"/>
          </p:cNvGraphicFramePr>
          <p:nvPr>
            <p:extLst>
              <p:ext uri="{D42A27DB-BD31-4B8C-83A1-F6EECF244321}">
                <p14:modId xmlns:p14="http://schemas.microsoft.com/office/powerpoint/2010/main" val="1388433903"/>
              </p:ext>
            </p:extLst>
          </p:nvPr>
        </p:nvGraphicFramePr>
        <p:xfrm>
          <a:off x="289123" y="4470156"/>
          <a:ext cx="11143595" cy="849630"/>
        </p:xfrm>
        <a:graphic>
          <a:graphicData uri="http://schemas.openxmlformats.org/drawingml/2006/table">
            <a:tbl>
              <a:tblPr/>
              <a:tblGrid>
                <a:gridCol w="1833027">
                  <a:extLst>
                    <a:ext uri="{9D8B030D-6E8A-4147-A177-3AD203B41FA5}">
                      <a16:colId xmlns:a16="http://schemas.microsoft.com/office/drawing/2014/main" val="1084752728"/>
                    </a:ext>
                  </a:extLst>
                </a:gridCol>
                <a:gridCol w="2184564">
                  <a:extLst>
                    <a:ext uri="{9D8B030D-6E8A-4147-A177-3AD203B41FA5}">
                      <a16:colId xmlns:a16="http://schemas.microsoft.com/office/drawing/2014/main" val="87919819"/>
                    </a:ext>
                  </a:extLst>
                </a:gridCol>
                <a:gridCol w="1781501">
                  <a:extLst>
                    <a:ext uri="{9D8B030D-6E8A-4147-A177-3AD203B41FA5}">
                      <a16:colId xmlns:a16="http://schemas.microsoft.com/office/drawing/2014/main" val="3593223068"/>
                    </a:ext>
                  </a:extLst>
                </a:gridCol>
                <a:gridCol w="1781501">
                  <a:extLst>
                    <a:ext uri="{9D8B030D-6E8A-4147-A177-3AD203B41FA5}">
                      <a16:colId xmlns:a16="http://schemas.microsoft.com/office/drawing/2014/main" val="3512737989"/>
                    </a:ext>
                  </a:extLst>
                </a:gridCol>
                <a:gridCol w="1781501">
                  <a:extLst>
                    <a:ext uri="{9D8B030D-6E8A-4147-A177-3AD203B41FA5}">
                      <a16:colId xmlns:a16="http://schemas.microsoft.com/office/drawing/2014/main" val="382575150"/>
                    </a:ext>
                  </a:extLst>
                </a:gridCol>
                <a:gridCol w="1781501">
                  <a:extLst>
                    <a:ext uri="{9D8B030D-6E8A-4147-A177-3AD203B41FA5}">
                      <a16:colId xmlns:a16="http://schemas.microsoft.com/office/drawing/2014/main" val="2096338938"/>
                    </a:ext>
                  </a:extLst>
                </a:gridCol>
              </a:tblGrid>
              <a:tr h="419100">
                <a:tc>
                  <a:txBody>
                    <a:bodyPr/>
                    <a:lstStyle/>
                    <a:p>
                      <a:pPr algn="l" fontAlgn="ctr"/>
                      <a:r>
                        <a:rPr lang="en-US" sz="1600" b="0" dirty="0">
                          <a:solidFill>
                            <a:schemeClr val="bg1"/>
                          </a:solidFill>
                          <a:effectLst/>
                        </a:rPr>
                        <a:t>Element</a:t>
                      </a:r>
                    </a:p>
                  </a:txBody>
                  <a:tcPr marL="152400"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Chrome</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Internet Explorer</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Mozilla Firefox</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Apple Safari</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Opera</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785537214"/>
                  </a:ext>
                </a:extLst>
              </a:tr>
              <a:tr h="0">
                <a:tc>
                  <a:txBody>
                    <a:bodyPr/>
                    <a:lstStyle/>
                    <a:p>
                      <a:pPr algn="l" fontAlgn="t"/>
                      <a:r>
                        <a:rPr lang="en-US" sz="1600" dirty="0">
                          <a:solidFill>
                            <a:schemeClr val="bg1"/>
                          </a:solidFill>
                          <a:effectLst/>
                        </a:rPr>
                        <a:t>Web SQL</a:t>
                      </a:r>
                    </a:p>
                  </a:txBody>
                  <a:tcPr marL="1524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4.0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a:solidFill>
                            <a:schemeClr val="bg1"/>
                          </a:solidFill>
                          <a:effectLst/>
                        </a:rPr>
                        <a:t>Not Supported</a:t>
                      </a:r>
                      <a:endParaRPr lang="en-US" sz="1600" dirty="0">
                        <a:solidFill>
                          <a:schemeClr val="bg1"/>
                        </a:solidFill>
                        <a:effectLst/>
                      </a:endParaRP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Not Supported</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3.1</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11.5</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2849183247"/>
                  </a:ext>
                </a:extLst>
              </a:tr>
            </a:tbl>
          </a:graphicData>
        </a:graphic>
      </p:graphicFrame>
    </p:spTree>
    <p:extLst>
      <p:ext uri="{BB962C8B-B14F-4D97-AF65-F5344CB8AC3E}">
        <p14:creationId xmlns:p14="http://schemas.microsoft.com/office/powerpoint/2010/main" val="40071095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11182-A8BA-49DC-ADEE-F529E9323007}"/>
              </a:ext>
            </a:extLst>
          </p:cNvPr>
          <p:cNvSpPr>
            <a:spLocks noGrp="1"/>
          </p:cNvSpPr>
          <p:nvPr>
            <p:ph type="title"/>
          </p:nvPr>
        </p:nvSpPr>
        <p:spPr/>
        <p:txBody>
          <a:bodyPr/>
          <a:lstStyle/>
          <a:p>
            <a:r>
              <a:rPr lang="en-US" dirty="0"/>
              <a:t>What is Web SQL Database</a:t>
            </a:r>
            <a:br>
              <a:rPr lang="en-US" dirty="0"/>
            </a:br>
            <a:endParaRPr lang="en-US" dirty="0"/>
          </a:p>
        </p:txBody>
      </p:sp>
      <p:sp>
        <p:nvSpPr>
          <p:cNvPr id="3" name="Content Placeholder 2">
            <a:extLst>
              <a:ext uri="{FF2B5EF4-FFF2-40B4-BE49-F238E27FC236}">
                <a16:creationId xmlns:a16="http://schemas.microsoft.com/office/drawing/2014/main" id="{86B7567E-4759-4F5E-8FCC-36F21D1EFBA3}"/>
              </a:ext>
            </a:extLst>
          </p:cNvPr>
          <p:cNvSpPr>
            <a:spLocks noGrp="1"/>
          </p:cNvSpPr>
          <p:nvPr>
            <p:ph idx="1"/>
          </p:nvPr>
        </p:nvSpPr>
        <p:spPr>
          <a:xfrm>
            <a:off x="645130" y="1691014"/>
            <a:ext cx="10665873" cy="4557385"/>
          </a:xfrm>
        </p:spPr>
        <p:txBody>
          <a:bodyPr>
            <a:normAutofit/>
          </a:bodyPr>
          <a:lstStyle/>
          <a:p>
            <a:pPr marL="0" indent="0">
              <a:buNone/>
            </a:pPr>
            <a:r>
              <a:rPr lang="en-US" dirty="0"/>
              <a:t>Web SQL database is a web page API to store the data in </a:t>
            </a:r>
            <a:r>
              <a:rPr lang="en-US" dirty="0" err="1"/>
              <a:t>databases.Actually</a:t>
            </a:r>
            <a:r>
              <a:rPr lang="en-US" dirty="0"/>
              <a:t> SQL is not a part of HTML5. In order to store the data, HTML5 introduced some methods as follows.</a:t>
            </a:r>
          </a:p>
          <a:p>
            <a:r>
              <a:rPr lang="en-US" dirty="0" err="1"/>
              <a:t>openDatabase</a:t>
            </a:r>
            <a:endParaRPr lang="en-US" dirty="0"/>
          </a:p>
          <a:p>
            <a:pPr lvl="1"/>
            <a:r>
              <a:rPr lang="en-US" dirty="0"/>
              <a:t>Used to create object of the Database. user can use the existing Database or create new one.</a:t>
            </a:r>
          </a:p>
          <a:p>
            <a:r>
              <a:rPr lang="en-US" dirty="0"/>
              <a:t>transaction</a:t>
            </a:r>
          </a:p>
          <a:p>
            <a:pPr lvl="1"/>
            <a:r>
              <a:rPr lang="en-US" dirty="0"/>
              <a:t>Used to get the control on a transaction to perform commit or roll back depends on situation.</a:t>
            </a:r>
          </a:p>
          <a:p>
            <a:r>
              <a:rPr lang="en-US" dirty="0" err="1"/>
              <a:t>executeSql</a:t>
            </a:r>
            <a:endParaRPr lang="en-US" dirty="0"/>
          </a:p>
          <a:p>
            <a:pPr lvl="1"/>
            <a:r>
              <a:rPr lang="en-US" dirty="0"/>
              <a:t>Used to execute the SQL Query.</a:t>
            </a:r>
          </a:p>
        </p:txBody>
      </p:sp>
      <p:sp>
        <p:nvSpPr>
          <p:cNvPr id="4" name="Slide Number Placeholder 3">
            <a:extLst>
              <a:ext uri="{FF2B5EF4-FFF2-40B4-BE49-F238E27FC236}">
                <a16:creationId xmlns:a16="http://schemas.microsoft.com/office/drawing/2014/main" id="{26900AA4-5859-4F34-A8E7-3069176F8909}"/>
              </a:ext>
            </a:extLst>
          </p:cNvPr>
          <p:cNvSpPr>
            <a:spLocks noGrp="1"/>
          </p:cNvSpPr>
          <p:nvPr>
            <p:ph type="sldNum" sz="quarter" idx="12"/>
          </p:nvPr>
        </p:nvSpPr>
        <p:spPr/>
        <p:txBody>
          <a:bodyPr/>
          <a:lstStyle/>
          <a:p>
            <a:fld id="{84F7D234-5B7C-47B5-93A7-EAB147A706C7}" type="slidenum">
              <a:rPr lang="en-US" smtClean="0"/>
              <a:t>84</a:t>
            </a:fld>
            <a:endParaRPr lang="en-US"/>
          </a:p>
        </p:txBody>
      </p:sp>
    </p:spTree>
    <p:extLst>
      <p:ext uri="{BB962C8B-B14F-4D97-AF65-F5344CB8AC3E}">
        <p14:creationId xmlns:p14="http://schemas.microsoft.com/office/powerpoint/2010/main" val="3448739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03F8F5-2250-4D5C-A379-3E22BD82B153}"/>
              </a:ext>
            </a:extLst>
          </p:cNvPr>
          <p:cNvSpPr>
            <a:spLocks noGrp="1"/>
          </p:cNvSpPr>
          <p:nvPr>
            <p:ph idx="1"/>
          </p:nvPr>
        </p:nvSpPr>
        <p:spPr>
          <a:xfrm>
            <a:off x="463464" y="701458"/>
            <a:ext cx="9889076" cy="5874706"/>
          </a:xfrm>
        </p:spPr>
        <p:txBody>
          <a:bodyPr/>
          <a:lstStyle/>
          <a:p>
            <a:pPr marL="0" indent="0">
              <a:buNone/>
            </a:pPr>
            <a:r>
              <a:rPr lang="en-US" dirty="0"/>
              <a:t>In order to use Web SQL, initially open the existing data base, if not create the new database. The code below is used to create or open the database.</a:t>
            </a:r>
          </a:p>
          <a:p>
            <a:pPr marL="0" indent="0">
              <a:buNone/>
            </a:pPr>
            <a:endParaRPr lang="en-US" dirty="0"/>
          </a:p>
          <a:p>
            <a:pPr marL="0" indent="0">
              <a:buNone/>
            </a:pPr>
            <a:r>
              <a:rPr lang="en-US" dirty="0"/>
              <a:t>var </a:t>
            </a:r>
            <a:r>
              <a:rPr lang="en-US" dirty="0" err="1"/>
              <a:t>db</a:t>
            </a:r>
            <a:r>
              <a:rPr lang="en-US" dirty="0"/>
              <a:t> = </a:t>
            </a:r>
            <a:r>
              <a:rPr lang="en-US" dirty="0" err="1"/>
              <a:t>openDatabase</a:t>
            </a:r>
            <a:r>
              <a:rPr lang="en-US" dirty="0"/>
              <a:t>( ' </a:t>
            </a:r>
            <a:r>
              <a:rPr lang="en-US" dirty="0" err="1"/>
              <a:t>mydb</a:t>
            </a:r>
            <a:r>
              <a:rPr lang="en-US" dirty="0"/>
              <a:t> ' , ' 1.0 ' , ' Test DB ' , 2 * 1024 *1024);</a:t>
            </a:r>
          </a:p>
          <a:p>
            <a:pPr marL="0" indent="0">
              <a:buNone/>
            </a:pPr>
            <a:endParaRPr lang="en-US" dirty="0"/>
          </a:p>
          <a:p>
            <a:pPr marL="0" indent="0">
              <a:buNone/>
            </a:pPr>
            <a:r>
              <a:rPr lang="en-US" dirty="0"/>
              <a:t>The above code parameters are described below.</a:t>
            </a:r>
          </a:p>
          <a:p>
            <a:r>
              <a:rPr lang="en-US" dirty="0"/>
              <a:t>Name of the database</a:t>
            </a:r>
          </a:p>
          <a:p>
            <a:r>
              <a:rPr lang="en-US" dirty="0"/>
              <a:t>Version</a:t>
            </a:r>
          </a:p>
          <a:p>
            <a:r>
              <a:rPr lang="en-US" dirty="0"/>
              <a:t>Description of text</a:t>
            </a:r>
          </a:p>
          <a:p>
            <a:r>
              <a:rPr lang="en-US" dirty="0"/>
              <a:t>Database size</a:t>
            </a:r>
          </a:p>
          <a:p>
            <a:r>
              <a:rPr lang="en-US" dirty="0"/>
              <a:t>Callback Creation</a:t>
            </a:r>
          </a:p>
        </p:txBody>
      </p:sp>
      <p:sp>
        <p:nvSpPr>
          <p:cNvPr id="4" name="Slide Number Placeholder 3">
            <a:extLst>
              <a:ext uri="{FF2B5EF4-FFF2-40B4-BE49-F238E27FC236}">
                <a16:creationId xmlns:a16="http://schemas.microsoft.com/office/drawing/2014/main" id="{E448635D-4E42-4B4D-92BD-A237B8419418}"/>
              </a:ext>
            </a:extLst>
          </p:cNvPr>
          <p:cNvSpPr>
            <a:spLocks noGrp="1"/>
          </p:cNvSpPr>
          <p:nvPr>
            <p:ph type="sldNum" sz="quarter" idx="12"/>
          </p:nvPr>
        </p:nvSpPr>
        <p:spPr/>
        <p:txBody>
          <a:bodyPr/>
          <a:lstStyle/>
          <a:p>
            <a:fld id="{84F7D234-5B7C-47B5-93A7-EAB147A706C7}" type="slidenum">
              <a:rPr lang="en-US" smtClean="0"/>
              <a:t>85</a:t>
            </a:fld>
            <a:endParaRPr lang="en-US"/>
          </a:p>
        </p:txBody>
      </p:sp>
    </p:spTree>
    <p:extLst>
      <p:ext uri="{BB962C8B-B14F-4D97-AF65-F5344CB8AC3E}">
        <p14:creationId xmlns:p14="http://schemas.microsoft.com/office/powerpoint/2010/main" val="28549512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1670B-7B73-4691-BD40-21C001A89FEC}"/>
              </a:ext>
            </a:extLst>
          </p:cNvPr>
          <p:cNvSpPr>
            <a:spLocks noGrp="1"/>
          </p:cNvSpPr>
          <p:nvPr>
            <p:ph idx="1"/>
          </p:nvPr>
        </p:nvSpPr>
        <p:spPr>
          <a:xfrm>
            <a:off x="488516" y="688932"/>
            <a:ext cx="9770300" cy="5799550"/>
          </a:xfrm>
        </p:spPr>
        <p:txBody>
          <a:bodyPr/>
          <a:lstStyle/>
          <a:p>
            <a:pPr marL="0" indent="0">
              <a:buNone/>
            </a:pPr>
            <a:r>
              <a:rPr lang="en-US" dirty="0"/>
              <a:t>Now use the transaction() function which is used to execute the queries and transaction function need only one argument code as shown below.</a:t>
            </a:r>
          </a:p>
          <a:p>
            <a:pPr marL="0" indent="0">
              <a:buNone/>
            </a:pPr>
            <a:endParaRPr lang="en-US" dirty="0"/>
          </a:p>
          <a:p>
            <a:pPr marL="0" indent="0">
              <a:buNone/>
            </a:pPr>
            <a:r>
              <a:rPr lang="en-US" dirty="0"/>
              <a:t>var </a:t>
            </a:r>
            <a:r>
              <a:rPr lang="en-US" dirty="0" err="1"/>
              <a:t>db</a:t>
            </a:r>
            <a:r>
              <a:rPr lang="en-US" dirty="0"/>
              <a:t> = </a:t>
            </a:r>
            <a:r>
              <a:rPr lang="en-US" dirty="0" err="1"/>
              <a:t>openDatabase</a:t>
            </a:r>
            <a:r>
              <a:rPr lang="en-US" dirty="0"/>
              <a:t>('</a:t>
            </a:r>
            <a:r>
              <a:rPr lang="en-US" dirty="0" err="1"/>
              <a:t>mydb</a:t>
            </a:r>
            <a:r>
              <a:rPr lang="en-US" dirty="0"/>
              <a:t>', '1.0', 'Test DB', 2 * 1024 * 1024);</a:t>
            </a:r>
          </a:p>
          <a:p>
            <a:pPr marL="0" indent="0">
              <a:buNone/>
            </a:pPr>
            <a:r>
              <a:rPr lang="en-US" dirty="0"/>
              <a:t> </a:t>
            </a:r>
          </a:p>
          <a:p>
            <a:pPr marL="0" indent="0">
              <a:buNone/>
            </a:pPr>
            <a:r>
              <a:rPr lang="en-US" dirty="0" err="1"/>
              <a:t>db.transaction</a:t>
            </a:r>
            <a:r>
              <a:rPr lang="en-US" dirty="0"/>
              <a:t>(function (</a:t>
            </a:r>
            <a:r>
              <a:rPr lang="en-US" dirty="0" err="1"/>
              <a:t>tx</a:t>
            </a:r>
            <a:r>
              <a:rPr lang="en-US" dirty="0"/>
              <a:t>) {</a:t>
            </a:r>
          </a:p>
          <a:p>
            <a:pPr marL="0" indent="0">
              <a:buNone/>
            </a:pPr>
            <a:r>
              <a:rPr lang="en-US" dirty="0"/>
              <a:t> </a:t>
            </a:r>
          </a:p>
          <a:p>
            <a:pPr marL="0" indent="0">
              <a:buNone/>
            </a:pPr>
            <a:r>
              <a:rPr lang="en-US" dirty="0" err="1"/>
              <a:t>tx.executeSql</a:t>
            </a:r>
            <a:r>
              <a:rPr lang="en-US" dirty="0"/>
              <a:t>('CREATE TABLE IF NOT EXISTS LOGS (id unique, user)');</a:t>
            </a:r>
          </a:p>
          <a:p>
            <a:pPr marL="0" indent="0">
              <a:buNone/>
            </a:pPr>
            <a:r>
              <a:rPr lang="en-US" dirty="0"/>
              <a:t> </a:t>
            </a:r>
          </a:p>
          <a:p>
            <a:pPr marL="0" indent="0">
              <a:buNone/>
            </a:pPr>
            <a:r>
              <a:rPr lang="en-US" dirty="0"/>
              <a:t>});</a:t>
            </a:r>
          </a:p>
        </p:txBody>
      </p:sp>
      <p:sp>
        <p:nvSpPr>
          <p:cNvPr id="4" name="Slide Number Placeholder 3">
            <a:extLst>
              <a:ext uri="{FF2B5EF4-FFF2-40B4-BE49-F238E27FC236}">
                <a16:creationId xmlns:a16="http://schemas.microsoft.com/office/drawing/2014/main" id="{CB3FE4B5-1401-4DD3-B032-7F79245BEFA4}"/>
              </a:ext>
            </a:extLst>
          </p:cNvPr>
          <p:cNvSpPr>
            <a:spLocks noGrp="1"/>
          </p:cNvSpPr>
          <p:nvPr>
            <p:ph type="sldNum" sz="quarter" idx="12"/>
          </p:nvPr>
        </p:nvSpPr>
        <p:spPr/>
        <p:txBody>
          <a:bodyPr/>
          <a:lstStyle/>
          <a:p>
            <a:fld id="{84F7D234-5B7C-47B5-93A7-EAB147A706C7}" type="slidenum">
              <a:rPr lang="en-US" smtClean="0"/>
              <a:t>86</a:t>
            </a:fld>
            <a:endParaRPr lang="en-US"/>
          </a:p>
        </p:txBody>
      </p:sp>
    </p:spTree>
    <p:extLst>
      <p:ext uri="{BB962C8B-B14F-4D97-AF65-F5344CB8AC3E}">
        <p14:creationId xmlns:p14="http://schemas.microsoft.com/office/powerpoint/2010/main" val="16045019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DF31B5-89AB-415A-8AE5-770DBC276D0B}"/>
              </a:ext>
            </a:extLst>
          </p:cNvPr>
          <p:cNvSpPr>
            <a:spLocks noGrp="1"/>
          </p:cNvSpPr>
          <p:nvPr>
            <p:ph idx="1"/>
          </p:nvPr>
        </p:nvSpPr>
        <p:spPr>
          <a:xfrm>
            <a:off x="425886" y="663879"/>
            <a:ext cx="9926654" cy="5898391"/>
          </a:xfrm>
        </p:spPr>
        <p:txBody>
          <a:bodyPr/>
          <a:lstStyle/>
          <a:p>
            <a:pPr marL="0" indent="0">
              <a:buNone/>
            </a:pPr>
            <a:r>
              <a:rPr lang="en-US" dirty="0"/>
              <a:t>Then enter the table data by adding simple queries to the code as shown below.</a:t>
            </a:r>
          </a:p>
          <a:p>
            <a:pPr marL="0" indent="0">
              <a:buNone/>
            </a:pPr>
            <a:endParaRPr lang="en-US" dirty="0"/>
          </a:p>
          <a:p>
            <a:pPr marL="0" indent="0">
              <a:buNone/>
            </a:pPr>
            <a:r>
              <a:rPr lang="en-US" dirty="0"/>
              <a:t>var </a:t>
            </a:r>
            <a:r>
              <a:rPr lang="en-US" dirty="0" err="1"/>
              <a:t>db</a:t>
            </a:r>
            <a:r>
              <a:rPr lang="en-US" dirty="0"/>
              <a:t> = </a:t>
            </a:r>
            <a:r>
              <a:rPr lang="en-US" dirty="0" err="1"/>
              <a:t>openDatabase</a:t>
            </a:r>
            <a:r>
              <a:rPr lang="en-US" dirty="0"/>
              <a:t>('</a:t>
            </a:r>
            <a:r>
              <a:rPr lang="en-US" dirty="0" err="1"/>
              <a:t>mydb</a:t>
            </a:r>
            <a:r>
              <a:rPr lang="en-US" dirty="0"/>
              <a:t>', '1.0', 'Test DB', 2 * 1024 * 1024);</a:t>
            </a:r>
          </a:p>
          <a:p>
            <a:pPr marL="0" indent="0">
              <a:buNone/>
            </a:pPr>
            <a:r>
              <a:rPr lang="en-US" dirty="0"/>
              <a:t> </a:t>
            </a:r>
          </a:p>
          <a:p>
            <a:pPr marL="0" indent="0">
              <a:buNone/>
            </a:pPr>
            <a:r>
              <a:rPr lang="en-US" dirty="0" err="1"/>
              <a:t>db.transaction</a:t>
            </a:r>
            <a:r>
              <a:rPr lang="en-US" dirty="0"/>
              <a:t>(function (</a:t>
            </a:r>
            <a:r>
              <a:rPr lang="en-US" dirty="0" err="1"/>
              <a:t>tx</a:t>
            </a:r>
            <a:r>
              <a:rPr lang="en-US" dirty="0"/>
              <a:t>) {</a:t>
            </a:r>
          </a:p>
          <a:p>
            <a:pPr marL="0" indent="0">
              <a:buNone/>
            </a:pPr>
            <a:r>
              <a:rPr lang="en-US" dirty="0"/>
              <a:t>            </a:t>
            </a:r>
            <a:r>
              <a:rPr lang="en-US" dirty="0" err="1"/>
              <a:t>tx.executeSql</a:t>
            </a:r>
            <a:r>
              <a:rPr lang="en-US" dirty="0"/>
              <a:t>('CREATE TABLE IF NOT EXISTS LOGS (id unique, user)');</a:t>
            </a:r>
          </a:p>
          <a:p>
            <a:pPr marL="0" indent="0">
              <a:buNone/>
            </a:pPr>
            <a:r>
              <a:rPr lang="en-US" dirty="0"/>
              <a:t>            </a:t>
            </a:r>
            <a:r>
              <a:rPr lang="en-US" dirty="0" err="1"/>
              <a:t>tx.executeSql</a:t>
            </a:r>
            <a:r>
              <a:rPr lang="en-US" dirty="0"/>
              <a:t>('INSERT INTO LOGS (id, user) VALUES (1, "</a:t>
            </a:r>
            <a:r>
              <a:rPr lang="en-US" dirty="0" err="1"/>
              <a:t>foobar</a:t>
            </a:r>
            <a:r>
              <a:rPr lang="en-US" dirty="0"/>
              <a:t>")');</a:t>
            </a:r>
          </a:p>
          <a:p>
            <a:pPr marL="0" indent="0">
              <a:buNone/>
            </a:pPr>
            <a:r>
              <a:rPr lang="en-US" dirty="0"/>
              <a:t>            </a:t>
            </a:r>
            <a:r>
              <a:rPr lang="en-US" dirty="0" err="1"/>
              <a:t>tx.executeSql</a:t>
            </a:r>
            <a:r>
              <a:rPr lang="en-US" dirty="0"/>
              <a:t>('INSERT INTO LOGS (id, user) VALUES (2, "</a:t>
            </a:r>
            <a:r>
              <a:rPr lang="en-US" dirty="0" err="1"/>
              <a:t>logmsg</a:t>
            </a:r>
            <a:r>
              <a:rPr lang="en-US" dirty="0"/>
              <a:t>")');</a:t>
            </a:r>
          </a:p>
          <a:p>
            <a:pPr marL="0" indent="0">
              <a:buNone/>
            </a:pPr>
            <a:r>
              <a:rPr lang="en-US" dirty="0"/>
              <a:t>            </a:t>
            </a:r>
            <a:r>
              <a:rPr lang="en-US" dirty="0" err="1"/>
              <a:t>tx.executeSql</a:t>
            </a:r>
            <a:r>
              <a:rPr lang="en-US" dirty="0"/>
              <a:t>('INSERT INTO LOGS (id, user) VALUES (3, "</a:t>
            </a:r>
            <a:r>
              <a:rPr lang="en-US" dirty="0" err="1"/>
              <a:t>lomsg</a:t>
            </a:r>
            <a:r>
              <a:rPr lang="en-US" dirty="0"/>
              <a:t>")');</a:t>
            </a:r>
          </a:p>
          <a:p>
            <a:pPr marL="0" indent="0">
              <a:buNone/>
            </a:pPr>
            <a:r>
              <a:rPr lang="en-US" dirty="0"/>
              <a:t>            msg = '&lt;p&gt;User message created and row inserted.&lt;/p&gt;';</a:t>
            </a:r>
          </a:p>
          <a:p>
            <a:pPr marL="0" indent="0">
              <a:buNone/>
            </a:pPr>
            <a:r>
              <a:rPr lang="en-US" dirty="0"/>
              <a:t>            </a:t>
            </a:r>
            <a:r>
              <a:rPr lang="en-US" dirty="0" err="1"/>
              <a:t>document.querySelector</a:t>
            </a:r>
            <a:r>
              <a:rPr lang="en-US" dirty="0"/>
              <a:t>('#status').</a:t>
            </a:r>
            <a:r>
              <a:rPr lang="en-US" dirty="0" err="1"/>
              <a:t>innerHTML</a:t>
            </a:r>
            <a:r>
              <a:rPr lang="en-US" dirty="0"/>
              <a:t> =  msg;</a:t>
            </a:r>
          </a:p>
          <a:p>
            <a:pPr marL="0" indent="0">
              <a:buNone/>
            </a:pPr>
            <a:r>
              <a:rPr lang="en-US" dirty="0"/>
              <a:t>         });</a:t>
            </a:r>
          </a:p>
        </p:txBody>
      </p:sp>
      <p:sp>
        <p:nvSpPr>
          <p:cNvPr id="4" name="Slide Number Placeholder 3">
            <a:extLst>
              <a:ext uri="{FF2B5EF4-FFF2-40B4-BE49-F238E27FC236}">
                <a16:creationId xmlns:a16="http://schemas.microsoft.com/office/drawing/2014/main" id="{5A7B73E4-3B8E-424D-8F1F-706F27CC7C5C}"/>
              </a:ext>
            </a:extLst>
          </p:cNvPr>
          <p:cNvSpPr>
            <a:spLocks noGrp="1"/>
          </p:cNvSpPr>
          <p:nvPr>
            <p:ph type="sldNum" sz="quarter" idx="12"/>
          </p:nvPr>
        </p:nvSpPr>
        <p:spPr/>
        <p:txBody>
          <a:bodyPr/>
          <a:lstStyle/>
          <a:p>
            <a:fld id="{84F7D234-5B7C-47B5-93A7-EAB147A706C7}" type="slidenum">
              <a:rPr lang="en-US" smtClean="0"/>
              <a:t>87</a:t>
            </a:fld>
            <a:endParaRPr lang="en-US"/>
          </a:p>
        </p:txBody>
      </p:sp>
    </p:spTree>
    <p:extLst>
      <p:ext uri="{BB962C8B-B14F-4D97-AF65-F5344CB8AC3E}">
        <p14:creationId xmlns:p14="http://schemas.microsoft.com/office/powerpoint/2010/main" val="20148321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F3A28A-2124-4E79-8736-38839FC15732}"/>
              </a:ext>
            </a:extLst>
          </p:cNvPr>
          <p:cNvSpPr>
            <a:spLocks noGrp="1"/>
          </p:cNvSpPr>
          <p:nvPr>
            <p:ph idx="1"/>
          </p:nvPr>
        </p:nvSpPr>
        <p:spPr>
          <a:xfrm>
            <a:off x="425886" y="713984"/>
            <a:ext cx="9623968" cy="5899758"/>
          </a:xfrm>
        </p:spPr>
        <p:txBody>
          <a:bodyPr/>
          <a:lstStyle/>
          <a:p>
            <a:pPr marL="0" indent="0">
              <a:buNone/>
            </a:pPr>
            <a:r>
              <a:rPr lang="en-US" dirty="0" err="1"/>
              <a:t>db.transaction</a:t>
            </a:r>
            <a:r>
              <a:rPr lang="en-US" dirty="0"/>
              <a:t>(function (</a:t>
            </a:r>
            <a:r>
              <a:rPr lang="en-US" dirty="0" err="1"/>
              <a:t>tx</a:t>
            </a:r>
            <a:r>
              <a:rPr lang="en-US" dirty="0"/>
              <a:t>) {</a:t>
            </a:r>
          </a:p>
          <a:p>
            <a:pPr marL="0" indent="0">
              <a:buNone/>
            </a:pPr>
            <a:r>
              <a:rPr lang="en-US" dirty="0"/>
              <a:t>            </a:t>
            </a:r>
            <a:r>
              <a:rPr lang="en-US" dirty="0" err="1"/>
              <a:t>tx.executeSql</a:t>
            </a:r>
            <a:r>
              <a:rPr lang="en-US" dirty="0"/>
              <a:t>('SELECT * FROM LOGS', [], function (</a:t>
            </a:r>
            <a:r>
              <a:rPr lang="en-US" dirty="0" err="1"/>
              <a:t>tx</a:t>
            </a:r>
            <a:r>
              <a:rPr lang="en-US" dirty="0"/>
              <a:t>, results) {</a:t>
            </a:r>
          </a:p>
          <a:p>
            <a:pPr marL="0" indent="0">
              <a:buNone/>
            </a:pPr>
            <a:r>
              <a:rPr lang="en-US" dirty="0"/>
              <a:t>               var </a:t>
            </a:r>
            <a:r>
              <a:rPr lang="en-US" dirty="0" err="1"/>
              <a:t>len</a:t>
            </a:r>
            <a:r>
              <a:rPr lang="en-US" dirty="0"/>
              <a:t> = </a:t>
            </a:r>
            <a:r>
              <a:rPr lang="en-US" dirty="0" err="1"/>
              <a:t>results.rows.length</a:t>
            </a:r>
            <a:r>
              <a:rPr lang="en-US" dirty="0"/>
              <a:t>, </a:t>
            </a:r>
            <a:r>
              <a:rPr lang="en-US" dirty="0" err="1"/>
              <a:t>i</a:t>
            </a:r>
            <a:r>
              <a:rPr lang="en-US" dirty="0"/>
              <a:t>;</a:t>
            </a:r>
          </a:p>
          <a:p>
            <a:pPr marL="0" indent="0">
              <a:buNone/>
            </a:pPr>
            <a:r>
              <a:rPr lang="en-US" dirty="0"/>
              <a:t>               msg = "&lt;p&gt;Found rows: " + </a:t>
            </a:r>
            <a:r>
              <a:rPr lang="en-US" dirty="0" err="1"/>
              <a:t>len</a:t>
            </a:r>
            <a:r>
              <a:rPr lang="en-US" dirty="0"/>
              <a:t> + "&lt;/p&gt;";</a:t>
            </a:r>
          </a:p>
          <a:p>
            <a:pPr marL="0" indent="0">
              <a:buNone/>
            </a:pPr>
            <a:r>
              <a:rPr lang="en-US" dirty="0"/>
              <a:t>               </a:t>
            </a:r>
            <a:r>
              <a:rPr lang="en-US" dirty="0" err="1"/>
              <a:t>document.querySelector</a:t>
            </a:r>
            <a:r>
              <a:rPr lang="en-US" dirty="0"/>
              <a:t>('#status').</a:t>
            </a:r>
            <a:r>
              <a:rPr lang="en-US" dirty="0" err="1"/>
              <a:t>innerHTML</a:t>
            </a:r>
            <a:r>
              <a:rPr lang="en-US" dirty="0"/>
              <a:t> +=  msg;</a:t>
            </a:r>
          </a:p>
          <a:p>
            <a:pPr marL="0" indent="0">
              <a:buNone/>
            </a:pPr>
            <a:r>
              <a:rPr lang="en-US" dirty="0"/>
              <a:t>                     </a:t>
            </a:r>
          </a:p>
          <a:p>
            <a:pPr marL="0" indent="0">
              <a:buNone/>
            </a:pPr>
            <a:r>
              <a:rPr lang="en-US" dirty="0"/>
              <a:t>               for (</a:t>
            </a:r>
            <a:r>
              <a:rPr lang="en-US" dirty="0" err="1"/>
              <a:t>i</a:t>
            </a:r>
            <a:r>
              <a:rPr lang="en-US" dirty="0"/>
              <a:t> = 0; </a:t>
            </a:r>
            <a:r>
              <a:rPr lang="en-US" dirty="0" err="1"/>
              <a:t>i</a:t>
            </a:r>
            <a:r>
              <a:rPr lang="en-US" dirty="0"/>
              <a:t> &lt; </a:t>
            </a:r>
            <a:r>
              <a:rPr lang="en-US" dirty="0" err="1"/>
              <a:t>len</a:t>
            </a:r>
            <a:r>
              <a:rPr lang="en-US" dirty="0"/>
              <a:t>; </a:t>
            </a:r>
            <a:r>
              <a:rPr lang="en-US" dirty="0" err="1"/>
              <a:t>i</a:t>
            </a:r>
            <a:r>
              <a:rPr lang="en-US" dirty="0"/>
              <a:t>++){</a:t>
            </a:r>
          </a:p>
          <a:p>
            <a:pPr marL="0" indent="0">
              <a:buNone/>
            </a:pPr>
            <a:r>
              <a:rPr lang="en-US" dirty="0"/>
              <a:t>                  msg = "&lt;p&gt;&lt;b&gt;" + </a:t>
            </a:r>
            <a:r>
              <a:rPr lang="en-US" dirty="0" err="1"/>
              <a:t>results.rows.item</a:t>
            </a:r>
            <a:r>
              <a:rPr lang="en-US" dirty="0"/>
              <a:t>(</a:t>
            </a:r>
            <a:r>
              <a:rPr lang="en-US" dirty="0" err="1"/>
              <a:t>i</a:t>
            </a:r>
            <a:r>
              <a:rPr lang="en-US" dirty="0"/>
              <a:t>).user + "&lt;/b&gt;&lt;/p&gt;";</a:t>
            </a:r>
          </a:p>
          <a:p>
            <a:pPr marL="0" indent="0">
              <a:buNone/>
            </a:pPr>
            <a:r>
              <a:rPr lang="en-US" dirty="0"/>
              <a:t>                  </a:t>
            </a:r>
            <a:r>
              <a:rPr lang="en-US" dirty="0" err="1"/>
              <a:t>document.querySelector</a:t>
            </a:r>
            <a:r>
              <a:rPr lang="en-US" dirty="0"/>
              <a:t>('#status').</a:t>
            </a:r>
            <a:r>
              <a:rPr lang="en-US" dirty="0" err="1"/>
              <a:t>innerHTML</a:t>
            </a:r>
            <a:r>
              <a:rPr lang="en-US" dirty="0"/>
              <a:t> +=  msg;</a:t>
            </a:r>
          </a:p>
          <a:p>
            <a:pPr marL="0" indent="0">
              <a:buNone/>
            </a:pPr>
            <a:r>
              <a:rPr lang="en-US" dirty="0"/>
              <a:t>               }</a:t>
            </a:r>
          </a:p>
          <a:p>
            <a:pPr marL="0" indent="0">
              <a:buNone/>
            </a:pPr>
            <a:r>
              <a:rPr lang="en-US" dirty="0"/>
              <a:t>            }, null);</a:t>
            </a:r>
          </a:p>
          <a:p>
            <a:pPr marL="0" indent="0">
              <a:buNone/>
            </a:pPr>
            <a:r>
              <a:rPr lang="en-US" dirty="0"/>
              <a:t>         }); </a:t>
            </a:r>
          </a:p>
        </p:txBody>
      </p:sp>
      <p:sp>
        <p:nvSpPr>
          <p:cNvPr id="4" name="Slide Number Placeholder 3">
            <a:extLst>
              <a:ext uri="{FF2B5EF4-FFF2-40B4-BE49-F238E27FC236}">
                <a16:creationId xmlns:a16="http://schemas.microsoft.com/office/drawing/2014/main" id="{D1DDD56E-F592-450B-8F60-2B650E172F42}"/>
              </a:ext>
            </a:extLst>
          </p:cNvPr>
          <p:cNvSpPr>
            <a:spLocks noGrp="1"/>
          </p:cNvSpPr>
          <p:nvPr>
            <p:ph type="sldNum" sz="quarter" idx="12"/>
          </p:nvPr>
        </p:nvSpPr>
        <p:spPr/>
        <p:txBody>
          <a:bodyPr/>
          <a:lstStyle/>
          <a:p>
            <a:fld id="{84F7D234-5B7C-47B5-93A7-EAB147A706C7}" type="slidenum">
              <a:rPr lang="en-US" smtClean="0"/>
              <a:t>88</a:t>
            </a:fld>
            <a:endParaRPr lang="en-US"/>
          </a:p>
        </p:txBody>
      </p:sp>
    </p:spTree>
    <p:extLst>
      <p:ext uri="{BB962C8B-B14F-4D97-AF65-F5344CB8AC3E}">
        <p14:creationId xmlns:p14="http://schemas.microsoft.com/office/powerpoint/2010/main" val="6560551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06D3-8918-4C3F-A7D4-1D5FA9320722}"/>
              </a:ext>
            </a:extLst>
          </p:cNvPr>
          <p:cNvSpPr>
            <a:spLocks noGrp="1"/>
          </p:cNvSpPr>
          <p:nvPr>
            <p:ph type="title"/>
          </p:nvPr>
        </p:nvSpPr>
        <p:spPr/>
        <p:txBody>
          <a:bodyPr/>
          <a:lstStyle/>
          <a:p>
            <a:r>
              <a:rPr lang="en-US" dirty="0"/>
              <a:t>HTML5 Web Workers</a:t>
            </a:r>
          </a:p>
        </p:txBody>
      </p:sp>
      <p:sp>
        <p:nvSpPr>
          <p:cNvPr id="3" name="Content Placeholder 2">
            <a:extLst>
              <a:ext uri="{FF2B5EF4-FFF2-40B4-BE49-F238E27FC236}">
                <a16:creationId xmlns:a16="http://schemas.microsoft.com/office/drawing/2014/main" id="{D1AF8604-18C5-45BB-A4BC-5739A88F9101}"/>
              </a:ext>
            </a:extLst>
          </p:cNvPr>
          <p:cNvSpPr>
            <a:spLocks noGrp="1"/>
          </p:cNvSpPr>
          <p:nvPr>
            <p:ph idx="1"/>
          </p:nvPr>
        </p:nvSpPr>
        <p:spPr>
          <a:xfrm>
            <a:off x="645131" y="1582058"/>
            <a:ext cx="10705039" cy="4666342"/>
          </a:xfrm>
        </p:spPr>
        <p:txBody>
          <a:bodyPr/>
          <a:lstStyle/>
          <a:p>
            <a:r>
              <a:rPr lang="en-US" dirty="0"/>
              <a:t>HTML5 Web workers are used to handle the JavaScript multiple tasks at a time by running multiple threads. </a:t>
            </a:r>
          </a:p>
          <a:p>
            <a:r>
              <a:rPr lang="en-US" dirty="0"/>
              <a:t>At the point when executing scripts in a HTML page, the page gets slow until the script is done.</a:t>
            </a:r>
          </a:p>
          <a:p>
            <a:r>
              <a:rPr lang="en-US" dirty="0"/>
              <a:t>A Web Worker is a JavaScript which keeps on running in background, autonomously it runs different scripts, without influencing the execution of the page. User can keep on doing whatever need: clicking, selecting things, etc., while the web specialist keeps running out of sight.</a:t>
            </a:r>
          </a:p>
          <a:p>
            <a:r>
              <a:rPr lang="en-US" dirty="0"/>
              <a:t>While executing the script in a web worker window does not have the direct access to the webpage and </a:t>
            </a:r>
            <a:r>
              <a:rPr lang="en-US" b="1" dirty="0"/>
              <a:t>DOM API</a:t>
            </a:r>
            <a:r>
              <a:rPr lang="en-US" dirty="0"/>
              <a:t>. In order to make the system less responsive Web Workers use the </a:t>
            </a:r>
            <a:r>
              <a:rPr lang="en-US" b="1" dirty="0"/>
              <a:t>System CPU cycles</a:t>
            </a:r>
            <a:r>
              <a:rPr lang="en-US" dirty="0"/>
              <a:t>.</a:t>
            </a:r>
          </a:p>
          <a:p>
            <a:endParaRPr lang="en-US" dirty="0"/>
          </a:p>
        </p:txBody>
      </p:sp>
      <p:sp>
        <p:nvSpPr>
          <p:cNvPr id="4" name="Slide Number Placeholder 3">
            <a:extLst>
              <a:ext uri="{FF2B5EF4-FFF2-40B4-BE49-F238E27FC236}">
                <a16:creationId xmlns:a16="http://schemas.microsoft.com/office/drawing/2014/main" id="{E0E9205A-C909-441D-9B47-C4E6EDEAAE57}"/>
              </a:ext>
            </a:extLst>
          </p:cNvPr>
          <p:cNvSpPr>
            <a:spLocks noGrp="1"/>
          </p:cNvSpPr>
          <p:nvPr>
            <p:ph type="sldNum" sz="quarter" idx="12"/>
          </p:nvPr>
        </p:nvSpPr>
        <p:spPr/>
        <p:txBody>
          <a:bodyPr/>
          <a:lstStyle/>
          <a:p>
            <a:fld id="{84F7D234-5B7C-47B5-93A7-EAB147A706C7}" type="slidenum">
              <a:rPr lang="en-US" smtClean="0"/>
              <a:t>89</a:t>
            </a:fld>
            <a:endParaRPr lang="en-US"/>
          </a:p>
        </p:txBody>
      </p:sp>
      <p:graphicFrame>
        <p:nvGraphicFramePr>
          <p:cNvPr id="5" name="Table 4">
            <a:extLst>
              <a:ext uri="{FF2B5EF4-FFF2-40B4-BE49-F238E27FC236}">
                <a16:creationId xmlns:a16="http://schemas.microsoft.com/office/drawing/2014/main" id="{64E72949-DEFE-4034-B44C-B505CE354AF2}"/>
              </a:ext>
            </a:extLst>
          </p:cNvPr>
          <p:cNvGraphicFramePr>
            <a:graphicFrameLocks noGrp="1"/>
          </p:cNvGraphicFramePr>
          <p:nvPr>
            <p:extLst>
              <p:ext uri="{D42A27DB-BD31-4B8C-83A1-F6EECF244321}">
                <p14:modId xmlns:p14="http://schemas.microsoft.com/office/powerpoint/2010/main" val="1940115171"/>
              </p:ext>
            </p:extLst>
          </p:nvPr>
        </p:nvGraphicFramePr>
        <p:xfrm>
          <a:off x="203427" y="5695727"/>
          <a:ext cx="11143595" cy="849630"/>
        </p:xfrm>
        <a:graphic>
          <a:graphicData uri="http://schemas.openxmlformats.org/drawingml/2006/table">
            <a:tbl>
              <a:tblPr/>
              <a:tblGrid>
                <a:gridCol w="1833027">
                  <a:extLst>
                    <a:ext uri="{9D8B030D-6E8A-4147-A177-3AD203B41FA5}">
                      <a16:colId xmlns:a16="http://schemas.microsoft.com/office/drawing/2014/main" val="922315686"/>
                    </a:ext>
                  </a:extLst>
                </a:gridCol>
                <a:gridCol w="2184564">
                  <a:extLst>
                    <a:ext uri="{9D8B030D-6E8A-4147-A177-3AD203B41FA5}">
                      <a16:colId xmlns:a16="http://schemas.microsoft.com/office/drawing/2014/main" val="2822802511"/>
                    </a:ext>
                  </a:extLst>
                </a:gridCol>
                <a:gridCol w="1781501">
                  <a:extLst>
                    <a:ext uri="{9D8B030D-6E8A-4147-A177-3AD203B41FA5}">
                      <a16:colId xmlns:a16="http://schemas.microsoft.com/office/drawing/2014/main" val="526313008"/>
                    </a:ext>
                  </a:extLst>
                </a:gridCol>
                <a:gridCol w="1781501">
                  <a:extLst>
                    <a:ext uri="{9D8B030D-6E8A-4147-A177-3AD203B41FA5}">
                      <a16:colId xmlns:a16="http://schemas.microsoft.com/office/drawing/2014/main" val="1142410522"/>
                    </a:ext>
                  </a:extLst>
                </a:gridCol>
                <a:gridCol w="1781501">
                  <a:extLst>
                    <a:ext uri="{9D8B030D-6E8A-4147-A177-3AD203B41FA5}">
                      <a16:colId xmlns:a16="http://schemas.microsoft.com/office/drawing/2014/main" val="3536807328"/>
                    </a:ext>
                  </a:extLst>
                </a:gridCol>
                <a:gridCol w="1781501">
                  <a:extLst>
                    <a:ext uri="{9D8B030D-6E8A-4147-A177-3AD203B41FA5}">
                      <a16:colId xmlns:a16="http://schemas.microsoft.com/office/drawing/2014/main" val="3053744969"/>
                    </a:ext>
                  </a:extLst>
                </a:gridCol>
              </a:tblGrid>
              <a:tr h="419100">
                <a:tc>
                  <a:txBody>
                    <a:bodyPr/>
                    <a:lstStyle/>
                    <a:p>
                      <a:pPr algn="l" fontAlgn="ctr"/>
                      <a:r>
                        <a:rPr lang="en-US" sz="1600" b="0" dirty="0">
                          <a:solidFill>
                            <a:schemeClr val="bg1"/>
                          </a:solidFill>
                          <a:effectLst/>
                        </a:rPr>
                        <a:t>Element</a:t>
                      </a:r>
                    </a:p>
                  </a:txBody>
                  <a:tcPr marL="152400"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Chrome</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Internet Explorer</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Mozilla Firefox</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Apple Safari</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Opera</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415882629"/>
                  </a:ext>
                </a:extLst>
              </a:tr>
              <a:tr h="0">
                <a:tc>
                  <a:txBody>
                    <a:bodyPr/>
                    <a:lstStyle/>
                    <a:p>
                      <a:pPr algn="l" fontAlgn="t"/>
                      <a:r>
                        <a:rPr lang="en-US" sz="1600" dirty="0">
                          <a:solidFill>
                            <a:schemeClr val="bg1"/>
                          </a:solidFill>
                          <a:effectLst/>
                        </a:rPr>
                        <a:t>Web Worker</a:t>
                      </a:r>
                    </a:p>
                  </a:txBody>
                  <a:tcPr marL="1524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4.0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10.0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3.5</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4.0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11.5</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4054892347"/>
                  </a:ext>
                </a:extLst>
              </a:tr>
            </a:tbl>
          </a:graphicData>
        </a:graphic>
      </p:graphicFrame>
    </p:spTree>
    <p:extLst>
      <p:ext uri="{BB962C8B-B14F-4D97-AF65-F5344CB8AC3E}">
        <p14:creationId xmlns:p14="http://schemas.microsoft.com/office/powerpoint/2010/main" val="67917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0500" y="247650"/>
            <a:ext cx="11798299" cy="62402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latin typeface="Garamond" panose="02020404030301010803" pitchFamily="18" charset="0"/>
                <a:cs typeface="Arabic Typesetting" panose="03020402040406030203" pitchFamily="66" charset="-78"/>
              </a:rPr>
              <a:t>Semantic Elements</a:t>
            </a:r>
            <a:endParaRPr lang="en-US" sz="1050" b="1" u="sng"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55" y="742379"/>
            <a:ext cx="7400787" cy="6115621"/>
          </a:xfrm>
          <a:prstGeom prst="rect">
            <a:avLst/>
          </a:prstGeom>
        </p:spPr>
      </p:pic>
      <p:sp>
        <p:nvSpPr>
          <p:cNvPr id="5" name="Slide Number Placeholder 4">
            <a:extLst>
              <a:ext uri="{FF2B5EF4-FFF2-40B4-BE49-F238E27FC236}">
                <a16:creationId xmlns:a16="http://schemas.microsoft.com/office/drawing/2014/main" id="{1A1CA35C-934A-4F29-9100-794EE6CCA7AC}"/>
              </a:ext>
            </a:extLst>
          </p:cNvPr>
          <p:cNvSpPr>
            <a:spLocks noGrp="1"/>
          </p:cNvSpPr>
          <p:nvPr>
            <p:ph type="sldNum" sz="quarter" idx="12"/>
          </p:nvPr>
        </p:nvSpPr>
        <p:spPr/>
        <p:txBody>
          <a:bodyPr/>
          <a:lstStyle/>
          <a:p>
            <a:fld id="{84F7D234-5B7C-47B5-93A7-EAB147A706C7}" type="slidenum">
              <a:rPr lang="en-US" smtClean="0"/>
              <a:t>9</a:t>
            </a:fld>
            <a:endParaRPr lang="en-US"/>
          </a:p>
        </p:txBody>
      </p:sp>
    </p:spTree>
    <p:extLst>
      <p:ext uri="{BB962C8B-B14F-4D97-AF65-F5344CB8AC3E}">
        <p14:creationId xmlns:p14="http://schemas.microsoft.com/office/powerpoint/2010/main" val="23128819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A901-3D94-41E0-91AA-9009C52D928D}"/>
              </a:ext>
            </a:extLst>
          </p:cNvPr>
          <p:cNvSpPr>
            <a:spLocks noGrp="1"/>
          </p:cNvSpPr>
          <p:nvPr>
            <p:ph type="title"/>
          </p:nvPr>
        </p:nvSpPr>
        <p:spPr>
          <a:xfrm>
            <a:off x="645130" y="276635"/>
            <a:ext cx="9404723" cy="1029652"/>
          </a:xfrm>
        </p:spPr>
        <p:txBody>
          <a:bodyPr/>
          <a:lstStyle/>
          <a:p>
            <a:r>
              <a:rPr lang="en-US" dirty="0"/>
              <a:t>HTML5 Web Workers</a:t>
            </a:r>
          </a:p>
        </p:txBody>
      </p:sp>
      <p:sp>
        <p:nvSpPr>
          <p:cNvPr id="3" name="Content Placeholder 2">
            <a:extLst>
              <a:ext uri="{FF2B5EF4-FFF2-40B4-BE49-F238E27FC236}">
                <a16:creationId xmlns:a16="http://schemas.microsoft.com/office/drawing/2014/main" id="{7D837DFD-5E42-4A39-8633-46BA377BC5E0}"/>
              </a:ext>
            </a:extLst>
          </p:cNvPr>
          <p:cNvSpPr>
            <a:spLocks noGrp="1"/>
          </p:cNvSpPr>
          <p:nvPr>
            <p:ph idx="1"/>
          </p:nvPr>
        </p:nvSpPr>
        <p:spPr>
          <a:xfrm>
            <a:off x="508000" y="1480457"/>
            <a:ext cx="10479314" cy="5007428"/>
          </a:xfrm>
        </p:spPr>
        <p:txBody>
          <a:bodyPr>
            <a:normAutofit/>
          </a:bodyPr>
          <a:lstStyle/>
          <a:p>
            <a:r>
              <a:rPr lang="en-US" dirty="0"/>
              <a:t>The Web Workers are introduced with the URL of the JavaScript which contains the web worker executable code. The code is used to set the event listener and communicate with the script which is drawn from the main page as follows.</a:t>
            </a:r>
          </a:p>
          <a:p>
            <a:r>
              <a:rPr lang="en-US" dirty="0"/>
              <a:t>Syntax</a:t>
            </a:r>
          </a:p>
          <a:p>
            <a:pPr marL="0" indent="0">
              <a:buNone/>
            </a:pPr>
            <a:r>
              <a:rPr lang="en-US" dirty="0"/>
              <a:t>var worker = new Worker("bigLoop.js”);</a:t>
            </a:r>
          </a:p>
          <a:p>
            <a:endParaRPr lang="en-US" dirty="0"/>
          </a:p>
          <a:p>
            <a:r>
              <a:rPr lang="en-US" dirty="0"/>
              <a:t>Then it checks if JavaScript file is present, the browser will send a new thread.</a:t>
            </a:r>
          </a:p>
          <a:p>
            <a:endParaRPr lang="en-US" dirty="0"/>
          </a:p>
          <a:p>
            <a:r>
              <a:rPr lang="en-US" dirty="0"/>
              <a:t>Now A </a:t>
            </a:r>
            <a:r>
              <a:rPr lang="en-US" dirty="0" err="1"/>
              <a:t>postmessage</a:t>
            </a:r>
            <a:r>
              <a:rPr lang="en-US" dirty="0"/>
              <a:t>( ) is used to start a web worker and which also used to establish the communication between the web worker and main page. User can access the message passed by web worker by using the </a:t>
            </a:r>
            <a:r>
              <a:rPr lang="en-US" dirty="0" err="1"/>
              <a:t>onmessage</a:t>
            </a:r>
            <a:r>
              <a:rPr lang="en-US" dirty="0"/>
              <a:t> method.</a:t>
            </a:r>
          </a:p>
          <a:p>
            <a:endParaRPr lang="en-US" dirty="0"/>
          </a:p>
        </p:txBody>
      </p:sp>
      <p:sp>
        <p:nvSpPr>
          <p:cNvPr id="4" name="Slide Number Placeholder 3">
            <a:extLst>
              <a:ext uri="{FF2B5EF4-FFF2-40B4-BE49-F238E27FC236}">
                <a16:creationId xmlns:a16="http://schemas.microsoft.com/office/drawing/2014/main" id="{3080AD57-88E3-493E-89ED-F7F65C7FFC51}"/>
              </a:ext>
            </a:extLst>
          </p:cNvPr>
          <p:cNvSpPr>
            <a:spLocks noGrp="1"/>
          </p:cNvSpPr>
          <p:nvPr>
            <p:ph type="sldNum" sz="quarter" idx="12"/>
          </p:nvPr>
        </p:nvSpPr>
        <p:spPr/>
        <p:txBody>
          <a:bodyPr/>
          <a:lstStyle/>
          <a:p>
            <a:fld id="{84F7D234-5B7C-47B5-93A7-EAB147A706C7}" type="slidenum">
              <a:rPr lang="en-US" smtClean="0"/>
              <a:t>90</a:t>
            </a:fld>
            <a:endParaRPr lang="en-US"/>
          </a:p>
        </p:txBody>
      </p:sp>
    </p:spTree>
    <p:extLst>
      <p:ext uri="{BB962C8B-B14F-4D97-AF65-F5344CB8AC3E}">
        <p14:creationId xmlns:p14="http://schemas.microsoft.com/office/powerpoint/2010/main" val="41589667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9A3AC8-D286-4DBF-8765-471B9525EA55}"/>
              </a:ext>
            </a:extLst>
          </p:cNvPr>
          <p:cNvSpPr>
            <a:spLocks noGrp="1"/>
          </p:cNvSpPr>
          <p:nvPr>
            <p:ph sz="half" idx="1"/>
          </p:nvPr>
        </p:nvSpPr>
        <p:spPr>
          <a:xfrm>
            <a:off x="162840" y="1338918"/>
            <a:ext cx="5061240" cy="4917421"/>
          </a:xfrm>
        </p:spPr>
        <p:txBody>
          <a:bodyPr>
            <a:normAutofit fontScale="77500" lnSpcReduction="20000"/>
          </a:bodyPr>
          <a:lstStyle/>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&lt;p&gt;Count numbers: &lt;output id="result"&gt;&lt;/output&gt;&lt;/p&gt;</a:t>
            </a:r>
          </a:p>
          <a:p>
            <a:pPr marL="0" indent="0">
              <a:buNone/>
            </a:pPr>
            <a:r>
              <a:rPr lang="en-US" dirty="0"/>
              <a:t>&lt;button onclick="</a:t>
            </a:r>
            <a:r>
              <a:rPr lang="en-US" dirty="0" err="1"/>
              <a:t>startWorker</a:t>
            </a:r>
            <a:r>
              <a:rPr lang="en-US" dirty="0"/>
              <a:t>()"&gt;Start Worker&lt;/button&gt; </a:t>
            </a:r>
          </a:p>
          <a:p>
            <a:pPr marL="0" indent="0">
              <a:buNone/>
            </a:pPr>
            <a:r>
              <a:rPr lang="en-US" dirty="0"/>
              <a:t>&lt;button onclick="</a:t>
            </a:r>
            <a:r>
              <a:rPr lang="en-US" dirty="0" err="1"/>
              <a:t>stopWorker</a:t>
            </a:r>
            <a:r>
              <a:rPr lang="en-US" dirty="0"/>
              <a:t>()"&gt;Stop Worker&lt;/button&gt;</a:t>
            </a:r>
          </a:p>
          <a:p>
            <a:pPr marL="0" indent="0">
              <a:buNone/>
            </a:pPr>
            <a:endParaRPr lang="en-US" dirty="0"/>
          </a:p>
          <a:p>
            <a:pPr marL="0" indent="0">
              <a:buNone/>
            </a:pPr>
            <a:r>
              <a:rPr lang="en-US" dirty="0"/>
              <a:t>&lt;script&gt;</a:t>
            </a:r>
          </a:p>
          <a:p>
            <a:pPr marL="0" indent="0">
              <a:buNone/>
            </a:pPr>
            <a:r>
              <a:rPr lang="en-US" dirty="0"/>
              <a:t>var w;</a:t>
            </a:r>
          </a:p>
          <a:p>
            <a:pPr marL="0" indent="0">
              <a:buNone/>
            </a:pPr>
            <a:endParaRPr lang="en-US" dirty="0"/>
          </a:p>
          <a:p>
            <a:pPr marL="0" indent="0">
              <a:buNone/>
            </a:pPr>
            <a:r>
              <a:rPr lang="en-US" dirty="0"/>
              <a:t>function </a:t>
            </a:r>
            <a:r>
              <a:rPr lang="en-US" dirty="0" err="1"/>
              <a:t>startWorker</a:t>
            </a:r>
            <a:r>
              <a:rPr lang="en-US" dirty="0"/>
              <a:t>() {</a:t>
            </a:r>
          </a:p>
          <a:p>
            <a:pPr marL="0" indent="0">
              <a:buNone/>
            </a:pPr>
            <a:r>
              <a:rPr lang="en-US" dirty="0"/>
              <a:t>  if(</a:t>
            </a:r>
            <a:r>
              <a:rPr lang="en-US" dirty="0" err="1"/>
              <a:t>typeof</a:t>
            </a:r>
            <a:r>
              <a:rPr lang="en-US" dirty="0"/>
              <a:t>(Worker) !== "undefined") {</a:t>
            </a:r>
          </a:p>
          <a:p>
            <a:pPr marL="0" indent="0">
              <a:buNone/>
            </a:pPr>
            <a:r>
              <a:rPr lang="en-US" dirty="0"/>
              <a:t>    if(</a:t>
            </a:r>
            <a:r>
              <a:rPr lang="en-US" dirty="0" err="1"/>
              <a:t>typeof</a:t>
            </a:r>
            <a:r>
              <a:rPr lang="en-US" dirty="0"/>
              <a:t>(w) == "undefined") {</a:t>
            </a:r>
          </a:p>
          <a:p>
            <a:pPr marL="0" indent="0">
              <a:buNone/>
            </a:pPr>
            <a:r>
              <a:rPr lang="en-US" dirty="0"/>
              <a:t>      w = </a:t>
            </a:r>
            <a:r>
              <a:rPr lang="en-US" b="1" dirty="0">
                <a:solidFill>
                  <a:schemeClr val="accent2"/>
                </a:solidFill>
              </a:rPr>
              <a:t>new Worker("demo_workers.js");</a:t>
            </a:r>
          </a:p>
          <a:p>
            <a:pPr marL="0" indent="0">
              <a:buNone/>
            </a:pPr>
            <a:r>
              <a:rPr lang="en-US" dirty="0"/>
              <a:t>    }</a:t>
            </a:r>
          </a:p>
          <a:p>
            <a:pPr marL="0" indent="0">
              <a:buNone/>
            </a:pPr>
            <a:endParaRPr lang="en-US" dirty="0"/>
          </a:p>
        </p:txBody>
      </p:sp>
      <p:sp>
        <p:nvSpPr>
          <p:cNvPr id="6" name="Content Placeholder 5">
            <a:extLst>
              <a:ext uri="{FF2B5EF4-FFF2-40B4-BE49-F238E27FC236}">
                <a16:creationId xmlns:a16="http://schemas.microsoft.com/office/drawing/2014/main" id="{A798B056-026B-418B-9ED2-DA39AD59D099}"/>
              </a:ext>
            </a:extLst>
          </p:cNvPr>
          <p:cNvSpPr>
            <a:spLocks noGrp="1"/>
          </p:cNvSpPr>
          <p:nvPr>
            <p:ph sz="half" idx="2"/>
          </p:nvPr>
        </p:nvSpPr>
        <p:spPr>
          <a:xfrm>
            <a:off x="5139055" y="1338918"/>
            <a:ext cx="6051684" cy="5223353"/>
          </a:xfrm>
        </p:spPr>
        <p:txBody>
          <a:bodyPr>
            <a:normAutofit fontScale="77500" lnSpcReduction="20000"/>
          </a:bodyPr>
          <a:lstStyle/>
          <a:p>
            <a:pPr marL="0" indent="0">
              <a:buNone/>
            </a:pPr>
            <a:r>
              <a:rPr lang="en-US" dirty="0"/>
              <a:t> </a:t>
            </a:r>
            <a:r>
              <a:rPr lang="en-US" dirty="0" err="1"/>
              <a:t>w.</a:t>
            </a:r>
            <a:r>
              <a:rPr lang="en-US" b="1" dirty="0" err="1">
                <a:solidFill>
                  <a:schemeClr val="accent2"/>
                </a:solidFill>
              </a:rPr>
              <a:t>onmessage</a:t>
            </a:r>
            <a:r>
              <a:rPr lang="en-US" dirty="0"/>
              <a:t> = function(event) {</a:t>
            </a:r>
          </a:p>
          <a:p>
            <a:pPr marL="0" indent="0">
              <a:buNone/>
            </a:pPr>
            <a:r>
              <a:rPr lang="en-US" dirty="0"/>
              <a:t>      </a:t>
            </a:r>
            <a:r>
              <a:rPr lang="en-US" dirty="0" err="1"/>
              <a:t>document.getElementById</a:t>
            </a:r>
            <a:r>
              <a:rPr lang="en-US" dirty="0"/>
              <a:t>("result").</a:t>
            </a:r>
            <a:r>
              <a:rPr lang="en-US" dirty="0" err="1"/>
              <a:t>innerHTML</a:t>
            </a:r>
            <a:r>
              <a:rPr lang="en-US" dirty="0"/>
              <a:t> = </a:t>
            </a:r>
            <a:r>
              <a:rPr lang="en-US" dirty="0" err="1"/>
              <a:t>event.data</a:t>
            </a:r>
            <a:r>
              <a:rPr lang="en-US" dirty="0"/>
              <a:t>;</a:t>
            </a:r>
          </a:p>
          <a:p>
            <a:pPr marL="0" indent="0">
              <a:buNone/>
            </a:pPr>
            <a:r>
              <a:rPr lang="en-US" dirty="0"/>
              <a:t>    };</a:t>
            </a:r>
          </a:p>
          <a:p>
            <a:pPr marL="0" indent="0">
              <a:buNone/>
            </a:pPr>
            <a:r>
              <a:rPr lang="en-US" dirty="0"/>
              <a:t>  } else {</a:t>
            </a:r>
          </a:p>
          <a:p>
            <a:pPr marL="0" indent="0">
              <a:buNone/>
            </a:pPr>
            <a:r>
              <a:rPr lang="en-US" dirty="0"/>
              <a:t>    </a:t>
            </a:r>
            <a:r>
              <a:rPr lang="en-US" dirty="0" err="1"/>
              <a:t>document.getElementById</a:t>
            </a:r>
            <a:r>
              <a:rPr lang="en-US" dirty="0"/>
              <a:t>("result").</a:t>
            </a:r>
            <a:r>
              <a:rPr lang="en-US" dirty="0" err="1"/>
              <a:t>innerHTML</a:t>
            </a:r>
            <a:r>
              <a:rPr lang="en-US" dirty="0"/>
              <a:t> = "Sorry, your browser does not support Web Workers...";</a:t>
            </a:r>
          </a:p>
          <a:p>
            <a:pPr marL="0" indent="0">
              <a:buNone/>
            </a:pPr>
            <a:r>
              <a:rPr lang="en-US" dirty="0"/>
              <a:t>  }</a:t>
            </a:r>
          </a:p>
          <a:p>
            <a:pPr marL="0" indent="0">
              <a:buNone/>
            </a:pPr>
            <a:r>
              <a:rPr lang="en-US" dirty="0"/>
              <a:t>}</a:t>
            </a:r>
          </a:p>
          <a:p>
            <a:pPr marL="0" indent="0">
              <a:buNone/>
            </a:pPr>
            <a:r>
              <a:rPr lang="en-US" dirty="0"/>
              <a:t>function </a:t>
            </a:r>
            <a:r>
              <a:rPr lang="en-US" dirty="0" err="1"/>
              <a:t>stopWorker</a:t>
            </a:r>
            <a:r>
              <a:rPr lang="en-US" dirty="0"/>
              <a:t>() { </a:t>
            </a:r>
          </a:p>
          <a:p>
            <a:pPr marL="0" indent="0">
              <a:buNone/>
            </a:pPr>
            <a:r>
              <a:rPr lang="en-US" dirty="0">
                <a:solidFill>
                  <a:schemeClr val="accent2"/>
                </a:solidFill>
              </a:rPr>
              <a:t>  </a:t>
            </a:r>
            <a:r>
              <a:rPr lang="en-US" dirty="0" err="1">
                <a:solidFill>
                  <a:schemeClr val="accent2"/>
                </a:solidFill>
              </a:rPr>
              <a:t>w.terminate</a:t>
            </a:r>
            <a:r>
              <a:rPr lang="en-US" dirty="0">
                <a:solidFill>
                  <a:schemeClr val="accent2"/>
                </a:solidFill>
              </a:rPr>
              <a:t>();</a:t>
            </a:r>
          </a:p>
          <a:p>
            <a:pPr marL="0" indent="0">
              <a:buNone/>
            </a:pPr>
            <a:r>
              <a:rPr lang="en-US" dirty="0"/>
              <a:t>  w = undefined;</a:t>
            </a:r>
          </a:p>
          <a:p>
            <a:pPr marL="0" indent="0">
              <a:buNone/>
            </a:pPr>
            <a:r>
              <a:rPr lang="en-US" dirty="0"/>
              <a:t>}</a:t>
            </a:r>
          </a:p>
          <a:p>
            <a:pPr marL="0" indent="0">
              <a:buNone/>
            </a:pPr>
            <a:r>
              <a:rPr lang="en-US" dirty="0"/>
              <a:t>&lt;/script&gt;</a:t>
            </a:r>
          </a:p>
          <a:p>
            <a:pPr marL="0" indent="0">
              <a:buNone/>
            </a:pPr>
            <a:endParaRPr lang="en-US" dirty="0"/>
          </a:p>
          <a:p>
            <a:pPr marL="0" indent="0">
              <a:buNone/>
            </a:pPr>
            <a:r>
              <a:rPr lang="en-US" dirty="0"/>
              <a:t>&lt;/body&gt;</a:t>
            </a:r>
          </a:p>
          <a:p>
            <a:pPr marL="0" indent="0">
              <a:buNone/>
            </a:pPr>
            <a:r>
              <a:rPr lang="en-US" dirty="0"/>
              <a:t>&lt;/html&gt;</a:t>
            </a:r>
          </a:p>
        </p:txBody>
      </p:sp>
      <p:sp>
        <p:nvSpPr>
          <p:cNvPr id="4" name="Slide Number Placeholder 3">
            <a:extLst>
              <a:ext uri="{FF2B5EF4-FFF2-40B4-BE49-F238E27FC236}">
                <a16:creationId xmlns:a16="http://schemas.microsoft.com/office/drawing/2014/main" id="{F0D9CA5B-F825-475A-A64E-28D8F2AD50FD}"/>
              </a:ext>
            </a:extLst>
          </p:cNvPr>
          <p:cNvSpPr>
            <a:spLocks noGrp="1"/>
          </p:cNvSpPr>
          <p:nvPr>
            <p:ph type="sldNum" sz="quarter" idx="12"/>
          </p:nvPr>
        </p:nvSpPr>
        <p:spPr/>
        <p:txBody>
          <a:bodyPr/>
          <a:lstStyle/>
          <a:p>
            <a:fld id="{84F7D234-5B7C-47B5-93A7-EAB147A706C7}" type="slidenum">
              <a:rPr lang="en-US" smtClean="0"/>
              <a:t>91</a:t>
            </a:fld>
            <a:endParaRPr lang="en-US"/>
          </a:p>
        </p:txBody>
      </p:sp>
      <p:cxnSp>
        <p:nvCxnSpPr>
          <p:cNvPr id="8" name="Straight Connector 7">
            <a:extLst>
              <a:ext uri="{FF2B5EF4-FFF2-40B4-BE49-F238E27FC236}">
                <a16:creationId xmlns:a16="http://schemas.microsoft.com/office/drawing/2014/main" id="{6C78A57D-CD76-40CB-B5FE-4190D531D7CC}"/>
              </a:ext>
            </a:extLst>
          </p:cNvPr>
          <p:cNvCxnSpPr/>
          <p:nvPr/>
        </p:nvCxnSpPr>
        <p:spPr>
          <a:xfrm>
            <a:off x="4997885" y="295729"/>
            <a:ext cx="141170" cy="65622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663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7B58-29DD-42E1-BDAD-C9D2A092C1AD}"/>
              </a:ext>
            </a:extLst>
          </p:cNvPr>
          <p:cNvSpPr>
            <a:spLocks noGrp="1"/>
          </p:cNvSpPr>
          <p:nvPr>
            <p:ph type="title"/>
          </p:nvPr>
        </p:nvSpPr>
        <p:spPr>
          <a:xfrm>
            <a:off x="646111" y="452718"/>
            <a:ext cx="9404723" cy="882596"/>
          </a:xfrm>
        </p:spPr>
        <p:txBody>
          <a:bodyPr/>
          <a:lstStyle/>
          <a:p>
            <a:r>
              <a:rPr lang="en-US" u="none" dirty="0"/>
              <a:t>demo_Worker.js</a:t>
            </a:r>
          </a:p>
        </p:txBody>
      </p:sp>
      <p:sp>
        <p:nvSpPr>
          <p:cNvPr id="3" name="Content Placeholder 2">
            <a:extLst>
              <a:ext uri="{FF2B5EF4-FFF2-40B4-BE49-F238E27FC236}">
                <a16:creationId xmlns:a16="http://schemas.microsoft.com/office/drawing/2014/main" id="{D70EAB6E-C2D6-42A7-B6B8-C78498C57457}"/>
              </a:ext>
            </a:extLst>
          </p:cNvPr>
          <p:cNvSpPr>
            <a:spLocks noGrp="1"/>
          </p:cNvSpPr>
          <p:nvPr>
            <p:ph idx="1"/>
          </p:nvPr>
        </p:nvSpPr>
        <p:spPr>
          <a:xfrm>
            <a:off x="645132" y="2052918"/>
            <a:ext cx="9404722" cy="4195481"/>
          </a:xfrm>
        </p:spPr>
        <p:txBody>
          <a:bodyPr/>
          <a:lstStyle/>
          <a:p>
            <a:pPr marL="0" indent="0">
              <a:buNone/>
            </a:pPr>
            <a:r>
              <a:rPr lang="en-US" dirty="0"/>
              <a:t>var </a:t>
            </a:r>
            <a:r>
              <a:rPr lang="en-US" dirty="0" err="1"/>
              <a:t>i</a:t>
            </a:r>
            <a:r>
              <a:rPr lang="en-US" dirty="0"/>
              <a:t> = 0;</a:t>
            </a:r>
            <a:br>
              <a:rPr lang="en-US" dirty="0"/>
            </a:br>
            <a:br>
              <a:rPr lang="en-US" dirty="0"/>
            </a:br>
            <a:r>
              <a:rPr lang="en-US" dirty="0"/>
              <a:t>function </a:t>
            </a:r>
            <a:r>
              <a:rPr lang="en-US" dirty="0" err="1"/>
              <a:t>timedCount</a:t>
            </a:r>
            <a:r>
              <a:rPr lang="en-US" dirty="0"/>
              <a:t>() {</a:t>
            </a:r>
            <a:br>
              <a:rPr lang="en-US" dirty="0"/>
            </a:br>
            <a:r>
              <a:rPr lang="en-US" dirty="0"/>
              <a:t>  </a:t>
            </a:r>
            <a:r>
              <a:rPr lang="en-US" dirty="0" err="1"/>
              <a:t>i</a:t>
            </a:r>
            <a:r>
              <a:rPr lang="en-US" dirty="0"/>
              <a:t> = </a:t>
            </a:r>
            <a:r>
              <a:rPr lang="en-US" dirty="0" err="1"/>
              <a:t>i</a:t>
            </a:r>
            <a:r>
              <a:rPr lang="en-US" dirty="0"/>
              <a:t> + 1;</a:t>
            </a:r>
            <a:br>
              <a:rPr lang="en-US" dirty="0"/>
            </a:br>
            <a:r>
              <a:rPr lang="en-US" dirty="0"/>
              <a:t>  </a:t>
            </a:r>
            <a:r>
              <a:rPr lang="en-US" dirty="0" err="1"/>
              <a:t>postMessage</a:t>
            </a:r>
            <a:r>
              <a:rPr lang="en-US" dirty="0"/>
              <a:t>(</a:t>
            </a:r>
            <a:r>
              <a:rPr lang="en-US" dirty="0" err="1"/>
              <a:t>i</a:t>
            </a:r>
            <a:r>
              <a:rPr lang="en-US" dirty="0"/>
              <a:t>);</a:t>
            </a:r>
            <a:br>
              <a:rPr lang="en-US" dirty="0"/>
            </a:br>
            <a:r>
              <a:rPr lang="en-US" dirty="0"/>
              <a:t>  </a:t>
            </a:r>
            <a:r>
              <a:rPr lang="en-US" dirty="0" err="1"/>
              <a:t>setTimeout</a:t>
            </a:r>
            <a:r>
              <a:rPr lang="en-US" dirty="0"/>
              <a:t>("</a:t>
            </a:r>
            <a:r>
              <a:rPr lang="en-US" dirty="0" err="1"/>
              <a:t>timedCount</a:t>
            </a:r>
            <a:r>
              <a:rPr lang="en-US" dirty="0"/>
              <a:t>()",500);</a:t>
            </a:r>
            <a:br>
              <a:rPr lang="en-US" dirty="0"/>
            </a:br>
            <a:r>
              <a:rPr lang="en-US" dirty="0"/>
              <a:t>}</a:t>
            </a:r>
            <a:br>
              <a:rPr lang="en-US" dirty="0"/>
            </a:br>
            <a:br>
              <a:rPr lang="en-US" dirty="0"/>
            </a:br>
            <a:r>
              <a:rPr lang="en-US" dirty="0" err="1"/>
              <a:t>timedCount</a:t>
            </a:r>
            <a:r>
              <a:rPr lang="en-US" dirty="0"/>
              <a:t>();</a:t>
            </a:r>
          </a:p>
        </p:txBody>
      </p:sp>
      <p:sp>
        <p:nvSpPr>
          <p:cNvPr id="4" name="Slide Number Placeholder 3">
            <a:extLst>
              <a:ext uri="{FF2B5EF4-FFF2-40B4-BE49-F238E27FC236}">
                <a16:creationId xmlns:a16="http://schemas.microsoft.com/office/drawing/2014/main" id="{3719641C-4DCB-4A35-A8B7-D804C7A139E3}"/>
              </a:ext>
            </a:extLst>
          </p:cNvPr>
          <p:cNvSpPr>
            <a:spLocks noGrp="1"/>
          </p:cNvSpPr>
          <p:nvPr>
            <p:ph type="sldNum" sz="quarter" idx="12"/>
          </p:nvPr>
        </p:nvSpPr>
        <p:spPr/>
        <p:txBody>
          <a:bodyPr/>
          <a:lstStyle/>
          <a:p>
            <a:fld id="{84F7D234-5B7C-47B5-93A7-EAB147A706C7}" type="slidenum">
              <a:rPr lang="en-US" smtClean="0"/>
              <a:t>92</a:t>
            </a:fld>
            <a:endParaRPr lang="en-US"/>
          </a:p>
        </p:txBody>
      </p:sp>
    </p:spTree>
    <p:extLst>
      <p:ext uri="{BB962C8B-B14F-4D97-AF65-F5344CB8AC3E}">
        <p14:creationId xmlns:p14="http://schemas.microsoft.com/office/powerpoint/2010/main" val="22122121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0E98E-FABC-4644-A365-24821781CC82}"/>
              </a:ext>
            </a:extLst>
          </p:cNvPr>
          <p:cNvSpPr>
            <a:spLocks noGrp="1"/>
          </p:cNvSpPr>
          <p:nvPr>
            <p:ph idx="1"/>
          </p:nvPr>
        </p:nvSpPr>
        <p:spPr>
          <a:xfrm>
            <a:off x="526094" y="688932"/>
            <a:ext cx="10296394" cy="5873339"/>
          </a:xfrm>
        </p:spPr>
        <p:txBody>
          <a:bodyPr>
            <a:normAutofit fontScale="55000" lnSpcReduction="20000"/>
          </a:bodyPr>
          <a:lstStyle/>
          <a:p>
            <a:r>
              <a:rPr lang="en-US" dirty="0"/>
              <a:t>While working with the </a:t>
            </a:r>
            <a:r>
              <a:rPr lang="en-US" b="1" dirty="0"/>
              <a:t>Web Workers API</a:t>
            </a:r>
            <a:r>
              <a:rPr lang="en-US" dirty="0"/>
              <a:t> frequently user can get the some errors, to solve those errors HTML5 introduced error codes as shown below.</a:t>
            </a:r>
          </a:p>
          <a:p>
            <a:pPr marL="0" indent="0">
              <a:buNone/>
            </a:pPr>
            <a:r>
              <a:rPr lang="en-US" dirty="0"/>
              <a:t>&lt;!DOCTYPE HTML&gt;</a:t>
            </a:r>
          </a:p>
          <a:p>
            <a:pPr marL="0" indent="0">
              <a:buNone/>
            </a:pPr>
            <a:r>
              <a:rPr lang="en-US" dirty="0"/>
              <a:t>&lt;html&gt;</a:t>
            </a:r>
          </a:p>
          <a:p>
            <a:pPr marL="0" indent="0">
              <a:buNone/>
            </a:pPr>
            <a:r>
              <a:rPr lang="en-US" dirty="0"/>
              <a:t>   &lt;head&gt;     </a:t>
            </a:r>
          </a:p>
          <a:p>
            <a:pPr marL="0" indent="0">
              <a:buNone/>
            </a:pPr>
            <a:r>
              <a:rPr lang="en-US" dirty="0"/>
              <a:t>      &lt;title&gt;Big for loop&lt;/title&gt;    </a:t>
            </a:r>
          </a:p>
          <a:p>
            <a:pPr marL="0" indent="0">
              <a:buNone/>
            </a:pPr>
            <a:r>
              <a:rPr lang="en-US" dirty="0"/>
              <a:t>      &lt;script&gt;</a:t>
            </a:r>
          </a:p>
          <a:p>
            <a:pPr marL="0" indent="0">
              <a:buNone/>
            </a:pPr>
            <a:r>
              <a:rPr lang="en-US" dirty="0"/>
              <a:t>         var worker = new Worker('bigLoop.js');</a:t>
            </a:r>
          </a:p>
          <a:p>
            <a:pPr marL="0" indent="0">
              <a:buNone/>
            </a:pPr>
            <a:r>
              <a:rPr lang="en-US" dirty="0"/>
              <a:t>         </a:t>
            </a:r>
            <a:r>
              <a:rPr lang="en-US" dirty="0" err="1"/>
              <a:t>worker.onmessage</a:t>
            </a:r>
            <a:r>
              <a:rPr lang="en-US" dirty="0"/>
              <a:t> = function (event) {</a:t>
            </a:r>
          </a:p>
          <a:p>
            <a:pPr marL="0" indent="0">
              <a:buNone/>
            </a:pPr>
            <a:r>
              <a:rPr lang="en-US" dirty="0"/>
              <a:t>            alert("Completed " + </a:t>
            </a:r>
            <a:r>
              <a:rPr lang="en-US" dirty="0" err="1"/>
              <a:t>event.data</a:t>
            </a:r>
            <a:r>
              <a:rPr lang="en-US" dirty="0"/>
              <a:t> + "iterations" );</a:t>
            </a:r>
          </a:p>
          <a:p>
            <a:pPr marL="0" indent="0">
              <a:buNone/>
            </a:pPr>
            <a:r>
              <a:rPr lang="en-US" dirty="0"/>
              <a:t>         };</a:t>
            </a:r>
          </a:p>
          <a:p>
            <a:pPr marL="0" indent="0">
              <a:buNone/>
            </a:pPr>
            <a:r>
              <a:rPr lang="en-US" dirty="0"/>
              <a:t>         </a:t>
            </a:r>
            <a:r>
              <a:rPr lang="en-US" dirty="0" err="1"/>
              <a:t>worker.onerror</a:t>
            </a:r>
            <a:r>
              <a:rPr lang="en-US" dirty="0"/>
              <a:t> = function (event) {</a:t>
            </a:r>
          </a:p>
          <a:p>
            <a:pPr marL="0" indent="0">
              <a:buNone/>
            </a:pPr>
            <a:r>
              <a:rPr lang="en-US" dirty="0"/>
              <a:t>            console.log(</a:t>
            </a:r>
            <a:r>
              <a:rPr lang="en-US" dirty="0" err="1"/>
              <a:t>event.message</a:t>
            </a:r>
            <a:r>
              <a:rPr lang="en-US" dirty="0"/>
              <a:t>, event);</a:t>
            </a:r>
          </a:p>
          <a:p>
            <a:pPr marL="0" indent="0">
              <a:buNone/>
            </a:pPr>
            <a:r>
              <a:rPr lang="en-US" dirty="0"/>
              <a:t>         };</a:t>
            </a:r>
          </a:p>
          <a:p>
            <a:pPr marL="0" indent="0">
              <a:buNone/>
            </a:pPr>
            <a:r>
              <a:rPr lang="en-US" dirty="0"/>
              <a:t>         function </a:t>
            </a:r>
            <a:r>
              <a:rPr lang="en-US" dirty="0" err="1"/>
              <a:t>sayHello</a:t>
            </a:r>
            <a:r>
              <a:rPr lang="en-US" dirty="0"/>
              <a:t>(){</a:t>
            </a:r>
          </a:p>
          <a:p>
            <a:pPr marL="0" indent="0">
              <a:buNone/>
            </a:pPr>
            <a:r>
              <a:rPr lang="en-US" dirty="0"/>
              <a:t>            alert("Hello sir...." );</a:t>
            </a:r>
          </a:p>
          <a:p>
            <a:pPr marL="0" indent="0">
              <a:buNone/>
            </a:pPr>
            <a:r>
              <a:rPr lang="en-US" dirty="0"/>
              <a:t>         }</a:t>
            </a:r>
          </a:p>
          <a:p>
            <a:pPr marL="0" indent="0">
              <a:buNone/>
            </a:pPr>
            <a:r>
              <a:rPr lang="en-US" dirty="0"/>
              <a:t>      &lt;/script&gt;     </a:t>
            </a:r>
          </a:p>
          <a:p>
            <a:pPr marL="0" indent="0">
              <a:buNone/>
            </a:pPr>
            <a:r>
              <a:rPr lang="en-US" dirty="0"/>
              <a:t>   &lt;/head&gt;</a:t>
            </a:r>
          </a:p>
          <a:p>
            <a:pPr marL="0" indent="0">
              <a:buNone/>
            </a:pPr>
            <a:r>
              <a:rPr lang="en-US" dirty="0"/>
              <a:t>   &lt;body&gt;  </a:t>
            </a:r>
          </a:p>
          <a:p>
            <a:pPr marL="0" indent="0">
              <a:buNone/>
            </a:pPr>
            <a:r>
              <a:rPr lang="en-US" dirty="0"/>
              <a:t>      &lt;input type="button" onclick="</a:t>
            </a:r>
            <a:r>
              <a:rPr lang="en-US" dirty="0" err="1"/>
              <a:t>sayHello</a:t>
            </a:r>
            <a:r>
              <a:rPr lang="en-US" dirty="0"/>
              <a:t>();" value="Say Hello"/&gt;      </a:t>
            </a:r>
          </a:p>
          <a:p>
            <a:pPr marL="0" indent="0">
              <a:buNone/>
            </a:pPr>
            <a:r>
              <a:rPr lang="en-US" dirty="0"/>
              <a:t>   &lt;/body&gt;</a:t>
            </a:r>
          </a:p>
          <a:p>
            <a:pPr marL="0" indent="0">
              <a:buNone/>
            </a:pPr>
            <a:r>
              <a:rPr lang="en-US" dirty="0"/>
              <a:t>&lt;/html&gt;</a:t>
            </a:r>
          </a:p>
        </p:txBody>
      </p:sp>
      <p:sp>
        <p:nvSpPr>
          <p:cNvPr id="4" name="Slide Number Placeholder 3">
            <a:extLst>
              <a:ext uri="{FF2B5EF4-FFF2-40B4-BE49-F238E27FC236}">
                <a16:creationId xmlns:a16="http://schemas.microsoft.com/office/drawing/2014/main" id="{FCBC37F7-5D09-491F-81EE-18B14383198C}"/>
              </a:ext>
            </a:extLst>
          </p:cNvPr>
          <p:cNvSpPr>
            <a:spLocks noGrp="1"/>
          </p:cNvSpPr>
          <p:nvPr>
            <p:ph type="sldNum" sz="quarter" idx="12"/>
          </p:nvPr>
        </p:nvSpPr>
        <p:spPr/>
        <p:txBody>
          <a:bodyPr/>
          <a:lstStyle/>
          <a:p>
            <a:fld id="{84F7D234-5B7C-47B5-93A7-EAB147A706C7}" type="slidenum">
              <a:rPr lang="en-US" smtClean="0"/>
              <a:t>93</a:t>
            </a:fld>
            <a:endParaRPr lang="en-US"/>
          </a:p>
        </p:txBody>
      </p:sp>
    </p:spTree>
    <p:extLst>
      <p:ext uri="{BB962C8B-B14F-4D97-AF65-F5344CB8AC3E}">
        <p14:creationId xmlns:p14="http://schemas.microsoft.com/office/powerpoint/2010/main" val="16654529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2EF70-687A-435B-9BF3-37B2232A9B3A}"/>
              </a:ext>
            </a:extLst>
          </p:cNvPr>
          <p:cNvSpPr>
            <a:spLocks noGrp="1"/>
          </p:cNvSpPr>
          <p:nvPr>
            <p:ph type="title"/>
          </p:nvPr>
        </p:nvSpPr>
        <p:spPr/>
        <p:txBody>
          <a:bodyPr/>
          <a:lstStyle/>
          <a:p>
            <a:r>
              <a:rPr lang="en-US" dirty="0"/>
              <a:t>HTML5 Offline Applications</a:t>
            </a:r>
            <a:br>
              <a:rPr lang="en-US" dirty="0"/>
            </a:br>
            <a:endParaRPr lang="en-US" dirty="0"/>
          </a:p>
        </p:txBody>
      </p:sp>
      <p:sp>
        <p:nvSpPr>
          <p:cNvPr id="3" name="Content Placeholder 2">
            <a:extLst>
              <a:ext uri="{FF2B5EF4-FFF2-40B4-BE49-F238E27FC236}">
                <a16:creationId xmlns:a16="http://schemas.microsoft.com/office/drawing/2014/main" id="{097673FC-7083-4ED3-84BC-425E91CEDB82}"/>
              </a:ext>
            </a:extLst>
          </p:cNvPr>
          <p:cNvSpPr>
            <a:spLocks noGrp="1"/>
          </p:cNvSpPr>
          <p:nvPr>
            <p:ph idx="1"/>
          </p:nvPr>
        </p:nvSpPr>
        <p:spPr>
          <a:xfrm>
            <a:off x="1103312" y="1853248"/>
            <a:ext cx="8946541" cy="4395152"/>
          </a:xfrm>
        </p:spPr>
        <p:txBody>
          <a:bodyPr/>
          <a:lstStyle/>
          <a:p>
            <a:r>
              <a:rPr lang="en-US" dirty="0"/>
              <a:t>HTML5 Offline Applications are same as web applications, but offline applications also work even when there is no internet connectivity.</a:t>
            </a:r>
          </a:p>
        </p:txBody>
      </p:sp>
      <p:sp>
        <p:nvSpPr>
          <p:cNvPr id="4" name="Slide Number Placeholder 3">
            <a:extLst>
              <a:ext uri="{FF2B5EF4-FFF2-40B4-BE49-F238E27FC236}">
                <a16:creationId xmlns:a16="http://schemas.microsoft.com/office/drawing/2014/main" id="{C4C60882-BA1D-4E1F-9056-C333CB06194B}"/>
              </a:ext>
            </a:extLst>
          </p:cNvPr>
          <p:cNvSpPr>
            <a:spLocks noGrp="1"/>
          </p:cNvSpPr>
          <p:nvPr>
            <p:ph type="sldNum" sz="quarter" idx="12"/>
          </p:nvPr>
        </p:nvSpPr>
        <p:spPr/>
        <p:txBody>
          <a:bodyPr/>
          <a:lstStyle/>
          <a:p>
            <a:fld id="{84F7D234-5B7C-47B5-93A7-EAB147A706C7}" type="slidenum">
              <a:rPr lang="en-US" smtClean="0"/>
              <a:t>94</a:t>
            </a:fld>
            <a:endParaRPr lang="en-US"/>
          </a:p>
        </p:txBody>
      </p:sp>
    </p:spTree>
    <p:extLst>
      <p:ext uri="{BB962C8B-B14F-4D97-AF65-F5344CB8AC3E}">
        <p14:creationId xmlns:p14="http://schemas.microsoft.com/office/powerpoint/2010/main" val="33050511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183504FA-80EA-4657-882D-864AC35A02F7}"/>
              </a:ext>
            </a:extLst>
          </p:cNvPr>
          <p:cNvSpPr>
            <a:spLocks noGrp="1"/>
          </p:cNvSpPr>
          <p:nvPr>
            <p:ph type="title"/>
          </p:nvPr>
        </p:nvSpPr>
        <p:spPr>
          <a:xfrm>
            <a:off x="646111" y="452718"/>
            <a:ext cx="9404723" cy="925145"/>
          </a:xfrm>
        </p:spPr>
        <p:txBody>
          <a:bodyPr/>
          <a:lstStyle/>
          <a:p>
            <a:r>
              <a:rPr lang="en-US" sz="3200" dirty="0"/>
              <a:t>Web Application Vs Offline Application</a:t>
            </a:r>
          </a:p>
        </p:txBody>
      </p:sp>
      <p:sp>
        <p:nvSpPr>
          <p:cNvPr id="21" name="Content Placeholder 20">
            <a:extLst>
              <a:ext uri="{FF2B5EF4-FFF2-40B4-BE49-F238E27FC236}">
                <a16:creationId xmlns:a16="http://schemas.microsoft.com/office/drawing/2014/main" id="{A14EFCD0-B10C-41CE-AA7A-F2D7F9F6DDCE}"/>
              </a:ext>
            </a:extLst>
          </p:cNvPr>
          <p:cNvSpPr>
            <a:spLocks noGrp="1"/>
          </p:cNvSpPr>
          <p:nvPr>
            <p:ph sz="half" idx="1"/>
          </p:nvPr>
        </p:nvSpPr>
        <p:spPr>
          <a:xfrm>
            <a:off x="526094" y="1377863"/>
            <a:ext cx="4973558" cy="4878475"/>
          </a:xfrm>
        </p:spPr>
        <p:txBody>
          <a:bodyPr/>
          <a:lstStyle/>
          <a:p>
            <a:r>
              <a:rPr lang="en-US" dirty="0"/>
              <a:t>Web application, user need to have the internet connectivity. </a:t>
            </a:r>
          </a:p>
          <a:p>
            <a:r>
              <a:rPr lang="en-US" dirty="0"/>
              <a:t>User need to interact with page or site.</a:t>
            </a:r>
          </a:p>
          <a:p>
            <a:r>
              <a:rPr lang="en-US" dirty="0"/>
              <a:t>Application takes roundtrip requests from the server and gives access to the user. If internet connectivity is lost, web application will not work properly. </a:t>
            </a:r>
          </a:p>
        </p:txBody>
      </p:sp>
      <p:sp>
        <p:nvSpPr>
          <p:cNvPr id="22" name="Content Placeholder 21">
            <a:extLst>
              <a:ext uri="{FF2B5EF4-FFF2-40B4-BE49-F238E27FC236}">
                <a16:creationId xmlns:a16="http://schemas.microsoft.com/office/drawing/2014/main" id="{630BFEFD-D34E-41D2-8C77-B163928B47B2}"/>
              </a:ext>
            </a:extLst>
          </p:cNvPr>
          <p:cNvSpPr>
            <a:spLocks noGrp="1"/>
          </p:cNvSpPr>
          <p:nvPr>
            <p:ph sz="half" idx="2"/>
          </p:nvPr>
        </p:nvSpPr>
        <p:spPr>
          <a:xfrm>
            <a:off x="5654493" y="1377864"/>
            <a:ext cx="5318307" cy="4878474"/>
          </a:xfrm>
        </p:spPr>
        <p:txBody>
          <a:bodyPr/>
          <a:lstStyle/>
          <a:p>
            <a:r>
              <a:rPr lang="en-US" dirty="0"/>
              <a:t>Offline Application will work even when there is no internet connectivity. In order to work certain parts of the application, correctly copy those files and save in a retrievable location.</a:t>
            </a:r>
          </a:p>
        </p:txBody>
      </p:sp>
      <p:sp>
        <p:nvSpPr>
          <p:cNvPr id="4" name="Slide Number Placeholder 3">
            <a:extLst>
              <a:ext uri="{FF2B5EF4-FFF2-40B4-BE49-F238E27FC236}">
                <a16:creationId xmlns:a16="http://schemas.microsoft.com/office/drawing/2014/main" id="{4C68E869-AFD2-4D25-BF48-86D58FB6E16D}"/>
              </a:ext>
            </a:extLst>
          </p:cNvPr>
          <p:cNvSpPr>
            <a:spLocks noGrp="1"/>
          </p:cNvSpPr>
          <p:nvPr>
            <p:ph type="sldNum" sz="quarter" idx="12"/>
          </p:nvPr>
        </p:nvSpPr>
        <p:spPr/>
        <p:txBody>
          <a:bodyPr/>
          <a:lstStyle/>
          <a:p>
            <a:fld id="{84F7D234-5B7C-47B5-93A7-EAB147A706C7}" type="slidenum">
              <a:rPr lang="en-US" smtClean="0"/>
              <a:pPr/>
              <a:t>95</a:t>
            </a:fld>
            <a:endParaRPr lang="en-US"/>
          </a:p>
        </p:txBody>
      </p:sp>
      <p:pic>
        <p:nvPicPr>
          <p:cNvPr id="23" name="Picture 22">
            <a:extLst>
              <a:ext uri="{FF2B5EF4-FFF2-40B4-BE49-F238E27FC236}">
                <a16:creationId xmlns:a16="http://schemas.microsoft.com/office/drawing/2014/main" id="{2FC5F04D-3158-4BD7-B57B-8F4B5AEA5B5F}"/>
              </a:ext>
            </a:extLst>
          </p:cNvPr>
          <p:cNvPicPr>
            <a:picLocks noChangeAspect="1"/>
          </p:cNvPicPr>
          <p:nvPr/>
        </p:nvPicPr>
        <p:blipFill>
          <a:blip r:embed="rId2"/>
          <a:stretch>
            <a:fillRect/>
          </a:stretch>
        </p:blipFill>
        <p:spPr>
          <a:xfrm>
            <a:off x="1031642" y="3848096"/>
            <a:ext cx="3990975" cy="2819400"/>
          </a:xfrm>
          <a:prstGeom prst="rect">
            <a:avLst/>
          </a:prstGeom>
        </p:spPr>
      </p:pic>
      <p:pic>
        <p:nvPicPr>
          <p:cNvPr id="24" name="Picture 23">
            <a:extLst>
              <a:ext uri="{FF2B5EF4-FFF2-40B4-BE49-F238E27FC236}">
                <a16:creationId xmlns:a16="http://schemas.microsoft.com/office/drawing/2014/main" id="{39D31702-69CA-42BD-8F85-E80A351C5070}"/>
              </a:ext>
            </a:extLst>
          </p:cNvPr>
          <p:cNvPicPr>
            <a:picLocks noChangeAspect="1"/>
          </p:cNvPicPr>
          <p:nvPr/>
        </p:nvPicPr>
        <p:blipFill>
          <a:blip r:embed="rId3"/>
          <a:stretch>
            <a:fillRect/>
          </a:stretch>
        </p:blipFill>
        <p:spPr>
          <a:xfrm>
            <a:off x="6946460" y="3362256"/>
            <a:ext cx="2933700" cy="3114675"/>
          </a:xfrm>
          <a:prstGeom prst="rect">
            <a:avLst/>
          </a:prstGeom>
        </p:spPr>
      </p:pic>
    </p:spTree>
    <p:extLst>
      <p:ext uri="{BB962C8B-B14F-4D97-AF65-F5344CB8AC3E}">
        <p14:creationId xmlns:p14="http://schemas.microsoft.com/office/powerpoint/2010/main" val="20020083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0C34FAF-A03C-4011-9384-7F1626184F00}"/>
              </a:ext>
            </a:extLst>
          </p:cNvPr>
          <p:cNvSpPr>
            <a:spLocks noGrp="1"/>
          </p:cNvSpPr>
          <p:nvPr>
            <p:ph type="title"/>
          </p:nvPr>
        </p:nvSpPr>
        <p:spPr>
          <a:xfrm>
            <a:off x="646111" y="452718"/>
            <a:ext cx="9404723" cy="1400530"/>
          </a:xfrm>
        </p:spPr>
        <p:txBody>
          <a:bodyPr/>
          <a:lstStyle/>
          <a:p>
            <a:r>
              <a:rPr lang="en-US"/>
              <a:t>Application Cache</a:t>
            </a:r>
            <a:endParaRPr lang="en-US" dirty="0"/>
          </a:p>
        </p:txBody>
      </p:sp>
      <p:sp>
        <p:nvSpPr>
          <p:cNvPr id="7" name="Content Placeholder 6">
            <a:extLst>
              <a:ext uri="{FF2B5EF4-FFF2-40B4-BE49-F238E27FC236}">
                <a16:creationId xmlns:a16="http://schemas.microsoft.com/office/drawing/2014/main" id="{3CA11133-72C2-42EF-9386-454E21235C71}"/>
              </a:ext>
            </a:extLst>
          </p:cNvPr>
          <p:cNvSpPr>
            <a:spLocks noGrp="1"/>
          </p:cNvSpPr>
          <p:nvPr>
            <p:ph idx="1"/>
          </p:nvPr>
        </p:nvSpPr>
        <p:spPr>
          <a:xfrm>
            <a:off x="964504" y="1853248"/>
            <a:ext cx="9085349" cy="4395151"/>
          </a:xfrm>
        </p:spPr>
        <p:txBody>
          <a:bodyPr/>
          <a:lstStyle/>
          <a:p>
            <a:pPr marL="0" indent="0">
              <a:buNone/>
            </a:pPr>
            <a:r>
              <a:rPr lang="en-US" dirty="0"/>
              <a:t>HTML5 introduces application cache, which means that a web application is cached, and accessible without an internet connection.</a:t>
            </a:r>
          </a:p>
          <a:p>
            <a:endParaRPr lang="en-US" dirty="0"/>
          </a:p>
          <a:p>
            <a:pPr marL="0" indent="0">
              <a:buNone/>
            </a:pPr>
            <a:r>
              <a:rPr lang="en-US" dirty="0"/>
              <a:t>Application cache gives an application three advantages:</a:t>
            </a:r>
          </a:p>
          <a:p>
            <a:r>
              <a:rPr lang="en-US" dirty="0"/>
              <a:t>Offline browsing - users can use the application when they're offline</a:t>
            </a:r>
          </a:p>
          <a:p>
            <a:r>
              <a:rPr lang="en-US" dirty="0"/>
              <a:t>Speed - cached resources load faster</a:t>
            </a:r>
          </a:p>
          <a:p>
            <a:r>
              <a:rPr lang="en-US" dirty="0"/>
              <a:t>Reduced server load - the browser will only download updated/changed resources from the server</a:t>
            </a:r>
          </a:p>
        </p:txBody>
      </p:sp>
      <p:sp>
        <p:nvSpPr>
          <p:cNvPr id="5" name="Slide Number Placeholder 4">
            <a:extLst>
              <a:ext uri="{FF2B5EF4-FFF2-40B4-BE49-F238E27FC236}">
                <a16:creationId xmlns:a16="http://schemas.microsoft.com/office/drawing/2014/main" id="{3B1B410C-6850-4D62-8968-CAF5607A952A}"/>
              </a:ext>
            </a:extLst>
          </p:cNvPr>
          <p:cNvSpPr>
            <a:spLocks noGrp="1"/>
          </p:cNvSpPr>
          <p:nvPr>
            <p:ph type="sldNum" sz="quarter" idx="12"/>
          </p:nvPr>
        </p:nvSpPr>
        <p:spPr>
          <a:xfrm>
            <a:off x="10352540" y="295729"/>
            <a:ext cx="838199" cy="767687"/>
          </a:xfrm>
        </p:spPr>
        <p:txBody>
          <a:bodyPr/>
          <a:lstStyle/>
          <a:p>
            <a:fld id="{84F7D234-5B7C-47B5-93A7-EAB147A706C7}" type="slidenum">
              <a:rPr lang="en-US" smtClean="0"/>
              <a:t>96</a:t>
            </a:fld>
            <a:endParaRPr lang="en-US"/>
          </a:p>
        </p:txBody>
      </p:sp>
      <p:graphicFrame>
        <p:nvGraphicFramePr>
          <p:cNvPr id="8" name="Table 7">
            <a:extLst>
              <a:ext uri="{FF2B5EF4-FFF2-40B4-BE49-F238E27FC236}">
                <a16:creationId xmlns:a16="http://schemas.microsoft.com/office/drawing/2014/main" id="{1763173C-4619-4631-B60C-085685F10918}"/>
              </a:ext>
            </a:extLst>
          </p:cNvPr>
          <p:cNvGraphicFramePr>
            <a:graphicFrameLocks noGrp="1"/>
          </p:cNvGraphicFramePr>
          <p:nvPr>
            <p:extLst>
              <p:ext uri="{D42A27DB-BD31-4B8C-83A1-F6EECF244321}">
                <p14:modId xmlns:p14="http://schemas.microsoft.com/office/powerpoint/2010/main" val="1430921318"/>
              </p:ext>
            </p:extLst>
          </p:nvPr>
        </p:nvGraphicFramePr>
        <p:xfrm>
          <a:off x="351753" y="5271820"/>
          <a:ext cx="11143595" cy="1093470"/>
        </p:xfrm>
        <a:graphic>
          <a:graphicData uri="http://schemas.openxmlformats.org/drawingml/2006/table">
            <a:tbl>
              <a:tblPr/>
              <a:tblGrid>
                <a:gridCol w="1833027">
                  <a:extLst>
                    <a:ext uri="{9D8B030D-6E8A-4147-A177-3AD203B41FA5}">
                      <a16:colId xmlns:a16="http://schemas.microsoft.com/office/drawing/2014/main" val="129389001"/>
                    </a:ext>
                  </a:extLst>
                </a:gridCol>
                <a:gridCol w="2184564">
                  <a:extLst>
                    <a:ext uri="{9D8B030D-6E8A-4147-A177-3AD203B41FA5}">
                      <a16:colId xmlns:a16="http://schemas.microsoft.com/office/drawing/2014/main" val="3450470558"/>
                    </a:ext>
                  </a:extLst>
                </a:gridCol>
                <a:gridCol w="1781501">
                  <a:extLst>
                    <a:ext uri="{9D8B030D-6E8A-4147-A177-3AD203B41FA5}">
                      <a16:colId xmlns:a16="http://schemas.microsoft.com/office/drawing/2014/main" val="4082902196"/>
                    </a:ext>
                  </a:extLst>
                </a:gridCol>
                <a:gridCol w="1781501">
                  <a:extLst>
                    <a:ext uri="{9D8B030D-6E8A-4147-A177-3AD203B41FA5}">
                      <a16:colId xmlns:a16="http://schemas.microsoft.com/office/drawing/2014/main" val="2726973462"/>
                    </a:ext>
                  </a:extLst>
                </a:gridCol>
                <a:gridCol w="1781501">
                  <a:extLst>
                    <a:ext uri="{9D8B030D-6E8A-4147-A177-3AD203B41FA5}">
                      <a16:colId xmlns:a16="http://schemas.microsoft.com/office/drawing/2014/main" val="3583321857"/>
                    </a:ext>
                  </a:extLst>
                </a:gridCol>
                <a:gridCol w="1781501">
                  <a:extLst>
                    <a:ext uri="{9D8B030D-6E8A-4147-A177-3AD203B41FA5}">
                      <a16:colId xmlns:a16="http://schemas.microsoft.com/office/drawing/2014/main" val="2745094992"/>
                    </a:ext>
                  </a:extLst>
                </a:gridCol>
              </a:tblGrid>
              <a:tr h="419100">
                <a:tc>
                  <a:txBody>
                    <a:bodyPr/>
                    <a:lstStyle/>
                    <a:p>
                      <a:pPr algn="l" fontAlgn="ctr"/>
                      <a:r>
                        <a:rPr lang="en-US" sz="1600" b="0" dirty="0">
                          <a:solidFill>
                            <a:schemeClr val="bg1"/>
                          </a:solidFill>
                          <a:effectLst/>
                        </a:rPr>
                        <a:t>Element</a:t>
                      </a:r>
                    </a:p>
                  </a:txBody>
                  <a:tcPr marL="152400"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Chrome</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Internet Explorer</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Mozilla Firefox</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Apple Safari</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ctr"/>
                      <a:r>
                        <a:rPr lang="en-US" sz="1600" b="0" dirty="0">
                          <a:solidFill>
                            <a:schemeClr val="bg1"/>
                          </a:solidFill>
                          <a:effectLst/>
                        </a:rPr>
                        <a:t>Opera</a:t>
                      </a:r>
                    </a:p>
                  </a:txBody>
                  <a:tcPr marL="47625" marR="47625" marT="104775" marB="104775" anchor="ctr">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191529688"/>
                  </a:ext>
                </a:extLst>
              </a:tr>
              <a:tr h="0">
                <a:tc>
                  <a:txBody>
                    <a:bodyPr/>
                    <a:lstStyle/>
                    <a:p>
                      <a:pPr algn="l" fontAlgn="t"/>
                      <a:r>
                        <a:rPr lang="en-US" sz="1600" dirty="0">
                          <a:solidFill>
                            <a:schemeClr val="bg1"/>
                          </a:solidFill>
                          <a:effectLst/>
                        </a:rPr>
                        <a:t>Application Cache</a:t>
                      </a:r>
                    </a:p>
                  </a:txBody>
                  <a:tcPr marL="1524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4.0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10.0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3.5</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4.0</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algn="ctr" fontAlgn="t"/>
                      <a:r>
                        <a:rPr lang="en-US" sz="1600" dirty="0">
                          <a:solidFill>
                            <a:schemeClr val="bg1"/>
                          </a:solidFill>
                          <a:effectLst/>
                        </a:rPr>
                        <a:t>11.5</a:t>
                      </a:r>
                    </a:p>
                  </a:txBody>
                  <a:tcPr marL="76200" marR="76200" marT="76200" marB="7620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2023624846"/>
                  </a:ext>
                </a:extLst>
              </a:tr>
            </a:tbl>
          </a:graphicData>
        </a:graphic>
      </p:graphicFrame>
    </p:spTree>
    <p:extLst>
      <p:ext uri="{BB962C8B-B14F-4D97-AF65-F5344CB8AC3E}">
        <p14:creationId xmlns:p14="http://schemas.microsoft.com/office/powerpoint/2010/main" val="42686876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9B9A0E-8ED2-46A9-97CC-6A76E3E004D5}"/>
              </a:ext>
            </a:extLst>
          </p:cNvPr>
          <p:cNvSpPr>
            <a:spLocks noGrp="1"/>
          </p:cNvSpPr>
          <p:nvPr>
            <p:ph idx="1"/>
          </p:nvPr>
        </p:nvSpPr>
        <p:spPr>
          <a:xfrm>
            <a:off x="526094" y="425886"/>
            <a:ext cx="9523760" cy="5822514"/>
          </a:xfrm>
        </p:spPr>
        <p:txBody>
          <a:bodyPr/>
          <a:lstStyle/>
          <a:p>
            <a:r>
              <a:rPr lang="en-US" dirty="0"/>
              <a:t>To enable application cache, include the manifest attribute in the document's &lt;html&gt; tag:</a:t>
            </a:r>
          </a:p>
          <a:p>
            <a:pPr marL="0" indent="0">
              <a:buNone/>
            </a:pPr>
            <a:r>
              <a:rPr lang="en-US" dirty="0"/>
              <a:t>&lt;!DOCTYPE HTML&gt;</a:t>
            </a:r>
          </a:p>
          <a:p>
            <a:pPr marL="0" indent="0">
              <a:buNone/>
            </a:pPr>
            <a:r>
              <a:rPr lang="en-US" dirty="0"/>
              <a:t>&lt;html manifest="</a:t>
            </a:r>
            <a:r>
              <a:rPr lang="en-US" dirty="0" err="1"/>
              <a:t>demo.appcache</a:t>
            </a:r>
            <a:r>
              <a:rPr lang="en-US" dirty="0"/>
              <a:t>"&gt;</a:t>
            </a:r>
          </a:p>
          <a:p>
            <a:pPr marL="0" indent="0">
              <a:buNone/>
            </a:pPr>
            <a:r>
              <a:rPr lang="en-US" dirty="0"/>
              <a:t>...</a:t>
            </a:r>
          </a:p>
          <a:p>
            <a:pPr marL="0" indent="0">
              <a:buNone/>
            </a:pPr>
            <a:r>
              <a:rPr lang="en-US" dirty="0"/>
              <a:t>&lt;/html&gt;</a:t>
            </a:r>
          </a:p>
          <a:p>
            <a:pPr marL="0" indent="0">
              <a:buNone/>
            </a:pPr>
            <a:endParaRPr lang="en-US" dirty="0"/>
          </a:p>
          <a:p>
            <a:r>
              <a:rPr lang="en-US" dirty="0"/>
              <a:t>Every page with the manifest attribute specified will be cached when the user visits it. If the manifest attribute is not specified, the page will not be cached (unless the page is specified directly in the manifest file).</a:t>
            </a:r>
          </a:p>
          <a:p>
            <a:r>
              <a:rPr lang="en-US" dirty="0"/>
              <a:t>The recommended file extension for manifest files is: ".</a:t>
            </a:r>
            <a:r>
              <a:rPr lang="en-US" dirty="0" err="1"/>
              <a:t>appcache</a:t>
            </a:r>
            <a:r>
              <a:rPr lang="en-US" dirty="0"/>
              <a:t>"</a:t>
            </a:r>
          </a:p>
          <a:p>
            <a:endParaRPr lang="en-US" dirty="0"/>
          </a:p>
          <a:p>
            <a:pPr marL="0" indent="0">
              <a:buNone/>
            </a:pPr>
            <a:r>
              <a:rPr lang="en-US" dirty="0"/>
              <a:t>Note :A manifest file needs to be served with the </a:t>
            </a:r>
            <a:r>
              <a:rPr lang="en-US" b="1" dirty="0"/>
              <a:t>correct media type</a:t>
            </a:r>
            <a:r>
              <a:rPr lang="en-US" dirty="0"/>
              <a:t>, which is "text/cache-manifest". Must be configured on the web server.</a:t>
            </a:r>
          </a:p>
        </p:txBody>
      </p:sp>
      <p:sp>
        <p:nvSpPr>
          <p:cNvPr id="4" name="Slide Number Placeholder 3">
            <a:extLst>
              <a:ext uri="{FF2B5EF4-FFF2-40B4-BE49-F238E27FC236}">
                <a16:creationId xmlns:a16="http://schemas.microsoft.com/office/drawing/2014/main" id="{68A326DB-51B3-489A-8410-2A5E1A480B4E}"/>
              </a:ext>
            </a:extLst>
          </p:cNvPr>
          <p:cNvSpPr>
            <a:spLocks noGrp="1"/>
          </p:cNvSpPr>
          <p:nvPr>
            <p:ph type="sldNum" sz="quarter" idx="12"/>
          </p:nvPr>
        </p:nvSpPr>
        <p:spPr/>
        <p:txBody>
          <a:bodyPr/>
          <a:lstStyle/>
          <a:p>
            <a:fld id="{84F7D234-5B7C-47B5-93A7-EAB147A706C7}" type="slidenum">
              <a:rPr lang="en-US" smtClean="0"/>
              <a:t>97</a:t>
            </a:fld>
            <a:endParaRPr lang="en-US"/>
          </a:p>
        </p:txBody>
      </p:sp>
    </p:spTree>
    <p:extLst>
      <p:ext uri="{BB962C8B-B14F-4D97-AF65-F5344CB8AC3E}">
        <p14:creationId xmlns:p14="http://schemas.microsoft.com/office/powerpoint/2010/main" val="35877512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E15A-0439-4D51-B003-B29FCC703F86}"/>
              </a:ext>
            </a:extLst>
          </p:cNvPr>
          <p:cNvSpPr>
            <a:spLocks noGrp="1"/>
          </p:cNvSpPr>
          <p:nvPr>
            <p:ph type="title"/>
          </p:nvPr>
        </p:nvSpPr>
        <p:spPr/>
        <p:txBody>
          <a:bodyPr/>
          <a:lstStyle/>
          <a:p>
            <a:r>
              <a:rPr lang="en-US" dirty="0"/>
              <a:t>The Manifest File</a:t>
            </a:r>
            <a:br>
              <a:rPr lang="en-US" dirty="0"/>
            </a:br>
            <a:endParaRPr lang="en-US" dirty="0"/>
          </a:p>
        </p:txBody>
      </p:sp>
      <p:sp>
        <p:nvSpPr>
          <p:cNvPr id="3" name="Content Placeholder 2">
            <a:extLst>
              <a:ext uri="{FF2B5EF4-FFF2-40B4-BE49-F238E27FC236}">
                <a16:creationId xmlns:a16="http://schemas.microsoft.com/office/drawing/2014/main" id="{DC9D8355-E98C-489B-A7B6-250E723DC89D}"/>
              </a:ext>
            </a:extLst>
          </p:cNvPr>
          <p:cNvSpPr>
            <a:spLocks noGrp="1"/>
          </p:cNvSpPr>
          <p:nvPr>
            <p:ph idx="1"/>
          </p:nvPr>
        </p:nvSpPr>
        <p:spPr>
          <a:xfrm>
            <a:off x="538620" y="1703540"/>
            <a:ext cx="10546914" cy="4544859"/>
          </a:xfrm>
        </p:spPr>
        <p:txBody>
          <a:bodyPr/>
          <a:lstStyle/>
          <a:p>
            <a:pPr marL="0" indent="0">
              <a:buNone/>
            </a:pPr>
            <a:r>
              <a:rPr lang="en-US" dirty="0"/>
              <a:t>The manifest file is a simple text file, which tells the browser what to cache (and what to never cache).</a:t>
            </a:r>
          </a:p>
          <a:p>
            <a:pPr marL="0" indent="0">
              <a:buNone/>
            </a:pPr>
            <a:r>
              <a:rPr lang="en-US" dirty="0"/>
              <a:t>The manifest file has three sections:</a:t>
            </a:r>
          </a:p>
          <a:p>
            <a:r>
              <a:rPr lang="en-US" b="1" dirty="0"/>
              <a:t>CACHE MANIFEST</a:t>
            </a:r>
            <a:r>
              <a:rPr lang="en-US" dirty="0"/>
              <a:t> - Files listed under this header will be cached after they are downloaded for the first time</a:t>
            </a:r>
          </a:p>
          <a:p>
            <a:r>
              <a:rPr lang="en-US" b="1" dirty="0"/>
              <a:t>NETWORK</a:t>
            </a:r>
            <a:r>
              <a:rPr lang="en-US" dirty="0"/>
              <a:t> - Files listed under this header require a connection to the server, and will never be cached</a:t>
            </a:r>
          </a:p>
          <a:p>
            <a:r>
              <a:rPr lang="en-US" b="1" dirty="0"/>
              <a:t>FALLBACK</a:t>
            </a:r>
            <a:r>
              <a:rPr lang="en-US" dirty="0"/>
              <a:t> - Files listed under this header specifies fallback pages if a page is inaccessible</a:t>
            </a:r>
          </a:p>
          <a:p>
            <a:endParaRPr lang="en-US" dirty="0"/>
          </a:p>
        </p:txBody>
      </p:sp>
      <p:sp>
        <p:nvSpPr>
          <p:cNvPr id="4" name="Slide Number Placeholder 3">
            <a:extLst>
              <a:ext uri="{FF2B5EF4-FFF2-40B4-BE49-F238E27FC236}">
                <a16:creationId xmlns:a16="http://schemas.microsoft.com/office/drawing/2014/main" id="{B033D330-8AAA-4AA3-BF20-0608D6C0F3F8}"/>
              </a:ext>
            </a:extLst>
          </p:cNvPr>
          <p:cNvSpPr>
            <a:spLocks noGrp="1"/>
          </p:cNvSpPr>
          <p:nvPr>
            <p:ph type="sldNum" sz="quarter" idx="12"/>
          </p:nvPr>
        </p:nvSpPr>
        <p:spPr/>
        <p:txBody>
          <a:bodyPr/>
          <a:lstStyle/>
          <a:p>
            <a:fld id="{84F7D234-5B7C-47B5-93A7-EAB147A706C7}" type="slidenum">
              <a:rPr lang="en-US" smtClean="0"/>
              <a:t>98</a:t>
            </a:fld>
            <a:endParaRPr lang="en-US"/>
          </a:p>
        </p:txBody>
      </p:sp>
    </p:spTree>
    <p:extLst>
      <p:ext uri="{BB962C8B-B14F-4D97-AF65-F5344CB8AC3E}">
        <p14:creationId xmlns:p14="http://schemas.microsoft.com/office/powerpoint/2010/main" val="18251977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7D5FB-F7F2-4455-B496-235DCAD59D1B}"/>
              </a:ext>
            </a:extLst>
          </p:cNvPr>
          <p:cNvSpPr>
            <a:spLocks noGrp="1"/>
          </p:cNvSpPr>
          <p:nvPr>
            <p:ph type="title"/>
          </p:nvPr>
        </p:nvSpPr>
        <p:spPr/>
        <p:txBody>
          <a:bodyPr/>
          <a:lstStyle/>
          <a:p>
            <a:r>
              <a:rPr lang="en-US" dirty="0" err="1"/>
              <a:t>demo.appcache</a:t>
            </a:r>
            <a:endParaRPr lang="en-US" dirty="0"/>
          </a:p>
        </p:txBody>
      </p:sp>
      <p:sp>
        <p:nvSpPr>
          <p:cNvPr id="3" name="Content Placeholder 2">
            <a:extLst>
              <a:ext uri="{FF2B5EF4-FFF2-40B4-BE49-F238E27FC236}">
                <a16:creationId xmlns:a16="http://schemas.microsoft.com/office/drawing/2014/main" id="{1C898CF1-A53B-46DF-BFD5-BC7C3DEB452F}"/>
              </a:ext>
            </a:extLst>
          </p:cNvPr>
          <p:cNvSpPr>
            <a:spLocks noGrp="1"/>
          </p:cNvSpPr>
          <p:nvPr>
            <p:ph idx="1"/>
          </p:nvPr>
        </p:nvSpPr>
        <p:spPr>
          <a:xfrm>
            <a:off x="914400" y="1603332"/>
            <a:ext cx="9135453" cy="4645067"/>
          </a:xfrm>
        </p:spPr>
        <p:txBody>
          <a:bodyPr/>
          <a:lstStyle/>
          <a:p>
            <a:pPr marL="0" indent="0">
              <a:buNone/>
            </a:pPr>
            <a:r>
              <a:rPr lang="en-US" dirty="0"/>
              <a:t>CACHE MANIFEST</a:t>
            </a:r>
            <a:br>
              <a:rPr lang="en-US" dirty="0"/>
            </a:br>
            <a:r>
              <a:rPr lang="en-US" dirty="0"/>
              <a:t>/theme.css</a:t>
            </a:r>
            <a:br>
              <a:rPr lang="en-US" dirty="0"/>
            </a:br>
            <a:r>
              <a:rPr lang="en-US" dirty="0"/>
              <a:t>/logo.gif</a:t>
            </a:r>
            <a:br>
              <a:rPr lang="en-US" dirty="0"/>
            </a:br>
            <a:r>
              <a:rPr lang="en-US" dirty="0"/>
              <a:t>/main.js</a:t>
            </a:r>
          </a:p>
          <a:p>
            <a:pPr marL="0" indent="0">
              <a:buNone/>
            </a:pPr>
            <a:endParaRPr lang="en-US" dirty="0"/>
          </a:p>
          <a:p>
            <a:pPr marL="0" indent="0">
              <a:buNone/>
            </a:pPr>
            <a:r>
              <a:rPr lang="en-US" dirty="0"/>
              <a:t>NETWORK:</a:t>
            </a:r>
            <a:br>
              <a:rPr lang="en-US" dirty="0"/>
            </a:br>
            <a:r>
              <a:rPr lang="en-US" dirty="0"/>
              <a:t>login.asp</a:t>
            </a:r>
          </a:p>
          <a:p>
            <a:pPr marL="0" indent="0">
              <a:buNone/>
            </a:pPr>
            <a:endParaRPr lang="en-US" dirty="0"/>
          </a:p>
          <a:p>
            <a:pPr marL="0" indent="0">
              <a:buNone/>
            </a:pPr>
            <a:r>
              <a:rPr lang="en-US" dirty="0"/>
              <a:t>FALLBACK:</a:t>
            </a:r>
            <a:br>
              <a:rPr lang="en-US" dirty="0"/>
            </a:br>
            <a:r>
              <a:rPr lang="en-US" dirty="0"/>
              <a:t>/html/ /offline.html</a:t>
            </a:r>
          </a:p>
        </p:txBody>
      </p:sp>
      <p:sp>
        <p:nvSpPr>
          <p:cNvPr id="4" name="Slide Number Placeholder 3">
            <a:extLst>
              <a:ext uri="{FF2B5EF4-FFF2-40B4-BE49-F238E27FC236}">
                <a16:creationId xmlns:a16="http://schemas.microsoft.com/office/drawing/2014/main" id="{85AB0AC2-5490-489E-BCB0-ABECA1D3BF65}"/>
              </a:ext>
            </a:extLst>
          </p:cNvPr>
          <p:cNvSpPr>
            <a:spLocks noGrp="1"/>
          </p:cNvSpPr>
          <p:nvPr>
            <p:ph type="sldNum" sz="quarter" idx="12"/>
          </p:nvPr>
        </p:nvSpPr>
        <p:spPr/>
        <p:txBody>
          <a:bodyPr/>
          <a:lstStyle/>
          <a:p>
            <a:fld id="{84F7D234-5B7C-47B5-93A7-EAB147A706C7}" type="slidenum">
              <a:rPr lang="en-US" smtClean="0"/>
              <a:t>99</a:t>
            </a:fld>
            <a:endParaRPr lang="en-US"/>
          </a:p>
        </p:txBody>
      </p:sp>
    </p:spTree>
    <p:extLst>
      <p:ext uri="{BB962C8B-B14F-4D97-AF65-F5344CB8AC3E}">
        <p14:creationId xmlns:p14="http://schemas.microsoft.com/office/powerpoint/2010/main" val="38906699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7192</Words>
  <Application>Microsoft Office PowerPoint</Application>
  <PresentationFormat>Widescreen</PresentationFormat>
  <Paragraphs>1379</Paragraphs>
  <Slides>103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103</vt:i4>
      </vt:variant>
    </vt:vector>
  </HeadingPairs>
  <TitlesOfParts>
    <vt:vector size="111" baseType="lpstr">
      <vt:lpstr>Arial</vt:lpstr>
      <vt:lpstr>Calibri</vt:lpstr>
      <vt:lpstr>Century Gothic</vt:lpstr>
      <vt:lpstr>Garamond</vt:lpstr>
      <vt:lpstr>Times New Roman</vt:lpstr>
      <vt:lpstr>Verdana</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New Semantic Elements in HTML5 </vt:lpstr>
      <vt:lpstr>HTML5 &lt;section&gt; Element </vt:lpstr>
      <vt:lpstr>HTML5 &lt;article&gt; Element </vt:lpstr>
      <vt:lpstr>HTML5 &lt;header&gt; Element </vt:lpstr>
      <vt:lpstr>HTML5 &lt;footer&gt; Element </vt:lpstr>
      <vt:lpstr>HTML5 &lt;nav&gt; Element  </vt:lpstr>
      <vt:lpstr>HTML5 &lt;aside&gt; Element </vt:lpstr>
      <vt:lpstr>HTML5 &lt;figure&gt; and &lt;figcaption&gt; Elements </vt:lpstr>
      <vt:lpstr>HTML &lt;summary&gt; Tag </vt:lpstr>
      <vt:lpstr>HTML &lt;details&gt; Tag </vt:lpstr>
      <vt:lpstr>Example</vt:lpstr>
      <vt:lpstr>HTML &lt;main&gt; Tag </vt:lpstr>
      <vt:lpstr>HTML &lt;mark&gt; Tag </vt:lpstr>
      <vt:lpstr>HTML &lt;time&gt; Tag </vt:lpstr>
      <vt:lpstr>PowerPoint Presentation</vt:lpstr>
      <vt:lpstr>HTML 5 Form Elements</vt:lpstr>
      <vt:lpstr>HTML5 Form Elements </vt:lpstr>
      <vt:lpstr>HTML5 &lt;datalist&gt; Element </vt:lpstr>
      <vt:lpstr>HTML5 &lt;output&gt; Element </vt:lpstr>
      <vt:lpstr>HTML 5 Input Types</vt:lpstr>
      <vt:lpstr>HTML5 Input Types </vt:lpstr>
      <vt:lpstr>PowerPoint Presentation</vt:lpstr>
      <vt:lpstr>PowerPoint Presentation</vt:lpstr>
      <vt:lpstr>PowerPoint Presentation</vt:lpstr>
      <vt:lpstr>HTML 5 Input Attributes</vt:lpstr>
      <vt:lpstr>HTML5 added the following attributes for &lt;input&gt;: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5 Media</vt:lpstr>
      <vt:lpstr>HTML Audio Tag </vt:lpstr>
      <vt:lpstr>Browser Support Audio File Format</vt:lpstr>
      <vt:lpstr>Attributes of HTML Audio Tag </vt:lpstr>
      <vt:lpstr>Audio Tag Example</vt:lpstr>
      <vt:lpstr>HTML Video Tag </vt:lpstr>
      <vt:lpstr>Browser Support Video File Format</vt:lpstr>
      <vt:lpstr>Attributes of HTML Video Tag </vt:lpstr>
      <vt:lpstr>Video Tag Example</vt:lpstr>
      <vt:lpstr>PowerPoint Presentation</vt:lpstr>
      <vt:lpstr>Playing a YouTube Video in HTML</vt:lpstr>
      <vt:lpstr>YouTube Autoplay</vt:lpstr>
      <vt:lpstr>YouTube Controls</vt:lpstr>
      <vt:lpstr>PowerPoint Presentation</vt:lpstr>
      <vt:lpstr>HTML Canvas </vt:lpstr>
      <vt:lpstr>Canvas Examples </vt:lpstr>
      <vt:lpstr>Draw on the Canvas With JavaScript </vt:lpstr>
      <vt:lpstr>Canvas Coordinates</vt:lpstr>
      <vt:lpstr>PowerPoint Presentation</vt:lpstr>
      <vt:lpstr>PowerPoint Presentation</vt:lpstr>
      <vt:lpstr>Canvas - Gradients </vt:lpstr>
      <vt:lpstr>PowerPoint Presentation</vt:lpstr>
      <vt:lpstr>PowerPoint Presentation</vt:lpstr>
      <vt:lpstr>Drawing Text on the Canvas </vt:lpstr>
      <vt:lpstr>Add Color and Center Text </vt:lpstr>
      <vt:lpstr>Canvas - Images </vt:lpstr>
      <vt:lpstr>HTML 5 API</vt:lpstr>
      <vt:lpstr>HTML5 Geolocation</vt:lpstr>
      <vt:lpstr>HTML 5 Geolocation</vt:lpstr>
      <vt:lpstr>HTML 5 Geolocation</vt:lpstr>
      <vt:lpstr>Using HTML Geolocation </vt:lpstr>
      <vt:lpstr>Handling Errors and Rejections </vt:lpstr>
      <vt:lpstr>PowerPoint Presentation</vt:lpstr>
      <vt:lpstr>The getCurrentPosition() Method - Return Data</vt:lpstr>
      <vt:lpstr>PowerPoint Presentation</vt:lpstr>
      <vt:lpstr>HTML5 Web Storage </vt:lpstr>
      <vt:lpstr>Web Storage concepts and usage</vt:lpstr>
      <vt:lpstr>The localStorage </vt:lpstr>
      <vt:lpstr>PowerPoint Presentation</vt:lpstr>
      <vt:lpstr>HTML5 Web SQL</vt:lpstr>
      <vt:lpstr>What is Web SQL Database </vt:lpstr>
      <vt:lpstr>PowerPoint Presentation</vt:lpstr>
      <vt:lpstr>PowerPoint Presentation</vt:lpstr>
      <vt:lpstr>PowerPoint Presentation</vt:lpstr>
      <vt:lpstr>PowerPoint Presentation</vt:lpstr>
      <vt:lpstr>HTML5 Web Workers</vt:lpstr>
      <vt:lpstr>HTML5 Web Workers</vt:lpstr>
      <vt:lpstr>PowerPoint Presentation</vt:lpstr>
      <vt:lpstr>demo_Worker.js</vt:lpstr>
      <vt:lpstr>PowerPoint Presentation</vt:lpstr>
      <vt:lpstr>HTML5 Offline Applications </vt:lpstr>
      <vt:lpstr>Web Application Vs Offline Application</vt:lpstr>
      <vt:lpstr>Application Cache</vt:lpstr>
      <vt:lpstr>PowerPoint Presentation</vt:lpstr>
      <vt:lpstr>The Manifest File </vt:lpstr>
      <vt:lpstr>demo.appcache</vt:lpstr>
      <vt:lpstr>Updating the Cache </vt:lpstr>
      <vt:lpstr>HTML 5 Tags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Sujata</dc:creator>
  <cp:lastModifiedBy>Sujata</cp:lastModifiedBy>
  <cp:revision>27</cp:revision>
  <dcterms:created xsi:type="dcterms:W3CDTF">2019-01-22T17:49:40Z</dcterms:created>
  <dcterms:modified xsi:type="dcterms:W3CDTF">2019-01-22T21:25:13Z</dcterms:modified>
</cp:coreProperties>
</file>