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7"/>
  </p:notesMasterIdLst>
  <p:sldIdLst>
    <p:sldId id="892" r:id="rId2"/>
    <p:sldId id="284" r:id="rId3"/>
    <p:sldId id="329" r:id="rId4"/>
    <p:sldId id="330" r:id="rId5"/>
    <p:sldId id="285" r:id="rId6"/>
    <p:sldId id="328" r:id="rId7"/>
    <p:sldId id="331" r:id="rId8"/>
    <p:sldId id="332" r:id="rId9"/>
    <p:sldId id="333" r:id="rId10"/>
    <p:sldId id="334" r:id="rId11"/>
    <p:sldId id="338" r:id="rId12"/>
    <p:sldId id="339" r:id="rId13"/>
    <p:sldId id="341" r:id="rId14"/>
    <p:sldId id="340" r:id="rId15"/>
    <p:sldId id="342" r:id="rId16"/>
    <p:sldId id="343" r:id="rId17"/>
    <p:sldId id="344" r:id="rId18"/>
    <p:sldId id="346" r:id="rId19"/>
    <p:sldId id="345" r:id="rId20"/>
    <p:sldId id="350" r:id="rId21"/>
    <p:sldId id="351" r:id="rId22"/>
    <p:sldId id="353" r:id="rId23"/>
    <p:sldId id="354" r:id="rId24"/>
    <p:sldId id="906" r:id="rId25"/>
    <p:sldId id="907" r:id="rId26"/>
    <p:sldId id="908" r:id="rId27"/>
    <p:sldId id="909" r:id="rId28"/>
    <p:sldId id="355" r:id="rId29"/>
    <p:sldId id="369" r:id="rId30"/>
    <p:sldId id="356" r:id="rId31"/>
    <p:sldId id="357" r:id="rId32"/>
    <p:sldId id="359" r:id="rId33"/>
    <p:sldId id="360" r:id="rId34"/>
    <p:sldId id="901" r:id="rId35"/>
    <p:sldId id="902" r:id="rId36"/>
    <p:sldId id="371" r:id="rId37"/>
    <p:sldId id="372" r:id="rId38"/>
    <p:sldId id="373" r:id="rId39"/>
    <p:sldId id="913" r:id="rId40"/>
    <p:sldId id="914" r:id="rId41"/>
    <p:sldId id="915" r:id="rId42"/>
    <p:sldId id="916" r:id="rId43"/>
    <p:sldId id="910" r:id="rId44"/>
    <p:sldId id="911" r:id="rId45"/>
    <p:sldId id="912" r:id="rId46"/>
    <p:sldId id="903" r:id="rId47"/>
    <p:sldId id="904" r:id="rId48"/>
    <p:sldId id="905" r:id="rId49"/>
    <p:sldId id="917" r:id="rId50"/>
    <p:sldId id="918" r:id="rId51"/>
    <p:sldId id="919" r:id="rId52"/>
    <p:sldId id="920" r:id="rId53"/>
    <p:sldId id="921" r:id="rId54"/>
    <p:sldId id="922" r:id="rId55"/>
    <p:sldId id="923" r:id="rId56"/>
    <p:sldId id="1152" r:id="rId57"/>
    <p:sldId id="1154" r:id="rId58"/>
    <p:sldId id="1155" r:id="rId59"/>
    <p:sldId id="1156" r:id="rId60"/>
    <p:sldId id="1151" r:id="rId61"/>
    <p:sldId id="1157" r:id="rId62"/>
    <p:sldId id="1158" r:id="rId63"/>
    <p:sldId id="1159" r:id="rId64"/>
    <p:sldId id="1125" r:id="rId65"/>
    <p:sldId id="1126" r:id="rId66"/>
    <p:sldId id="1127" r:id="rId67"/>
    <p:sldId id="1070" r:id="rId68"/>
    <p:sldId id="1121" r:id="rId69"/>
    <p:sldId id="1062" r:id="rId70"/>
    <p:sldId id="1063" r:id="rId71"/>
    <p:sldId id="1064" r:id="rId72"/>
    <p:sldId id="1123" r:id="rId73"/>
    <p:sldId id="1072" r:id="rId74"/>
    <p:sldId id="1073" r:id="rId75"/>
    <p:sldId id="1074" r:id="rId76"/>
    <p:sldId id="1139" r:id="rId77"/>
    <p:sldId id="1088" r:id="rId78"/>
    <p:sldId id="1131" r:id="rId79"/>
    <p:sldId id="1084" r:id="rId80"/>
    <p:sldId id="1085" r:id="rId81"/>
    <p:sldId id="1086" r:id="rId82"/>
    <p:sldId id="1087" r:id="rId83"/>
    <p:sldId id="1115" r:id="rId84"/>
    <p:sldId id="1132" r:id="rId85"/>
    <p:sldId id="1116"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67" d="100"/>
          <a:sy n="67" d="100"/>
        </p:scale>
        <p:origin x="718"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78072-8BBF-4023-A4CF-D57E7AD8F0ED}"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3EF92-A040-4773-9B99-80F704FCE823}" type="slidenum">
              <a:rPr lang="en-US" smtClean="0"/>
              <a:t>‹#›</a:t>
            </a:fld>
            <a:endParaRPr lang="en-US"/>
          </a:p>
        </p:txBody>
      </p:sp>
    </p:spTree>
    <p:extLst>
      <p:ext uri="{BB962C8B-B14F-4D97-AF65-F5344CB8AC3E}">
        <p14:creationId xmlns:p14="http://schemas.microsoft.com/office/powerpoint/2010/main" val="411414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200000"/>
              </a:lnSpc>
              <a:buFont typeface="+mj-lt"/>
              <a:buAutoNum type="arabicPeriod"/>
            </a:pPr>
            <a:r>
              <a:rPr lang="en-US" b="1" dirty="0"/>
              <a:t>A CSS declaration must always end with semi colon.</a:t>
            </a:r>
          </a:p>
          <a:p>
            <a:pPr marL="228600" indent="-228600">
              <a:lnSpc>
                <a:spcPct val="200000"/>
              </a:lnSpc>
              <a:buFont typeface="+mj-lt"/>
              <a:buAutoNum type="arabicPeriod"/>
            </a:pPr>
            <a:r>
              <a:rPr lang="en-US" b="1" dirty="0"/>
              <a:t>There can be multiple declarations represented by multiple</a:t>
            </a:r>
            <a:r>
              <a:rPr lang="en-US" b="1" baseline="0" dirty="0"/>
              <a:t> property value pairs.</a:t>
            </a:r>
          </a:p>
          <a:p>
            <a:pPr marL="228600" indent="-228600">
              <a:lnSpc>
                <a:spcPct val="200000"/>
              </a:lnSpc>
              <a:buFont typeface="+mj-lt"/>
              <a:buAutoNum type="arabicPeriod"/>
            </a:pPr>
            <a:r>
              <a:rPr lang="en-US" b="1" baseline="0" dirty="0"/>
              <a:t>You can also have declarations on separate lines for easy readability like –</a:t>
            </a:r>
          </a:p>
          <a:p>
            <a:pPr marL="0" indent="0">
              <a:lnSpc>
                <a:spcPct val="200000"/>
              </a:lnSpc>
              <a:buFont typeface="+mj-lt"/>
              <a:buNone/>
            </a:pPr>
            <a:r>
              <a:rPr lang="en-US" b="1" baseline="0" dirty="0"/>
              <a:t>	P {</a:t>
            </a:r>
          </a:p>
          <a:p>
            <a:pPr marL="0" indent="0">
              <a:lnSpc>
                <a:spcPct val="200000"/>
              </a:lnSpc>
              <a:buFont typeface="+mj-lt"/>
              <a:buNone/>
            </a:pPr>
            <a:r>
              <a:rPr lang="en-US" b="1" baseline="0" dirty="0"/>
              <a:t>    	   </a:t>
            </a:r>
            <a:r>
              <a:rPr lang="en-US" b="1" baseline="0" dirty="0" err="1"/>
              <a:t>font-family:Arial</a:t>
            </a:r>
            <a:r>
              <a:rPr lang="en-US" b="1" baseline="0" dirty="0"/>
              <a:t>;</a:t>
            </a:r>
            <a:br>
              <a:rPr lang="en-US" b="1" baseline="0" dirty="0"/>
            </a:br>
            <a:r>
              <a:rPr lang="en-US" b="1" baseline="0" dirty="0"/>
              <a:t>    	   }</a:t>
            </a:r>
          </a:p>
          <a:p>
            <a:pPr marL="0" indent="0">
              <a:lnSpc>
                <a:spcPct val="200000"/>
              </a:lnSpc>
              <a:buFont typeface="+mj-lt"/>
              <a:buNone/>
            </a:pPr>
            <a:r>
              <a:rPr lang="en-US" b="1" baseline="0" dirty="0"/>
              <a:t>4. CSS is a Case-</a:t>
            </a:r>
            <a:r>
              <a:rPr lang="en-US" b="1" baseline="0" dirty="0" err="1"/>
              <a:t>Senstive</a:t>
            </a:r>
            <a:r>
              <a:rPr lang="en-US" b="1" baseline="0" dirty="0"/>
              <a:t>.</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5</a:t>
            </a:fld>
            <a:endParaRPr lang="en-US"/>
          </a:p>
        </p:txBody>
      </p:sp>
    </p:spTree>
    <p:extLst>
      <p:ext uri="{BB962C8B-B14F-4D97-AF65-F5344CB8AC3E}">
        <p14:creationId xmlns:p14="http://schemas.microsoft.com/office/powerpoint/2010/main" val="255843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14</a:t>
            </a:fld>
            <a:endParaRPr lang="en-US"/>
          </a:p>
        </p:txBody>
      </p:sp>
    </p:spTree>
    <p:extLst>
      <p:ext uri="{BB962C8B-B14F-4D97-AF65-F5344CB8AC3E}">
        <p14:creationId xmlns:p14="http://schemas.microsoft.com/office/powerpoint/2010/main" val="360969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15</a:t>
            </a:fld>
            <a:endParaRPr lang="en-US"/>
          </a:p>
        </p:txBody>
      </p:sp>
    </p:spTree>
    <p:extLst>
      <p:ext uri="{BB962C8B-B14F-4D97-AF65-F5344CB8AC3E}">
        <p14:creationId xmlns:p14="http://schemas.microsoft.com/office/powerpoint/2010/main" val="540692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16</a:t>
            </a:fld>
            <a:endParaRPr lang="en-US"/>
          </a:p>
        </p:txBody>
      </p:sp>
    </p:spTree>
    <p:extLst>
      <p:ext uri="{BB962C8B-B14F-4D97-AF65-F5344CB8AC3E}">
        <p14:creationId xmlns:p14="http://schemas.microsoft.com/office/powerpoint/2010/main" val="32070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17</a:t>
            </a:fld>
            <a:endParaRPr lang="en-US"/>
          </a:p>
        </p:txBody>
      </p:sp>
    </p:spTree>
    <p:extLst>
      <p:ext uri="{BB962C8B-B14F-4D97-AF65-F5344CB8AC3E}">
        <p14:creationId xmlns:p14="http://schemas.microsoft.com/office/powerpoint/2010/main" val="2566690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18</a:t>
            </a:fld>
            <a:endParaRPr lang="en-US"/>
          </a:p>
        </p:txBody>
      </p:sp>
    </p:spTree>
    <p:extLst>
      <p:ext uri="{BB962C8B-B14F-4D97-AF65-F5344CB8AC3E}">
        <p14:creationId xmlns:p14="http://schemas.microsoft.com/office/powerpoint/2010/main" val="3413659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19</a:t>
            </a:fld>
            <a:endParaRPr lang="en-US"/>
          </a:p>
        </p:txBody>
      </p:sp>
    </p:spTree>
    <p:extLst>
      <p:ext uri="{BB962C8B-B14F-4D97-AF65-F5344CB8AC3E}">
        <p14:creationId xmlns:p14="http://schemas.microsoft.com/office/powerpoint/2010/main" val="116089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20</a:t>
            </a:fld>
            <a:endParaRPr lang="en-US"/>
          </a:p>
        </p:txBody>
      </p:sp>
    </p:spTree>
    <p:extLst>
      <p:ext uri="{BB962C8B-B14F-4D97-AF65-F5344CB8AC3E}">
        <p14:creationId xmlns:p14="http://schemas.microsoft.com/office/powerpoint/2010/main" val="893255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21</a:t>
            </a:fld>
            <a:endParaRPr lang="en-US"/>
          </a:p>
        </p:txBody>
      </p:sp>
    </p:spTree>
    <p:extLst>
      <p:ext uri="{BB962C8B-B14F-4D97-AF65-F5344CB8AC3E}">
        <p14:creationId xmlns:p14="http://schemas.microsoft.com/office/powerpoint/2010/main" val="743332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22</a:t>
            </a:fld>
            <a:endParaRPr lang="en-US"/>
          </a:p>
        </p:txBody>
      </p:sp>
    </p:spTree>
    <p:extLst>
      <p:ext uri="{BB962C8B-B14F-4D97-AF65-F5344CB8AC3E}">
        <p14:creationId xmlns:p14="http://schemas.microsoft.com/office/powerpoint/2010/main" val="3410782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23</a:t>
            </a:fld>
            <a:endParaRPr lang="en-US"/>
          </a:p>
        </p:txBody>
      </p:sp>
    </p:spTree>
    <p:extLst>
      <p:ext uri="{BB962C8B-B14F-4D97-AF65-F5344CB8AC3E}">
        <p14:creationId xmlns:p14="http://schemas.microsoft.com/office/powerpoint/2010/main" val="1319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6</a:t>
            </a:fld>
            <a:endParaRPr lang="en-US"/>
          </a:p>
        </p:txBody>
      </p:sp>
    </p:spTree>
    <p:extLst>
      <p:ext uri="{BB962C8B-B14F-4D97-AF65-F5344CB8AC3E}">
        <p14:creationId xmlns:p14="http://schemas.microsoft.com/office/powerpoint/2010/main" val="3534853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28</a:t>
            </a:fld>
            <a:endParaRPr lang="en-US"/>
          </a:p>
        </p:txBody>
      </p:sp>
    </p:spTree>
    <p:extLst>
      <p:ext uri="{BB962C8B-B14F-4D97-AF65-F5344CB8AC3E}">
        <p14:creationId xmlns:p14="http://schemas.microsoft.com/office/powerpoint/2010/main" val="3593890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29</a:t>
            </a:fld>
            <a:endParaRPr lang="en-US"/>
          </a:p>
        </p:txBody>
      </p:sp>
    </p:spTree>
    <p:extLst>
      <p:ext uri="{BB962C8B-B14F-4D97-AF65-F5344CB8AC3E}">
        <p14:creationId xmlns:p14="http://schemas.microsoft.com/office/powerpoint/2010/main" val="702881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30</a:t>
            </a:fld>
            <a:endParaRPr lang="en-US"/>
          </a:p>
        </p:txBody>
      </p:sp>
    </p:spTree>
    <p:extLst>
      <p:ext uri="{BB962C8B-B14F-4D97-AF65-F5344CB8AC3E}">
        <p14:creationId xmlns:p14="http://schemas.microsoft.com/office/powerpoint/2010/main" val="1059273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31</a:t>
            </a:fld>
            <a:endParaRPr lang="en-US"/>
          </a:p>
        </p:txBody>
      </p:sp>
    </p:spTree>
    <p:extLst>
      <p:ext uri="{BB962C8B-B14F-4D97-AF65-F5344CB8AC3E}">
        <p14:creationId xmlns:p14="http://schemas.microsoft.com/office/powerpoint/2010/main" val="1525630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32</a:t>
            </a:fld>
            <a:endParaRPr lang="en-US"/>
          </a:p>
        </p:txBody>
      </p:sp>
    </p:spTree>
    <p:extLst>
      <p:ext uri="{BB962C8B-B14F-4D97-AF65-F5344CB8AC3E}">
        <p14:creationId xmlns:p14="http://schemas.microsoft.com/office/powerpoint/2010/main" val="1987228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33</a:t>
            </a:fld>
            <a:endParaRPr lang="en-US"/>
          </a:p>
        </p:txBody>
      </p:sp>
    </p:spTree>
    <p:extLst>
      <p:ext uri="{BB962C8B-B14F-4D97-AF65-F5344CB8AC3E}">
        <p14:creationId xmlns:p14="http://schemas.microsoft.com/office/powerpoint/2010/main" val="2969641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35</a:t>
            </a:fld>
            <a:endParaRPr lang="en-US"/>
          </a:p>
        </p:txBody>
      </p:sp>
    </p:spTree>
    <p:extLst>
      <p:ext uri="{BB962C8B-B14F-4D97-AF65-F5344CB8AC3E}">
        <p14:creationId xmlns:p14="http://schemas.microsoft.com/office/powerpoint/2010/main" val="3002679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36</a:t>
            </a:fld>
            <a:endParaRPr lang="en-US"/>
          </a:p>
        </p:txBody>
      </p:sp>
    </p:spTree>
    <p:extLst>
      <p:ext uri="{BB962C8B-B14F-4D97-AF65-F5344CB8AC3E}">
        <p14:creationId xmlns:p14="http://schemas.microsoft.com/office/powerpoint/2010/main" val="69433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Note:</a:t>
            </a:r>
            <a:r>
              <a:rPr lang="en-US" sz="1200" b="1" i="1" kern="1200" dirty="0">
                <a:solidFill>
                  <a:schemeClr val="tx1"/>
                </a:solidFill>
                <a:effectLst/>
                <a:latin typeface="+mn-lt"/>
                <a:ea typeface="+mn-ea"/>
                <a:cs typeface="+mn-cs"/>
              </a:rPr>
              <a:t> </a:t>
            </a:r>
            <a:r>
              <a:rPr lang="en-US" b="1" dirty="0"/>
              <a:t>::selection</a:t>
            </a:r>
            <a:r>
              <a:rPr lang="en-US" sz="1200" b="1" i="1" kern="1200" dirty="0">
                <a:solidFill>
                  <a:schemeClr val="tx1"/>
                </a:solidFill>
                <a:effectLst/>
                <a:latin typeface="+mn-lt"/>
                <a:ea typeface="+mn-ea"/>
                <a:cs typeface="+mn-cs"/>
              </a:rPr>
              <a:t> always starts with double colons (::).</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37</a:t>
            </a:fld>
            <a:endParaRPr lang="en-US"/>
          </a:p>
        </p:txBody>
      </p:sp>
    </p:spTree>
    <p:extLst>
      <p:ext uri="{BB962C8B-B14F-4D97-AF65-F5344CB8AC3E}">
        <p14:creationId xmlns:p14="http://schemas.microsoft.com/office/powerpoint/2010/main" val="316756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Note:</a:t>
            </a:r>
            <a:r>
              <a:rPr lang="en-US" sz="1200" b="1" i="1" kern="1200" dirty="0">
                <a:solidFill>
                  <a:schemeClr val="tx1"/>
                </a:solidFill>
                <a:effectLst/>
                <a:latin typeface="+mn-lt"/>
                <a:ea typeface="+mn-ea"/>
                <a:cs typeface="+mn-cs"/>
              </a:rPr>
              <a:t> </a:t>
            </a:r>
            <a:r>
              <a:rPr lang="en-US" b="1" dirty="0"/>
              <a:t>::selection</a:t>
            </a:r>
            <a:r>
              <a:rPr lang="en-US" sz="1200" b="1" i="1" kern="1200" dirty="0">
                <a:solidFill>
                  <a:schemeClr val="tx1"/>
                </a:solidFill>
                <a:effectLst/>
                <a:latin typeface="+mn-lt"/>
                <a:ea typeface="+mn-ea"/>
                <a:cs typeface="+mn-cs"/>
              </a:rPr>
              <a:t> always starts with double colons (::).</a:t>
            </a:r>
            <a:endParaRPr lang="en-US" b="1"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38</a:t>
            </a:fld>
            <a:endParaRPr lang="en-US"/>
          </a:p>
        </p:txBody>
      </p:sp>
    </p:spTree>
    <p:extLst>
      <p:ext uri="{BB962C8B-B14F-4D97-AF65-F5344CB8AC3E}">
        <p14:creationId xmlns:p14="http://schemas.microsoft.com/office/powerpoint/2010/main" val="120797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7</a:t>
            </a:fld>
            <a:endParaRPr lang="en-US"/>
          </a:p>
        </p:txBody>
      </p:sp>
    </p:spTree>
    <p:extLst>
      <p:ext uri="{BB962C8B-B14F-4D97-AF65-F5344CB8AC3E}">
        <p14:creationId xmlns:p14="http://schemas.microsoft.com/office/powerpoint/2010/main" val="102126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8</a:t>
            </a:fld>
            <a:endParaRPr lang="en-US"/>
          </a:p>
        </p:txBody>
      </p:sp>
    </p:spTree>
    <p:extLst>
      <p:ext uri="{BB962C8B-B14F-4D97-AF65-F5344CB8AC3E}">
        <p14:creationId xmlns:p14="http://schemas.microsoft.com/office/powerpoint/2010/main" val="388138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9</a:t>
            </a:fld>
            <a:endParaRPr lang="en-US"/>
          </a:p>
        </p:txBody>
      </p:sp>
    </p:spTree>
    <p:extLst>
      <p:ext uri="{BB962C8B-B14F-4D97-AF65-F5344CB8AC3E}">
        <p14:creationId xmlns:p14="http://schemas.microsoft.com/office/powerpoint/2010/main" val="344237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10</a:t>
            </a:fld>
            <a:endParaRPr lang="en-US"/>
          </a:p>
        </p:txBody>
      </p:sp>
    </p:spTree>
    <p:extLst>
      <p:ext uri="{BB962C8B-B14F-4D97-AF65-F5344CB8AC3E}">
        <p14:creationId xmlns:p14="http://schemas.microsoft.com/office/powerpoint/2010/main" val="1996548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Garamond" panose="02020404030301010803" pitchFamily="18" charset="0"/>
                <a:cs typeface="Arial" charset="0"/>
              </a:rPr>
              <a:t>As you can observe, Inline Style has the highest priority. This  means that the inline style defined in an HTML element will override a style defined within the head section, which in turn may override the style defined within an external style sheet.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tx1"/>
              </a:solidFill>
              <a:effectLst/>
              <a:latin typeface="Garamond" panose="02020404030301010803" pitchFamily="18"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If the link to the external style sheet is placed below the internal style sheet in HTML &lt;head&gt;, the external style sheet will override the internal style sheet!</a:t>
            </a:r>
            <a:endParaRPr lang="en-US" sz="1800" b="1" dirty="0">
              <a:latin typeface="Garamond" panose="02020404030301010803" pitchFamily="18" charset="0"/>
              <a:cs typeface="Arial" charset="0"/>
            </a:endParaRPr>
          </a:p>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11</a:t>
            </a:fld>
            <a:endParaRPr lang="en-US"/>
          </a:p>
        </p:txBody>
      </p:sp>
    </p:spTree>
    <p:extLst>
      <p:ext uri="{BB962C8B-B14F-4D97-AF65-F5344CB8AC3E}">
        <p14:creationId xmlns:p14="http://schemas.microsoft.com/office/powerpoint/2010/main" val="25324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12</a:t>
            </a:fld>
            <a:endParaRPr lang="en-US"/>
          </a:p>
        </p:txBody>
      </p:sp>
    </p:spTree>
    <p:extLst>
      <p:ext uri="{BB962C8B-B14F-4D97-AF65-F5344CB8AC3E}">
        <p14:creationId xmlns:p14="http://schemas.microsoft.com/office/powerpoint/2010/main" val="404236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C5FAF9-85B0-4970-88AF-55D1E99868F8}" type="slidenum">
              <a:rPr lang="en-US" smtClean="0"/>
              <a:pPr/>
              <a:t>13</a:t>
            </a:fld>
            <a:endParaRPr lang="en-US"/>
          </a:p>
        </p:txBody>
      </p:sp>
    </p:spTree>
    <p:extLst>
      <p:ext uri="{BB962C8B-B14F-4D97-AF65-F5344CB8AC3E}">
        <p14:creationId xmlns:p14="http://schemas.microsoft.com/office/powerpoint/2010/main" val="10671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72934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EB990-0164-4E82-B468-F3EED43B3058}"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6435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405892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663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51652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16240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81878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2468735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52266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0457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62814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EB990-0164-4E82-B468-F3EED43B3058}"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46670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EB990-0164-4E82-B468-F3EED43B3058}"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55044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12212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19069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97EB990-0164-4E82-B468-F3EED43B3058}" type="datetimeFigureOut">
              <a:rPr lang="en-US" smtClean="0"/>
              <a:t>1/6/2022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165413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7EB990-0164-4E82-B468-F3EED43B3058}"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F1AE6-FD50-499D-B62D-49FD6B426D04}" type="slidenum">
              <a:rPr lang="en-US" smtClean="0"/>
              <a:t>‹#›</a:t>
            </a:fld>
            <a:endParaRPr lang="en-US"/>
          </a:p>
        </p:txBody>
      </p:sp>
    </p:spTree>
    <p:extLst>
      <p:ext uri="{BB962C8B-B14F-4D97-AF65-F5344CB8AC3E}">
        <p14:creationId xmlns:p14="http://schemas.microsoft.com/office/powerpoint/2010/main" val="394063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7EB990-0164-4E82-B468-F3EED43B3058}" type="datetimeFigureOut">
              <a:rPr lang="en-US" smtClean="0"/>
              <a:t>1/6/2022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5F1AE6-FD50-499D-B62D-49FD6B426D04}" type="slidenum">
              <a:rPr lang="en-US" smtClean="0"/>
              <a:t>‹#›</a:t>
            </a:fld>
            <a:endParaRPr lang="en-US"/>
          </a:p>
        </p:txBody>
      </p:sp>
      <p:sp>
        <p:nvSpPr>
          <p:cNvPr id="13" name="Rectangle 12">
            <a:extLst>
              <a:ext uri="{FF2B5EF4-FFF2-40B4-BE49-F238E27FC236}">
                <a16:creationId xmlns:a16="http://schemas.microsoft.com/office/drawing/2014/main" id="{D7EC7E9D-9F52-4933-A9F2-4BEFD8EDF299}"/>
              </a:ext>
            </a:extLst>
          </p:cNvPr>
          <p:cNvSpPr/>
          <p:nvPr userDrawn="1"/>
        </p:nvSpPr>
        <p:spPr>
          <a:xfrm>
            <a:off x="10602192" y="512256"/>
            <a:ext cx="1354841" cy="6001643"/>
          </a:xfrm>
          <a:prstGeom prst="rect">
            <a:avLst/>
          </a:prstGeom>
        </p:spPr>
        <p:txBody>
          <a:bodyPr wrap="square">
            <a:spAutoFit/>
          </a:bodyPr>
          <a:lstStyle/>
          <a:p>
            <a:pPr algn="ctr"/>
            <a:r>
              <a:rPr lang="en-US" sz="3200" b="0" cap="none" spc="0" dirty="0">
                <a:ln w="0"/>
                <a:gradFill>
                  <a:gsLst>
                    <a:gs pos="21000">
                      <a:srgbClr val="53575C"/>
                    </a:gs>
                    <a:gs pos="88000">
                      <a:srgbClr val="C5C7CA"/>
                    </a:gs>
                  </a:gsLst>
                  <a:lin ang="5400000"/>
                </a:gradFill>
                <a:effectLst/>
              </a:rPr>
              <a:t>S</a:t>
            </a:r>
          </a:p>
          <a:p>
            <a:pPr algn="ctr"/>
            <a:r>
              <a:rPr lang="en-US" sz="3200" b="0" cap="none" spc="0" dirty="0">
                <a:ln w="0"/>
                <a:gradFill>
                  <a:gsLst>
                    <a:gs pos="21000">
                      <a:srgbClr val="53575C"/>
                    </a:gs>
                    <a:gs pos="88000">
                      <a:srgbClr val="C5C7CA"/>
                    </a:gs>
                  </a:gsLst>
                  <a:lin ang="5400000"/>
                </a:gradFill>
                <a:effectLst/>
              </a:rPr>
              <a:t>u</a:t>
            </a:r>
          </a:p>
          <a:p>
            <a:pPr algn="ctr"/>
            <a:r>
              <a:rPr lang="en-US" sz="3200" b="0" cap="none" spc="0" dirty="0">
                <a:ln w="0"/>
                <a:gradFill>
                  <a:gsLst>
                    <a:gs pos="21000">
                      <a:srgbClr val="53575C"/>
                    </a:gs>
                    <a:gs pos="88000">
                      <a:srgbClr val="C5C7CA"/>
                    </a:gs>
                  </a:gsLst>
                  <a:lin ang="5400000"/>
                </a:gradFill>
                <a:effectLst/>
              </a:rPr>
              <a:t>j</a:t>
            </a:r>
          </a:p>
          <a:p>
            <a:pPr algn="ctr"/>
            <a:r>
              <a:rPr lang="en-US" sz="3200" b="0" cap="none" spc="0" dirty="0">
                <a:ln w="0"/>
                <a:gradFill>
                  <a:gsLst>
                    <a:gs pos="21000">
                      <a:srgbClr val="53575C"/>
                    </a:gs>
                    <a:gs pos="88000">
                      <a:srgbClr val="C5C7CA"/>
                    </a:gs>
                  </a:gsLst>
                  <a:lin ang="5400000"/>
                </a:gradFill>
                <a:effectLst/>
              </a:rPr>
              <a:t>a</a:t>
            </a:r>
          </a:p>
          <a:p>
            <a:pPr algn="ctr"/>
            <a:r>
              <a:rPr lang="en-US" sz="3200" b="0" cap="none" spc="0" dirty="0">
                <a:ln w="0"/>
                <a:gradFill>
                  <a:gsLst>
                    <a:gs pos="21000">
                      <a:srgbClr val="53575C"/>
                    </a:gs>
                    <a:gs pos="88000">
                      <a:srgbClr val="C5C7CA"/>
                    </a:gs>
                  </a:gsLst>
                  <a:lin ang="5400000"/>
                </a:gradFill>
                <a:effectLst/>
              </a:rPr>
              <a:t>t</a:t>
            </a:r>
          </a:p>
          <a:p>
            <a:pPr algn="ctr"/>
            <a:r>
              <a:rPr lang="en-US" sz="3200" b="0" cap="none" spc="0" dirty="0">
                <a:ln w="0"/>
                <a:gradFill>
                  <a:gsLst>
                    <a:gs pos="21000">
                      <a:srgbClr val="53575C"/>
                    </a:gs>
                    <a:gs pos="88000">
                      <a:srgbClr val="C5C7CA"/>
                    </a:gs>
                  </a:gsLst>
                  <a:lin ang="5400000"/>
                </a:gradFill>
                <a:effectLst/>
              </a:rPr>
              <a:t>a</a:t>
            </a:r>
          </a:p>
          <a:p>
            <a:pPr algn="ctr"/>
            <a:endParaRPr lang="en-US" sz="3200" b="0" cap="none" spc="0" dirty="0">
              <a:ln w="0"/>
              <a:gradFill>
                <a:gsLst>
                  <a:gs pos="21000">
                    <a:srgbClr val="53575C"/>
                  </a:gs>
                  <a:gs pos="88000">
                    <a:srgbClr val="C5C7CA"/>
                  </a:gs>
                </a:gsLst>
                <a:lin ang="5400000"/>
              </a:gradFill>
              <a:effectLst/>
            </a:endParaRPr>
          </a:p>
          <a:p>
            <a:pPr algn="ctr"/>
            <a:r>
              <a:rPr lang="en-US" sz="3200" b="0" cap="none" spc="0" dirty="0">
                <a:ln w="0"/>
                <a:gradFill>
                  <a:gsLst>
                    <a:gs pos="21000">
                      <a:srgbClr val="53575C"/>
                    </a:gs>
                    <a:gs pos="88000">
                      <a:srgbClr val="C5C7CA"/>
                    </a:gs>
                  </a:gsLst>
                  <a:lin ang="5400000"/>
                </a:gradFill>
                <a:effectLst/>
              </a:rPr>
              <a:t>B</a:t>
            </a:r>
          </a:p>
          <a:p>
            <a:pPr algn="ctr"/>
            <a:r>
              <a:rPr lang="en-US" sz="3200" b="0" cap="none" spc="0" dirty="0">
                <a:ln w="0"/>
                <a:gradFill>
                  <a:gsLst>
                    <a:gs pos="21000">
                      <a:srgbClr val="53575C"/>
                    </a:gs>
                    <a:gs pos="88000">
                      <a:srgbClr val="C5C7CA"/>
                    </a:gs>
                  </a:gsLst>
                  <a:lin ang="5400000"/>
                </a:gradFill>
                <a:effectLst/>
              </a:rPr>
              <a:t>a</a:t>
            </a:r>
          </a:p>
          <a:p>
            <a:pPr algn="ctr"/>
            <a:r>
              <a:rPr lang="en-US" sz="3200" b="0" cap="none" spc="0" dirty="0">
                <a:ln w="0"/>
                <a:gradFill>
                  <a:gsLst>
                    <a:gs pos="21000">
                      <a:srgbClr val="53575C"/>
                    </a:gs>
                    <a:gs pos="88000">
                      <a:srgbClr val="C5C7CA"/>
                    </a:gs>
                  </a:gsLst>
                  <a:lin ang="5400000"/>
                </a:gradFill>
                <a:effectLst/>
              </a:rPr>
              <a:t>t</a:t>
            </a:r>
          </a:p>
          <a:p>
            <a:pPr algn="ctr"/>
            <a:r>
              <a:rPr lang="en-US" sz="3200" b="0" cap="none" spc="0" dirty="0">
                <a:ln w="0"/>
                <a:gradFill>
                  <a:gsLst>
                    <a:gs pos="21000">
                      <a:srgbClr val="53575C"/>
                    </a:gs>
                    <a:gs pos="88000">
                      <a:srgbClr val="C5C7CA"/>
                    </a:gs>
                  </a:gsLst>
                  <a:lin ang="5400000"/>
                </a:gradFill>
                <a:effectLst/>
              </a:rPr>
              <a:t>r</a:t>
            </a:r>
          </a:p>
          <a:p>
            <a:pPr algn="ctr"/>
            <a:r>
              <a:rPr lang="en-US" sz="3200" b="0" cap="none" spc="0" dirty="0">
                <a:ln w="0"/>
                <a:gradFill>
                  <a:gsLst>
                    <a:gs pos="21000">
                      <a:srgbClr val="53575C"/>
                    </a:gs>
                    <a:gs pos="88000">
                      <a:srgbClr val="C5C7CA"/>
                    </a:gs>
                  </a:gsLst>
                  <a:lin ang="5400000"/>
                </a:gradFill>
                <a:effectLst/>
              </a:rPr>
              <a:t>a</a:t>
            </a:r>
            <a:endParaRPr lang="en-US" sz="18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87703132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w3schools.com/cssref/sel_after.asp" TargetMode="External"/><Relationship Id="rId7" Type="http://schemas.openxmlformats.org/officeDocument/2006/relationships/hyperlink" Target="http://www.w3schools.com/cssref/sel_selection.asp"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www.w3schools.com/cssref/sel_firstline.asp" TargetMode="External"/><Relationship Id="rId5" Type="http://schemas.openxmlformats.org/officeDocument/2006/relationships/hyperlink" Target="http://www.w3schools.com/cssref/sel_firstletter.asp" TargetMode="External"/><Relationship Id="rId4" Type="http://schemas.openxmlformats.org/officeDocument/2006/relationships/hyperlink" Target="http://www.w3schools.com/cssref/sel_before.asp"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5577-FDC8-4B58-A760-C88FB01541D7}"/>
              </a:ext>
            </a:extLst>
          </p:cNvPr>
          <p:cNvSpPr>
            <a:spLocks noGrp="1"/>
          </p:cNvSpPr>
          <p:nvPr>
            <p:ph type="ctrTitle"/>
          </p:nvPr>
        </p:nvSpPr>
        <p:spPr/>
        <p:txBody>
          <a:bodyPr/>
          <a:lstStyle/>
          <a:p>
            <a:r>
              <a:rPr lang="en-US" dirty="0"/>
              <a:t>CSS</a:t>
            </a:r>
          </a:p>
        </p:txBody>
      </p:sp>
      <p:sp>
        <p:nvSpPr>
          <p:cNvPr id="4" name="Subtitle 3">
            <a:extLst>
              <a:ext uri="{FF2B5EF4-FFF2-40B4-BE49-F238E27FC236}">
                <a16:creationId xmlns:a16="http://schemas.microsoft.com/office/drawing/2014/main" id="{89EFE25C-249D-4D92-B396-6B60E291DBD5}"/>
              </a:ext>
            </a:extLst>
          </p:cNvPr>
          <p:cNvSpPr>
            <a:spLocks noGrp="1"/>
          </p:cNvSpPr>
          <p:nvPr>
            <p:ph type="subTitle" idx="1"/>
          </p:nvPr>
        </p:nvSpPr>
        <p:spPr/>
        <p:txBody>
          <a:bodyPr/>
          <a:lstStyle/>
          <a:p>
            <a:endParaRPr lang="en-US"/>
          </a:p>
        </p:txBody>
      </p:sp>
      <p:sp>
        <p:nvSpPr>
          <p:cNvPr id="5" name="Slide Number Placeholder 3">
            <a:extLst>
              <a:ext uri="{FF2B5EF4-FFF2-40B4-BE49-F238E27FC236}">
                <a16:creationId xmlns:a16="http://schemas.microsoft.com/office/drawing/2014/main" id="{1BF8121D-C4F8-4AD5-A139-E62F33D1CF49}"/>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a:t>
            </a:fld>
            <a:endParaRPr lang="en-US" altLang="en-US" sz="1400" dirty="0"/>
          </a:p>
        </p:txBody>
      </p:sp>
    </p:spTree>
    <p:extLst>
      <p:ext uri="{BB962C8B-B14F-4D97-AF65-F5344CB8AC3E}">
        <p14:creationId xmlns:p14="http://schemas.microsoft.com/office/powerpoint/2010/main" val="345773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Inserting a </a:t>
            </a:r>
            <a:r>
              <a:rPr lang="en-US" sz="3600" b="1" u="sng" dirty="0" err="1">
                <a:latin typeface="Garamond" panose="02020404030301010803" pitchFamily="18" charset="0"/>
                <a:cs typeface="Arabic Typesetting" panose="03020402040406030203" pitchFamily="66" charset="-78"/>
              </a:rPr>
              <a:t>StyleSheet</a:t>
            </a:r>
            <a:endParaRPr lang="en-US" sz="3600" b="1" u="sng" dirty="0">
              <a:latin typeface="Garamond" panose="02020404030301010803" pitchFamily="18" charset="0"/>
              <a:cs typeface="Arabic Typesetting" panose="03020402040406030203" pitchFamily="66" charset="-78"/>
            </a:endParaRPr>
          </a:p>
        </p:txBody>
      </p:sp>
      <p:sp>
        <p:nvSpPr>
          <p:cNvPr id="5" name="Rectangle 4"/>
          <p:cNvSpPr/>
          <p:nvPr/>
        </p:nvSpPr>
        <p:spPr>
          <a:xfrm>
            <a:off x="449943" y="1259545"/>
            <a:ext cx="10536109" cy="6782626"/>
          </a:xfrm>
          <a:prstGeom prst="rect">
            <a:avLst/>
          </a:prstGeom>
        </p:spPr>
        <p:txBody>
          <a:bodyPr wrap="square">
            <a:spAutoFit/>
          </a:bodyPr>
          <a:lstStyle/>
          <a:p>
            <a:r>
              <a:rPr lang="en-US" sz="2100" b="1" u="sng" dirty="0">
                <a:latin typeface="Garamond" panose="02020404030301010803" pitchFamily="18" charset="0"/>
              </a:rPr>
              <a:t>You can do in three different ways-</a:t>
            </a:r>
          </a:p>
          <a:p>
            <a:endParaRPr lang="en-US" sz="2100" b="1" u="sng"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External Style Sheet</a:t>
            </a:r>
          </a:p>
          <a:p>
            <a:pPr marL="911225" lvl="2"/>
            <a:r>
              <a:rPr lang="en-US" sz="2100" dirty="0">
                <a:latin typeface="Garamond" panose="02020404030301010803" pitchFamily="18" charset="0"/>
              </a:rPr>
              <a:t> Styles are specified in an external CSS file. </a:t>
            </a:r>
            <a:r>
              <a:rPr lang="en-US" sz="2000" dirty="0">
                <a:latin typeface="Garamond" panose="02020404030301010803" pitchFamily="18" charset="0"/>
              </a:rPr>
              <a:t>you can change the looks of entire website by using single           external style sheet.</a:t>
            </a:r>
            <a:endParaRPr lang="en-US" sz="2100" dirty="0">
              <a:latin typeface="Garamond" panose="02020404030301010803" pitchFamily="18" charset="0"/>
            </a:endParaRPr>
          </a:p>
          <a:p>
            <a:pPr marL="911225" lvl="2"/>
            <a:r>
              <a:rPr lang="en-US" sz="2100" dirty="0">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a:t>
            </a:r>
            <a:r>
              <a:rPr lang="en-US" sz="2100" u="sng" dirty="0">
                <a:latin typeface="Garamond" panose="02020404030301010803" pitchFamily="18" charset="0"/>
                <a:cs typeface="Arial" charset="0"/>
              </a:rPr>
              <a:t> </a:t>
            </a:r>
            <a:r>
              <a:rPr lang="en-US" sz="2000" b="1" dirty="0">
                <a:solidFill>
                  <a:schemeClr val="accent5">
                    <a:lumMod val="50000"/>
                  </a:schemeClr>
                </a:solidFill>
                <a:latin typeface="Garamond" panose="02020404030301010803" pitchFamily="18" charset="0"/>
                <a:cs typeface="Arial" charset="0"/>
              </a:rPr>
              <a:t>&lt;head&gt; </a:t>
            </a:r>
            <a:r>
              <a:rPr lang="en-US" sz="2100" dirty="0">
                <a:latin typeface="Garamond" panose="02020404030301010803" pitchFamily="18" charset="0"/>
                <a:cs typeface="Arial" charset="0"/>
              </a:rPr>
              <a:t>&lt;link </a:t>
            </a:r>
            <a:r>
              <a:rPr lang="en-US" sz="2100" dirty="0" err="1">
                <a:latin typeface="Garamond" panose="02020404030301010803" pitchFamily="18" charset="0"/>
                <a:cs typeface="Arial" charset="0"/>
              </a:rPr>
              <a:t>rel</a:t>
            </a:r>
            <a:r>
              <a:rPr lang="en-US" sz="2100" dirty="0">
                <a:latin typeface="Garamond" panose="02020404030301010803" pitchFamily="18" charset="0"/>
                <a:cs typeface="Arial" charset="0"/>
              </a:rPr>
              <a:t>="</a:t>
            </a:r>
            <a:r>
              <a:rPr lang="en-US" sz="2100" dirty="0" err="1">
                <a:latin typeface="Garamond" panose="02020404030301010803" pitchFamily="18" charset="0"/>
                <a:cs typeface="Arial" charset="0"/>
              </a:rPr>
              <a:t>stylesheet</a:t>
            </a:r>
            <a:r>
              <a:rPr lang="en-US" sz="2100" dirty="0">
                <a:latin typeface="Garamond" panose="02020404030301010803" pitchFamily="18" charset="0"/>
                <a:cs typeface="Arial" charset="0"/>
              </a:rPr>
              <a:t>"</a:t>
            </a:r>
            <a:r>
              <a:rPr lang="en-US" sz="2100" dirty="0">
                <a:solidFill>
                  <a:srgbClr val="FF0000"/>
                </a:solidFill>
                <a:latin typeface="Garamond" panose="02020404030301010803" pitchFamily="18" charset="0"/>
                <a:cs typeface="Arial" charset="0"/>
              </a:rPr>
              <a:t> </a:t>
            </a:r>
            <a:r>
              <a:rPr lang="en-US" sz="2100" dirty="0">
                <a:latin typeface="Garamond" panose="02020404030301010803" pitchFamily="18" charset="0"/>
                <a:cs typeface="Arial" charset="0"/>
              </a:rPr>
              <a:t>type="text/</a:t>
            </a:r>
            <a:r>
              <a:rPr lang="en-US" sz="2100" dirty="0" err="1">
                <a:latin typeface="Garamond" panose="02020404030301010803" pitchFamily="18" charset="0"/>
                <a:cs typeface="Arial" charset="0"/>
              </a:rPr>
              <a:t>css</a:t>
            </a:r>
            <a:r>
              <a:rPr lang="en-US" sz="2100" dirty="0">
                <a:latin typeface="Garamond" panose="02020404030301010803" pitchFamily="18" charset="0"/>
                <a:cs typeface="Arial" charset="0"/>
              </a:rPr>
              <a:t>" </a:t>
            </a:r>
            <a:r>
              <a:rPr lang="en-US" sz="2100" dirty="0" err="1">
                <a:latin typeface="Garamond" panose="02020404030301010803" pitchFamily="18" charset="0"/>
                <a:cs typeface="Arial" charset="0"/>
              </a:rPr>
              <a:t>href</a:t>
            </a:r>
            <a:r>
              <a:rPr lang="en-US" sz="2100" dirty="0">
                <a:latin typeface="Garamond" panose="02020404030301010803" pitchFamily="18" charset="0"/>
                <a:cs typeface="Arial" charset="0"/>
              </a:rPr>
              <a:t>=“ex1.css” /&gt;</a:t>
            </a:r>
            <a:r>
              <a:rPr lang="en-US" sz="2000" b="1" dirty="0">
                <a:solidFill>
                  <a:schemeClr val="accent5">
                    <a:lumMod val="50000"/>
                  </a:schemeClr>
                </a:solidFill>
                <a:latin typeface="Garamond" panose="02020404030301010803" pitchFamily="18" charset="0"/>
                <a:cs typeface="Arial" charset="0"/>
              </a:rPr>
              <a:t> &lt;/head&gt;</a:t>
            </a:r>
            <a:endParaRPr lang="en-US" sz="2100" dirty="0">
              <a:latin typeface="Garamond" panose="02020404030301010803" pitchFamily="18" charset="0"/>
              <a:cs typeface="Arial" charset="0"/>
            </a:endParaRPr>
          </a:p>
          <a:p>
            <a:pPr marL="911225" lvl="2">
              <a:lnSpc>
                <a:spcPct val="150000"/>
              </a:lnSpc>
            </a:pPr>
            <a:endParaRPr lang="en-US" sz="1100"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Internal Style Sheet</a:t>
            </a:r>
          </a:p>
          <a:p>
            <a:pPr marL="911225" lvl="2"/>
            <a:r>
              <a:rPr lang="en-US" sz="2100" dirty="0">
                <a:latin typeface="Garamond" panose="02020404030301010803" pitchFamily="18" charset="0"/>
              </a:rPr>
              <a:t> To </a:t>
            </a:r>
            <a:r>
              <a:rPr lang="en-US" sz="2100" dirty="0" err="1">
                <a:latin typeface="Garamond" panose="02020404030301010803" pitchFamily="18" charset="0"/>
              </a:rPr>
              <a:t>Appy</a:t>
            </a:r>
            <a:r>
              <a:rPr lang="en-US" sz="2100" dirty="0">
                <a:latin typeface="Garamond" panose="02020404030301010803" pitchFamily="18" charset="0"/>
              </a:rPr>
              <a:t> </a:t>
            </a:r>
            <a:r>
              <a:rPr lang="en-US" sz="2000" dirty="0">
                <a:latin typeface="Garamond" panose="02020404030301010803" pitchFamily="18" charset="0"/>
              </a:rPr>
              <a:t>specific styles to a single HTML file </a:t>
            </a:r>
            <a:r>
              <a:rPr lang="en-US" sz="2100" dirty="0">
                <a:latin typeface="Garamond" panose="02020404030301010803" pitchFamily="18" charset="0"/>
              </a:rPr>
              <a:t>inside the head section of an HTML page.</a:t>
            </a:r>
          </a:p>
          <a:p>
            <a:pPr marL="911225" lvl="2"/>
            <a:r>
              <a:rPr lang="en-US" sz="2100" b="1" dirty="0">
                <a:solidFill>
                  <a:schemeClr val="accent5">
                    <a:lumMod val="50000"/>
                  </a:schemeClr>
                </a:solidFill>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a:t>
            </a:r>
            <a:r>
              <a:rPr lang="en-US" sz="2100" b="1" u="sng" dirty="0">
                <a:solidFill>
                  <a:schemeClr val="accent5">
                    <a:lumMod val="50000"/>
                  </a:schemeClr>
                </a:solidFill>
                <a:latin typeface="Garamond" panose="02020404030301010803" pitchFamily="18" charset="0"/>
                <a:cs typeface="Arial" charset="0"/>
              </a:rPr>
              <a:t> </a:t>
            </a:r>
            <a:r>
              <a:rPr lang="en-US" sz="2100" b="1" dirty="0">
                <a:solidFill>
                  <a:schemeClr val="accent5">
                    <a:lumMod val="50000"/>
                  </a:schemeClr>
                </a:solidFill>
                <a:latin typeface="Garamond" panose="02020404030301010803" pitchFamily="18" charset="0"/>
                <a:cs typeface="Arial" charset="0"/>
              </a:rPr>
              <a:t>&lt;style&gt; </a:t>
            </a:r>
            <a:r>
              <a:rPr lang="en-US" sz="2100" b="1" dirty="0">
                <a:solidFill>
                  <a:schemeClr val="accent2">
                    <a:lumMod val="50000"/>
                  </a:schemeClr>
                </a:solidFill>
                <a:latin typeface="Garamond" panose="02020404030301010803" pitchFamily="18" charset="0"/>
                <a:cs typeface="Arial" charset="0"/>
              </a:rPr>
              <a:t>p {</a:t>
            </a:r>
            <a:r>
              <a:rPr lang="en-US" sz="2100" dirty="0">
                <a:latin typeface="Garamond" panose="02020404030301010803" pitchFamily="18" charset="0"/>
                <a:cs typeface="Arial" charset="0"/>
              </a:rPr>
              <a:t> </a:t>
            </a:r>
            <a:r>
              <a:rPr lang="en-US" sz="2100" b="1" dirty="0" err="1">
                <a:latin typeface="Garamond" panose="02020404030301010803" pitchFamily="18" charset="0"/>
                <a:cs typeface="Arial" charset="0"/>
              </a:rPr>
              <a:t>text-align</a:t>
            </a:r>
            <a:r>
              <a:rPr lang="en-US" sz="2100" dirty="0" err="1">
                <a:latin typeface="Garamond" panose="02020404030301010803" pitchFamily="18" charset="0"/>
                <a:cs typeface="Arial" charset="0"/>
              </a:rPr>
              <a:t>:left</a:t>
            </a:r>
            <a:r>
              <a:rPr lang="en-US" sz="2100" dirty="0">
                <a:latin typeface="Garamond" panose="02020404030301010803" pitchFamily="18" charset="0"/>
                <a:cs typeface="Arial" charset="0"/>
              </a:rPr>
              <a:t>; </a:t>
            </a:r>
            <a:r>
              <a:rPr lang="en-US" sz="2100" b="1" dirty="0">
                <a:latin typeface="Garamond" panose="02020404030301010803" pitchFamily="18" charset="0"/>
                <a:cs typeface="Arial" charset="0"/>
              </a:rPr>
              <a:t>font-size</a:t>
            </a:r>
            <a:r>
              <a:rPr lang="en-US" sz="2100" dirty="0">
                <a:latin typeface="Garamond" panose="02020404030301010803" pitchFamily="18" charset="0"/>
                <a:cs typeface="Arial" charset="0"/>
              </a:rPr>
              <a:t>:24px; </a:t>
            </a:r>
            <a:r>
              <a:rPr lang="en-US" sz="2100" b="1" dirty="0">
                <a:solidFill>
                  <a:schemeClr val="accent2">
                    <a:lumMod val="50000"/>
                  </a:schemeClr>
                </a:solidFill>
                <a:latin typeface="Garamond" panose="02020404030301010803" pitchFamily="18" charset="0"/>
                <a:cs typeface="Arial" charset="0"/>
              </a:rPr>
              <a:t>} </a:t>
            </a:r>
            <a:r>
              <a:rPr lang="en-US" sz="2100" b="1" dirty="0">
                <a:solidFill>
                  <a:schemeClr val="accent5">
                    <a:lumMod val="50000"/>
                  </a:schemeClr>
                </a:solidFill>
                <a:latin typeface="Garamond" panose="02020404030301010803" pitchFamily="18" charset="0"/>
                <a:cs typeface="Arial" charset="0"/>
              </a:rPr>
              <a:t>&lt;/style&gt;</a:t>
            </a:r>
          </a:p>
          <a:p>
            <a:pPr marL="911225" lvl="2">
              <a:lnSpc>
                <a:spcPct val="150000"/>
              </a:lnSpc>
            </a:pPr>
            <a:endParaRPr lang="en-US" sz="1050" dirty="0">
              <a:latin typeface="Garamond" panose="02020404030301010803" pitchFamily="18" charset="0"/>
            </a:endParaRPr>
          </a:p>
          <a:p>
            <a:pPr marL="1025525" lvl="1" indent="-514350">
              <a:lnSpc>
                <a:spcPct val="150000"/>
              </a:lnSpc>
              <a:buFont typeface="+mj-lt"/>
              <a:buAutoNum type="arabicPeriod"/>
            </a:pPr>
            <a:r>
              <a:rPr lang="en-US" sz="2100" b="1" u="sng" dirty="0">
                <a:latin typeface="Garamond" panose="02020404030301010803" pitchFamily="18" charset="0"/>
              </a:rPr>
              <a:t>Inline Styles</a:t>
            </a:r>
          </a:p>
          <a:p>
            <a:pPr marL="911225" lvl="2"/>
            <a:r>
              <a:rPr lang="en-US" sz="2100" dirty="0">
                <a:latin typeface="Garamond" panose="02020404030301010803" pitchFamily="18" charset="0"/>
              </a:rPr>
              <a:t> Styles are specified inside an HTML tag/element.</a:t>
            </a:r>
          </a:p>
          <a:p>
            <a:pPr marL="911225" lvl="2"/>
            <a:r>
              <a:rPr lang="en-US" sz="2100" b="1" dirty="0">
                <a:latin typeface="Garamond" panose="02020404030301010803" pitchFamily="18" charset="0"/>
                <a:cs typeface="Arial" charset="0"/>
              </a:rPr>
              <a:t> </a:t>
            </a:r>
            <a:r>
              <a:rPr lang="en-US" sz="2100" b="1" u="sng" dirty="0" err="1">
                <a:latin typeface="Garamond" panose="02020404030301010803" pitchFamily="18" charset="0"/>
                <a:cs typeface="Arial" charset="0"/>
              </a:rPr>
              <a:t>Eg</a:t>
            </a:r>
            <a:r>
              <a:rPr lang="en-US" sz="2100" b="1" u="sng" dirty="0">
                <a:latin typeface="Garamond" panose="02020404030301010803" pitchFamily="18" charset="0"/>
                <a:cs typeface="Arial" charset="0"/>
              </a:rPr>
              <a:t>.: </a:t>
            </a:r>
            <a:r>
              <a:rPr lang="en-US" sz="2100" b="1" dirty="0">
                <a:solidFill>
                  <a:schemeClr val="accent2">
                    <a:lumMod val="50000"/>
                  </a:schemeClr>
                </a:solidFill>
                <a:latin typeface="Garamond" panose="02020404030301010803" pitchFamily="18" charset="0"/>
                <a:cs typeface="Arial" charset="0"/>
              </a:rPr>
              <a:t>&lt;p</a:t>
            </a:r>
            <a:r>
              <a:rPr lang="en-US" sz="2100" dirty="0">
                <a:latin typeface="Garamond" panose="02020404030301010803" pitchFamily="18" charset="0"/>
                <a:cs typeface="Arial" charset="0"/>
              </a:rPr>
              <a:t> style="</a:t>
            </a:r>
            <a:r>
              <a:rPr lang="en-US" sz="2100" b="1" dirty="0" err="1">
                <a:latin typeface="Garamond" panose="02020404030301010803" pitchFamily="18" charset="0"/>
                <a:cs typeface="Arial" charset="0"/>
              </a:rPr>
              <a:t>font-family</a:t>
            </a:r>
            <a:r>
              <a:rPr lang="en-US" sz="2100" dirty="0" err="1">
                <a:latin typeface="Garamond" panose="02020404030301010803" pitchFamily="18" charset="0"/>
                <a:cs typeface="Arial" charset="0"/>
              </a:rPr>
              <a:t>:Algerian</a:t>
            </a:r>
            <a:r>
              <a:rPr lang="en-US" sz="2100" dirty="0">
                <a:latin typeface="Garamond" panose="02020404030301010803" pitchFamily="18" charset="0"/>
                <a:cs typeface="Arial" charset="0"/>
              </a:rPr>
              <a:t>; </a:t>
            </a:r>
            <a:r>
              <a:rPr lang="en-US" sz="2100" b="1" dirty="0">
                <a:latin typeface="Garamond" panose="02020404030301010803" pitchFamily="18" charset="0"/>
                <a:cs typeface="Arial" charset="0"/>
              </a:rPr>
              <a:t>font-size</a:t>
            </a:r>
            <a:r>
              <a:rPr lang="en-US" sz="2100" dirty="0">
                <a:latin typeface="Garamond" panose="02020404030301010803" pitchFamily="18" charset="0"/>
                <a:cs typeface="Arial" charset="0"/>
              </a:rPr>
              <a:t>:28px;"&gt; Demo of Inline Style </a:t>
            </a:r>
            <a:r>
              <a:rPr lang="en-US" sz="2100" b="1" dirty="0">
                <a:solidFill>
                  <a:schemeClr val="accent2">
                    <a:lumMod val="50000"/>
                  </a:schemeClr>
                </a:solidFill>
                <a:latin typeface="Garamond" panose="02020404030301010803" pitchFamily="18" charset="0"/>
                <a:cs typeface="Arial" charset="0"/>
              </a:rPr>
              <a:t>&lt;/p&gt;</a:t>
            </a:r>
          </a:p>
          <a:p>
            <a:pPr marL="911225" lvl="2"/>
            <a:endParaRPr lang="en-US" sz="2400"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4" name="Slide Number Placeholder 3">
            <a:extLst>
              <a:ext uri="{FF2B5EF4-FFF2-40B4-BE49-F238E27FC236}">
                <a16:creationId xmlns:a16="http://schemas.microsoft.com/office/drawing/2014/main" id="{E264C505-94D5-44A9-9766-0975AD079B5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10</a:t>
            </a:fld>
            <a:endParaRPr lang="en-US" altLang="en-US" sz="1400" dirty="0"/>
          </a:p>
        </p:txBody>
      </p:sp>
    </p:spTree>
    <p:extLst>
      <p:ext uri="{BB962C8B-B14F-4D97-AF65-F5344CB8AC3E}">
        <p14:creationId xmlns:p14="http://schemas.microsoft.com/office/powerpoint/2010/main" val="44873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42875"/>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Inserting a </a:t>
            </a:r>
            <a:r>
              <a:rPr lang="en-US" sz="3600" b="1" u="sng" dirty="0" err="1">
                <a:latin typeface="Garamond" panose="02020404030301010803" pitchFamily="18" charset="0"/>
                <a:cs typeface="Arabic Typesetting" panose="03020402040406030203" pitchFamily="66" charset="-78"/>
              </a:rPr>
              <a:t>StyleSheet</a:t>
            </a:r>
            <a:endParaRPr lang="en-US" sz="3600" b="1" u="sng" dirty="0">
              <a:latin typeface="Garamond" panose="02020404030301010803" pitchFamily="18" charset="0"/>
              <a:cs typeface="Arabic Typesetting" panose="03020402040406030203" pitchFamily="66" charset="-78"/>
            </a:endParaRPr>
          </a:p>
        </p:txBody>
      </p:sp>
      <p:sp>
        <p:nvSpPr>
          <p:cNvPr id="5" name="Rectangle 4"/>
          <p:cNvSpPr/>
          <p:nvPr/>
        </p:nvSpPr>
        <p:spPr>
          <a:xfrm>
            <a:off x="545478" y="1138287"/>
            <a:ext cx="10645261" cy="7109639"/>
          </a:xfrm>
          <a:prstGeom prst="rect">
            <a:avLst/>
          </a:prstGeom>
        </p:spPr>
        <p:txBody>
          <a:bodyPr wrap="square">
            <a:spAutoFit/>
          </a:bodyPr>
          <a:lstStyle/>
          <a:p>
            <a:pPr>
              <a:defRPr/>
            </a:pPr>
            <a:r>
              <a:rPr lang="en-US" sz="2400" b="1" u="sng" dirty="0">
                <a:latin typeface="Garamond" panose="02020404030301010803" pitchFamily="18" charset="0"/>
              </a:rPr>
              <a:t>Multiple Style Sheets</a:t>
            </a:r>
            <a:r>
              <a:rPr lang="en-US" sz="2400" b="1" dirty="0">
                <a:latin typeface="Garamond" panose="02020404030301010803" pitchFamily="18" charset="0"/>
              </a:rPr>
              <a:t> </a:t>
            </a:r>
            <a:r>
              <a:rPr lang="en-US" sz="2400" dirty="0">
                <a:latin typeface="Garamond" panose="02020404030301010803" pitchFamily="18" charset="0"/>
              </a:rPr>
              <a:t>– It </a:t>
            </a:r>
            <a:r>
              <a:rPr lang="en-US" sz="2400" dirty="0">
                <a:latin typeface="Garamond" panose="02020404030301010803" pitchFamily="18" charset="0"/>
                <a:cs typeface="Arial" charset="0"/>
              </a:rPr>
              <a:t>can be referenced inside an HTML document.</a:t>
            </a:r>
          </a:p>
          <a:p>
            <a:pPr>
              <a:defRPr/>
            </a:pPr>
            <a:endParaRPr lang="en-US" sz="24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questions is, what styles will be applicable when there is more than one style specified?</a:t>
            </a:r>
          </a:p>
          <a:p>
            <a:pPr>
              <a:defRPr/>
            </a:pPr>
            <a:endParaRPr lang="en-US" sz="24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All styles cascade into a new virtual style sheet by applying the following rules, where the higher number has the greater priority:</a:t>
            </a:r>
          </a:p>
          <a:p>
            <a:pPr>
              <a:defRPr/>
            </a:pPr>
            <a:endParaRPr lang="en-US" sz="2400" dirty="0">
              <a:latin typeface="Garamond" panose="02020404030301010803" pitchFamily="18" charset="0"/>
              <a:cs typeface="Arial" charset="0"/>
            </a:endParaRPr>
          </a:p>
          <a:p>
            <a:pPr marL="457200" indent="-457200">
              <a:buFont typeface="Arial" charset="0"/>
              <a:buAutoNum type="arabicPeriod"/>
              <a:defRPr/>
            </a:pPr>
            <a:r>
              <a:rPr lang="en-US" sz="2400" dirty="0">
                <a:latin typeface="Garamond" panose="02020404030301010803" pitchFamily="18" charset="0"/>
                <a:cs typeface="Arial" charset="0"/>
              </a:rPr>
              <a:t>Browser default.</a:t>
            </a:r>
          </a:p>
          <a:p>
            <a:pPr marL="457200" indent="-457200">
              <a:buFont typeface="Arial" charset="0"/>
              <a:buAutoNum type="arabicPeriod"/>
              <a:defRPr/>
            </a:pPr>
            <a:r>
              <a:rPr lang="en-US" sz="2400" dirty="0">
                <a:latin typeface="Garamond" panose="02020404030301010803" pitchFamily="18" charset="0"/>
                <a:cs typeface="Arial" charset="0"/>
              </a:rPr>
              <a:t>External </a:t>
            </a:r>
            <a:r>
              <a:rPr lang="en-US" sz="2400" dirty="0" err="1">
                <a:latin typeface="Garamond" panose="02020404030301010803" pitchFamily="18" charset="0"/>
                <a:cs typeface="Arial" charset="0"/>
              </a:rPr>
              <a:t>Stylesheet</a:t>
            </a:r>
            <a:r>
              <a:rPr lang="en-US" sz="2400" dirty="0">
                <a:latin typeface="Garamond" panose="02020404030301010803" pitchFamily="18" charset="0"/>
                <a:cs typeface="Arial" charset="0"/>
              </a:rPr>
              <a:t>.</a:t>
            </a:r>
          </a:p>
          <a:p>
            <a:pPr marL="457200" indent="-457200">
              <a:buFont typeface="Arial" charset="0"/>
              <a:buAutoNum type="arabicPeriod"/>
              <a:defRPr/>
            </a:pPr>
            <a:r>
              <a:rPr lang="en-US" sz="2400" dirty="0">
                <a:latin typeface="Garamond" panose="02020404030301010803" pitchFamily="18" charset="0"/>
                <a:cs typeface="Arial" charset="0"/>
              </a:rPr>
              <a:t>Internal </a:t>
            </a:r>
            <a:r>
              <a:rPr lang="en-US" sz="2400" dirty="0" err="1">
                <a:latin typeface="Garamond" panose="02020404030301010803" pitchFamily="18" charset="0"/>
                <a:cs typeface="Arial" charset="0"/>
              </a:rPr>
              <a:t>Stylesheet</a:t>
            </a:r>
            <a:r>
              <a:rPr lang="en-US" sz="2400" dirty="0">
                <a:latin typeface="Garamond" panose="02020404030301010803" pitchFamily="18" charset="0"/>
                <a:cs typeface="Arial" charset="0"/>
              </a:rPr>
              <a:t> (styles defined in head section).</a:t>
            </a:r>
          </a:p>
          <a:p>
            <a:pPr marL="457200" indent="-457200">
              <a:buFont typeface="Arial" charset="0"/>
              <a:buAutoNum type="arabicPeriod"/>
              <a:defRPr/>
            </a:pPr>
            <a:r>
              <a:rPr lang="en-US" sz="2400" dirty="0">
                <a:latin typeface="Garamond" panose="02020404030301010803" pitchFamily="18" charset="0"/>
                <a:cs typeface="Arial" charset="0"/>
              </a:rPr>
              <a:t>Inline Style (styles defined in an HTML element).	  </a:t>
            </a:r>
          </a:p>
          <a:p>
            <a:pPr marL="457200" indent="-457200">
              <a:buFont typeface="Arial" charset="0"/>
              <a:buAutoNum type="arabicPeriod"/>
              <a:defRPr/>
            </a:pPr>
            <a:endParaRPr lang="en-US" sz="2400" b="1" u="sng" dirty="0">
              <a:latin typeface="Garamond" panose="02020404030301010803" pitchFamily="18" charset="0"/>
              <a:cs typeface="Arial" charset="0"/>
            </a:endParaRPr>
          </a:p>
          <a:p>
            <a:pPr marL="457200" indent="-457200">
              <a:buFont typeface="Arial" charset="0"/>
              <a:buAutoNum type="arabicPeriod"/>
              <a:defRPr/>
            </a:pPr>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C648706C-E2EB-4687-996E-C346148D431F}"/>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11</a:t>
            </a:fld>
            <a:endParaRPr lang="en-US" altLang="en-US" sz="1400" dirty="0"/>
          </a:p>
        </p:txBody>
      </p:sp>
    </p:spTree>
    <p:extLst>
      <p:ext uri="{BB962C8B-B14F-4D97-AF65-F5344CB8AC3E}">
        <p14:creationId xmlns:p14="http://schemas.microsoft.com/office/powerpoint/2010/main" val="321872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26501" y="1259545"/>
            <a:ext cx="11524342" cy="5693866"/>
          </a:xfrm>
          <a:prstGeom prst="rect">
            <a:avLst/>
          </a:prstGeom>
          <a:noFill/>
        </p:spPr>
        <p:txBody>
          <a:bodyPr wrap="square" rtlCol="0">
            <a:spAutoFit/>
          </a:bodyPr>
          <a:lstStyle/>
          <a:p>
            <a:r>
              <a:rPr lang="en-US" sz="2400" b="1" u="sng" dirty="0">
                <a:latin typeface="Garamond" panose="02020404030301010803" pitchFamily="18" charset="0"/>
              </a:rPr>
              <a:t>CSS Background</a:t>
            </a:r>
          </a:p>
          <a:p>
            <a:endParaRPr lang="en-US" b="1" dirty="0">
              <a:latin typeface="Garamond" panose="02020404030301010803" pitchFamily="18" charset="0"/>
            </a:endParaRPr>
          </a:p>
          <a:p>
            <a:pPr>
              <a:defRPr/>
            </a:pPr>
            <a:r>
              <a:rPr lang="en-US" sz="2400" dirty="0">
                <a:latin typeface="Garamond" panose="02020404030301010803" pitchFamily="18" charset="0"/>
                <a:cs typeface="Arial" charset="0"/>
              </a:rPr>
              <a:t>We can use CSS Background properties to define the background effects of an element.</a:t>
            </a:r>
          </a:p>
          <a:p>
            <a:pPr>
              <a:defRPr/>
            </a:pPr>
            <a:endParaRPr lang="en-US" sz="16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following properties can be used for background effects :</a:t>
            </a:r>
          </a:p>
          <a:p>
            <a:pPr>
              <a:defRPr/>
            </a:pPr>
            <a:endParaRPr lang="en-US" sz="1400" dirty="0">
              <a:latin typeface="Garamond" panose="02020404030301010803" pitchFamily="18" charset="0"/>
              <a:cs typeface="Arial" charset="0"/>
            </a:endParaRP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background-color</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The background-color property is used to specify the background color of the element.</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background-image</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The background-image property is used to set an image as a background of an element.</a:t>
            </a:r>
            <a:endParaRPr lang="en-US" sz="2400" dirty="0">
              <a:latin typeface="Garamond" panose="02020404030301010803" pitchFamily="18" charset="0"/>
              <a:cs typeface="Arial" charset="0"/>
            </a:endParaRP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background-repeat</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background-attachment</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used to specify if the background image is fixed or scroll with the rest of the page in browser window.</a:t>
            </a:r>
          </a:p>
          <a:p>
            <a:pPr marL="514350" indent="-514350">
              <a:buFont typeface="Arial" panose="020B0604020202020204" pitchFamily="34" charset="0"/>
              <a:buChar char="•"/>
              <a:defRPr/>
            </a:pPr>
            <a:r>
              <a:rPr lang="en-US" sz="2400" dirty="0">
                <a:latin typeface="Garamond" panose="02020404030301010803" pitchFamily="18" charset="0"/>
                <a:cs typeface="Arial" charset="0"/>
              </a:rPr>
              <a:t>background-position</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 used to define the initial position of the background image. </a:t>
            </a:r>
          </a:p>
          <a:p>
            <a:pPr marL="971550" lvl="1" indent="-514350">
              <a:buFont typeface="Arial" panose="020B0604020202020204" pitchFamily="34" charset="0"/>
              <a:buChar char="•"/>
              <a:defRPr/>
            </a:pPr>
            <a:r>
              <a:rPr lang="en-US" sz="2000" dirty="0">
                <a:latin typeface="Garamond" panose="02020404030301010803" pitchFamily="18" charset="0"/>
                <a:cs typeface="Arial" charset="0"/>
              </a:rPr>
              <a:t>By default, the background image is placed on the top-left of the webpage.</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21FC0BA-8629-4BA0-8381-7A7C354C46F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12</a:t>
            </a:fld>
            <a:endParaRPr lang="en-US" altLang="en-US" sz="1400" dirty="0"/>
          </a:p>
        </p:txBody>
      </p:sp>
    </p:spTree>
    <p:extLst>
      <p:ext uri="{BB962C8B-B14F-4D97-AF65-F5344CB8AC3E}">
        <p14:creationId xmlns:p14="http://schemas.microsoft.com/office/powerpoint/2010/main" val="80929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04420" y="1272797"/>
            <a:ext cx="10421389" cy="5116785"/>
          </a:xfrm>
          <a:prstGeom prst="rect">
            <a:avLst/>
          </a:prstGeom>
          <a:noFill/>
        </p:spPr>
        <p:txBody>
          <a:bodyPr wrap="square" rtlCol="0">
            <a:spAutoFit/>
          </a:bodyPr>
          <a:lstStyle/>
          <a:p>
            <a:r>
              <a:rPr lang="en-US" sz="2400" b="1" u="sng" dirty="0">
                <a:latin typeface="Garamond" panose="02020404030301010803" pitchFamily="18" charset="0"/>
              </a:rPr>
              <a:t>CSS Background Image</a:t>
            </a:r>
          </a:p>
          <a:p>
            <a:endParaRPr lang="en-US" sz="1600" b="1" dirty="0">
              <a:latin typeface="Garamond" panose="02020404030301010803" pitchFamily="18" charset="0"/>
              <a:cs typeface="Arial" charset="0"/>
            </a:endParaRPr>
          </a:p>
          <a:p>
            <a:r>
              <a:rPr lang="en-US" sz="2400" dirty="0">
                <a:latin typeface="Garamond" panose="02020404030301010803" pitchFamily="18" charset="0"/>
                <a:cs typeface="Arial" charset="0"/>
              </a:rPr>
              <a:t>You can use an image as the background for an element using background-image</a:t>
            </a:r>
            <a:r>
              <a:rPr lang="en-US" sz="2400" b="1"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a:t>
            </a:r>
          </a:p>
          <a:p>
            <a:endParaRPr lang="en-US" sz="12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050" dirty="0">
              <a:latin typeface="Garamond" panose="02020404030301010803" pitchFamily="18" charset="0"/>
              <a:cs typeface="Arial" charset="0"/>
            </a:endParaRPr>
          </a:p>
          <a:p>
            <a:r>
              <a:rPr lang="en-US" sz="2400" dirty="0">
                <a:latin typeface="Garamond" panose="02020404030301010803" pitchFamily="18" charset="0"/>
                <a:cs typeface="Arial" charset="0"/>
              </a:rPr>
              <a:t>body{</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background-image:</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(‘java.png’);</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By default, the image is repeated, both horizontally and vertically, so as to cover the entire</a:t>
            </a:r>
          </a:p>
          <a:p>
            <a:r>
              <a:rPr lang="en-US" sz="2400" dirty="0">
                <a:latin typeface="Garamond" panose="02020404030301010803" pitchFamily="18" charset="0"/>
                <a:cs typeface="Arial" charset="0"/>
              </a:rPr>
              <a:t> body (or the element on which it is applied).</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EAC29317-55BC-47A1-8B46-48B31D5FD2A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13</a:t>
            </a:fld>
            <a:endParaRPr lang="en-US" altLang="en-US" sz="1400" dirty="0"/>
          </a:p>
        </p:txBody>
      </p:sp>
    </p:spTree>
    <p:extLst>
      <p:ext uri="{BB962C8B-B14F-4D97-AF65-F5344CB8AC3E}">
        <p14:creationId xmlns:p14="http://schemas.microsoft.com/office/powerpoint/2010/main" val="280743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22854" y="1249848"/>
            <a:ext cx="10920916" cy="5970865"/>
          </a:xfrm>
          <a:prstGeom prst="rect">
            <a:avLst/>
          </a:prstGeom>
          <a:noFill/>
        </p:spPr>
        <p:txBody>
          <a:bodyPr wrap="square" rtlCol="0">
            <a:spAutoFit/>
          </a:bodyPr>
          <a:lstStyle/>
          <a:p>
            <a:r>
              <a:rPr lang="en-US" sz="2400" b="1" u="sng" dirty="0">
                <a:latin typeface="Garamond" panose="02020404030301010803" pitchFamily="18" charset="0"/>
              </a:rPr>
              <a:t>CSS Background Color</a:t>
            </a:r>
          </a:p>
          <a:p>
            <a:endParaRPr lang="en-US" b="1" dirty="0">
              <a:latin typeface="Garamond" panose="02020404030301010803" pitchFamily="18" charset="0"/>
            </a:endParaRPr>
          </a:p>
          <a:p>
            <a:r>
              <a:rPr lang="en-US" sz="2400" dirty="0">
                <a:latin typeface="Garamond" panose="02020404030301010803" pitchFamily="18" charset="0"/>
                <a:cs typeface="Arial" charset="0"/>
              </a:rPr>
              <a:t>The </a:t>
            </a:r>
            <a:r>
              <a:rPr lang="en-US" sz="2400" b="1" dirty="0">
                <a:latin typeface="Garamond" panose="02020404030301010803" pitchFamily="18" charset="0"/>
                <a:cs typeface="Arial" charset="0"/>
              </a:rPr>
              <a:t>background-color</a:t>
            </a:r>
            <a:r>
              <a:rPr lang="en-US" sz="2400" dirty="0">
                <a:latin typeface="Garamond" panose="02020404030301010803" pitchFamily="18" charset="0"/>
                <a:cs typeface="Arial" charset="0"/>
              </a:rPr>
              <a:t> property is used to specify the background color of an element.</a:t>
            </a:r>
          </a:p>
          <a:p>
            <a:endParaRPr lang="en-US" sz="14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400"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background-color</a:t>
            </a:r>
            <a:r>
              <a:rPr lang="en-US" sz="2400" dirty="0" err="1">
                <a:latin typeface="Garamond" panose="02020404030301010803" pitchFamily="18" charset="0"/>
                <a:cs typeface="Arial" charset="0"/>
              </a:rPr>
              <a:t>:darkblue</a:t>
            </a:r>
            <a:r>
              <a:rPr lang="en-US" sz="2400" dirty="0">
                <a:latin typeface="Garamond" panose="02020404030301010803" pitchFamily="18" charset="0"/>
                <a:cs typeface="Arial" charset="0"/>
              </a:rPr>
              <a:t>;</a:t>
            </a:r>
          </a:p>
          <a:p>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Similarly, we can specify the background for any element (wherever applicable).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p {</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background-color</a:t>
            </a:r>
            <a:r>
              <a:rPr lang="en-US" sz="2400" dirty="0" err="1">
                <a:latin typeface="Garamond" panose="02020404030301010803" pitchFamily="18" charset="0"/>
                <a:cs typeface="Arial" charset="0"/>
              </a:rPr>
              <a:t>:orange</a:t>
            </a:r>
            <a:r>
              <a:rPr lang="en-US" sz="2400" dirty="0">
                <a:latin typeface="Garamond" panose="02020404030301010803" pitchFamily="18" charset="0"/>
                <a:cs typeface="Arial" charset="0"/>
              </a:rPr>
              <a:t>;</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    }</a:t>
            </a:r>
          </a:p>
          <a:p>
            <a:endParaRPr lang="en-US" sz="2400" dirty="0">
              <a:latin typeface="Garamond" panose="02020404030301010803" pitchFamily="18" charset="0"/>
              <a:cs typeface="Arial" charset="0"/>
            </a:endParaRP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D354DD5B-FAA5-4990-A50F-5EE762BB888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14</a:t>
            </a:fld>
            <a:endParaRPr lang="en-US" altLang="en-US" sz="1400" dirty="0"/>
          </a:p>
        </p:txBody>
      </p:sp>
    </p:spTree>
    <p:extLst>
      <p:ext uri="{BB962C8B-B14F-4D97-AF65-F5344CB8AC3E}">
        <p14:creationId xmlns:p14="http://schemas.microsoft.com/office/powerpoint/2010/main" val="3048488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234497"/>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791310" y="1232249"/>
            <a:ext cx="11155680" cy="4493538"/>
          </a:xfrm>
          <a:prstGeom prst="rect">
            <a:avLst/>
          </a:prstGeom>
          <a:noFill/>
        </p:spPr>
        <p:txBody>
          <a:bodyPr wrap="square" rtlCol="0">
            <a:spAutoFit/>
          </a:bodyPr>
          <a:lstStyle/>
          <a:p>
            <a:r>
              <a:rPr lang="en-US" sz="2400" b="1" u="sng" dirty="0">
                <a:latin typeface="Garamond" panose="02020404030301010803" pitchFamily="18" charset="0"/>
              </a:rPr>
              <a:t>CSS Background Position</a:t>
            </a:r>
          </a:p>
          <a:p>
            <a:endParaRPr lang="en-US" sz="1400" b="1" dirty="0">
              <a:latin typeface="Garamond" panose="02020404030301010803" pitchFamily="18" charset="0"/>
              <a:cs typeface="Arial" charset="0"/>
            </a:endParaRPr>
          </a:p>
          <a:p>
            <a:r>
              <a:rPr lang="en-US" sz="2400" dirty="0">
                <a:latin typeface="Garamond" panose="02020404030301010803" pitchFamily="18" charset="0"/>
                <a:cs typeface="Arial" charset="0"/>
              </a:rPr>
              <a:t>If the background image disturbs the text, i.e. if the text cannot be read clearly due to </a:t>
            </a:r>
          </a:p>
          <a:p>
            <a:r>
              <a:rPr lang="en-US" sz="2400" dirty="0">
                <a:latin typeface="Garamond" panose="02020404030301010803" pitchFamily="18" charset="0"/>
                <a:cs typeface="Arial" charset="0"/>
              </a:rPr>
              <a:t>the image in the background, we can set the position of the background image.</a:t>
            </a:r>
          </a:p>
          <a:p>
            <a:endParaRPr lang="en-US" sz="1600"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1600" b="1"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background-image:</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(“SomeImage.jpg");</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background-repeat:</a:t>
            </a:r>
            <a:r>
              <a:rPr lang="en-US" sz="2400" dirty="0" err="1">
                <a:latin typeface="Garamond" panose="02020404030301010803" pitchFamily="18" charset="0"/>
                <a:cs typeface="Arial" charset="0"/>
              </a:rPr>
              <a:t>no-repeat</a:t>
            </a:r>
            <a:r>
              <a:rPr lang="en-US" sz="2400" dirty="0">
                <a:latin typeface="Garamond" panose="02020404030301010803" pitchFamily="18" charset="0"/>
                <a:cs typeface="Arial" charset="0"/>
              </a:rPr>
              <a:t>;</a:t>
            </a:r>
          </a:p>
          <a:p>
            <a:r>
              <a:rPr lang="en-US" sz="2400" b="1"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background-position</a:t>
            </a:r>
            <a:r>
              <a:rPr lang="en-US" sz="2400" dirty="0" err="1">
                <a:latin typeface="Garamond" panose="02020404030301010803" pitchFamily="18" charset="0"/>
                <a:cs typeface="Arial" charset="0"/>
              </a:rPr>
              <a:t>:right</a:t>
            </a:r>
            <a:r>
              <a:rPr lang="en-US" sz="2400" dirty="0">
                <a:latin typeface="Garamond" panose="02020404030301010803" pitchFamily="18" charset="0"/>
                <a:cs typeface="Arial" charset="0"/>
              </a:rPr>
              <a:t> top;</a:t>
            </a:r>
          </a:p>
          <a:p>
            <a:r>
              <a:rPr lang="en-US" sz="2400" dirty="0">
                <a:latin typeface="Garamond" panose="02020404030301010803" pitchFamily="18" charset="0"/>
                <a:cs typeface="Arial" charset="0"/>
              </a:rPr>
              <a:t>          }</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B19C48DE-7EB6-4E81-9B7D-1AB2311209C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15</a:t>
            </a:fld>
            <a:endParaRPr lang="en-US" altLang="en-US" sz="1400" dirty="0"/>
          </a:p>
        </p:txBody>
      </p:sp>
    </p:spTree>
    <p:extLst>
      <p:ext uri="{BB962C8B-B14F-4D97-AF65-F5344CB8AC3E}">
        <p14:creationId xmlns:p14="http://schemas.microsoft.com/office/powerpoint/2010/main" val="338635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753700" y="1318713"/>
            <a:ext cx="10921637" cy="4585871"/>
          </a:xfrm>
          <a:prstGeom prst="rect">
            <a:avLst/>
          </a:prstGeom>
          <a:noFill/>
        </p:spPr>
        <p:txBody>
          <a:bodyPr wrap="square" rtlCol="0">
            <a:spAutoFit/>
          </a:bodyPr>
          <a:lstStyle/>
          <a:p>
            <a:r>
              <a:rPr lang="en-US" sz="2400" b="1" u="sng" dirty="0">
                <a:latin typeface="Garamond" panose="02020404030301010803" pitchFamily="18" charset="0"/>
              </a:rPr>
              <a:t>CSS Background Shorthand</a:t>
            </a:r>
          </a:p>
          <a:p>
            <a:endParaRPr lang="en-US" sz="1400" b="1" dirty="0">
              <a:latin typeface="Garamond" panose="02020404030301010803" pitchFamily="18" charset="0"/>
              <a:cs typeface="Arial" charset="0"/>
            </a:endParaRPr>
          </a:p>
          <a:p>
            <a:r>
              <a:rPr lang="en-US" sz="2400" dirty="0">
                <a:latin typeface="Garamond" panose="02020404030301010803" pitchFamily="18" charset="0"/>
                <a:cs typeface="Arial" charset="0"/>
              </a:rPr>
              <a:t>You can also specify all the properties in a single property. This property is known as shorthand property.</a:t>
            </a:r>
          </a:p>
          <a:p>
            <a:endParaRPr lang="en-US" sz="1400" dirty="0">
              <a:latin typeface="Garamond" panose="02020404030301010803" pitchFamily="18" charset="0"/>
              <a:cs typeface="Arial" charset="0"/>
            </a:endParaRPr>
          </a:p>
          <a:p>
            <a:r>
              <a:rPr lang="en-US" sz="2400" dirty="0">
                <a:latin typeface="Garamond" panose="02020404030301010803" pitchFamily="18" charset="0"/>
                <a:cs typeface="Arial" charset="0"/>
              </a:rPr>
              <a:t>For specifying shorthand  property, you just need to use </a:t>
            </a:r>
            <a:r>
              <a:rPr lang="en-US" sz="2400" b="1" dirty="0">
                <a:latin typeface="Garamond" panose="02020404030301010803" pitchFamily="18" charset="0"/>
                <a:cs typeface="Arial" charset="0"/>
              </a:rPr>
              <a:t>background</a:t>
            </a:r>
            <a:r>
              <a:rPr lang="en-US" sz="2400" dirty="0">
                <a:latin typeface="Garamond" panose="02020404030301010803" pitchFamily="18" charset="0"/>
                <a:cs typeface="Arial" charset="0"/>
              </a:rPr>
              <a:t>.</a:t>
            </a:r>
          </a:p>
          <a:p>
            <a:endParaRPr lang="en-US" sz="2400" b="1" u="sng" dirty="0">
              <a:latin typeface="Garamond" panose="02020404030301010803" pitchFamily="18" charset="0"/>
              <a:cs typeface="Arial" charset="0"/>
            </a:endParaRPr>
          </a:p>
          <a:p>
            <a:r>
              <a:rPr lang="en-US" sz="2400" b="1" u="sng" dirty="0">
                <a:latin typeface="Garamond" panose="02020404030301010803" pitchFamily="18" charset="0"/>
                <a:cs typeface="Arial" charset="0"/>
              </a:rPr>
              <a:t>Example-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body {</a:t>
            </a:r>
          </a:p>
          <a:p>
            <a:r>
              <a:rPr lang="en-US" sz="2400" dirty="0">
                <a:latin typeface="Garamond" panose="02020404030301010803" pitchFamily="18" charset="0"/>
                <a:cs typeface="Arial" charset="0"/>
              </a:rPr>
              <a:t>         </a:t>
            </a:r>
            <a:r>
              <a:rPr lang="en-US" sz="2400" b="1" dirty="0" err="1">
                <a:latin typeface="Garamond" panose="02020404030301010803" pitchFamily="18" charset="0"/>
                <a:cs typeface="Arial" charset="0"/>
              </a:rPr>
              <a:t>background:</a:t>
            </a:r>
            <a:r>
              <a:rPr lang="en-US" sz="2400" dirty="0" err="1">
                <a:latin typeface="Garamond" panose="02020404030301010803" pitchFamily="18" charset="0"/>
                <a:cs typeface="Arial" charset="0"/>
              </a:rPr>
              <a:t>cyan</a:t>
            </a:r>
            <a:r>
              <a:rPr lang="en-US" sz="2400" dirty="0">
                <a:latin typeface="Garamond" panose="02020404030301010803" pitchFamily="18" charset="0"/>
                <a:cs typeface="Arial" charset="0"/>
              </a:rPr>
              <a:t> </a:t>
            </a:r>
            <a:r>
              <a:rPr lang="en-US" sz="2400" dirty="0" err="1">
                <a:latin typeface="Garamond" panose="02020404030301010803" pitchFamily="18" charset="0"/>
                <a:cs typeface="Arial" charset="0"/>
              </a:rPr>
              <a:t>url</a:t>
            </a:r>
            <a:r>
              <a:rPr lang="en-US" sz="2400" dirty="0">
                <a:latin typeface="Garamond" panose="02020404030301010803" pitchFamily="18" charset="0"/>
                <a:cs typeface="Arial" charset="0"/>
              </a:rPr>
              <a:t>(‘SomeImage.jpg') </a:t>
            </a:r>
            <a:r>
              <a:rPr lang="en-US" sz="2400" b="1" dirty="0">
                <a:latin typeface="Garamond" panose="02020404030301010803" pitchFamily="18" charset="0"/>
                <a:cs typeface="Arial" charset="0"/>
              </a:rPr>
              <a:t>no-repeat</a:t>
            </a:r>
            <a:r>
              <a:rPr lang="en-US" sz="2400" dirty="0">
                <a:latin typeface="Garamond" panose="02020404030301010803" pitchFamily="18" charset="0"/>
                <a:cs typeface="Arial" charset="0"/>
              </a:rPr>
              <a:t> </a:t>
            </a:r>
            <a:r>
              <a:rPr lang="en-US" sz="2400" b="1" dirty="0">
                <a:latin typeface="Garamond" panose="02020404030301010803" pitchFamily="18" charset="0"/>
                <a:cs typeface="Arial" charset="0"/>
              </a:rPr>
              <a:t>right</a:t>
            </a:r>
            <a:r>
              <a:rPr lang="en-US" sz="2400" dirty="0">
                <a:latin typeface="Garamond" panose="02020404030301010803" pitchFamily="18" charset="0"/>
                <a:cs typeface="Arial" charset="0"/>
              </a:rPr>
              <a:t> </a:t>
            </a:r>
            <a:r>
              <a:rPr lang="en-US" sz="2400" b="1" dirty="0">
                <a:latin typeface="Garamond" panose="02020404030301010803" pitchFamily="18" charset="0"/>
                <a:cs typeface="Arial" charset="0"/>
              </a:rPr>
              <a:t>top</a:t>
            </a:r>
            <a:r>
              <a:rPr lang="en-US" sz="2400" dirty="0">
                <a:latin typeface="Garamond" panose="02020404030301010803" pitchFamily="18" charset="0"/>
                <a:cs typeface="Arial" charset="0"/>
              </a:rPr>
              <a:t>;</a:t>
            </a:r>
          </a:p>
          <a:p>
            <a:r>
              <a:rPr lang="en-US" sz="2400" dirty="0">
                <a:latin typeface="Garamond" panose="02020404030301010803" pitchFamily="18" charset="0"/>
                <a:cs typeface="Arial" charset="0"/>
              </a:rPr>
              <a:t>         }</a:t>
            </a:r>
          </a:p>
          <a:p>
            <a:endParaRPr lang="en-US" sz="2400" b="1"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EB4D7FC-E85E-49DF-8DD6-B64BCA27FEB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16</a:t>
            </a:fld>
            <a:endParaRPr lang="en-US" altLang="en-US" sz="1400" dirty="0"/>
          </a:p>
        </p:txBody>
      </p:sp>
    </p:spTree>
    <p:extLst>
      <p:ext uri="{BB962C8B-B14F-4D97-AF65-F5344CB8AC3E}">
        <p14:creationId xmlns:p14="http://schemas.microsoft.com/office/powerpoint/2010/main" val="128113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58164" y="1386951"/>
            <a:ext cx="11037968" cy="3631763"/>
          </a:xfrm>
          <a:prstGeom prst="rect">
            <a:avLst/>
          </a:prstGeom>
          <a:noFill/>
        </p:spPr>
        <p:txBody>
          <a:bodyPr wrap="square" rtlCol="0">
            <a:spAutoFit/>
          </a:bodyPr>
          <a:lstStyle/>
          <a:p>
            <a:r>
              <a:rPr lang="en-US" sz="2400" b="1" u="sng" dirty="0">
                <a:latin typeface="Garamond" panose="02020404030301010803" pitchFamily="18" charset="0"/>
              </a:rPr>
              <a:t>Text Formatting</a:t>
            </a:r>
          </a:p>
          <a:p>
            <a:endParaRPr lang="en-US" sz="1100" b="1" dirty="0">
              <a:latin typeface="Garamond" panose="02020404030301010803" pitchFamily="18" charset="0"/>
            </a:endParaRPr>
          </a:p>
          <a:p>
            <a:pPr>
              <a:defRPr/>
            </a:pPr>
            <a:endParaRPr lang="en-US" sz="1100" dirty="0">
              <a:latin typeface="Garamond" panose="02020404030301010803" pitchFamily="18" charset="0"/>
              <a:cs typeface="Arial" charset="0"/>
            </a:endParaRPr>
          </a:p>
          <a:p>
            <a:pPr>
              <a:defRPr/>
            </a:pPr>
            <a:r>
              <a:rPr lang="en-US" sz="2400" dirty="0">
                <a:latin typeface="Garamond" panose="02020404030301010803" pitchFamily="18" charset="0"/>
                <a:cs typeface="Arial" charset="0"/>
              </a:rPr>
              <a:t>The following properties can be used for formatting text :</a:t>
            </a:r>
            <a:endParaRPr lang="en-US" dirty="0">
              <a:latin typeface="Garamond" panose="02020404030301010803" pitchFamily="18" charset="0"/>
              <a:cs typeface="Arial" charset="0"/>
            </a:endParaRPr>
          </a:p>
          <a:p>
            <a:pPr>
              <a:defRPr/>
            </a:pPr>
            <a:endParaRPr lang="en-US" sz="1600" dirty="0">
              <a:latin typeface="Garamond" panose="02020404030301010803" pitchFamily="18" charset="0"/>
              <a:cs typeface="Arial" charset="0"/>
            </a:endParaRPr>
          </a:p>
          <a:p>
            <a:pPr marL="514350" indent="-514350">
              <a:buFont typeface="Arial" charset="0"/>
              <a:buAutoNum type="arabicPeriod"/>
              <a:defRPr/>
            </a:pPr>
            <a:r>
              <a:rPr lang="en-US" sz="2400" dirty="0">
                <a:latin typeface="Garamond" panose="02020404030301010803" pitchFamily="18" charset="0"/>
                <a:cs typeface="Arial" charset="0"/>
              </a:rPr>
              <a:t>Text Color</a:t>
            </a:r>
          </a:p>
          <a:p>
            <a:pPr marL="514350" indent="-514350">
              <a:buFont typeface="Arial" charset="0"/>
              <a:buAutoNum type="arabicPeriod"/>
              <a:defRPr/>
            </a:pPr>
            <a:r>
              <a:rPr lang="en-US" sz="2400" dirty="0">
                <a:latin typeface="Garamond" panose="02020404030301010803" pitchFamily="18" charset="0"/>
                <a:cs typeface="Arial" charset="0"/>
              </a:rPr>
              <a:t>Text Alignment</a:t>
            </a:r>
          </a:p>
          <a:p>
            <a:pPr marL="514350" indent="-514350">
              <a:buFont typeface="Arial" charset="0"/>
              <a:buAutoNum type="arabicPeriod"/>
              <a:defRPr/>
            </a:pPr>
            <a:r>
              <a:rPr lang="en-US" sz="2400" dirty="0">
                <a:latin typeface="Garamond" panose="02020404030301010803" pitchFamily="18" charset="0"/>
                <a:cs typeface="Arial" charset="0"/>
              </a:rPr>
              <a:t>Text Decoration</a:t>
            </a:r>
          </a:p>
          <a:p>
            <a:pPr marL="514350" indent="-514350">
              <a:buFont typeface="Arial" charset="0"/>
              <a:buAutoNum type="arabicPeriod"/>
              <a:defRPr/>
            </a:pPr>
            <a:r>
              <a:rPr lang="en-US" sz="2400" dirty="0">
                <a:latin typeface="Garamond" panose="02020404030301010803" pitchFamily="18" charset="0"/>
                <a:cs typeface="Arial" charset="0"/>
              </a:rPr>
              <a:t>Text Transformation</a:t>
            </a:r>
          </a:p>
          <a:p>
            <a:pPr marL="514350" indent="-514350">
              <a:buFont typeface="Arial" charset="0"/>
              <a:buAutoNum type="arabicPeriod"/>
              <a:defRPr/>
            </a:pPr>
            <a:r>
              <a:rPr lang="en-US" sz="2400" dirty="0">
                <a:latin typeface="Garamond" panose="02020404030301010803" pitchFamily="18" charset="0"/>
                <a:cs typeface="Arial" charset="0"/>
              </a:rPr>
              <a:t>Text Indentation</a:t>
            </a: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E63C3537-298B-4FC5-BC3B-4B25BD2EFC5B}"/>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17</a:t>
            </a:fld>
            <a:endParaRPr lang="en-US" altLang="en-US" sz="1400" dirty="0"/>
          </a:p>
        </p:txBody>
      </p:sp>
    </p:spTree>
    <p:extLst>
      <p:ext uri="{BB962C8B-B14F-4D97-AF65-F5344CB8AC3E}">
        <p14:creationId xmlns:p14="http://schemas.microsoft.com/office/powerpoint/2010/main" val="393664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490887" y="1164009"/>
            <a:ext cx="11237232" cy="5686172"/>
          </a:xfrm>
          <a:prstGeom prst="rect">
            <a:avLst/>
          </a:prstGeom>
          <a:noFill/>
        </p:spPr>
        <p:txBody>
          <a:bodyPr wrap="square" rtlCol="0">
            <a:spAutoFit/>
          </a:bodyPr>
          <a:lstStyle/>
          <a:p>
            <a:r>
              <a:rPr lang="en-US" sz="2400" b="1" u="sng" dirty="0">
                <a:latin typeface="Garamond" panose="02020404030301010803" pitchFamily="18" charset="0"/>
              </a:rPr>
              <a:t>Text Alignment</a:t>
            </a:r>
          </a:p>
          <a:p>
            <a:endParaRPr lang="en-US" sz="1100" b="1" dirty="0">
              <a:latin typeface="Garamond" panose="02020404030301010803" pitchFamily="18" charset="0"/>
            </a:endParaRPr>
          </a:p>
          <a:p>
            <a:r>
              <a:rPr lang="en-US" sz="2400" dirty="0">
                <a:latin typeface="Garamond" panose="02020404030301010803" pitchFamily="18" charset="0"/>
                <a:cs typeface="Arial" charset="0"/>
              </a:rPr>
              <a:t>We can either align the text to the left, right, center or we can make it justified.</a:t>
            </a:r>
          </a:p>
          <a:p>
            <a:endParaRPr lang="en-US" sz="10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p { </a:t>
            </a:r>
            <a:r>
              <a:rPr lang="en-US" sz="2400" b="1" dirty="0" err="1">
                <a:latin typeface="Garamond" panose="02020404030301010803" pitchFamily="18" charset="0"/>
                <a:cs typeface="Arial" charset="0"/>
              </a:rPr>
              <a:t>text-align</a:t>
            </a:r>
            <a:r>
              <a:rPr lang="en-US" sz="2400" dirty="0" err="1">
                <a:latin typeface="Garamond" panose="02020404030301010803" pitchFamily="18" charset="0"/>
                <a:cs typeface="Arial" charset="0"/>
              </a:rPr>
              <a:t>:left</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h1{</a:t>
            </a:r>
            <a:r>
              <a:rPr lang="en-US" sz="2400" b="1" dirty="0" err="1">
                <a:latin typeface="Garamond" panose="02020404030301010803" pitchFamily="18" charset="0"/>
                <a:cs typeface="Arial" charset="0"/>
              </a:rPr>
              <a:t>text-align</a:t>
            </a:r>
            <a:r>
              <a:rPr lang="en-US" sz="2400" dirty="0" err="1">
                <a:latin typeface="Garamond" panose="02020404030301010803" pitchFamily="18" charset="0"/>
                <a:cs typeface="Arial" charset="0"/>
              </a:rPr>
              <a:t>:center</a:t>
            </a:r>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r>
              <a:rPr lang="en-US" sz="2400" b="1" u="sng" dirty="0">
                <a:latin typeface="Garamond" panose="02020404030301010803" pitchFamily="18" charset="0"/>
              </a:rPr>
              <a:t>Text Color</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The color</a:t>
            </a:r>
            <a:r>
              <a:rPr lang="en-US" sz="2400"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 is used to set the color of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body { </a:t>
            </a:r>
            <a:r>
              <a:rPr lang="en-US" sz="2400" b="1" dirty="0" err="1">
                <a:latin typeface="Garamond" panose="02020404030301010803" pitchFamily="18" charset="0"/>
                <a:cs typeface="Arial" charset="0"/>
              </a:rPr>
              <a:t>color</a:t>
            </a:r>
            <a:r>
              <a:rPr lang="en-US" sz="2400" dirty="0" err="1">
                <a:latin typeface="Garamond" panose="02020404030301010803" pitchFamily="18" charset="0"/>
                <a:cs typeface="Arial" charset="0"/>
              </a:rPr>
              <a:t>:blue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p1 {</a:t>
            </a:r>
            <a:r>
              <a:rPr lang="en-US" sz="2400" b="1" dirty="0" err="1">
                <a:latin typeface="Garamond" panose="02020404030301010803" pitchFamily="18" charset="0"/>
                <a:cs typeface="Arial" charset="0"/>
              </a:rPr>
              <a:t>color</a:t>
            </a:r>
            <a:r>
              <a:rPr lang="en-US" sz="2400" dirty="0" err="1">
                <a:latin typeface="Garamond" panose="02020404030301010803" pitchFamily="18" charset="0"/>
                <a:cs typeface="Arial" charset="0"/>
              </a:rPr>
              <a:t>:magenta</a:t>
            </a:r>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156C8CD1-0A3E-4158-87B0-AF128D1B18B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18</a:t>
            </a:fld>
            <a:endParaRPr lang="en-US" altLang="en-US" sz="1400" dirty="0"/>
          </a:p>
        </p:txBody>
      </p:sp>
    </p:spTree>
    <p:extLst>
      <p:ext uri="{BB962C8B-B14F-4D97-AF65-F5344CB8AC3E}">
        <p14:creationId xmlns:p14="http://schemas.microsoft.com/office/powerpoint/2010/main" val="421766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19" y="1714500"/>
            <a:ext cx="10898505" cy="830997"/>
          </a:xfrm>
          <a:prstGeom prst="rect">
            <a:avLst/>
          </a:prstGeom>
          <a:noFill/>
        </p:spPr>
        <p:txBody>
          <a:bodyPr wrap="square" rtlCol="0">
            <a:spAutoFit/>
          </a:bodyPr>
          <a:lstStyle/>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4" name="Rectangle 3"/>
          <p:cNvSpPr/>
          <p:nvPr/>
        </p:nvSpPr>
        <p:spPr>
          <a:xfrm>
            <a:off x="630867" y="1077492"/>
            <a:ext cx="11065781" cy="5770811"/>
          </a:xfrm>
          <a:prstGeom prst="rect">
            <a:avLst/>
          </a:prstGeom>
        </p:spPr>
        <p:txBody>
          <a:bodyPr wrap="square">
            <a:spAutoFit/>
          </a:bodyPr>
          <a:lstStyle/>
          <a:p>
            <a:r>
              <a:rPr lang="en-US" sz="2400" b="1" u="sng" dirty="0">
                <a:latin typeface="Garamond" panose="02020404030301010803" pitchFamily="18" charset="0"/>
              </a:rPr>
              <a:t>Text Decoration</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You can use </a:t>
            </a:r>
            <a:r>
              <a:rPr lang="en-US" sz="2400" b="1" dirty="0">
                <a:latin typeface="Garamond" panose="02020404030301010803" pitchFamily="18" charset="0"/>
                <a:cs typeface="Arial" charset="0"/>
              </a:rPr>
              <a:t>text-decoration</a:t>
            </a:r>
            <a:r>
              <a:rPr lang="en-US" sz="2400" dirty="0">
                <a:latin typeface="Garamond" panose="02020404030301010803" pitchFamily="18" charset="0"/>
                <a:cs typeface="Arial" charset="0"/>
              </a:rPr>
              <a:t> property to set or remove decorations from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overline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line-through</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text-decoration:</a:t>
            </a:r>
            <a:r>
              <a:rPr lang="en-US" sz="2400" dirty="0" err="1">
                <a:latin typeface="Garamond" panose="02020404030301010803" pitchFamily="18" charset="0"/>
                <a:cs typeface="Arial" charset="0"/>
              </a:rPr>
              <a:t>underline</a:t>
            </a:r>
            <a:r>
              <a:rPr lang="en-US" sz="2400" dirty="0">
                <a:latin typeface="Garamond" panose="02020404030301010803" pitchFamily="18" charset="0"/>
                <a:cs typeface="Arial" charset="0"/>
              </a:rPr>
              <a:t>;}</a:t>
            </a:r>
          </a:p>
          <a:p>
            <a:pPr lvl="2"/>
            <a:endParaRPr lang="en-US" sz="2400" dirty="0">
              <a:latin typeface="Garamond" panose="02020404030301010803" pitchFamily="18" charset="0"/>
              <a:cs typeface="Arial" charset="0"/>
            </a:endParaRPr>
          </a:p>
          <a:p>
            <a:r>
              <a:rPr lang="en-US" sz="2400" b="1" u="sng" dirty="0">
                <a:latin typeface="Garamond" panose="02020404030301010803" pitchFamily="18" charset="0"/>
              </a:rPr>
              <a:t>Text Transformation</a:t>
            </a:r>
          </a:p>
          <a:p>
            <a:endParaRPr lang="en-US" sz="1050" b="1" dirty="0">
              <a:latin typeface="Garamond" panose="02020404030301010803" pitchFamily="18" charset="0"/>
            </a:endParaRPr>
          </a:p>
          <a:p>
            <a:r>
              <a:rPr lang="en-US" sz="2400" dirty="0">
                <a:latin typeface="Garamond" panose="02020404030301010803" pitchFamily="18" charset="0"/>
                <a:cs typeface="Arial" charset="0"/>
              </a:rPr>
              <a:t>You can use text-transform</a:t>
            </a:r>
            <a:r>
              <a:rPr lang="en-US" sz="2400" dirty="0">
                <a:solidFill>
                  <a:srgbClr val="FF0000"/>
                </a:solidFill>
                <a:latin typeface="Garamond" panose="02020404030301010803" pitchFamily="18" charset="0"/>
                <a:cs typeface="Arial" charset="0"/>
              </a:rPr>
              <a:t> </a:t>
            </a:r>
            <a:r>
              <a:rPr lang="en-US" sz="2400" dirty="0">
                <a:latin typeface="Garamond" panose="02020404030301010803" pitchFamily="18" charset="0"/>
                <a:cs typeface="Arial" charset="0"/>
              </a:rPr>
              <a:t>property to specify uppercase and lowercase letters of any text.</a:t>
            </a:r>
          </a:p>
          <a:p>
            <a:endParaRPr lang="en-US" sz="600" dirty="0">
              <a:latin typeface="Garamond" panose="02020404030301010803" pitchFamily="18" charset="0"/>
              <a:cs typeface="Arial" charset="0"/>
            </a:endParaRPr>
          </a:p>
          <a:p>
            <a:pPr lvl="1"/>
            <a:r>
              <a:rPr lang="en-US" sz="2400" b="1" u="sng" dirty="0">
                <a:latin typeface="Garamond" panose="02020404030301010803" pitchFamily="18" charset="0"/>
                <a:cs typeface="Arial" charset="0"/>
              </a:rPr>
              <a:t>Example-</a:t>
            </a:r>
          </a:p>
          <a:p>
            <a:pPr lvl="2"/>
            <a:r>
              <a:rPr lang="en-US" sz="2400" dirty="0">
                <a:latin typeface="Garamond" panose="02020404030301010803" pitchFamily="18" charset="0"/>
                <a:cs typeface="Arial" charset="0"/>
              </a:rPr>
              <a:t>h1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uppercase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h2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lowercase</a:t>
            </a:r>
            <a:r>
              <a:rPr lang="en-US" sz="2400" dirty="0">
                <a:latin typeface="Garamond" panose="02020404030301010803" pitchFamily="18" charset="0"/>
                <a:cs typeface="Arial" charset="0"/>
              </a:rPr>
              <a:t>;}</a:t>
            </a:r>
          </a:p>
          <a:p>
            <a:pPr lvl="2"/>
            <a:r>
              <a:rPr lang="en-US" sz="2400" dirty="0">
                <a:latin typeface="Garamond" panose="02020404030301010803" pitchFamily="18" charset="0"/>
                <a:cs typeface="Arial" charset="0"/>
              </a:rPr>
              <a:t>p {</a:t>
            </a:r>
            <a:r>
              <a:rPr lang="en-US" sz="2400" b="1" dirty="0" err="1">
                <a:latin typeface="Garamond" panose="02020404030301010803" pitchFamily="18" charset="0"/>
                <a:cs typeface="Arial" charset="0"/>
              </a:rPr>
              <a:t>text-transform:</a:t>
            </a:r>
            <a:r>
              <a:rPr lang="en-US" sz="2400" dirty="0" err="1">
                <a:latin typeface="Garamond" panose="02020404030301010803" pitchFamily="18" charset="0"/>
                <a:cs typeface="Arial" charset="0"/>
              </a:rPr>
              <a:t>capitalize</a:t>
            </a:r>
            <a:r>
              <a:rPr lang="en-US" sz="2400" dirty="0">
                <a:latin typeface="Garamond" panose="02020404030301010803" pitchFamily="18" charset="0"/>
                <a:cs typeface="Arial" charset="0"/>
              </a:rPr>
              <a:t>;}</a:t>
            </a:r>
          </a:p>
          <a:p>
            <a:pPr lvl="2"/>
            <a:endParaRPr lang="en-US" sz="2400" dirty="0">
              <a:latin typeface="Garamond" panose="02020404030301010803" pitchFamily="18" charset="0"/>
              <a:cs typeface="Arial" charset="0"/>
            </a:endParaRPr>
          </a:p>
        </p:txBody>
      </p:sp>
      <p:sp>
        <p:nvSpPr>
          <p:cNvPr id="6" name="Slide Number Placeholder 3">
            <a:extLst>
              <a:ext uri="{FF2B5EF4-FFF2-40B4-BE49-F238E27FC236}">
                <a16:creationId xmlns:a16="http://schemas.microsoft.com/office/drawing/2014/main" id="{08DBA4AC-94E6-45AC-B4B3-0B18865C505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19</a:t>
            </a:fld>
            <a:endParaRPr lang="en-US" altLang="en-US" sz="1400" dirty="0"/>
          </a:p>
        </p:txBody>
      </p:sp>
    </p:spTree>
    <p:extLst>
      <p:ext uri="{BB962C8B-B14F-4D97-AF65-F5344CB8AC3E}">
        <p14:creationId xmlns:p14="http://schemas.microsoft.com/office/powerpoint/2010/main" val="316173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What is CSS ?</a:t>
            </a:r>
          </a:p>
        </p:txBody>
      </p:sp>
      <p:sp>
        <p:nvSpPr>
          <p:cNvPr id="4" name="TextBox 3"/>
          <p:cNvSpPr txBox="1"/>
          <p:nvPr/>
        </p:nvSpPr>
        <p:spPr>
          <a:xfrm>
            <a:off x="629460" y="1043757"/>
            <a:ext cx="10568628" cy="5170646"/>
          </a:xfrm>
          <a:prstGeom prst="rect">
            <a:avLst/>
          </a:prstGeom>
          <a:noFill/>
        </p:spPr>
        <p:txBody>
          <a:bodyPr wrap="square" rtlCol="0">
            <a:spAutoFit/>
          </a:bodyPr>
          <a:lstStyle/>
          <a:p>
            <a:pPr algn="ctr"/>
            <a:r>
              <a:rPr lang="en-US" sz="2400" b="1" dirty="0">
                <a:latin typeface="Garamond" panose="02020404030301010803" pitchFamily="18" charset="0"/>
              </a:rPr>
              <a:t>CSS stands for “Cascading Style Sheets”</a:t>
            </a:r>
          </a:p>
          <a:p>
            <a:endParaRPr lang="en-US" sz="2400" dirty="0">
              <a:latin typeface="Garamond" panose="02020404030301010803" pitchFamily="18" charset="0"/>
            </a:endParaRPr>
          </a:p>
          <a:p>
            <a:r>
              <a:rPr lang="en-US" sz="2400" b="1" u="sng" dirty="0">
                <a:latin typeface="Garamond" panose="02020404030301010803" pitchFamily="18" charset="0"/>
              </a:rPr>
              <a:t>Cascading</a:t>
            </a:r>
            <a:r>
              <a:rPr lang="en-US" sz="2400" b="1" dirty="0">
                <a:latin typeface="Garamond" panose="02020404030301010803" pitchFamily="18" charset="0"/>
              </a:rPr>
              <a:t>:  </a:t>
            </a:r>
            <a:r>
              <a:rPr lang="en-US" sz="2400" dirty="0">
                <a:latin typeface="Garamond" panose="02020404030301010803" pitchFamily="18" charset="0"/>
              </a:rPr>
              <a:t>refers to the procedure that determines which style will apply to a certain section, if you have more than one style rule.</a:t>
            </a:r>
          </a:p>
          <a:p>
            <a:endParaRPr lang="en-US" sz="2400" dirty="0">
              <a:latin typeface="Garamond" panose="02020404030301010803" pitchFamily="18" charset="0"/>
            </a:endParaRPr>
          </a:p>
          <a:p>
            <a:r>
              <a:rPr lang="en-US" sz="2400" b="1" u="sng" dirty="0">
                <a:latin typeface="Garamond" panose="02020404030301010803" pitchFamily="18" charset="0"/>
              </a:rPr>
              <a:t>Style</a:t>
            </a:r>
            <a:r>
              <a:rPr lang="en-US" sz="2400" b="1" dirty="0">
                <a:latin typeface="Garamond" panose="02020404030301010803" pitchFamily="18" charset="0"/>
              </a:rPr>
              <a:t>: </a:t>
            </a:r>
            <a:r>
              <a:rPr lang="en-US" sz="2400" dirty="0">
                <a:latin typeface="Garamond" panose="02020404030301010803" pitchFamily="18" charset="0"/>
              </a:rPr>
              <a:t>how you want a certain part of your page to look.  You can set things like color, margins, font, </a:t>
            </a:r>
            <a:r>
              <a:rPr lang="en-US" sz="2400" dirty="0" err="1">
                <a:latin typeface="Garamond" panose="02020404030301010803" pitchFamily="18" charset="0"/>
              </a:rPr>
              <a:t>etc</a:t>
            </a:r>
            <a:r>
              <a:rPr lang="en-US" sz="2400" dirty="0">
                <a:latin typeface="Garamond" panose="02020404030301010803" pitchFamily="18" charset="0"/>
              </a:rPr>
              <a:t> for things like tables, paragraphs, and headings.</a:t>
            </a:r>
          </a:p>
          <a:p>
            <a:endParaRPr lang="en-US" sz="2400" dirty="0">
              <a:latin typeface="Garamond" panose="02020404030301010803" pitchFamily="18" charset="0"/>
            </a:endParaRPr>
          </a:p>
          <a:p>
            <a:r>
              <a:rPr lang="en-US" sz="2400" b="1" u="sng" dirty="0">
                <a:latin typeface="Garamond" panose="02020404030301010803" pitchFamily="18" charset="0"/>
              </a:rPr>
              <a:t>Sheets</a:t>
            </a:r>
            <a:r>
              <a:rPr lang="en-US" sz="2400" b="1" dirty="0">
                <a:latin typeface="Garamond" panose="02020404030301010803" pitchFamily="18" charset="0"/>
              </a:rPr>
              <a:t>: </a:t>
            </a:r>
            <a:r>
              <a:rPr lang="en-US" sz="2400" dirty="0">
                <a:latin typeface="Garamond" panose="02020404030301010803" pitchFamily="18" charset="0"/>
              </a:rPr>
              <a:t>the “sheets” are like templates, or a set of rules, for determining how the webpage will look.</a:t>
            </a:r>
          </a:p>
          <a:p>
            <a:endParaRPr lang="en-US" sz="2400" dirty="0">
              <a:latin typeface="Garamond" panose="02020404030301010803" pitchFamily="18" charset="0"/>
            </a:endParaRPr>
          </a:p>
          <a:p>
            <a:r>
              <a:rPr lang="en-US" sz="2400" b="1" dirty="0">
                <a:latin typeface="Garamond" panose="02020404030301010803" pitchFamily="18" charset="0"/>
                <a:cs typeface="Arabic Typesetting" panose="03020402040406030203" pitchFamily="66" charset="-78"/>
              </a:rPr>
              <a:t>CSS is a </a:t>
            </a:r>
            <a:r>
              <a:rPr lang="en-US" sz="2400" b="1" dirty="0" err="1">
                <a:latin typeface="Garamond" panose="02020404030301010803" pitchFamily="18" charset="0"/>
                <a:cs typeface="Arabic Typesetting" panose="03020402040406030203" pitchFamily="66" charset="-78"/>
              </a:rPr>
              <a:t>stylesheet</a:t>
            </a:r>
            <a:r>
              <a:rPr lang="en-US" sz="2400" b="1" dirty="0">
                <a:latin typeface="Garamond" panose="02020404030301010803" pitchFamily="18" charset="0"/>
                <a:cs typeface="Arabic Typesetting" panose="03020402040406030203" pitchFamily="66" charset="-78"/>
              </a:rPr>
              <a:t> language used to describe the presentation of a document written in HTML or XML.</a:t>
            </a:r>
          </a:p>
          <a:p>
            <a:endParaRPr lang="en-US"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BCBA578B-A75D-4E47-A019-80EC4F8866C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a:t>
            </a:fld>
            <a:endParaRPr lang="en-US" altLang="en-US" sz="1400" dirty="0"/>
          </a:p>
        </p:txBody>
      </p:sp>
    </p:spTree>
    <p:extLst>
      <p:ext uri="{BB962C8B-B14F-4D97-AF65-F5344CB8AC3E}">
        <p14:creationId xmlns:p14="http://schemas.microsoft.com/office/powerpoint/2010/main" val="3999840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576275" y="1259545"/>
            <a:ext cx="11147151" cy="3785652"/>
          </a:xfrm>
          <a:prstGeom prst="rect">
            <a:avLst/>
          </a:prstGeom>
          <a:noFill/>
        </p:spPr>
        <p:txBody>
          <a:bodyPr wrap="square" rtlCol="0">
            <a:spAutoFit/>
          </a:bodyPr>
          <a:lstStyle/>
          <a:p>
            <a:r>
              <a:rPr lang="en-US" sz="2400" b="1" u="sng" dirty="0">
                <a:latin typeface="Garamond" panose="02020404030301010803" pitchFamily="18" charset="0"/>
              </a:rPr>
              <a:t>CSS Font</a:t>
            </a:r>
          </a:p>
          <a:p>
            <a:r>
              <a:rPr lang="en-US" sz="2400" dirty="0">
                <a:latin typeface="Garamond" panose="02020404030301010803" pitchFamily="18" charset="0"/>
                <a:cs typeface="Arial" charset="0"/>
              </a:rPr>
              <a:t>CSS font properties are used to define the font family, size, style and boldness of the text.</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In CSS, there are two types of font family names:</a:t>
            </a:r>
          </a:p>
          <a:p>
            <a:endParaRPr lang="en-US" sz="2400" dirty="0">
              <a:latin typeface="Garamond" panose="02020404030301010803" pitchFamily="18" charset="0"/>
              <a:cs typeface="Arial" charset="0"/>
            </a:endParaRPr>
          </a:p>
          <a:p>
            <a:r>
              <a:rPr lang="en-US" sz="2400" b="1" dirty="0">
                <a:latin typeface="Garamond" panose="02020404030301010803" pitchFamily="18" charset="0"/>
                <a:cs typeface="Arial" charset="0"/>
              </a:rPr>
              <a:t>generic family - </a:t>
            </a:r>
            <a:r>
              <a:rPr lang="en-US" sz="2400" dirty="0">
                <a:latin typeface="Garamond" panose="02020404030301010803" pitchFamily="18" charset="0"/>
                <a:cs typeface="Arial" charset="0"/>
              </a:rPr>
              <a:t>a group of font families with a similar look (like "Serif" or "</a:t>
            </a:r>
            <a:r>
              <a:rPr lang="en-US" sz="2400" dirty="0" err="1">
                <a:latin typeface="Garamond" panose="02020404030301010803" pitchFamily="18" charset="0"/>
                <a:cs typeface="Arial" charset="0"/>
              </a:rPr>
              <a:t>Monospace</a:t>
            </a:r>
            <a:r>
              <a:rPr lang="en-US" sz="2400" dirty="0">
                <a:latin typeface="Garamond" panose="02020404030301010803" pitchFamily="18" charset="0"/>
                <a:cs typeface="Arial" charset="0"/>
              </a:rPr>
              <a:t>").</a:t>
            </a:r>
          </a:p>
          <a:p>
            <a:r>
              <a:rPr lang="en-US" sz="2400" b="1" dirty="0">
                <a:latin typeface="Garamond" panose="02020404030301010803" pitchFamily="18" charset="0"/>
                <a:cs typeface="Arial" charset="0"/>
              </a:rPr>
              <a:t>font family - </a:t>
            </a:r>
            <a:r>
              <a:rPr lang="en-US" sz="2400" dirty="0">
                <a:latin typeface="Garamond" panose="02020404030301010803" pitchFamily="18" charset="0"/>
                <a:cs typeface="Arial" charset="0"/>
              </a:rPr>
              <a:t>a specific font family (like "Times New Roman" or "Arial").</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Title 1"/>
          <p:cNvSpPr txBox="1">
            <a:spLocks/>
          </p:cNvSpPr>
          <p:nvPr/>
        </p:nvSpPr>
        <p:spPr>
          <a:xfrm>
            <a:off x="449943" y="3686175"/>
            <a:ext cx="11524343" cy="21812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Comments in CSS</a:t>
            </a:r>
          </a:p>
          <a:p>
            <a:endParaRPr lang="en-US" sz="3600" b="1" u="sng" dirty="0">
              <a:latin typeface="Garamond" panose="02020404030301010803" pitchFamily="18" charset="0"/>
              <a:cs typeface="Arabic Typesetting" panose="03020402040406030203" pitchFamily="66" charset="-78"/>
            </a:endParaRPr>
          </a:p>
          <a:p>
            <a:pPr algn="l"/>
            <a:r>
              <a:rPr lang="en-US" sz="2800" b="1" dirty="0">
                <a:latin typeface="Garamond" panose="02020404030301010803" pitchFamily="18" charset="0"/>
              </a:rPr>
              <a:t>/* </a:t>
            </a:r>
            <a:r>
              <a:rPr lang="en-US" sz="2800" dirty="0">
                <a:latin typeface="Garamond" panose="02020404030301010803" pitchFamily="18" charset="0"/>
              </a:rPr>
              <a:t>comment </a:t>
            </a:r>
            <a:r>
              <a:rPr lang="en-US" sz="2800" b="1" dirty="0">
                <a:latin typeface="Garamond" panose="02020404030301010803" pitchFamily="18" charset="0"/>
              </a:rPr>
              <a:t>*/</a:t>
            </a:r>
            <a:r>
              <a:rPr lang="en-US" sz="2800" dirty="0">
                <a:latin typeface="Garamond" panose="02020404030301010803" pitchFamily="18" charset="0"/>
              </a:rPr>
              <a:t> - This is comment used in CSS.</a:t>
            </a:r>
          </a:p>
        </p:txBody>
      </p:sp>
      <p:sp>
        <p:nvSpPr>
          <p:cNvPr id="7" name="Slide Number Placeholder 3">
            <a:extLst>
              <a:ext uri="{FF2B5EF4-FFF2-40B4-BE49-F238E27FC236}">
                <a16:creationId xmlns:a16="http://schemas.microsoft.com/office/drawing/2014/main" id="{93C6C8D0-53EF-4A06-AA0C-60BD11C613C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20</a:t>
            </a:fld>
            <a:endParaRPr lang="en-US" altLang="en-US" sz="1400" dirty="0"/>
          </a:p>
        </p:txBody>
      </p:sp>
    </p:spTree>
    <p:extLst>
      <p:ext uri="{BB962C8B-B14F-4D97-AF65-F5344CB8AC3E}">
        <p14:creationId xmlns:p14="http://schemas.microsoft.com/office/powerpoint/2010/main" val="3889948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1" y="1714500"/>
            <a:ext cx="10927080" cy="5632311"/>
          </a:xfrm>
          <a:prstGeom prst="rect">
            <a:avLst/>
          </a:prstGeom>
          <a:noFill/>
        </p:spPr>
        <p:txBody>
          <a:bodyPr wrap="square" rtlCol="0">
            <a:spAutoFit/>
          </a:bodyPr>
          <a:lstStyle/>
          <a:p>
            <a:r>
              <a:rPr lang="en-US" sz="2400" b="1" dirty="0">
                <a:latin typeface="Garamond" panose="02020404030301010803" pitchFamily="18" charset="0"/>
              </a:rPr>
              <a:t>CSS Font Family</a:t>
            </a:r>
          </a:p>
          <a:p>
            <a:endParaRPr lang="en-US" sz="2400" b="1" dirty="0">
              <a:latin typeface="Garamond" panose="02020404030301010803" pitchFamily="18" charset="0"/>
            </a:endParaRPr>
          </a:p>
          <a:p>
            <a:r>
              <a:rPr lang="en-US" sz="2400" dirty="0">
                <a:latin typeface="Garamond" panose="02020404030301010803" pitchFamily="18" charset="0"/>
                <a:cs typeface="Arial" charset="0"/>
              </a:rPr>
              <a:t>The font-family property should hold several font names as a "fallback" system. If the browser does not support the first font, it tries the next font.</a:t>
            </a:r>
          </a:p>
          <a:p>
            <a:r>
              <a:rPr lang="en-US" sz="2400" dirty="0">
                <a:latin typeface="Garamond" panose="02020404030301010803" pitchFamily="18" charset="0"/>
                <a:cs typeface="Arial" charset="0"/>
              </a:rPr>
              <a:t>Example :</a:t>
            </a:r>
          </a:p>
          <a:p>
            <a:r>
              <a:rPr lang="en-US" sz="2400" dirty="0">
                <a:latin typeface="Garamond" panose="02020404030301010803" pitchFamily="18" charset="0"/>
                <a:cs typeface="Arial" charset="0"/>
              </a:rPr>
              <a:t>p { </a:t>
            </a:r>
            <a:r>
              <a:rPr lang="en-US" sz="2400" dirty="0" err="1">
                <a:latin typeface="Garamond" panose="02020404030301010803" pitchFamily="18" charset="0"/>
                <a:cs typeface="Arial" charset="0"/>
              </a:rPr>
              <a:t>font-family:”Arial</a:t>
            </a:r>
            <a:r>
              <a:rPr lang="en-US" sz="2400" dirty="0">
                <a:latin typeface="Garamond" panose="02020404030301010803" pitchFamily="18" charset="0"/>
                <a:cs typeface="Arial" charset="0"/>
              </a:rPr>
              <a:t>”, Times, “Sans-serif”;}</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r>
              <a:rPr lang="en-US" sz="2400" b="1" dirty="0">
                <a:latin typeface="Garamond" panose="02020404030301010803" pitchFamily="18" charset="0"/>
                <a:cs typeface="Arial" charset="0"/>
              </a:rPr>
              <a:t>CSS Font Style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You can use the property font-style to specify mostly italic text. It has three values – Normal, Italic, Oblique (similar to italic).</a:t>
            </a:r>
          </a:p>
          <a:p>
            <a:endParaRPr lang="en-US" sz="2400" dirty="0">
              <a:latin typeface="Garamond" panose="02020404030301010803" pitchFamily="18" charset="0"/>
              <a:cs typeface="Arial" charset="0"/>
            </a:endParaRPr>
          </a:p>
          <a:p>
            <a:endParaRPr lang="en-US" sz="2400" dirty="0">
              <a:latin typeface="Garamond" panose="02020404030301010803" pitchFamily="18" charset="0"/>
              <a:cs typeface="Arial" charset="0"/>
            </a:endParaRP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2BF778DA-9B6D-405E-BFBA-3F2651B17B27}"/>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21</a:t>
            </a:fld>
            <a:endParaRPr lang="en-US" altLang="en-US" sz="1400" dirty="0"/>
          </a:p>
        </p:txBody>
      </p:sp>
    </p:spTree>
    <p:extLst>
      <p:ext uri="{BB962C8B-B14F-4D97-AF65-F5344CB8AC3E}">
        <p14:creationId xmlns:p14="http://schemas.microsoft.com/office/powerpoint/2010/main" val="401817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0" y="1714500"/>
            <a:ext cx="10347128" cy="5262979"/>
          </a:xfrm>
          <a:prstGeom prst="rect">
            <a:avLst/>
          </a:prstGeom>
          <a:noFill/>
        </p:spPr>
        <p:txBody>
          <a:bodyPr wrap="none" rtlCol="0">
            <a:spAutoFit/>
          </a:bodyPr>
          <a:lstStyle/>
          <a:p>
            <a:r>
              <a:rPr lang="en-US" sz="2400" b="1" dirty="0">
                <a:latin typeface="Garamond" panose="02020404030301010803" pitchFamily="18" charset="0"/>
              </a:rPr>
              <a:t>CSS Font Size</a:t>
            </a:r>
          </a:p>
          <a:p>
            <a:endParaRPr lang="en-US" sz="2400" b="1" dirty="0">
              <a:latin typeface="Garamond" panose="02020404030301010803" pitchFamily="18" charset="0"/>
            </a:endParaRPr>
          </a:p>
          <a:p>
            <a:r>
              <a:rPr lang="en-US" sz="2400" dirty="0">
                <a:latin typeface="Garamond" panose="02020404030301010803" pitchFamily="18" charset="0"/>
                <a:cs typeface="Arial" charset="0"/>
              </a:rPr>
              <a:t>You can use the </a:t>
            </a:r>
            <a:r>
              <a:rPr lang="en-US" sz="2400" b="1" dirty="0">
                <a:latin typeface="Garamond" panose="02020404030301010803" pitchFamily="18" charset="0"/>
                <a:cs typeface="Arial" charset="0"/>
              </a:rPr>
              <a:t>font-size</a:t>
            </a:r>
            <a:r>
              <a:rPr lang="en-US" sz="2400" dirty="0">
                <a:latin typeface="Garamond" panose="02020404030301010803" pitchFamily="18" charset="0"/>
                <a:cs typeface="Arial" charset="0"/>
              </a:rPr>
              <a:t> property to set the size of text. The font-size value can be </a:t>
            </a:r>
          </a:p>
          <a:p>
            <a:r>
              <a:rPr lang="en-US" sz="2400" dirty="0">
                <a:latin typeface="Garamond" panose="02020404030301010803" pitchFamily="18" charset="0"/>
                <a:cs typeface="Arial" charset="0"/>
              </a:rPr>
              <a:t>absolute or it can be relative.</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Example-</a:t>
            </a:r>
            <a:br>
              <a:rPr lang="en-US" sz="2400" dirty="0">
                <a:latin typeface="Garamond" panose="02020404030301010803" pitchFamily="18" charset="0"/>
                <a:cs typeface="Arial" charset="0"/>
              </a:rPr>
            </a:br>
            <a:r>
              <a:rPr lang="en-US" sz="2400" dirty="0">
                <a:latin typeface="Garamond" panose="02020404030301010803" pitchFamily="18" charset="0"/>
                <a:cs typeface="Arial" charset="0"/>
              </a:rPr>
              <a:t>h1 {</a:t>
            </a:r>
          </a:p>
          <a:p>
            <a:r>
              <a:rPr lang="en-US" sz="2400" dirty="0">
                <a:latin typeface="Garamond" panose="02020404030301010803" pitchFamily="18" charset="0"/>
                <a:cs typeface="Arial" charset="0"/>
              </a:rPr>
              <a:t>    font-size: 30px;</a:t>
            </a:r>
          </a:p>
          <a:p>
            <a:r>
              <a:rPr lang="en-US" sz="2400" dirty="0">
                <a:latin typeface="Garamond" panose="02020404030301010803" pitchFamily="18" charset="0"/>
                <a:cs typeface="Arial" charset="0"/>
              </a:rPr>
              <a:t>}</a:t>
            </a:r>
          </a:p>
          <a:p>
            <a:endParaRPr lang="en-US" sz="2400" dirty="0">
              <a:latin typeface="Garamond" panose="02020404030301010803" pitchFamily="18" charset="0"/>
              <a:cs typeface="Arial" charset="0"/>
            </a:endParaRPr>
          </a:p>
          <a:p>
            <a:r>
              <a:rPr lang="en-US" sz="2400" dirty="0">
                <a:latin typeface="Garamond" panose="02020404030301010803" pitchFamily="18" charset="0"/>
                <a:cs typeface="Arial" charset="0"/>
              </a:rPr>
              <a:t>p {</a:t>
            </a:r>
          </a:p>
          <a:p>
            <a:r>
              <a:rPr lang="en-US" sz="2400" dirty="0">
                <a:latin typeface="Garamond" panose="02020404030301010803" pitchFamily="18" charset="0"/>
                <a:cs typeface="Arial" charset="0"/>
              </a:rPr>
              <a:t>    font-size: 14px;</a:t>
            </a:r>
          </a:p>
          <a:p>
            <a:r>
              <a:rPr lang="en-US" sz="2400" dirty="0">
                <a:latin typeface="Garamond" panose="02020404030301010803" pitchFamily="18" charset="0"/>
                <a:cs typeface="Arial" charset="0"/>
              </a:rPr>
              <a:t>}</a:t>
            </a:r>
          </a:p>
          <a:p>
            <a:endParaRPr lang="en-US" sz="24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9C6FC201-C8B8-43BC-AA3B-67FE9E3D26E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22</a:t>
            </a:fld>
            <a:endParaRPr lang="en-US" altLang="en-US" sz="1400" dirty="0"/>
          </a:p>
        </p:txBody>
      </p:sp>
    </p:spTree>
    <p:extLst>
      <p:ext uri="{BB962C8B-B14F-4D97-AF65-F5344CB8AC3E}">
        <p14:creationId xmlns:p14="http://schemas.microsoft.com/office/powerpoint/2010/main" val="140655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4"/>
          <p:cNvSpPr/>
          <p:nvPr/>
        </p:nvSpPr>
        <p:spPr>
          <a:xfrm>
            <a:off x="449943" y="1259545"/>
            <a:ext cx="11524343" cy="1631216"/>
          </a:xfrm>
          <a:prstGeom prst="rect">
            <a:avLst/>
          </a:prstGeom>
        </p:spPr>
        <p:txBody>
          <a:bodyPr wrap="square">
            <a:spAutoFit/>
          </a:bodyPr>
          <a:lstStyle/>
          <a:p>
            <a:endParaRPr lang="en-US" sz="28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3" name="TextBox 2"/>
          <p:cNvSpPr txBox="1"/>
          <p:nvPr/>
        </p:nvSpPr>
        <p:spPr>
          <a:xfrm>
            <a:off x="617220" y="1171160"/>
            <a:ext cx="11003279" cy="5509200"/>
          </a:xfrm>
          <a:prstGeom prst="rect">
            <a:avLst/>
          </a:prstGeom>
          <a:noFill/>
        </p:spPr>
        <p:txBody>
          <a:bodyPr wrap="square" rtlCol="0">
            <a:spAutoFit/>
          </a:bodyPr>
          <a:lstStyle/>
          <a:p>
            <a:r>
              <a:rPr lang="en-US" sz="2200" b="1" dirty="0">
                <a:latin typeface="Garamond" panose="02020404030301010803" pitchFamily="18" charset="0"/>
              </a:rPr>
              <a:t>CSS Font Size with </a:t>
            </a:r>
            <a:r>
              <a:rPr lang="en-US" sz="2200" b="1" dirty="0" err="1">
                <a:latin typeface="Garamond" panose="02020404030301010803" pitchFamily="18" charset="0"/>
              </a:rPr>
              <a:t>em</a:t>
            </a:r>
            <a:r>
              <a:rPr lang="en-US" sz="2200" b="1" dirty="0">
                <a:latin typeface="Garamond" panose="02020404030301010803" pitchFamily="18" charset="0"/>
              </a:rPr>
              <a:t> (Relative Size)</a:t>
            </a:r>
          </a:p>
          <a:p>
            <a:endParaRPr lang="en-US" sz="2200" b="1" dirty="0">
              <a:latin typeface="Garamond" panose="02020404030301010803" pitchFamily="18" charset="0"/>
            </a:endParaRPr>
          </a:p>
          <a:p>
            <a:r>
              <a:rPr lang="en-US" sz="2200" dirty="0">
                <a:latin typeface="Garamond" panose="02020404030301010803" pitchFamily="18" charset="0"/>
                <a:cs typeface="Arial" charset="0"/>
              </a:rPr>
              <a:t>You may face resizing problems, when you use older versions of browsers. </a:t>
            </a:r>
          </a:p>
          <a:p>
            <a:r>
              <a:rPr lang="en-US" sz="2200" dirty="0">
                <a:latin typeface="Garamond" panose="02020404030301010803" pitchFamily="18" charset="0"/>
                <a:cs typeface="Arial" charset="0"/>
              </a:rPr>
              <a:t>To avoid such problems, you can use set font size using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instead of pixels.</a:t>
            </a:r>
          </a:p>
          <a:p>
            <a:endParaRPr lang="en-US" sz="2200" dirty="0">
              <a:latin typeface="Garamond" panose="02020404030301010803" pitchFamily="18" charset="0"/>
              <a:cs typeface="Arial" charset="0"/>
            </a:endParaRPr>
          </a:p>
          <a:p>
            <a:r>
              <a:rPr lang="en-US" sz="2200" dirty="0">
                <a:latin typeface="Garamond" panose="02020404030301010803" pitchFamily="18" charset="0"/>
                <a:cs typeface="Arial" charset="0"/>
              </a:rPr>
              <a:t>The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size unit is a W3C recommendation.1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is equal to the current font size. </a:t>
            </a:r>
            <a:br>
              <a:rPr lang="en-US" sz="2200" dirty="0">
                <a:latin typeface="Garamond" panose="02020404030301010803" pitchFamily="18" charset="0"/>
                <a:cs typeface="Arial" charset="0"/>
              </a:rPr>
            </a:br>
            <a:r>
              <a:rPr lang="en-US" sz="2200" dirty="0">
                <a:latin typeface="Garamond" panose="02020404030301010803" pitchFamily="18" charset="0"/>
                <a:cs typeface="Arial" charset="0"/>
              </a:rPr>
              <a:t>The default text size is 16 </a:t>
            </a:r>
            <a:r>
              <a:rPr lang="en-US" sz="2200" dirty="0" err="1">
                <a:latin typeface="Garamond" panose="02020404030301010803" pitchFamily="18" charset="0"/>
                <a:cs typeface="Arial" charset="0"/>
              </a:rPr>
              <a:t>px</a:t>
            </a:r>
            <a:r>
              <a:rPr lang="en-US" sz="2200" dirty="0">
                <a:latin typeface="Garamond" panose="02020404030301010803" pitchFamily="18" charset="0"/>
                <a:cs typeface="Arial" charset="0"/>
              </a:rPr>
              <a:t>. So, the default size of 1 </a:t>
            </a:r>
            <a:r>
              <a:rPr lang="en-US" sz="2200" dirty="0" err="1">
                <a:latin typeface="Garamond" panose="02020404030301010803" pitchFamily="18" charset="0"/>
                <a:cs typeface="Arial" charset="0"/>
              </a:rPr>
              <a:t>em</a:t>
            </a:r>
            <a:r>
              <a:rPr lang="en-US" sz="2200" dirty="0">
                <a:latin typeface="Garamond" panose="02020404030301010803" pitchFamily="18" charset="0"/>
                <a:cs typeface="Arial" charset="0"/>
              </a:rPr>
              <a:t> is 16 </a:t>
            </a:r>
            <a:r>
              <a:rPr lang="en-US" sz="2200" dirty="0" err="1">
                <a:latin typeface="Garamond" panose="02020404030301010803" pitchFamily="18" charset="0"/>
                <a:cs typeface="Arial" charset="0"/>
              </a:rPr>
              <a:t>px</a:t>
            </a:r>
            <a:r>
              <a:rPr lang="en-US" sz="2200" dirty="0">
                <a:latin typeface="Garamond" panose="02020404030301010803" pitchFamily="18" charset="0"/>
                <a:cs typeface="Arial" charset="0"/>
              </a:rPr>
              <a:t>.</a:t>
            </a:r>
          </a:p>
          <a:p>
            <a:endParaRPr lang="en-US" sz="2200" dirty="0">
              <a:latin typeface="Garamond" panose="02020404030301010803" pitchFamily="18" charset="0"/>
              <a:cs typeface="Arial" charset="0"/>
            </a:endParaRPr>
          </a:p>
          <a:p>
            <a:r>
              <a:rPr lang="en-US" sz="2200" dirty="0">
                <a:latin typeface="Garamond" panose="02020404030301010803" pitchFamily="18" charset="0"/>
              </a:rPr>
              <a:t>Example</a:t>
            </a:r>
          </a:p>
          <a:p>
            <a:r>
              <a:rPr lang="pt-BR" sz="2200" dirty="0">
                <a:latin typeface="Garamond" panose="02020404030301010803" pitchFamily="18" charset="0"/>
              </a:rPr>
              <a:t>h2 {</a:t>
            </a:r>
          </a:p>
          <a:p>
            <a:r>
              <a:rPr lang="pt-BR" sz="2200" dirty="0">
                <a:latin typeface="Garamond" panose="02020404030301010803" pitchFamily="18" charset="0"/>
              </a:rPr>
              <a:t>    font-size: 1.875em; /* 30px/16=1.875em */</a:t>
            </a:r>
          </a:p>
          <a:p>
            <a:r>
              <a:rPr lang="pt-BR" sz="2200" dirty="0">
                <a:latin typeface="Garamond" panose="02020404030301010803" pitchFamily="18" charset="0"/>
              </a:rPr>
              <a:t>}</a:t>
            </a:r>
          </a:p>
          <a:p>
            <a:endParaRPr lang="pt-BR" sz="2200" dirty="0">
              <a:latin typeface="Garamond" panose="02020404030301010803" pitchFamily="18" charset="0"/>
            </a:endParaRPr>
          </a:p>
          <a:p>
            <a:r>
              <a:rPr lang="pt-BR" sz="2200" dirty="0">
                <a:latin typeface="Garamond" panose="02020404030301010803" pitchFamily="18" charset="0"/>
              </a:rPr>
              <a:t>p {</a:t>
            </a:r>
          </a:p>
          <a:p>
            <a:r>
              <a:rPr lang="pt-BR" sz="2200" dirty="0">
                <a:latin typeface="Garamond" panose="02020404030301010803" pitchFamily="18" charset="0"/>
              </a:rPr>
              <a:t>    font-size: 0.875em; /* 14px/16=0.875em */</a:t>
            </a:r>
          </a:p>
          <a:p>
            <a:r>
              <a:rPr lang="pt-BR" sz="2200" dirty="0">
                <a:latin typeface="Garamond" panose="02020404030301010803" pitchFamily="18" charset="0"/>
              </a:rPr>
              <a:t>}</a:t>
            </a:r>
            <a:endParaRPr lang="en-US" sz="2200" dirty="0">
              <a:latin typeface="Garamond" panose="02020404030301010803" pitchFamily="18" charset="0"/>
            </a:endParaRPr>
          </a:p>
        </p:txBody>
      </p:sp>
      <p:sp>
        <p:nvSpPr>
          <p:cNvPr id="6" name="Slide Number Placeholder 3">
            <a:extLst>
              <a:ext uri="{FF2B5EF4-FFF2-40B4-BE49-F238E27FC236}">
                <a16:creationId xmlns:a16="http://schemas.microsoft.com/office/drawing/2014/main" id="{FD98DE66-1791-49C8-AFE2-4FD5B09C526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23</a:t>
            </a:fld>
            <a:endParaRPr lang="en-US" altLang="en-US" sz="1400" dirty="0"/>
          </a:p>
        </p:txBody>
      </p:sp>
    </p:spTree>
    <p:extLst>
      <p:ext uri="{BB962C8B-B14F-4D97-AF65-F5344CB8AC3E}">
        <p14:creationId xmlns:p14="http://schemas.microsoft.com/office/powerpoint/2010/main" val="307435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84E8-2B85-46C4-9376-F4F3725D8924}"/>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AC2C2F9A-4A92-4795-8B1C-611994C12BA7}"/>
              </a:ext>
            </a:extLst>
          </p:cNvPr>
          <p:cNvSpPr>
            <a:spLocks noGrp="1"/>
          </p:cNvSpPr>
          <p:nvPr>
            <p:ph idx="1"/>
          </p:nvPr>
        </p:nvSpPr>
        <p:spPr>
          <a:xfrm>
            <a:off x="645131" y="1272210"/>
            <a:ext cx="9638555" cy="4976190"/>
          </a:xfrm>
        </p:spPr>
        <p:txBody>
          <a:bodyPr>
            <a:normAutofit fontScale="92500" lnSpcReduction="10000"/>
          </a:bodyPr>
          <a:lstStyle/>
          <a:p>
            <a:r>
              <a:rPr lang="en-US" dirty="0"/>
              <a:t>CSS has several different units for expressing a length.</a:t>
            </a:r>
          </a:p>
          <a:p>
            <a:endParaRPr lang="en-US" dirty="0"/>
          </a:p>
          <a:p>
            <a:r>
              <a:rPr lang="en-US" dirty="0"/>
              <a:t>Many CSS properties take "length" values, such as width, margin, padding, font-size, border-width, etc.</a:t>
            </a:r>
          </a:p>
          <a:p>
            <a:endParaRPr lang="en-US" dirty="0"/>
          </a:p>
          <a:p>
            <a:r>
              <a:rPr lang="en-US" dirty="0"/>
              <a:t>Length is a number followed by a length unit, such as 10px, 2em, etc.</a:t>
            </a:r>
          </a:p>
          <a:p>
            <a:endParaRPr lang="en-US" dirty="0"/>
          </a:p>
          <a:p>
            <a:r>
              <a:rPr lang="en-US" dirty="0"/>
              <a:t>A whitespace cannot appear between the number and the unit. However, if the value is 0, the unit can be omitted.</a:t>
            </a:r>
          </a:p>
          <a:p>
            <a:endParaRPr lang="en-US" dirty="0"/>
          </a:p>
          <a:p>
            <a:r>
              <a:rPr lang="en-US" dirty="0"/>
              <a:t>There are two types of length units: </a:t>
            </a:r>
          </a:p>
          <a:p>
            <a:pPr lvl="1"/>
            <a:r>
              <a:rPr lang="en-US" dirty="0"/>
              <a:t>absolute </a:t>
            </a:r>
          </a:p>
          <a:p>
            <a:pPr lvl="1"/>
            <a:r>
              <a:rPr lang="en-US" dirty="0"/>
              <a:t>relative.</a:t>
            </a:r>
          </a:p>
        </p:txBody>
      </p:sp>
    </p:spTree>
    <p:extLst>
      <p:ext uri="{BB962C8B-B14F-4D97-AF65-F5344CB8AC3E}">
        <p14:creationId xmlns:p14="http://schemas.microsoft.com/office/powerpoint/2010/main" val="164405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5107-929F-442E-9B58-2ED6AE57AE10}"/>
              </a:ext>
            </a:extLst>
          </p:cNvPr>
          <p:cNvSpPr>
            <a:spLocks noGrp="1"/>
          </p:cNvSpPr>
          <p:nvPr>
            <p:ph type="title"/>
          </p:nvPr>
        </p:nvSpPr>
        <p:spPr/>
        <p:txBody>
          <a:bodyPr/>
          <a:lstStyle/>
          <a:p>
            <a:r>
              <a:rPr lang="en-US" dirty="0"/>
              <a:t>Absolute Lengths</a:t>
            </a:r>
          </a:p>
        </p:txBody>
      </p:sp>
      <p:sp>
        <p:nvSpPr>
          <p:cNvPr id="3" name="Content Placeholder 2">
            <a:extLst>
              <a:ext uri="{FF2B5EF4-FFF2-40B4-BE49-F238E27FC236}">
                <a16:creationId xmlns:a16="http://schemas.microsoft.com/office/drawing/2014/main" id="{B6639B45-C9A1-4080-89C3-48400D0647C1}"/>
              </a:ext>
            </a:extLst>
          </p:cNvPr>
          <p:cNvSpPr>
            <a:spLocks noGrp="1"/>
          </p:cNvSpPr>
          <p:nvPr>
            <p:ph idx="1"/>
          </p:nvPr>
        </p:nvSpPr>
        <p:spPr>
          <a:xfrm>
            <a:off x="490330" y="1310186"/>
            <a:ext cx="10209515" cy="5336274"/>
          </a:xfrm>
        </p:spPr>
        <p:txBody>
          <a:bodyPr>
            <a:normAutofit/>
          </a:bodyPr>
          <a:lstStyle/>
          <a:p>
            <a:r>
              <a:rPr lang="en-US" dirty="0"/>
              <a:t>The absolute length units are fixed and a length expressed in any of these will appear as exactly that size.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Pixels (px) are relative to the viewing device. For low-dpi devices, 1px is one device pixel (dot) of the display. For printers and high resolution screens 1px implies multiple device pixels.</a:t>
            </a:r>
          </a:p>
          <a:p>
            <a:endParaRPr lang="en-US" dirty="0"/>
          </a:p>
        </p:txBody>
      </p:sp>
      <p:graphicFrame>
        <p:nvGraphicFramePr>
          <p:cNvPr id="4" name="Table 3">
            <a:extLst>
              <a:ext uri="{FF2B5EF4-FFF2-40B4-BE49-F238E27FC236}">
                <a16:creationId xmlns:a16="http://schemas.microsoft.com/office/drawing/2014/main" id="{0261D36F-B754-41A1-A905-A2B5EE431F47}"/>
              </a:ext>
            </a:extLst>
          </p:cNvPr>
          <p:cNvGraphicFramePr>
            <a:graphicFrameLocks noGrp="1"/>
          </p:cNvGraphicFramePr>
          <p:nvPr>
            <p:extLst>
              <p:ext uri="{D42A27DB-BD31-4B8C-83A1-F6EECF244321}">
                <p14:modId xmlns:p14="http://schemas.microsoft.com/office/powerpoint/2010/main" val="11931243"/>
              </p:ext>
            </p:extLst>
          </p:nvPr>
        </p:nvGraphicFramePr>
        <p:xfrm>
          <a:off x="841720" y="2233322"/>
          <a:ext cx="8648700" cy="2987040"/>
        </p:xfrm>
        <a:graphic>
          <a:graphicData uri="http://schemas.openxmlformats.org/drawingml/2006/table">
            <a:tbl>
              <a:tblPr/>
              <a:tblGrid>
                <a:gridCol w="1028700">
                  <a:extLst>
                    <a:ext uri="{9D8B030D-6E8A-4147-A177-3AD203B41FA5}">
                      <a16:colId xmlns:a16="http://schemas.microsoft.com/office/drawing/2014/main" val="937374444"/>
                    </a:ext>
                  </a:extLst>
                </a:gridCol>
                <a:gridCol w="7620000">
                  <a:extLst>
                    <a:ext uri="{9D8B030D-6E8A-4147-A177-3AD203B41FA5}">
                      <a16:colId xmlns:a16="http://schemas.microsoft.com/office/drawing/2014/main" val="1240634769"/>
                    </a:ext>
                  </a:extLst>
                </a:gridCol>
              </a:tblGrid>
              <a:tr h="0">
                <a:tc>
                  <a:txBody>
                    <a:bodyPr/>
                    <a:lstStyle/>
                    <a:p>
                      <a:pPr algn="l" fontAlgn="t"/>
                      <a:r>
                        <a:rPr lang="en-US" dirty="0">
                          <a:effectLst/>
                        </a:rPr>
                        <a:t>Unit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75990313"/>
                  </a:ext>
                </a:extLst>
              </a:tr>
              <a:tr h="0">
                <a:tc>
                  <a:txBody>
                    <a:bodyPr/>
                    <a:lstStyle/>
                    <a:p>
                      <a:pPr algn="l" fontAlgn="t"/>
                      <a:r>
                        <a:rPr lang="en-US" dirty="0">
                          <a:effectLst/>
                        </a:rPr>
                        <a:t>cm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centimeters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24119103"/>
                  </a:ext>
                </a:extLst>
              </a:tr>
              <a:tr h="0">
                <a:tc>
                  <a:txBody>
                    <a:bodyPr/>
                    <a:lstStyle/>
                    <a:p>
                      <a:pPr algn="l" fontAlgn="t"/>
                      <a:r>
                        <a:rPr lang="en-US" dirty="0">
                          <a:effectLst/>
                        </a:rPr>
                        <a:t>mm</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millimeters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41796384"/>
                  </a:ext>
                </a:extLst>
              </a:tr>
              <a:tr h="0">
                <a:tc>
                  <a:txBody>
                    <a:bodyPr/>
                    <a:lstStyle/>
                    <a:p>
                      <a:pPr algn="l" fontAlgn="t"/>
                      <a:r>
                        <a:rPr lang="en-US" dirty="0">
                          <a:effectLst/>
                        </a:rPr>
                        <a:t>in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inches (1in = 96px = 2.54cm)</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0621209"/>
                  </a:ext>
                </a:extLst>
              </a:tr>
              <a:tr h="0">
                <a:tc>
                  <a:txBody>
                    <a:bodyPr/>
                    <a:lstStyle/>
                    <a:p>
                      <a:pPr algn="l" fontAlgn="t"/>
                      <a:r>
                        <a:rPr lang="en-US" dirty="0">
                          <a:effectLst/>
                        </a:rPr>
                        <a:t>px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pixels (1px = 1/96th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1828587"/>
                  </a:ext>
                </a:extLst>
              </a:tr>
              <a:tr h="0">
                <a:tc>
                  <a:txBody>
                    <a:bodyPr/>
                    <a:lstStyle/>
                    <a:p>
                      <a:pPr algn="l" fontAlgn="t"/>
                      <a:r>
                        <a:rPr lang="en-US" dirty="0" err="1">
                          <a:effectLst/>
                        </a:rPr>
                        <a:t>pt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dirty="0">
                          <a:effectLst/>
                        </a:rPr>
                        <a:t>points (1pt = 1/72 of 1in)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40816197"/>
                  </a:ext>
                </a:extLst>
              </a:tr>
              <a:tr h="0">
                <a:tc>
                  <a:txBody>
                    <a:bodyPr/>
                    <a:lstStyle/>
                    <a:p>
                      <a:pPr algn="l" fontAlgn="t"/>
                      <a:r>
                        <a:rPr lang="en-US" dirty="0">
                          <a:effectLst/>
                        </a:rPr>
                        <a:t>pc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dirty="0">
                          <a:effectLst/>
                        </a:rPr>
                        <a:t>picas (1pc = 12 </a:t>
                      </a:r>
                      <a:r>
                        <a:rPr lang="en-US" dirty="0" err="1">
                          <a:effectLst/>
                        </a:rPr>
                        <a:t>pt</a:t>
                      </a:r>
                      <a:r>
                        <a:rPr lang="en-US" dirty="0">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663595463"/>
                  </a:ext>
                </a:extLst>
              </a:tr>
            </a:tbl>
          </a:graphicData>
        </a:graphic>
      </p:graphicFrame>
    </p:spTree>
    <p:extLst>
      <p:ext uri="{BB962C8B-B14F-4D97-AF65-F5344CB8AC3E}">
        <p14:creationId xmlns:p14="http://schemas.microsoft.com/office/powerpoint/2010/main" val="3090707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1F30-8F06-470E-A0A7-6812FA363775}"/>
              </a:ext>
            </a:extLst>
          </p:cNvPr>
          <p:cNvSpPr>
            <a:spLocks noGrp="1"/>
          </p:cNvSpPr>
          <p:nvPr>
            <p:ph type="title"/>
          </p:nvPr>
        </p:nvSpPr>
        <p:spPr/>
        <p:txBody>
          <a:bodyPr/>
          <a:lstStyle/>
          <a:p>
            <a:r>
              <a:rPr lang="en-US" dirty="0"/>
              <a:t>Relative Lengths</a:t>
            </a:r>
          </a:p>
        </p:txBody>
      </p:sp>
      <p:sp>
        <p:nvSpPr>
          <p:cNvPr id="3" name="Content Placeholder 2">
            <a:extLst>
              <a:ext uri="{FF2B5EF4-FFF2-40B4-BE49-F238E27FC236}">
                <a16:creationId xmlns:a16="http://schemas.microsoft.com/office/drawing/2014/main" id="{F869A969-2C68-4930-A0D4-CA083270A21B}"/>
              </a:ext>
            </a:extLst>
          </p:cNvPr>
          <p:cNvSpPr>
            <a:spLocks noGrp="1"/>
          </p:cNvSpPr>
          <p:nvPr>
            <p:ph idx="1"/>
          </p:nvPr>
        </p:nvSpPr>
        <p:spPr>
          <a:xfrm>
            <a:off x="395786" y="1364776"/>
            <a:ext cx="10931856" cy="5493224"/>
          </a:xfrm>
        </p:spPr>
        <p:txBody>
          <a:bodyPr/>
          <a:lstStyle/>
          <a:p>
            <a:r>
              <a:rPr lang="en-US" dirty="0"/>
              <a:t>Relative length units specify a length relative to another length property. Relative length units scales better between different rendering mediums.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Viewport = the browser window size. If the viewport is 50cm wide, 1vw = 0.5cm.</a:t>
            </a:r>
          </a:p>
          <a:p>
            <a:pPr marL="0" indent="0">
              <a:buNone/>
            </a:pPr>
            <a:endParaRPr lang="en-US" dirty="0"/>
          </a:p>
          <a:p>
            <a:endParaRPr lang="en-US" dirty="0"/>
          </a:p>
        </p:txBody>
      </p:sp>
      <p:graphicFrame>
        <p:nvGraphicFramePr>
          <p:cNvPr id="6" name="Table 5">
            <a:extLst>
              <a:ext uri="{FF2B5EF4-FFF2-40B4-BE49-F238E27FC236}">
                <a16:creationId xmlns:a16="http://schemas.microsoft.com/office/drawing/2014/main" id="{FB7198C0-C7D5-4898-BFFC-8278D1D1E589}"/>
              </a:ext>
            </a:extLst>
          </p:cNvPr>
          <p:cNvGraphicFramePr>
            <a:graphicFrameLocks noGrp="1"/>
          </p:cNvGraphicFramePr>
          <p:nvPr>
            <p:extLst>
              <p:ext uri="{D42A27DB-BD31-4B8C-83A1-F6EECF244321}">
                <p14:modId xmlns:p14="http://schemas.microsoft.com/office/powerpoint/2010/main" val="4262627877"/>
              </p:ext>
            </p:extLst>
          </p:nvPr>
        </p:nvGraphicFramePr>
        <p:xfrm>
          <a:off x="646112" y="2156346"/>
          <a:ext cx="10053734" cy="3671800"/>
        </p:xfrm>
        <a:graphic>
          <a:graphicData uri="http://schemas.openxmlformats.org/drawingml/2006/table">
            <a:tbl>
              <a:tblPr/>
              <a:tblGrid>
                <a:gridCol w="2137408">
                  <a:extLst>
                    <a:ext uri="{9D8B030D-6E8A-4147-A177-3AD203B41FA5}">
                      <a16:colId xmlns:a16="http://schemas.microsoft.com/office/drawing/2014/main" val="849634048"/>
                    </a:ext>
                  </a:extLst>
                </a:gridCol>
                <a:gridCol w="7916326">
                  <a:extLst>
                    <a:ext uri="{9D8B030D-6E8A-4147-A177-3AD203B41FA5}">
                      <a16:colId xmlns:a16="http://schemas.microsoft.com/office/drawing/2014/main" val="110777353"/>
                    </a:ext>
                  </a:extLst>
                </a:gridCol>
              </a:tblGrid>
              <a:tr h="324906">
                <a:tc>
                  <a:txBody>
                    <a:bodyPr/>
                    <a:lstStyle/>
                    <a:p>
                      <a:pPr algn="l" fontAlgn="t"/>
                      <a:r>
                        <a:rPr lang="en-US" sz="1600" dirty="0">
                          <a:effectLst/>
                        </a:rPr>
                        <a:t>Unit</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Description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49002937"/>
                  </a:ext>
                </a:extLst>
              </a:tr>
              <a:tr h="556021">
                <a:tc>
                  <a:txBody>
                    <a:bodyPr/>
                    <a:lstStyle/>
                    <a:p>
                      <a:pPr algn="l" fontAlgn="t"/>
                      <a:r>
                        <a:rPr lang="en-US" sz="1600">
                          <a:effectLst/>
                        </a:rPr>
                        <a:t>em</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the font-size of the element (2em means 2 times the size of the current font)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94293049"/>
                  </a:ext>
                </a:extLst>
              </a:tr>
              <a:tr h="324906">
                <a:tc>
                  <a:txBody>
                    <a:bodyPr/>
                    <a:lstStyle/>
                    <a:p>
                      <a:pPr algn="l" fontAlgn="t"/>
                      <a:r>
                        <a:rPr lang="en-US" sz="1600">
                          <a:effectLst/>
                        </a:rPr>
                        <a:t>ex</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dirty="0">
                          <a:effectLst/>
                        </a:rPr>
                        <a:t>Relative to the x-height of the current font (rarely used)</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50294769"/>
                  </a:ext>
                </a:extLst>
              </a:tr>
              <a:tr h="324906">
                <a:tc>
                  <a:txBody>
                    <a:bodyPr/>
                    <a:lstStyle/>
                    <a:p>
                      <a:pPr algn="l" fontAlgn="t"/>
                      <a:r>
                        <a:rPr lang="en-US" sz="1600">
                          <a:effectLst/>
                        </a:rPr>
                        <a:t>ch</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width of the "0" (zero)</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0886010"/>
                  </a:ext>
                </a:extLst>
              </a:tr>
              <a:tr h="324906">
                <a:tc>
                  <a:txBody>
                    <a:bodyPr/>
                    <a:lstStyle/>
                    <a:p>
                      <a:pPr algn="l" fontAlgn="t"/>
                      <a:r>
                        <a:rPr lang="en-US" sz="1600">
                          <a:effectLst/>
                        </a:rPr>
                        <a:t>rem</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font-size of the root element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69546887"/>
                  </a:ext>
                </a:extLst>
              </a:tr>
              <a:tr h="324906">
                <a:tc>
                  <a:txBody>
                    <a:bodyPr/>
                    <a:lstStyle/>
                    <a:p>
                      <a:pPr algn="l" fontAlgn="t"/>
                      <a:r>
                        <a:rPr lang="en-US" sz="1600">
                          <a:effectLst/>
                        </a:rPr>
                        <a:t>vw</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the width of the viewport*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89567261"/>
                  </a:ext>
                </a:extLst>
              </a:tr>
              <a:tr h="324906">
                <a:tc>
                  <a:txBody>
                    <a:bodyPr/>
                    <a:lstStyle/>
                    <a:p>
                      <a:pPr algn="l" fontAlgn="t"/>
                      <a:r>
                        <a:rPr lang="en-US" sz="1600">
                          <a:effectLst/>
                        </a:rPr>
                        <a:t>vh</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the height of the viewport*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32063164"/>
                  </a:ext>
                </a:extLst>
              </a:tr>
              <a:tr h="324906">
                <a:tc>
                  <a:txBody>
                    <a:bodyPr/>
                    <a:lstStyle/>
                    <a:p>
                      <a:pPr algn="l" fontAlgn="t"/>
                      <a:r>
                        <a:rPr lang="en-US" sz="1600">
                          <a:effectLst/>
                        </a:rPr>
                        <a:t>vmin</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viewport's* smaller dimension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7110452"/>
                  </a:ext>
                </a:extLst>
              </a:tr>
              <a:tr h="324906">
                <a:tc>
                  <a:txBody>
                    <a:bodyPr/>
                    <a:lstStyle/>
                    <a:p>
                      <a:pPr algn="l" fontAlgn="t"/>
                      <a:r>
                        <a:rPr lang="en-US" sz="1600">
                          <a:effectLst/>
                        </a:rPr>
                        <a:t>vmax</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600">
                          <a:effectLst/>
                        </a:rPr>
                        <a:t>Relative to 1% of viewport's* larger dimension</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03069512"/>
                  </a:ext>
                </a:extLst>
              </a:tr>
              <a:tr h="324906">
                <a:tc>
                  <a:txBody>
                    <a:bodyPr/>
                    <a:lstStyle/>
                    <a:p>
                      <a:pPr algn="l" fontAlgn="t"/>
                      <a:r>
                        <a:rPr lang="en-US" sz="1600" dirty="0">
                          <a:effectLst/>
                        </a:rPr>
                        <a:t>%</a:t>
                      </a:r>
                    </a:p>
                  </a:txBody>
                  <a:tcPr marL="98957"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US" sz="1600" dirty="0">
                          <a:effectLst/>
                        </a:rPr>
                        <a:t>Relative to the parent element</a:t>
                      </a:r>
                    </a:p>
                  </a:txBody>
                  <a:tcPr marL="49478" marR="49478" marT="49478" marB="4947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16529292"/>
                  </a:ext>
                </a:extLst>
              </a:tr>
            </a:tbl>
          </a:graphicData>
        </a:graphic>
      </p:graphicFrame>
    </p:spTree>
    <p:extLst>
      <p:ext uri="{BB962C8B-B14F-4D97-AF65-F5344CB8AC3E}">
        <p14:creationId xmlns:p14="http://schemas.microsoft.com/office/powerpoint/2010/main" val="266155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16E4-AE32-4B91-AD7C-96E319BC6978}"/>
              </a:ext>
            </a:extLst>
          </p:cNvPr>
          <p:cNvSpPr>
            <a:spLocks noGrp="1"/>
          </p:cNvSpPr>
          <p:nvPr>
            <p:ph type="title"/>
          </p:nvPr>
        </p:nvSpPr>
        <p:spPr>
          <a:xfrm>
            <a:off x="618401" y="78641"/>
            <a:ext cx="9404723" cy="1400530"/>
          </a:xfrm>
        </p:spPr>
        <p:txBody>
          <a:bodyPr/>
          <a:lstStyle/>
          <a:p>
            <a:r>
              <a:rPr lang="en-US" dirty="0"/>
              <a:t>Example</a:t>
            </a:r>
          </a:p>
        </p:txBody>
      </p:sp>
      <p:sp>
        <p:nvSpPr>
          <p:cNvPr id="4" name="TextBox 3">
            <a:extLst>
              <a:ext uri="{FF2B5EF4-FFF2-40B4-BE49-F238E27FC236}">
                <a16:creationId xmlns:a16="http://schemas.microsoft.com/office/drawing/2014/main" id="{45CE2E50-EDAA-4C3A-A703-9385323EEB7C}"/>
              </a:ext>
            </a:extLst>
          </p:cNvPr>
          <p:cNvSpPr txBox="1"/>
          <p:nvPr/>
        </p:nvSpPr>
        <p:spPr>
          <a:xfrm>
            <a:off x="332507" y="911132"/>
            <a:ext cx="5763494" cy="5078313"/>
          </a:xfrm>
          <a:prstGeom prst="rect">
            <a:avLst/>
          </a:prstGeom>
          <a:noFill/>
        </p:spPr>
        <p:txBody>
          <a:bodyPr wrap="square" rtlCol="0">
            <a:spAutoFit/>
          </a:bodyPr>
          <a:lstStyle/>
          <a:p>
            <a:r>
              <a:rPr lang="en-US" sz="1200" dirty="0"/>
              <a:t>&lt;!DOCTYPE html&gt;</a:t>
            </a:r>
          </a:p>
          <a:p>
            <a:r>
              <a:rPr lang="en-US" sz="1200" dirty="0"/>
              <a:t>&lt;html&gt;</a:t>
            </a:r>
          </a:p>
          <a:p>
            <a:r>
              <a:rPr lang="en-US" sz="1200" dirty="0"/>
              <a:t>&lt;head&gt;</a:t>
            </a:r>
          </a:p>
          <a:p>
            <a:r>
              <a:rPr lang="en-US" sz="1200" dirty="0"/>
              <a:t>&lt;style&gt;</a:t>
            </a:r>
          </a:p>
          <a:p>
            <a:r>
              <a:rPr lang="en-US" sz="1200" dirty="0"/>
              <a:t>p {</a:t>
            </a:r>
          </a:p>
          <a:p>
            <a:r>
              <a:rPr lang="en-US" sz="1200" dirty="0"/>
              <a:t>    font-size: 16px;</a:t>
            </a:r>
          </a:p>
          <a:p>
            <a:r>
              <a:rPr lang="en-US" sz="1200" dirty="0"/>
              <a:t>    line-height: 1em;</a:t>
            </a:r>
          </a:p>
          <a:p>
            <a:r>
              <a:rPr lang="en-US" sz="1200" dirty="0"/>
              <a:t>}</a:t>
            </a:r>
          </a:p>
          <a:p>
            <a:endParaRPr lang="en-US" sz="1200" dirty="0"/>
          </a:p>
          <a:p>
            <a:r>
              <a:rPr lang="en-US" sz="1200" dirty="0"/>
              <a:t>div {</a:t>
            </a:r>
          </a:p>
          <a:p>
            <a:r>
              <a:rPr lang="en-US" sz="1200" dirty="0"/>
              <a:t>    font-size: 30px;</a:t>
            </a:r>
          </a:p>
          <a:p>
            <a:r>
              <a:rPr lang="en-US" sz="1200" dirty="0"/>
              <a:t>    border: 1px solid black;</a:t>
            </a:r>
          </a:p>
          <a:p>
            <a:r>
              <a:rPr lang="en-US" sz="1200" dirty="0"/>
              <a:t>}</a:t>
            </a:r>
          </a:p>
          <a:p>
            <a:endParaRPr lang="en-US" sz="1200" dirty="0"/>
          </a:p>
          <a:p>
            <a:r>
              <a:rPr lang="en-US" sz="1200" dirty="0"/>
              <a:t>span {</a:t>
            </a:r>
          </a:p>
          <a:p>
            <a:r>
              <a:rPr lang="en-US" sz="1200" dirty="0"/>
              <a:t>    font-size: 0.5em;</a:t>
            </a:r>
          </a:p>
          <a:p>
            <a:r>
              <a:rPr lang="en-US" sz="1200" dirty="0"/>
              <a:t>}</a:t>
            </a:r>
          </a:p>
          <a:p>
            <a:r>
              <a:rPr lang="en-US" sz="1200" dirty="0"/>
              <a:t>&lt;/style&gt;</a:t>
            </a:r>
          </a:p>
          <a:p>
            <a:r>
              <a:rPr lang="en-US" sz="1200" dirty="0"/>
              <a:t>&lt;/head&gt;</a:t>
            </a:r>
          </a:p>
          <a:p>
            <a:r>
              <a:rPr lang="en-US" sz="1200" dirty="0"/>
              <a:t>&lt;body&gt;</a:t>
            </a:r>
          </a:p>
          <a:p>
            <a:endParaRPr lang="en-US" sz="1200" dirty="0"/>
          </a:p>
          <a:p>
            <a:r>
              <a:rPr lang="en-US" sz="1200" dirty="0"/>
              <a:t>&lt;p&gt;These paragraphs have a calculated line-height of: 2x16px = 32px.&lt;/p&gt;</a:t>
            </a:r>
          </a:p>
          <a:p>
            <a:r>
              <a:rPr lang="en-US" sz="1200" dirty="0"/>
              <a:t>&lt;p&gt;These paragraphs have a calculated line-height of: 2x16px = 32px.&lt;/p&gt;</a:t>
            </a:r>
          </a:p>
          <a:p>
            <a:r>
              <a:rPr lang="en-US" sz="1200" dirty="0"/>
              <a:t>&lt;p&gt;These paragraphs have a calculated line-height of: 2x16px = 32px.&lt;/p&gt;</a:t>
            </a:r>
          </a:p>
          <a:p>
            <a:r>
              <a:rPr lang="en-US" sz="1200" dirty="0"/>
              <a:t>&lt;div&gt;The font-size of the div element is set to 30px. &lt;span&gt;The span element inside the div element has a font-size of 0.5em, which equals to 0.5x30 = 15px&lt;/span&gt;.&lt;/div&gt;</a:t>
            </a:r>
          </a:p>
        </p:txBody>
      </p:sp>
      <p:sp>
        <p:nvSpPr>
          <p:cNvPr id="6" name="Rectangle 5">
            <a:extLst>
              <a:ext uri="{FF2B5EF4-FFF2-40B4-BE49-F238E27FC236}">
                <a16:creationId xmlns:a16="http://schemas.microsoft.com/office/drawing/2014/main" id="{AF9B8283-67BD-4F58-B630-9ED0BB522E1E}"/>
              </a:ext>
            </a:extLst>
          </p:cNvPr>
          <p:cNvSpPr/>
          <p:nvPr/>
        </p:nvSpPr>
        <p:spPr>
          <a:xfrm>
            <a:off x="332507" y="868555"/>
            <a:ext cx="5763493" cy="5393700"/>
          </a:xfrm>
          <a:prstGeom prst="rect">
            <a:avLst/>
          </a:prstGeom>
          <a:noFill/>
          <a:ln w="25400">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76FACCD-0B6C-4BB7-A760-A73054AF2F81}"/>
              </a:ext>
            </a:extLst>
          </p:cNvPr>
          <p:cNvPicPr>
            <a:picLocks noChangeAspect="1"/>
          </p:cNvPicPr>
          <p:nvPr/>
        </p:nvPicPr>
        <p:blipFill>
          <a:blip r:embed="rId2"/>
          <a:stretch>
            <a:fillRect/>
          </a:stretch>
        </p:blipFill>
        <p:spPr>
          <a:xfrm>
            <a:off x="6410758" y="882410"/>
            <a:ext cx="4326515" cy="5393699"/>
          </a:xfrm>
          <a:prstGeom prst="rect">
            <a:avLst/>
          </a:prstGeom>
        </p:spPr>
      </p:pic>
    </p:spTree>
    <p:extLst>
      <p:ext uri="{BB962C8B-B14F-4D97-AF65-F5344CB8AC3E}">
        <p14:creationId xmlns:p14="http://schemas.microsoft.com/office/powerpoint/2010/main" val="173484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8" name="Rectangle 2"/>
          <p:cNvSpPr txBox="1">
            <a:spLocks/>
          </p:cNvSpPr>
          <p:nvPr/>
        </p:nvSpPr>
        <p:spPr>
          <a:xfrm>
            <a:off x="595993" y="131826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Garamond" panose="02020404030301010803" pitchFamily="18" charset="0"/>
              <a:cs typeface="Arial" charset="0"/>
            </a:endParaRPr>
          </a:p>
        </p:txBody>
      </p:sp>
      <p:sp>
        <p:nvSpPr>
          <p:cNvPr id="9" name="Rectangle 3"/>
          <p:cNvSpPr txBox="1">
            <a:spLocks/>
          </p:cNvSpPr>
          <p:nvPr/>
        </p:nvSpPr>
        <p:spPr>
          <a:xfrm>
            <a:off x="449942" y="1168400"/>
            <a:ext cx="11246757" cy="6398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CSS Links</a:t>
            </a:r>
          </a:p>
          <a:p>
            <a:pPr>
              <a:buFont typeface="Arial" charset="0"/>
              <a:buNone/>
            </a:pPr>
            <a:endParaRPr lang="en-US" sz="9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You can use CSS styles to style any link. Links can be styled in different ways by using any CSS property like color, font-family etc.</a:t>
            </a:r>
          </a:p>
          <a:p>
            <a:pPr>
              <a:buFont typeface="Arial" charset="0"/>
              <a:buNone/>
            </a:pPr>
            <a:endParaRPr lang="en-US" sz="10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Links can be in one of the following states :</a:t>
            </a:r>
          </a:p>
          <a:p>
            <a:pPr>
              <a:buFont typeface="Arial" charset="0"/>
              <a:buNone/>
            </a:pPr>
            <a:endParaRPr lang="en-US" sz="900" dirty="0">
              <a:latin typeface="Garamond" panose="02020404030301010803" pitchFamily="18" charset="0"/>
              <a:cs typeface="Arial" charset="0"/>
            </a:endParaRP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link </a:t>
            </a:r>
            <a:r>
              <a:rPr lang="en-US" sz="2400" dirty="0">
                <a:latin typeface="Garamond" panose="02020404030301010803" pitchFamily="18" charset="0"/>
                <a:cs typeface="Arial" charset="0"/>
              </a:rPr>
              <a:t>– Unvisited link</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visited </a:t>
            </a:r>
            <a:r>
              <a:rPr lang="en-US" sz="2400" dirty="0">
                <a:latin typeface="Garamond" panose="02020404030301010803" pitchFamily="18" charset="0"/>
                <a:cs typeface="Arial" charset="0"/>
              </a:rPr>
              <a:t>– A link that the user has visited</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hover </a:t>
            </a:r>
            <a:r>
              <a:rPr lang="en-US" sz="2400" dirty="0">
                <a:latin typeface="Garamond" panose="02020404030301010803" pitchFamily="18" charset="0"/>
                <a:cs typeface="Arial" charset="0"/>
              </a:rPr>
              <a:t>– A link over which the mouse pointer is moving</a:t>
            </a:r>
          </a:p>
          <a:p>
            <a:pPr>
              <a:buClr>
                <a:srgbClr val="00B0F0"/>
              </a:buClr>
              <a:buFont typeface="Wingdings" panose="05000000000000000000" pitchFamily="2" charset="2"/>
              <a:buChar char="§"/>
            </a:pPr>
            <a:r>
              <a:rPr lang="en-US" sz="2400" b="1" dirty="0">
                <a:latin typeface="Garamond" panose="02020404030301010803" pitchFamily="18" charset="0"/>
                <a:cs typeface="Arial" charset="0"/>
              </a:rPr>
              <a:t> a: active </a:t>
            </a:r>
            <a:r>
              <a:rPr lang="en-US" sz="2400" dirty="0">
                <a:latin typeface="Garamond" panose="02020404030301010803" pitchFamily="18" charset="0"/>
                <a:cs typeface="Arial" charset="0"/>
              </a:rPr>
              <a:t>– A link, which has been just clicked</a:t>
            </a:r>
          </a:p>
          <a:p>
            <a:pPr>
              <a:buFont typeface="Arial" charset="0"/>
              <a:buNone/>
            </a:pPr>
            <a:endParaRPr lang="en-US" sz="24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Links can be styled according to their states.</a:t>
            </a: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p:txBody>
      </p:sp>
      <p:sp>
        <p:nvSpPr>
          <p:cNvPr id="5" name="Slide Number Placeholder 3">
            <a:extLst>
              <a:ext uri="{FF2B5EF4-FFF2-40B4-BE49-F238E27FC236}">
                <a16:creationId xmlns:a16="http://schemas.microsoft.com/office/drawing/2014/main" id="{1F719E05-5D78-4C56-98EB-4B4DFE37EAA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28</a:t>
            </a:fld>
            <a:endParaRPr lang="en-US" altLang="en-US" sz="1400" dirty="0"/>
          </a:p>
        </p:txBody>
      </p:sp>
    </p:spTree>
    <p:extLst>
      <p:ext uri="{BB962C8B-B14F-4D97-AF65-F5344CB8AC3E}">
        <p14:creationId xmlns:p14="http://schemas.microsoft.com/office/powerpoint/2010/main" val="3254165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8" name="Rectangle 2"/>
          <p:cNvSpPr txBox="1">
            <a:spLocks/>
          </p:cNvSpPr>
          <p:nvPr/>
        </p:nvSpPr>
        <p:spPr>
          <a:xfrm>
            <a:off x="595993" y="131826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Garamond" panose="02020404030301010803" pitchFamily="18" charset="0"/>
              <a:cs typeface="Arial" charset="0"/>
            </a:endParaRPr>
          </a:p>
        </p:txBody>
      </p:sp>
      <p:sp>
        <p:nvSpPr>
          <p:cNvPr id="9" name="Rectangle 3"/>
          <p:cNvSpPr txBox="1">
            <a:spLocks/>
          </p:cNvSpPr>
          <p:nvPr/>
        </p:nvSpPr>
        <p:spPr>
          <a:xfrm>
            <a:off x="449943" y="887328"/>
            <a:ext cx="11246757" cy="6398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CSS Links</a:t>
            </a:r>
          </a:p>
          <a:p>
            <a:pPr>
              <a:buFont typeface="Arial" charset="0"/>
              <a:buNone/>
            </a:pPr>
            <a:endParaRPr lang="en-US" sz="9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a:p>
            <a:pPr>
              <a:buFont typeface="Arial" charset="0"/>
              <a:buNone/>
            </a:pPr>
            <a:endParaRPr lang="en-US" sz="2400" dirty="0">
              <a:latin typeface="Garamond" panose="02020404030301010803" pitchFamily="18" charset="0"/>
              <a:cs typeface="Arial" charset="0"/>
            </a:endParaRPr>
          </a:p>
        </p:txBody>
      </p:sp>
      <p:sp>
        <p:nvSpPr>
          <p:cNvPr id="5" name="Rectangle 1"/>
          <p:cNvSpPr txBox="1">
            <a:spLocks noChangeArrowheads="1"/>
          </p:cNvSpPr>
          <p:nvPr/>
        </p:nvSpPr>
        <p:spPr>
          <a:xfrm>
            <a:off x="2340502" y="793518"/>
            <a:ext cx="6896100" cy="2298700"/>
          </a:xfrm>
          <a:prstGeom prst="rect">
            <a:avLst/>
          </a:prstGeom>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2">
                    <a:lumMod val="75000"/>
                  </a:schemeClr>
                </a:solidFill>
                <a:latin typeface="Garamond" panose="02020404030301010803" pitchFamily="18" charset="0"/>
              </a:rPr>
              <a:t>Styling Links</a:t>
            </a:r>
          </a:p>
        </p:txBody>
      </p:sp>
      <p:sp>
        <p:nvSpPr>
          <p:cNvPr id="6" name="Rectangle 2"/>
          <p:cNvSpPr>
            <a:spLocks/>
          </p:cNvSpPr>
          <p:nvPr/>
        </p:nvSpPr>
        <p:spPr bwMode="auto">
          <a:xfrm>
            <a:off x="595993" y="1593468"/>
            <a:ext cx="2843727"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gn="l"/>
            <a:r>
              <a:rPr lang="en-US" dirty="0">
                <a:solidFill>
                  <a:schemeClr val="accent6">
                    <a:lumMod val="75000"/>
                  </a:schemeClr>
                </a:solidFill>
              </a:rPr>
              <a:t>a {</a:t>
            </a:r>
          </a:p>
          <a:p>
            <a:pPr algn="l"/>
            <a:r>
              <a:rPr lang="en-US" dirty="0">
                <a:solidFill>
                  <a:schemeClr val="accent6">
                    <a:lumMod val="75000"/>
                  </a:schemeClr>
                </a:solidFill>
              </a:rPr>
              <a:t> font-weight: bold;</a:t>
            </a:r>
          </a:p>
          <a:p>
            <a:pPr algn="l"/>
            <a:r>
              <a:rPr lang="en-US" dirty="0">
                <a:solidFill>
                  <a:schemeClr val="accent6">
                    <a:lumMod val="75000"/>
                  </a:schemeClr>
                </a:solidFill>
              </a:rPr>
              <a:t>}</a:t>
            </a:r>
          </a:p>
          <a:p>
            <a:pPr algn="l"/>
            <a:r>
              <a:rPr lang="en-US" dirty="0">
                <a:solidFill>
                  <a:srgbClr val="FF0000"/>
                </a:solidFill>
              </a:rPr>
              <a:t>a:link {</a:t>
            </a:r>
          </a:p>
          <a:p>
            <a:pPr algn="l"/>
            <a:r>
              <a:rPr lang="en-US" dirty="0">
                <a:solidFill>
                  <a:srgbClr val="FF0000"/>
                </a:solidFill>
              </a:rPr>
              <a:t>  color: black;</a:t>
            </a:r>
          </a:p>
          <a:p>
            <a:pPr algn="l"/>
            <a:r>
              <a:rPr lang="en-US" dirty="0">
                <a:solidFill>
                  <a:srgbClr val="FF0000"/>
                </a:solidFill>
              </a:rPr>
              <a:t>}</a:t>
            </a:r>
          </a:p>
          <a:p>
            <a:pPr algn="l"/>
            <a:r>
              <a:rPr lang="en-US" dirty="0">
                <a:solidFill>
                  <a:schemeClr val="tx1">
                    <a:lumMod val="50000"/>
                    <a:lumOff val="50000"/>
                  </a:schemeClr>
                </a:solidFill>
              </a:rPr>
              <a:t>a:visited {</a:t>
            </a:r>
          </a:p>
          <a:p>
            <a:pPr algn="l"/>
            <a:r>
              <a:rPr lang="en-US" dirty="0">
                <a:solidFill>
                  <a:schemeClr val="tx1">
                    <a:lumMod val="50000"/>
                    <a:lumOff val="50000"/>
                  </a:schemeClr>
                </a:solidFill>
              </a:rPr>
              <a:t> color: gray;</a:t>
            </a:r>
          </a:p>
          <a:p>
            <a:pPr algn="l"/>
            <a:r>
              <a:rPr lang="en-US" dirty="0">
                <a:solidFill>
                  <a:schemeClr val="tx1">
                    <a:lumMod val="50000"/>
                    <a:lumOff val="50000"/>
                  </a:schemeClr>
                </a:solidFill>
              </a:rPr>
              <a:t>}</a:t>
            </a:r>
          </a:p>
          <a:p>
            <a:pPr algn="l"/>
            <a:r>
              <a:rPr lang="en-US" dirty="0">
                <a:solidFill>
                  <a:schemeClr val="tx2">
                    <a:lumMod val="50000"/>
                  </a:schemeClr>
                </a:solidFill>
              </a:rPr>
              <a:t>a:hover {</a:t>
            </a:r>
          </a:p>
          <a:p>
            <a:pPr algn="l"/>
            <a:r>
              <a:rPr lang="en-US" dirty="0">
                <a:solidFill>
                  <a:schemeClr val="tx2">
                    <a:lumMod val="50000"/>
                  </a:schemeClr>
                </a:solidFill>
              </a:rPr>
              <a:t> text-decoration: none;</a:t>
            </a:r>
          </a:p>
          <a:p>
            <a:pPr algn="l"/>
            <a:r>
              <a:rPr lang="en-US" dirty="0">
                <a:solidFill>
                  <a:schemeClr val="tx2">
                    <a:lumMod val="50000"/>
                  </a:schemeClr>
                </a:solidFill>
              </a:rPr>
              <a:t> color: white;</a:t>
            </a:r>
          </a:p>
          <a:p>
            <a:pPr algn="l"/>
            <a:r>
              <a:rPr lang="en-US" dirty="0">
                <a:solidFill>
                  <a:schemeClr val="tx2">
                    <a:lumMod val="50000"/>
                  </a:schemeClr>
                </a:solidFill>
              </a:rPr>
              <a:t> background-color: navy;</a:t>
            </a:r>
          </a:p>
          <a:p>
            <a:pPr algn="l"/>
            <a:r>
              <a:rPr lang="en-US" dirty="0">
                <a:solidFill>
                  <a:schemeClr val="tx2">
                    <a:lumMod val="50000"/>
                  </a:schemeClr>
                </a:solidFill>
              </a:rPr>
              <a:t>}</a:t>
            </a:r>
          </a:p>
          <a:p>
            <a:pPr algn="l"/>
            <a:r>
              <a:rPr lang="en-US" dirty="0">
                <a:solidFill>
                  <a:schemeClr val="accent5"/>
                </a:solidFill>
              </a:rPr>
              <a:t>a:active {</a:t>
            </a:r>
          </a:p>
          <a:p>
            <a:pPr algn="l"/>
            <a:r>
              <a:rPr lang="en-US" dirty="0">
                <a:solidFill>
                  <a:schemeClr val="accent5"/>
                </a:solidFill>
              </a:rPr>
              <a:t> color: aqua;</a:t>
            </a:r>
          </a:p>
          <a:p>
            <a:pPr algn="l"/>
            <a:r>
              <a:rPr lang="en-US" dirty="0">
                <a:solidFill>
                  <a:schemeClr val="accent5"/>
                </a:solidFill>
              </a:rPr>
              <a:t> background-color: navy;</a:t>
            </a:r>
          </a:p>
          <a:p>
            <a:pPr algn="l"/>
            <a:r>
              <a:rPr lang="en-US" dirty="0">
                <a:solidFill>
                  <a:schemeClr val="accent5"/>
                </a:solidFill>
              </a:rPr>
              <a:t>}</a:t>
            </a:r>
          </a:p>
        </p:txBody>
      </p:sp>
      <p:sp>
        <p:nvSpPr>
          <p:cNvPr id="7" name="Rectangle 3"/>
          <p:cNvSpPr>
            <a:spLocks/>
          </p:cNvSpPr>
          <p:nvPr/>
        </p:nvSpPr>
        <p:spPr bwMode="auto">
          <a:xfrm>
            <a:off x="4336143" y="2203969"/>
            <a:ext cx="70612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r>
              <a:rPr lang="en-US" b="1" dirty="0">
                <a:solidFill>
                  <a:schemeClr val="accent6">
                    <a:lumMod val="75000"/>
                  </a:schemeClr>
                </a:solidFill>
                <a:latin typeface="Garamond" panose="02020404030301010803" pitchFamily="18" charset="0"/>
              </a:rPr>
              <a:t>link - before a visit</a:t>
            </a:r>
          </a:p>
          <a:p>
            <a:pPr algn="l"/>
            <a:r>
              <a:rPr lang="en-US" b="1" dirty="0">
                <a:solidFill>
                  <a:schemeClr val="tx1">
                    <a:lumMod val="50000"/>
                    <a:lumOff val="50000"/>
                  </a:schemeClr>
                </a:solidFill>
                <a:latin typeface="Garamond" panose="02020404030301010803" pitchFamily="18" charset="0"/>
              </a:rPr>
              <a:t>visited - after it has been visited</a:t>
            </a:r>
          </a:p>
          <a:p>
            <a:pPr algn="l"/>
            <a:r>
              <a:rPr lang="en-US" b="1" dirty="0">
                <a:solidFill>
                  <a:schemeClr val="tx2">
                    <a:lumMod val="50000"/>
                  </a:schemeClr>
                </a:solidFill>
                <a:latin typeface="Garamond" panose="02020404030301010803" pitchFamily="18" charset="0"/>
              </a:rPr>
              <a:t>hover - when your mouse is over it but you have not clicked</a:t>
            </a:r>
          </a:p>
          <a:p>
            <a:pPr algn="l"/>
            <a:r>
              <a:rPr lang="en-US" b="1" dirty="0">
                <a:solidFill>
                  <a:schemeClr val="accent5"/>
                </a:solidFill>
                <a:latin typeface="Garamond" panose="02020404030301010803" pitchFamily="18" charset="0"/>
              </a:rPr>
              <a:t>active - you have clicked it and you have not yet seen the new page</a:t>
            </a:r>
          </a:p>
        </p:txBody>
      </p:sp>
      <p:sp>
        <p:nvSpPr>
          <p:cNvPr id="10" name="Slide Number Placeholder 3">
            <a:extLst>
              <a:ext uri="{FF2B5EF4-FFF2-40B4-BE49-F238E27FC236}">
                <a16:creationId xmlns:a16="http://schemas.microsoft.com/office/drawing/2014/main" id="{101BFE57-2306-4716-9F9A-952FF4548A2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29</a:t>
            </a:fld>
            <a:endParaRPr lang="en-US" altLang="en-US" sz="1400" dirty="0"/>
          </a:p>
        </p:txBody>
      </p:sp>
    </p:spTree>
    <p:extLst>
      <p:ext uri="{BB962C8B-B14F-4D97-AF65-F5344CB8AC3E}">
        <p14:creationId xmlns:p14="http://schemas.microsoft.com/office/powerpoint/2010/main" val="423003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344825"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a:t>
            </a:r>
          </a:p>
        </p:txBody>
      </p:sp>
      <p:sp>
        <p:nvSpPr>
          <p:cNvPr id="4" name="TextBox 3"/>
          <p:cNvSpPr txBox="1"/>
          <p:nvPr/>
        </p:nvSpPr>
        <p:spPr>
          <a:xfrm>
            <a:off x="449939" y="1043757"/>
            <a:ext cx="10522861" cy="5414752"/>
          </a:xfrm>
          <a:prstGeom prst="rect">
            <a:avLst/>
          </a:prstGeom>
          <a:noFill/>
        </p:spPr>
        <p:txBody>
          <a:bodyPr wrap="square" rtlCol="0">
            <a:spAutoFit/>
          </a:bodyPr>
          <a:lstStyle/>
          <a:p>
            <a:pPr algn="ctr"/>
            <a:r>
              <a:rPr lang="en-US" sz="2800" b="1" dirty="0">
                <a:latin typeface="Garamond" panose="02020404030301010803" pitchFamily="18" charset="0"/>
              </a:rPr>
              <a:t>History</a:t>
            </a:r>
          </a:p>
          <a:p>
            <a:endParaRPr lang="en-US" sz="28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CSS1 was the first edition introduced in 1996.</a:t>
            </a:r>
          </a:p>
          <a:p>
            <a:pPr marL="457200" indent="-457200">
              <a:lnSpc>
                <a:spcPct val="150000"/>
              </a:lnSpc>
              <a:buFont typeface="Arial" panose="020B0604020202020204" pitchFamily="34" charset="0"/>
              <a:buChar char="•"/>
            </a:pPr>
            <a:r>
              <a:rPr lang="en-US" sz="2450" dirty="0">
                <a:latin typeface="Garamond" panose="02020404030301010803" pitchFamily="18" charset="0"/>
              </a:rPr>
              <a:t>CSS2 was published in 1998 and provides enhancement over CSS1.</a:t>
            </a:r>
          </a:p>
          <a:p>
            <a:pPr marL="457200" indent="-457200">
              <a:lnSpc>
                <a:spcPct val="150000"/>
              </a:lnSpc>
              <a:buFont typeface="Arial" panose="020B0604020202020204" pitchFamily="34" charset="0"/>
              <a:buChar char="•"/>
            </a:pPr>
            <a:r>
              <a:rPr lang="en-US" sz="2450" dirty="0">
                <a:latin typeface="Garamond" panose="02020404030301010803" pitchFamily="18" charset="0"/>
              </a:rPr>
              <a:t>CSS2.1 was the last 2</a:t>
            </a:r>
            <a:r>
              <a:rPr lang="en-US" sz="2450" baseline="30000" dirty="0">
                <a:latin typeface="Garamond" panose="02020404030301010803" pitchFamily="18" charset="0"/>
              </a:rPr>
              <a:t>nd</a:t>
            </a:r>
            <a:r>
              <a:rPr lang="en-US" sz="2450" dirty="0">
                <a:latin typeface="Garamond" panose="02020404030301010803" pitchFamily="18" charset="0"/>
              </a:rPr>
              <a:t> generation edition of CSS.</a:t>
            </a:r>
          </a:p>
          <a:p>
            <a:pPr marL="457200" indent="-457200">
              <a:lnSpc>
                <a:spcPct val="150000"/>
              </a:lnSpc>
              <a:buFont typeface="Arial" panose="020B0604020202020204" pitchFamily="34" charset="0"/>
              <a:buChar char="•"/>
            </a:pPr>
            <a:r>
              <a:rPr lang="en-US" sz="2450" dirty="0">
                <a:latin typeface="Garamond" panose="02020404030301010803" pitchFamily="18" charset="0"/>
              </a:rPr>
              <a:t>CSS 3 is the latest edition. Several new functionalities have been provided through CSS3.</a:t>
            </a:r>
          </a:p>
          <a:p>
            <a:pPr lvl="1">
              <a:lnSpc>
                <a:spcPct val="150000"/>
              </a:lnSpc>
            </a:pPr>
            <a:r>
              <a:rPr lang="en-US" sz="2450" dirty="0">
                <a:latin typeface="Garamond" panose="02020404030301010803" pitchFamily="18" charset="0"/>
              </a:rPr>
              <a:t>Functions like rounded corners, </a:t>
            </a:r>
            <a:r>
              <a:rPr lang="en-US" sz="2450" dirty="0" err="1">
                <a:latin typeface="Garamond" panose="02020404030301010803" pitchFamily="18" charset="0"/>
              </a:rPr>
              <a:t>backgroubnd</a:t>
            </a:r>
            <a:r>
              <a:rPr lang="en-US" sz="2450" dirty="0">
                <a:latin typeface="Garamond" panose="02020404030301010803" pitchFamily="18" charset="0"/>
              </a:rPr>
              <a:t> decoration, box shadows, which are demonstrated in the </a:t>
            </a:r>
            <a:r>
              <a:rPr lang="en-US" sz="2450" dirty="0" err="1">
                <a:latin typeface="Garamond" panose="02020404030301010803" pitchFamily="18" charset="0"/>
              </a:rPr>
              <a:t>subsequesnt</a:t>
            </a:r>
            <a:r>
              <a:rPr lang="en-US" sz="2450" dirty="0">
                <a:latin typeface="Garamond" panose="02020404030301010803" pitchFamily="18" charset="0"/>
              </a:rPr>
              <a:t> sections, are introduced in this version.</a:t>
            </a:r>
          </a:p>
          <a:p>
            <a:pPr>
              <a:lnSpc>
                <a:spcPct val="150000"/>
              </a:lnSpc>
            </a:pPr>
            <a:endParaRPr lang="en-US" sz="24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EEE3ED48-D913-4FD9-BA0D-C748713DFCEE}"/>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a:t>
            </a:fld>
            <a:endParaRPr lang="en-US" altLang="en-US" sz="1400" dirty="0"/>
          </a:p>
        </p:txBody>
      </p:sp>
    </p:spTree>
    <p:extLst>
      <p:ext uri="{BB962C8B-B14F-4D97-AF65-F5344CB8AC3E}">
        <p14:creationId xmlns:p14="http://schemas.microsoft.com/office/powerpoint/2010/main" val="201716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748393" y="1341120"/>
            <a:ext cx="74803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1341120"/>
            <a:ext cx="8610600" cy="6248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sz="2400" b="1" u="sng" dirty="0">
                <a:latin typeface="Garamond" panose="02020404030301010803" pitchFamily="18" charset="0"/>
                <a:cs typeface="Arial" charset="0"/>
              </a:rPr>
              <a:t>CSS List</a:t>
            </a:r>
          </a:p>
          <a:p>
            <a:pPr>
              <a:buFont typeface="Arial" charset="0"/>
              <a:buNone/>
              <a:defRPr/>
            </a:pPr>
            <a:endParaRPr lang="en-US" sz="100" dirty="0">
              <a:latin typeface="Garamond" panose="02020404030301010803" pitchFamily="18" charset="0"/>
              <a:cs typeface="Arial" charset="0"/>
            </a:endParaRPr>
          </a:p>
          <a:p>
            <a:pPr>
              <a:buFont typeface="Arial" charset="0"/>
              <a:buNone/>
              <a:defRPr/>
            </a:pPr>
            <a:r>
              <a:rPr lang="en-US" sz="2400" dirty="0">
                <a:latin typeface="Garamond" panose="02020404030301010803" pitchFamily="18" charset="0"/>
                <a:cs typeface="Arial" charset="0"/>
              </a:rPr>
              <a:t>You can use CSS list properties for </a:t>
            </a:r>
          </a:p>
          <a:p>
            <a:pPr>
              <a:buFont typeface="Arial" charset="0"/>
              <a:buNone/>
              <a:defRPr/>
            </a:pPr>
            <a:endParaRPr lang="en-US" sz="4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Setting different list item markers for ordered lists</a:t>
            </a:r>
          </a:p>
          <a:p>
            <a:pPr marL="0" indent="0">
              <a:buClr>
                <a:srgbClr val="00B0F0"/>
              </a:buClr>
              <a:buFont typeface="Arial" charset="0"/>
              <a:buNone/>
              <a:defRPr/>
            </a:pPr>
            <a:endParaRPr lang="en-US" sz="2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Setting different list item markers for unordered lists</a:t>
            </a:r>
          </a:p>
          <a:p>
            <a:pPr marL="0" indent="0">
              <a:buClr>
                <a:srgbClr val="00B0F0"/>
              </a:buClr>
              <a:buFont typeface="Arial" charset="0"/>
              <a:buNone/>
              <a:defRPr/>
            </a:pPr>
            <a:endParaRPr lang="en-US" sz="100" dirty="0">
              <a:latin typeface="Garamond" panose="02020404030301010803" pitchFamily="18" charset="0"/>
              <a:cs typeface="Arial" charset="0"/>
            </a:endParaRPr>
          </a:p>
          <a:p>
            <a:pPr>
              <a:buClr>
                <a:srgbClr val="00B0F0"/>
              </a:buClr>
              <a:buFont typeface="Wingdings" panose="05000000000000000000" pitchFamily="2" charset="2"/>
              <a:buChar char="Ø"/>
              <a:defRPr/>
            </a:pPr>
            <a:r>
              <a:rPr lang="en-US" sz="2400" dirty="0">
                <a:latin typeface="Garamond" panose="02020404030301010803" pitchFamily="18" charset="0"/>
                <a:cs typeface="Arial" charset="0"/>
              </a:rPr>
              <a:t> Set an image as the list item marker</a:t>
            </a:r>
          </a:p>
          <a:p>
            <a:pPr>
              <a:buClr>
                <a:srgbClr val="00B0F0"/>
              </a:buClr>
              <a:buFont typeface="Wingdings" panose="05000000000000000000" pitchFamily="2" charset="2"/>
              <a:buChar char="Ø"/>
              <a:defRPr/>
            </a:pPr>
            <a:endParaRPr lang="en-US" sz="400" dirty="0">
              <a:latin typeface="Garamond" panose="02020404030301010803" pitchFamily="18" charset="0"/>
              <a:cs typeface="Arial" charset="0"/>
            </a:endParaRPr>
          </a:p>
          <a:p>
            <a:pPr marL="0" indent="0">
              <a:buClr>
                <a:srgbClr val="00B0F0"/>
              </a:buClr>
              <a:buFont typeface="Arial" charset="0"/>
              <a:buNone/>
              <a:defRPr/>
            </a:pPr>
            <a:r>
              <a:rPr lang="en-US" sz="2400" b="1" u="sng" dirty="0">
                <a:latin typeface="Garamond" panose="02020404030301010803" pitchFamily="18" charset="0"/>
                <a:cs typeface="Arial" charset="0"/>
              </a:rPr>
              <a:t>Values-</a:t>
            </a:r>
          </a:p>
          <a:p>
            <a:pPr marL="0" indent="0">
              <a:buClr>
                <a:srgbClr val="00B0F0"/>
              </a:buClr>
              <a:buFont typeface="Arial" charset="0"/>
              <a:buNone/>
              <a:defRPr/>
            </a:pPr>
            <a:endParaRPr lang="en-US" sz="900" dirty="0">
              <a:latin typeface="Garamond" panose="02020404030301010803" pitchFamily="18" charset="0"/>
              <a:cs typeface="Arial" charset="0"/>
            </a:endParaRPr>
          </a:p>
          <a:p>
            <a:pPr>
              <a:buClr>
                <a:srgbClr val="00B0F0"/>
              </a:buClr>
              <a:buFont typeface="Wingdings" panose="05000000000000000000" pitchFamily="2" charset="2"/>
              <a:buChar char="v"/>
              <a:defRPr/>
            </a:pPr>
            <a:r>
              <a:rPr lang="en-US" sz="2400" dirty="0">
                <a:latin typeface="Garamond" panose="02020404030301010803" pitchFamily="18" charset="0"/>
                <a:cs typeface="Arial" charset="0"/>
              </a:rPr>
              <a:t> list-style-type</a:t>
            </a:r>
          </a:p>
          <a:p>
            <a:pPr>
              <a:buClr>
                <a:srgbClr val="00B0F0"/>
              </a:buClr>
              <a:buFont typeface="Wingdings" panose="05000000000000000000" pitchFamily="2" charset="2"/>
              <a:buChar char="v"/>
              <a:defRPr/>
            </a:pPr>
            <a:r>
              <a:rPr lang="en-US" sz="2400" dirty="0">
                <a:latin typeface="Garamond" panose="02020404030301010803" pitchFamily="18" charset="0"/>
                <a:cs typeface="Arial" charset="0"/>
              </a:rPr>
              <a:t> list-style-image</a:t>
            </a:r>
          </a:p>
          <a:p>
            <a:pPr>
              <a:buFont typeface="Arial" charset="0"/>
              <a:buNone/>
              <a:defRPr/>
            </a:pPr>
            <a:endParaRPr lang="en-US" sz="2400" dirty="0">
              <a:latin typeface="Garamond" panose="02020404030301010803" pitchFamily="18" charset="0"/>
              <a:cs typeface="Arial" charset="0"/>
            </a:endParaRPr>
          </a:p>
          <a:p>
            <a:pPr>
              <a:buFont typeface="Arial" charset="0"/>
              <a:buNone/>
              <a:defRPr/>
            </a:pP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C3C95312-EDD6-4BC7-8C13-AFD4B8135E5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30</a:t>
            </a:fld>
            <a:endParaRPr lang="en-US" altLang="en-US" sz="1400" dirty="0"/>
          </a:p>
        </p:txBody>
      </p:sp>
    </p:spTree>
    <p:extLst>
      <p:ext uri="{BB962C8B-B14F-4D97-AF65-F5344CB8AC3E}">
        <p14:creationId xmlns:p14="http://schemas.microsoft.com/office/powerpoint/2010/main" val="224382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7" name="Rectangle 2"/>
          <p:cNvSpPr txBox="1">
            <a:spLocks/>
          </p:cNvSpPr>
          <p:nvPr/>
        </p:nvSpPr>
        <p:spPr>
          <a:xfrm>
            <a:off x="449943" y="1409700"/>
            <a:ext cx="82296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8" name="Rectangle 3"/>
          <p:cNvSpPr txBox="1">
            <a:spLocks/>
          </p:cNvSpPr>
          <p:nvPr/>
        </p:nvSpPr>
        <p:spPr>
          <a:xfrm>
            <a:off x="449944" y="1175657"/>
            <a:ext cx="11197770" cy="6177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u="sng" dirty="0">
                <a:latin typeface="Garamond" panose="02020404030301010803" pitchFamily="18" charset="0"/>
                <a:cs typeface="Arial" charset="0"/>
              </a:rPr>
              <a:t>Box Model : Introduction</a:t>
            </a:r>
          </a:p>
          <a:p>
            <a:pPr>
              <a:buFont typeface="Arial" charset="0"/>
              <a:buNone/>
            </a:pPr>
            <a:endParaRPr lang="en-US" sz="1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Box model is useful for designing the layout of an HTML Page. CSS Box model describes a box that wraps around HTML elements. </a:t>
            </a:r>
          </a:p>
          <a:p>
            <a:pPr>
              <a:buFont typeface="Arial" charset="0"/>
              <a:buNone/>
            </a:pPr>
            <a:endParaRPr lang="en-US" sz="200" dirty="0">
              <a:latin typeface="Garamond" panose="02020404030301010803" pitchFamily="18" charset="0"/>
              <a:cs typeface="Arial" charset="0"/>
            </a:endParaRPr>
          </a:p>
          <a:p>
            <a:pPr>
              <a:buFont typeface="Arial" charset="0"/>
              <a:buNone/>
            </a:pPr>
            <a:r>
              <a:rPr lang="en-US" sz="2400" dirty="0">
                <a:latin typeface="Garamond" panose="02020404030301010803" pitchFamily="18" charset="0"/>
                <a:cs typeface="Arial" charset="0"/>
              </a:rPr>
              <a:t>Using this model, we can define the  margins, borders, padding and the actual content. We can place border around elements and space elements in relation to each other.</a:t>
            </a:r>
          </a:p>
          <a:p>
            <a:pPr>
              <a:buFont typeface="Arial" charset="0"/>
              <a:buNone/>
            </a:pPr>
            <a:endParaRPr lang="en-US" sz="2400" dirty="0">
              <a:latin typeface="Garamond" panose="02020404030301010803" pitchFamily="18" charset="0"/>
              <a:cs typeface="Arial" charset="0"/>
            </a:endParaRPr>
          </a:p>
        </p:txBody>
      </p:sp>
      <p:sp>
        <p:nvSpPr>
          <p:cNvPr id="9" name="Rectangle 8"/>
          <p:cNvSpPr/>
          <p:nvPr/>
        </p:nvSpPr>
        <p:spPr>
          <a:xfrm>
            <a:off x="674370" y="3526973"/>
            <a:ext cx="5257800" cy="3200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p:cNvSpPr/>
          <p:nvPr/>
        </p:nvSpPr>
        <p:spPr>
          <a:xfrm>
            <a:off x="979170" y="3831773"/>
            <a:ext cx="4724400" cy="2590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360170" y="4136573"/>
            <a:ext cx="4038600" cy="1981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1817370" y="4441373"/>
            <a:ext cx="3276600" cy="1447800"/>
          </a:xfrm>
          <a:prstGeom prst="rect">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TextBox 12"/>
          <p:cNvSpPr txBox="1">
            <a:spLocks noChangeArrowheads="1"/>
          </p:cNvSpPr>
          <p:nvPr/>
        </p:nvSpPr>
        <p:spPr bwMode="auto">
          <a:xfrm>
            <a:off x="2617470" y="4862061"/>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Content</a:t>
            </a:r>
          </a:p>
        </p:txBody>
      </p:sp>
      <p:sp>
        <p:nvSpPr>
          <p:cNvPr id="14" name="TextBox 13"/>
          <p:cNvSpPr txBox="1">
            <a:spLocks noChangeArrowheads="1"/>
          </p:cNvSpPr>
          <p:nvPr/>
        </p:nvSpPr>
        <p:spPr bwMode="auto">
          <a:xfrm>
            <a:off x="2560320" y="4136573"/>
            <a:ext cx="1638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Padding</a:t>
            </a:r>
          </a:p>
        </p:txBody>
      </p:sp>
      <p:sp>
        <p:nvSpPr>
          <p:cNvPr id="15" name="TextBox 14"/>
          <p:cNvSpPr txBox="1">
            <a:spLocks noChangeArrowheads="1"/>
          </p:cNvSpPr>
          <p:nvPr/>
        </p:nvSpPr>
        <p:spPr bwMode="auto">
          <a:xfrm>
            <a:off x="2236470" y="3831773"/>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Border</a:t>
            </a:r>
          </a:p>
        </p:txBody>
      </p:sp>
      <p:sp>
        <p:nvSpPr>
          <p:cNvPr id="16" name="TextBox 15"/>
          <p:cNvSpPr txBox="1">
            <a:spLocks noChangeArrowheads="1"/>
          </p:cNvSpPr>
          <p:nvPr/>
        </p:nvSpPr>
        <p:spPr bwMode="auto">
          <a:xfrm>
            <a:off x="2731770" y="3526973"/>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b="1" dirty="0">
                <a:solidFill>
                  <a:srgbClr val="C00000"/>
                </a:solidFill>
                <a:latin typeface="Garamond" panose="02020404030301010803" pitchFamily="18" charset="0"/>
              </a:rPr>
              <a:t>Margin</a:t>
            </a:r>
          </a:p>
        </p:txBody>
      </p:sp>
      <p:sp>
        <p:nvSpPr>
          <p:cNvPr id="3" name="Rectangle 2"/>
          <p:cNvSpPr/>
          <p:nvPr/>
        </p:nvSpPr>
        <p:spPr>
          <a:xfrm>
            <a:off x="6732270" y="4627801"/>
            <a:ext cx="6096000" cy="646331"/>
          </a:xfrm>
          <a:prstGeom prst="rect">
            <a:avLst/>
          </a:prstGeom>
        </p:spPr>
        <p:txBody>
          <a:bodyPr>
            <a:spAutoFit/>
          </a:bodyPr>
          <a:lstStyle/>
          <a:p>
            <a:pPr>
              <a:buFont typeface="Arial" charset="0"/>
              <a:buNone/>
            </a:pPr>
            <a:r>
              <a:rPr lang="en-US" dirty="0">
                <a:latin typeface="Garamond" panose="02020404030301010803" pitchFamily="18" charset="0"/>
                <a:cs typeface="Arial" charset="0"/>
              </a:rPr>
              <a:t>You can set the height and width of an element using the </a:t>
            </a:r>
            <a:r>
              <a:rPr lang="en-US" b="1" dirty="0">
                <a:latin typeface="Garamond" panose="02020404030301010803" pitchFamily="18" charset="0"/>
                <a:cs typeface="Arial" charset="0"/>
              </a:rPr>
              <a:t>height</a:t>
            </a:r>
            <a:r>
              <a:rPr lang="en-US" dirty="0">
                <a:latin typeface="Garamond" panose="02020404030301010803" pitchFamily="18" charset="0"/>
                <a:cs typeface="Arial" charset="0"/>
              </a:rPr>
              <a:t> and </a:t>
            </a:r>
            <a:r>
              <a:rPr lang="en-US" b="1" dirty="0">
                <a:latin typeface="Garamond" panose="02020404030301010803" pitchFamily="18" charset="0"/>
                <a:cs typeface="Arial" charset="0"/>
              </a:rPr>
              <a:t>width</a:t>
            </a:r>
            <a:r>
              <a:rPr lang="en-US" dirty="0">
                <a:latin typeface="Garamond" panose="02020404030301010803" pitchFamily="18" charset="0"/>
                <a:cs typeface="Arial" charset="0"/>
              </a:rPr>
              <a:t> properties.</a:t>
            </a:r>
          </a:p>
        </p:txBody>
      </p:sp>
      <p:sp>
        <p:nvSpPr>
          <p:cNvPr id="4" name="Rectangle 3"/>
          <p:cNvSpPr/>
          <p:nvPr/>
        </p:nvSpPr>
        <p:spPr>
          <a:xfrm>
            <a:off x="6732270" y="4201661"/>
            <a:ext cx="2517869" cy="369332"/>
          </a:xfrm>
          <a:prstGeom prst="rect">
            <a:avLst/>
          </a:prstGeom>
        </p:spPr>
        <p:txBody>
          <a:bodyPr wrap="none">
            <a:spAutoFit/>
          </a:bodyPr>
          <a:lstStyle/>
          <a:p>
            <a:r>
              <a:rPr lang="en-US" b="1" u="sng" dirty="0">
                <a:latin typeface="Garamond" panose="02020404030301010803" pitchFamily="18" charset="0"/>
                <a:cs typeface="Arial" charset="0"/>
              </a:rPr>
              <a:t>Box Model : Illustration</a:t>
            </a:r>
          </a:p>
        </p:txBody>
      </p:sp>
      <p:sp>
        <p:nvSpPr>
          <p:cNvPr id="17" name="Slide Number Placeholder 3">
            <a:extLst>
              <a:ext uri="{FF2B5EF4-FFF2-40B4-BE49-F238E27FC236}">
                <a16:creationId xmlns:a16="http://schemas.microsoft.com/office/drawing/2014/main" id="{3C8E2786-7F0D-4D2B-8358-362A9D558EC4}"/>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31</a:t>
            </a:fld>
            <a:endParaRPr lang="en-US" altLang="en-US" sz="1400" dirty="0"/>
          </a:p>
        </p:txBody>
      </p:sp>
    </p:spTree>
    <p:extLst>
      <p:ext uri="{BB962C8B-B14F-4D97-AF65-F5344CB8AC3E}">
        <p14:creationId xmlns:p14="http://schemas.microsoft.com/office/powerpoint/2010/main" val="17632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647700" y="1638300"/>
            <a:ext cx="8686800" cy="55403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Garamond" panose="02020404030301010803" pitchFamily="18" charset="0"/>
              <a:cs typeface="Arial" charset="0"/>
            </a:endParaRPr>
          </a:p>
        </p:txBody>
      </p:sp>
      <p:sp>
        <p:nvSpPr>
          <p:cNvPr id="6" name="Rectangle 3"/>
          <p:cNvSpPr txBox="1">
            <a:spLocks/>
          </p:cNvSpPr>
          <p:nvPr/>
        </p:nvSpPr>
        <p:spPr>
          <a:xfrm>
            <a:off x="647700" y="1162050"/>
            <a:ext cx="11326586"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Padding</a:t>
            </a:r>
          </a:p>
          <a:p>
            <a:pPr marL="0" indent="0">
              <a:buFont typeface="Arial" charset="0"/>
              <a:buNone/>
            </a:pPr>
            <a:endParaRPr lang="en-US" sz="4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You can use the CSS padding properties to define the space between the element border and the element content. It  is possible to change the top, right, bottom and left padding independently using separate properties. </a:t>
            </a:r>
          </a:p>
          <a:p>
            <a:pPr marL="0" indent="0">
              <a:buFont typeface="Arial" charset="0"/>
              <a:buNone/>
            </a:pPr>
            <a:r>
              <a:rPr lang="en-US" sz="2400" dirty="0">
                <a:latin typeface="Garamond" panose="02020404030301010803" pitchFamily="18" charset="0"/>
                <a:cs typeface="Arial" charset="0"/>
              </a:rPr>
              <a:t>In shorthand; specify one, two, three, or four space-separated values:</a:t>
            </a:r>
          </a:p>
          <a:p>
            <a:pPr lvl="1"/>
            <a:r>
              <a:rPr lang="en-US" sz="2000" dirty="0">
                <a:latin typeface="Garamond" panose="02020404030301010803" pitchFamily="18" charset="0"/>
                <a:cs typeface="Arial" charset="0"/>
              </a:rPr>
              <a:t>[value]	[top, right, bottom, and left]	10px</a:t>
            </a:r>
          </a:p>
          <a:p>
            <a:pPr lvl="1"/>
            <a:r>
              <a:rPr lang="en-US" sz="2000" dirty="0">
                <a:latin typeface="Garamond" panose="02020404030301010803" pitchFamily="18" charset="0"/>
                <a:cs typeface="Arial" charset="0"/>
              </a:rPr>
              <a:t>[value] [value]	[top and bottom] [left and right]	10px 20px</a:t>
            </a:r>
          </a:p>
          <a:p>
            <a:pPr lvl="1"/>
            <a:r>
              <a:rPr lang="en-US" sz="2000" dirty="0">
                <a:latin typeface="Garamond" panose="02020404030301010803" pitchFamily="18" charset="0"/>
                <a:cs typeface="Arial" charset="0"/>
              </a:rPr>
              <a:t>[value] [value] [value]	[top] [right and left] [bottom]	10px 20px 30px</a:t>
            </a:r>
          </a:p>
          <a:p>
            <a:pPr lvl="1"/>
            <a:r>
              <a:rPr lang="en-US" sz="2000" dirty="0">
                <a:latin typeface="Garamond" panose="02020404030301010803" pitchFamily="18" charset="0"/>
                <a:cs typeface="Arial" charset="0"/>
              </a:rPr>
              <a:t>[value] [value] [value] [value]	[top] [right] [bottom] [left]	10px 20px 30px 40px</a:t>
            </a:r>
          </a:p>
          <a:p>
            <a:pPr lvl="1"/>
            <a:endParaRPr lang="en-US" sz="2000" dirty="0">
              <a:latin typeface="Garamond" panose="02020404030301010803" pitchFamily="18" charset="0"/>
              <a:cs typeface="Arial" charset="0"/>
            </a:endParaRPr>
          </a:p>
          <a:p>
            <a:r>
              <a:rPr lang="en-US" sz="2400" b="1" dirty="0">
                <a:solidFill>
                  <a:srgbClr val="FF0000"/>
                </a:solidFill>
                <a:latin typeface="Garamond" panose="02020404030301010803" pitchFamily="18" charset="0"/>
                <a:cs typeface="Arial" charset="0"/>
              </a:rPr>
              <a:t>Note:</a:t>
            </a:r>
            <a:r>
              <a:rPr lang="en-US" sz="2400" dirty="0">
                <a:latin typeface="Garamond" panose="02020404030301010803" pitchFamily="18" charset="0"/>
                <a:cs typeface="Arial" charset="0"/>
              </a:rPr>
              <a:t> padding: 10px 20px 30px 40px; </a:t>
            </a:r>
            <a:r>
              <a:rPr lang="en-US" sz="2400" b="1" dirty="0">
                <a:solidFill>
                  <a:srgbClr val="FF0000"/>
                </a:solidFill>
                <a:latin typeface="Garamond" panose="02020404030301010803" pitchFamily="18" charset="0"/>
                <a:cs typeface="Arial" charset="0"/>
              </a:rPr>
              <a:t>is same as</a:t>
            </a:r>
            <a:r>
              <a:rPr lang="en-US" sz="2400" dirty="0">
                <a:latin typeface="Garamond" panose="02020404030301010803" pitchFamily="18" charset="0"/>
                <a:cs typeface="Arial" charset="0"/>
              </a:rPr>
              <a:t> padding-top: 10px; padding-right: 20px; padding-bottom: 30px; padding-left: 40px;</a:t>
            </a:r>
          </a:p>
          <a:p>
            <a:pPr marL="0" indent="0">
              <a:buFont typeface="Arial" charset="0"/>
              <a:buNone/>
            </a:pPr>
            <a:endParaRPr lang="en-US" sz="100" dirty="0">
              <a:latin typeface="Garamond" panose="02020404030301010803" pitchFamily="18" charset="0"/>
              <a:cs typeface="Arial" charset="0"/>
            </a:endParaRPr>
          </a:p>
        </p:txBody>
      </p:sp>
      <p:sp>
        <p:nvSpPr>
          <p:cNvPr id="9" name="Rectangle 3"/>
          <p:cNvSpPr txBox="1">
            <a:spLocks/>
          </p:cNvSpPr>
          <p:nvPr/>
        </p:nvSpPr>
        <p:spPr>
          <a:xfrm>
            <a:off x="647700" y="3389267"/>
            <a:ext cx="79248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2400" b="1" dirty="0">
              <a:latin typeface="Garamond" panose="02020404030301010803" pitchFamily="18" charset="0"/>
              <a:cs typeface="Arial" charset="0"/>
            </a:endParaRPr>
          </a:p>
        </p:txBody>
      </p:sp>
      <p:sp>
        <p:nvSpPr>
          <p:cNvPr id="10" name="Rectangle 3"/>
          <p:cNvSpPr txBox="1">
            <a:spLocks/>
          </p:cNvSpPr>
          <p:nvPr/>
        </p:nvSpPr>
        <p:spPr>
          <a:xfrm>
            <a:off x="647700" y="5735183"/>
            <a:ext cx="11326586"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charset="0"/>
              <a:buNone/>
            </a:pPr>
            <a:endParaRPr lang="en-US" sz="2400" b="1"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D4B38FA5-F6E9-4EC1-8D0A-0A709A65EA62}"/>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32</a:t>
            </a:fld>
            <a:endParaRPr lang="en-US" altLang="en-US" sz="1400" dirty="0"/>
          </a:p>
        </p:txBody>
      </p:sp>
    </p:spTree>
    <p:extLst>
      <p:ext uri="{BB962C8B-B14F-4D97-AF65-F5344CB8AC3E}">
        <p14:creationId xmlns:p14="http://schemas.microsoft.com/office/powerpoint/2010/main" val="23310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7" name="Rectangle 2"/>
          <p:cNvSpPr txBox="1">
            <a:spLocks/>
          </p:cNvSpPr>
          <p:nvPr/>
        </p:nvSpPr>
        <p:spPr>
          <a:xfrm>
            <a:off x="647700" y="152400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8" name="Rectangle 3"/>
          <p:cNvSpPr txBox="1">
            <a:spLocks/>
          </p:cNvSpPr>
          <p:nvPr/>
        </p:nvSpPr>
        <p:spPr>
          <a:xfrm>
            <a:off x="632694" y="1255363"/>
            <a:ext cx="10216120" cy="5374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Border</a:t>
            </a:r>
          </a:p>
          <a:p>
            <a:pPr marL="0" indent="0">
              <a:buFont typeface="Arial" charset="0"/>
              <a:buNone/>
            </a:pPr>
            <a:endParaRPr lang="en-US" sz="2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You can use the CSS  Border properties to specify the style and color of an element’s  border.		</a:t>
            </a:r>
          </a:p>
          <a:p>
            <a:pPr marL="0" indent="0">
              <a:buFont typeface="Arial" charset="0"/>
              <a:buNone/>
            </a:pPr>
            <a:endParaRPr lang="en-US" sz="2400" b="1" u="sng" dirty="0">
              <a:latin typeface="Garamond" panose="02020404030301010803" pitchFamily="18" charset="0"/>
              <a:cs typeface="Arial" charset="0"/>
            </a:endParaRPr>
          </a:p>
          <a:p>
            <a:r>
              <a:rPr lang="en-US" sz="2400" b="1" dirty="0">
                <a:latin typeface="Garamond" panose="02020404030301010803" pitchFamily="18" charset="0"/>
                <a:cs typeface="Arial" charset="0"/>
              </a:rPr>
              <a:t>border-style</a:t>
            </a:r>
          </a:p>
          <a:p>
            <a:pPr lvl="1"/>
            <a:r>
              <a:rPr lang="en-US" sz="2000" b="1" dirty="0">
                <a:latin typeface="Garamond" panose="02020404030301010803" pitchFamily="18" charset="0"/>
                <a:cs typeface="Arial" charset="0"/>
              </a:rPr>
              <a:t>To make a border around an element.</a:t>
            </a:r>
          </a:p>
          <a:p>
            <a:pPr lvl="1"/>
            <a:r>
              <a:rPr lang="en-US" sz="2000" b="1" dirty="0">
                <a:latin typeface="Garamond" panose="02020404030301010803" pitchFamily="18" charset="0"/>
                <a:cs typeface="Arial" charset="0"/>
              </a:rPr>
              <a:t>Values: solid, dotted, dashed, double, groove, ridge, inset and outset.</a:t>
            </a:r>
          </a:p>
          <a:p>
            <a:r>
              <a:rPr lang="en-US" sz="2400" b="1" dirty="0">
                <a:latin typeface="Garamond" panose="02020404030301010803" pitchFamily="18" charset="0"/>
                <a:cs typeface="Arial" charset="0"/>
              </a:rPr>
              <a:t>border-width</a:t>
            </a:r>
          </a:p>
          <a:p>
            <a:pPr lvl="1"/>
            <a:r>
              <a:rPr lang="en-US" sz="2000" b="1" dirty="0">
                <a:latin typeface="Garamond" panose="02020404030301010803" pitchFamily="18" charset="0"/>
                <a:cs typeface="Arial" charset="0"/>
              </a:rPr>
              <a:t>sets the width of the border</a:t>
            </a:r>
          </a:p>
          <a:p>
            <a:pPr lvl="1"/>
            <a:r>
              <a:rPr lang="en-US" sz="2000" b="1" dirty="0">
                <a:latin typeface="Garamond" panose="02020404030301010803" pitchFamily="18" charset="0"/>
                <a:cs typeface="Arial" charset="0"/>
              </a:rPr>
              <a:t>There are also properties for border-top-width, border-right-width, border-bottom-width and border-left-width.</a:t>
            </a:r>
          </a:p>
          <a:p>
            <a:r>
              <a:rPr lang="en-US" sz="2400" b="1" dirty="0">
                <a:latin typeface="Garamond" panose="02020404030301010803" pitchFamily="18" charset="0"/>
                <a:cs typeface="Arial" charset="0"/>
              </a:rPr>
              <a:t>border-color</a:t>
            </a:r>
          </a:p>
          <a:p>
            <a:pPr lvl="1"/>
            <a:r>
              <a:rPr lang="en-US" sz="2000" b="1" dirty="0">
                <a:latin typeface="Garamond" panose="02020404030301010803" pitchFamily="18" charset="0"/>
                <a:cs typeface="Arial" charset="0"/>
              </a:rPr>
              <a:t>sets the color.</a:t>
            </a:r>
          </a:p>
          <a:p>
            <a:pPr marL="0" indent="0">
              <a:buFont typeface="Arial" charset="0"/>
              <a:buNone/>
            </a:pPr>
            <a:endParaRPr lang="en-US" sz="2400" dirty="0">
              <a:latin typeface="Garamond" panose="02020404030301010803" pitchFamily="18" charset="0"/>
              <a:cs typeface="Arial" charset="0"/>
            </a:endParaRPr>
          </a:p>
        </p:txBody>
      </p:sp>
      <p:sp>
        <p:nvSpPr>
          <p:cNvPr id="5" name="Slide Number Placeholder 3">
            <a:extLst>
              <a:ext uri="{FF2B5EF4-FFF2-40B4-BE49-F238E27FC236}">
                <a16:creationId xmlns:a16="http://schemas.microsoft.com/office/drawing/2014/main" id="{7C27CA48-5CA4-4D3D-A18A-02BB06299A03}"/>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33</a:t>
            </a:fld>
            <a:endParaRPr lang="en-US" altLang="en-US" sz="1400" dirty="0"/>
          </a:p>
        </p:txBody>
      </p:sp>
    </p:spTree>
    <p:extLst>
      <p:ext uri="{BB962C8B-B14F-4D97-AF65-F5344CB8AC3E}">
        <p14:creationId xmlns:p14="http://schemas.microsoft.com/office/powerpoint/2010/main" val="466920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9A1E-628B-4D95-93ED-BEAF4FF945F5}"/>
              </a:ext>
            </a:extLst>
          </p:cNvPr>
          <p:cNvSpPr>
            <a:spLocks noGrp="1"/>
          </p:cNvSpPr>
          <p:nvPr>
            <p:ph type="title"/>
          </p:nvPr>
        </p:nvSpPr>
        <p:spPr/>
        <p:txBody>
          <a:bodyPr/>
          <a:lstStyle/>
          <a:p>
            <a:r>
              <a:rPr lang="en-US" dirty="0"/>
              <a:t>Border-width</a:t>
            </a:r>
          </a:p>
        </p:txBody>
      </p:sp>
      <p:sp>
        <p:nvSpPr>
          <p:cNvPr id="3" name="Content Placeholder 2">
            <a:extLst>
              <a:ext uri="{FF2B5EF4-FFF2-40B4-BE49-F238E27FC236}">
                <a16:creationId xmlns:a16="http://schemas.microsoft.com/office/drawing/2014/main" id="{956CE3FB-DFDB-4123-AFE5-F3E251D8D580}"/>
              </a:ext>
            </a:extLst>
          </p:cNvPr>
          <p:cNvSpPr>
            <a:spLocks noGrp="1"/>
          </p:cNvSpPr>
          <p:nvPr>
            <p:ph idx="1"/>
          </p:nvPr>
        </p:nvSpPr>
        <p:spPr>
          <a:xfrm>
            <a:off x="645131" y="1410346"/>
            <a:ext cx="9955709" cy="4838054"/>
          </a:xfrm>
        </p:spPr>
        <p:txBody>
          <a:bodyPr/>
          <a:lstStyle/>
          <a:p>
            <a:r>
              <a:rPr lang="en-US" dirty="0"/>
              <a:t>In shorthand; specify one, two, three, or four space-separated values:</a:t>
            </a:r>
          </a:p>
          <a:p>
            <a:pPr lvl="1"/>
            <a:r>
              <a:rPr lang="en-US" dirty="0"/>
              <a:t>[value]	[top, right, bottom, and left]	10px</a:t>
            </a:r>
          </a:p>
          <a:p>
            <a:pPr lvl="1"/>
            <a:r>
              <a:rPr lang="en-US" dirty="0"/>
              <a:t>[value] [value]	[top and bottom] [left and right]	10px 20px</a:t>
            </a:r>
          </a:p>
          <a:p>
            <a:pPr lvl="1"/>
            <a:r>
              <a:rPr lang="en-US" dirty="0"/>
              <a:t>[value] [value] [value]	[top] [right and left] [bottom]	10px 20px 30px</a:t>
            </a:r>
          </a:p>
          <a:p>
            <a:pPr lvl="1"/>
            <a:r>
              <a:rPr lang="en-US" dirty="0"/>
              <a:t>[value] [value] [value] [value]	[top] [right] [bottom] [left]	10px 20px 30px 40px</a:t>
            </a:r>
          </a:p>
          <a:p>
            <a:pPr lvl="1"/>
            <a:endParaRPr lang="en-US" dirty="0"/>
          </a:p>
          <a:p>
            <a:pPr lvl="1"/>
            <a:endParaRPr lang="en-US" dirty="0"/>
          </a:p>
          <a:p>
            <a:r>
              <a:rPr lang="en-US" b="1" dirty="0">
                <a:solidFill>
                  <a:srgbClr val="FF0000"/>
                </a:solidFill>
              </a:rPr>
              <a:t>Note :</a:t>
            </a:r>
            <a:r>
              <a:rPr lang="en-US" dirty="0"/>
              <a:t> border-width: 10px 20px 30px 40px; </a:t>
            </a:r>
            <a:r>
              <a:rPr lang="en-US" b="1" dirty="0">
                <a:solidFill>
                  <a:srgbClr val="FF0000"/>
                </a:solidFill>
              </a:rPr>
              <a:t>is same</a:t>
            </a:r>
            <a:r>
              <a:rPr lang="en-US" dirty="0"/>
              <a:t> as border-top-width: 10px; border-right-width: 20px; border-bottom-width: 30px; border-left-width: 40px;</a:t>
            </a:r>
          </a:p>
        </p:txBody>
      </p:sp>
    </p:spTree>
    <p:extLst>
      <p:ext uri="{BB962C8B-B14F-4D97-AF65-F5344CB8AC3E}">
        <p14:creationId xmlns:p14="http://schemas.microsoft.com/office/powerpoint/2010/main" val="1881163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1055986"/>
            <a:ext cx="10999107" cy="53676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latin typeface="Garamond" panose="02020404030301010803" pitchFamily="18" charset="0"/>
                <a:cs typeface="Arial" charset="0"/>
              </a:rPr>
              <a:t>CSS Margin</a:t>
            </a:r>
          </a:p>
          <a:p>
            <a:pPr marL="0" indent="0">
              <a:buFont typeface="Arial" charset="0"/>
              <a:buNone/>
            </a:pPr>
            <a:endParaRPr lang="en-US" sz="400" dirty="0">
              <a:latin typeface="Garamond" panose="02020404030301010803" pitchFamily="18" charset="0"/>
              <a:cs typeface="Arial" charset="0"/>
            </a:endParaRPr>
          </a:p>
          <a:p>
            <a:pPr marL="0" indent="0">
              <a:buFont typeface="Arial" charset="0"/>
              <a:buNone/>
            </a:pPr>
            <a:r>
              <a:rPr lang="en-US" sz="2400" dirty="0">
                <a:latin typeface="Garamond" panose="02020404030301010803" pitchFamily="18" charset="0"/>
                <a:cs typeface="Arial" charset="0"/>
              </a:rPr>
              <a:t>Using CSS Margin properties you can specify the space around elements.</a:t>
            </a:r>
          </a:p>
          <a:p>
            <a:pPr marL="0" indent="0">
              <a:buFont typeface="Arial" charset="0"/>
              <a:buNone/>
            </a:pPr>
            <a:endParaRPr lang="en-US" sz="400" dirty="0">
              <a:latin typeface="Garamond" panose="02020404030301010803" pitchFamily="18" charset="0"/>
              <a:cs typeface="Arial" charset="0"/>
            </a:endParaRPr>
          </a:p>
          <a:p>
            <a:r>
              <a:rPr lang="en-US" sz="2400" b="1" dirty="0">
                <a:latin typeface="Garamond" panose="02020404030301010803" pitchFamily="18" charset="0"/>
                <a:cs typeface="Arial" charset="0"/>
              </a:rPr>
              <a:t>One, two, three, or four space-separated values:</a:t>
            </a:r>
          </a:p>
          <a:p>
            <a:pPr lvl="1"/>
            <a:r>
              <a:rPr lang="en-US" sz="2000" b="1" dirty="0">
                <a:latin typeface="Garamond" panose="02020404030301010803" pitchFamily="18" charset="0"/>
                <a:cs typeface="Arial" charset="0"/>
              </a:rPr>
              <a:t>[value]	[top, right, bottom, and left]	10px</a:t>
            </a:r>
          </a:p>
          <a:p>
            <a:pPr lvl="1"/>
            <a:r>
              <a:rPr lang="en-US" sz="2000" b="1" dirty="0">
                <a:latin typeface="Garamond" panose="02020404030301010803" pitchFamily="18" charset="0"/>
                <a:cs typeface="Arial" charset="0"/>
              </a:rPr>
              <a:t>[value] [value]	[top and bottom] [left and right]	10px 20px</a:t>
            </a:r>
          </a:p>
          <a:p>
            <a:pPr lvl="1"/>
            <a:r>
              <a:rPr lang="en-US" sz="2000" b="1" dirty="0">
                <a:latin typeface="Garamond" panose="02020404030301010803" pitchFamily="18" charset="0"/>
                <a:cs typeface="Arial" charset="0"/>
              </a:rPr>
              <a:t>[value] [value] [value]	[top] [right and left] [bottom]	10px 20px 30px</a:t>
            </a:r>
          </a:p>
          <a:p>
            <a:pPr lvl="1"/>
            <a:r>
              <a:rPr lang="en-US" sz="2000" b="1" dirty="0">
                <a:latin typeface="Garamond" panose="02020404030301010803" pitchFamily="18" charset="0"/>
                <a:cs typeface="Arial" charset="0"/>
              </a:rPr>
              <a:t>[value] [value] [value] [value]	[top] [right] [bottom] [left]	10px 20px 30px 40px</a:t>
            </a:r>
          </a:p>
          <a:p>
            <a:pPr lvl="1"/>
            <a:endParaRPr lang="en-US" sz="2000" b="1" u="sng" dirty="0">
              <a:latin typeface="Garamond" panose="02020404030301010803" pitchFamily="18" charset="0"/>
              <a:cs typeface="Arial" charset="0"/>
            </a:endParaRPr>
          </a:p>
          <a:p>
            <a:r>
              <a:rPr lang="en-US" sz="2400" b="1" dirty="0">
                <a:solidFill>
                  <a:srgbClr val="FF0000"/>
                </a:solidFill>
                <a:latin typeface="Garamond" panose="02020404030301010803" pitchFamily="18" charset="0"/>
                <a:cs typeface="Arial" charset="0"/>
              </a:rPr>
              <a:t>Note </a:t>
            </a:r>
            <a:r>
              <a:rPr lang="en-US" sz="2400" b="1" dirty="0">
                <a:latin typeface="Garamond" panose="02020404030301010803" pitchFamily="18" charset="0"/>
                <a:cs typeface="Arial" charset="0"/>
              </a:rPr>
              <a:t>: margin: 10px 20px 30px 40px; </a:t>
            </a:r>
            <a:r>
              <a:rPr lang="en-US" sz="2400" b="1" dirty="0">
                <a:solidFill>
                  <a:srgbClr val="FF0000"/>
                </a:solidFill>
                <a:latin typeface="Garamond" panose="02020404030301010803" pitchFamily="18" charset="0"/>
                <a:cs typeface="Arial" charset="0"/>
              </a:rPr>
              <a:t>is same </a:t>
            </a:r>
            <a:r>
              <a:rPr lang="en-US" sz="2400" b="1" dirty="0">
                <a:latin typeface="Garamond" panose="02020404030301010803" pitchFamily="18" charset="0"/>
                <a:cs typeface="Arial" charset="0"/>
              </a:rPr>
              <a:t>as margin-top: 10px; margin-right: 20px; margin-bottom: 30px; margin-left: 40px;, for example.</a:t>
            </a: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F4E97AF3-B695-41FD-B1E5-8464E7CDC611}"/>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35</a:t>
            </a:fld>
            <a:endParaRPr lang="en-US" altLang="en-US" sz="1400" dirty="0"/>
          </a:p>
        </p:txBody>
      </p:sp>
    </p:spTree>
    <p:extLst>
      <p:ext uri="{BB962C8B-B14F-4D97-AF65-F5344CB8AC3E}">
        <p14:creationId xmlns:p14="http://schemas.microsoft.com/office/powerpoint/2010/main" val="2612024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701040" y="986589"/>
            <a:ext cx="10748010" cy="61108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Pseudo-Class</a:t>
            </a:r>
          </a:p>
          <a:p>
            <a:pPr marL="0" indent="0">
              <a:buNone/>
            </a:pPr>
            <a:endParaRPr lang="en-US" sz="100" b="1" u="sng"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A pseudo-class is used to define a special state of an element. </a:t>
            </a:r>
          </a:p>
          <a:p>
            <a:pPr lvl="1"/>
            <a:r>
              <a:rPr lang="en-US" sz="2700" dirty="0">
                <a:latin typeface="Garamond" panose="02020404030301010803" pitchFamily="18" charset="0"/>
                <a:cs typeface="Arial" charset="0"/>
              </a:rPr>
              <a:t>Style an element when a user </a:t>
            </a:r>
            <a:r>
              <a:rPr lang="en-US" sz="2700" dirty="0" err="1">
                <a:latin typeface="Garamond" panose="02020404030301010803" pitchFamily="18" charset="0"/>
                <a:cs typeface="Arial" charset="0"/>
              </a:rPr>
              <a:t>mouses</a:t>
            </a:r>
            <a:r>
              <a:rPr lang="en-US" sz="2700" dirty="0">
                <a:latin typeface="Garamond" panose="02020404030301010803" pitchFamily="18" charset="0"/>
                <a:cs typeface="Arial" charset="0"/>
              </a:rPr>
              <a:t> over it.</a:t>
            </a:r>
          </a:p>
          <a:p>
            <a:pPr lvl="1"/>
            <a:r>
              <a:rPr lang="en-US" sz="2700" dirty="0">
                <a:latin typeface="Garamond" panose="02020404030301010803" pitchFamily="18" charset="0"/>
                <a:cs typeface="Arial" charset="0"/>
              </a:rPr>
              <a:t>Style visited and unvisited links differently.</a:t>
            </a:r>
          </a:p>
          <a:p>
            <a:pPr marL="0" indent="0">
              <a:buNone/>
            </a:pPr>
            <a:endParaRPr lang="en-US" sz="2400" b="1" u="sng" dirty="0">
              <a:latin typeface="Garamond" panose="02020404030301010803" pitchFamily="18" charset="0"/>
              <a:cs typeface="Arial" charset="0"/>
            </a:endParaRPr>
          </a:p>
          <a:p>
            <a:pPr marL="0" indent="0">
              <a:buFont typeface="Arial" charset="0"/>
              <a:buNone/>
            </a:pPr>
            <a:r>
              <a:rPr lang="en-US" sz="2900" dirty="0">
                <a:latin typeface="Garamond" panose="02020404030301010803" pitchFamily="18" charset="0"/>
              </a:rPr>
              <a:t>/* unvisited link */</a:t>
            </a:r>
            <a:br>
              <a:rPr lang="en-US" sz="2900" dirty="0">
                <a:latin typeface="Garamond" panose="02020404030301010803" pitchFamily="18" charset="0"/>
              </a:rPr>
            </a:br>
            <a:r>
              <a:rPr lang="en-US" sz="2900" dirty="0">
                <a:latin typeface="Garamond" panose="02020404030301010803" pitchFamily="18" charset="0"/>
              </a:rPr>
              <a:t>a:link { color: #FF0000;</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visited link */</a:t>
            </a:r>
            <a:br>
              <a:rPr lang="en-US" sz="2900" dirty="0">
                <a:latin typeface="Garamond" panose="02020404030301010803" pitchFamily="18" charset="0"/>
              </a:rPr>
            </a:br>
            <a:r>
              <a:rPr lang="en-US" sz="2900" dirty="0">
                <a:latin typeface="Garamond" panose="02020404030301010803" pitchFamily="18" charset="0"/>
              </a:rPr>
              <a:t>a:visited { color: #00FF00;</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mouse over link */</a:t>
            </a:r>
            <a:br>
              <a:rPr lang="en-US" sz="2900" dirty="0">
                <a:latin typeface="Garamond" panose="02020404030301010803" pitchFamily="18" charset="0"/>
              </a:rPr>
            </a:br>
            <a:r>
              <a:rPr lang="en-US" sz="2900" dirty="0">
                <a:latin typeface="Garamond" panose="02020404030301010803" pitchFamily="18" charset="0"/>
              </a:rPr>
              <a:t>a:hover { color: #FF00FF;</a:t>
            </a:r>
            <a:br>
              <a:rPr lang="en-US" sz="2900" dirty="0">
                <a:latin typeface="Garamond" panose="02020404030301010803" pitchFamily="18" charset="0"/>
              </a:rPr>
            </a:br>
            <a:r>
              <a:rPr lang="en-US" sz="2900" dirty="0">
                <a:latin typeface="Garamond" panose="02020404030301010803" pitchFamily="18" charset="0"/>
              </a:rPr>
              <a:t>}</a:t>
            </a:r>
            <a:br>
              <a:rPr lang="en-US" sz="2900" dirty="0">
                <a:latin typeface="Garamond" panose="02020404030301010803" pitchFamily="18" charset="0"/>
              </a:rPr>
            </a:br>
            <a:br>
              <a:rPr lang="en-US" sz="2900" dirty="0">
                <a:latin typeface="Garamond" panose="02020404030301010803" pitchFamily="18" charset="0"/>
              </a:rPr>
            </a:br>
            <a:r>
              <a:rPr lang="en-US" sz="2900" dirty="0">
                <a:latin typeface="Garamond" panose="02020404030301010803" pitchFamily="18" charset="0"/>
              </a:rPr>
              <a:t>/* selected link */</a:t>
            </a:r>
            <a:br>
              <a:rPr lang="en-US" sz="2900" dirty="0">
                <a:latin typeface="Garamond" panose="02020404030301010803" pitchFamily="18" charset="0"/>
              </a:rPr>
            </a:br>
            <a:r>
              <a:rPr lang="en-US" sz="2900" dirty="0">
                <a:latin typeface="Garamond" panose="02020404030301010803" pitchFamily="18" charset="0"/>
              </a:rPr>
              <a:t>a:active { color: #0000FF;</a:t>
            </a:r>
            <a:br>
              <a:rPr lang="en-US" sz="2900" dirty="0">
                <a:latin typeface="Garamond" panose="02020404030301010803" pitchFamily="18" charset="0"/>
              </a:rPr>
            </a:br>
            <a:r>
              <a:rPr lang="en-US" sz="2900" dirty="0">
                <a:latin typeface="Garamond" panose="02020404030301010803" pitchFamily="18" charset="0"/>
              </a:rPr>
              <a:t>}</a:t>
            </a:r>
            <a:endParaRPr lang="en-US" sz="2900" dirty="0">
              <a:latin typeface="Garamond" panose="02020404030301010803" pitchFamily="18" charset="0"/>
              <a:cs typeface="Arial" charset="0"/>
            </a:endParaRPr>
          </a:p>
          <a:p>
            <a:pPr marL="0" indent="0">
              <a:buFont typeface="Arial" charset="0"/>
              <a:buNone/>
            </a:pPr>
            <a:endParaRPr lang="en-US" sz="2400" dirty="0">
              <a:latin typeface="Garamond" panose="02020404030301010803" pitchFamily="18" charset="0"/>
              <a:cs typeface="Arial" charset="0"/>
            </a:endParaRPr>
          </a:p>
        </p:txBody>
      </p:sp>
      <p:sp>
        <p:nvSpPr>
          <p:cNvPr id="7" name="Slide Number Placeholder 3">
            <a:extLst>
              <a:ext uri="{FF2B5EF4-FFF2-40B4-BE49-F238E27FC236}">
                <a16:creationId xmlns:a16="http://schemas.microsoft.com/office/drawing/2014/main" id="{B778BEF7-6338-4DDF-994D-361FDE6DE746}"/>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36</a:t>
            </a:fld>
            <a:endParaRPr lang="en-US" altLang="en-US" sz="1400" dirty="0"/>
          </a:p>
        </p:txBody>
      </p:sp>
    </p:spTree>
    <p:extLst>
      <p:ext uri="{BB962C8B-B14F-4D97-AF65-F5344CB8AC3E}">
        <p14:creationId xmlns:p14="http://schemas.microsoft.com/office/powerpoint/2010/main" val="498433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986589"/>
            <a:ext cx="11524343" cy="6110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Pseudo-Elements</a:t>
            </a:r>
            <a:endParaRPr lang="en-US" sz="100" b="1" u="sng"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A CSS pseudo-element is used to style specified parts of an element.</a:t>
            </a:r>
          </a:p>
          <a:p>
            <a:pPr lvl="1"/>
            <a:r>
              <a:rPr lang="en-US" sz="2700" dirty="0">
                <a:latin typeface="Garamond" panose="02020404030301010803" pitchFamily="18" charset="0"/>
                <a:cs typeface="Arial" charset="0"/>
              </a:rPr>
              <a:t>Style the first letter, or line, of an element</a:t>
            </a:r>
          </a:p>
          <a:p>
            <a:pPr lvl="1"/>
            <a:r>
              <a:rPr lang="en-US" sz="2700" dirty="0">
                <a:latin typeface="Garamond" panose="02020404030301010803" pitchFamily="18" charset="0"/>
                <a:cs typeface="Arial" charset="0"/>
              </a:rPr>
              <a:t>Insert content before, or after, the content of an element</a:t>
            </a:r>
            <a:endParaRPr lang="en-US" sz="2400" b="1" u="sng" dirty="0">
              <a:latin typeface="Garamond" panose="02020404030301010803" pitchFamily="18" charset="0"/>
              <a:cs typeface="Arial" charset="0"/>
            </a:endParaRPr>
          </a:p>
          <a:p>
            <a:pPr marL="0" indent="0">
              <a:buFont typeface="Arial" charset="0"/>
              <a:buNone/>
            </a:pPr>
            <a:r>
              <a:rPr lang="en-US" dirty="0">
                <a:latin typeface="Garamond" panose="02020404030301010803" pitchFamily="18" charset="0"/>
                <a:cs typeface="Arial" charset="0"/>
              </a:rPr>
              <a:t>The </a:t>
            </a:r>
            <a:r>
              <a:rPr lang="en-US" b="1" dirty="0">
                <a:latin typeface="Garamond" panose="02020404030301010803" pitchFamily="18" charset="0"/>
                <a:cs typeface="Arial" charset="0"/>
              </a:rPr>
              <a:t>::first-line </a:t>
            </a:r>
            <a:r>
              <a:rPr lang="en-US" dirty="0">
                <a:latin typeface="Garamond" panose="02020404030301010803" pitchFamily="18" charset="0"/>
                <a:cs typeface="Arial" charset="0"/>
              </a:rPr>
              <a:t>pseudo-element is used to add a special style to the first line of a text. </a:t>
            </a:r>
            <a:r>
              <a:rPr lang="en-US" u="sng" dirty="0">
                <a:latin typeface="Garamond" panose="02020404030301010803" pitchFamily="18" charset="0"/>
                <a:cs typeface="Arial" charset="0"/>
              </a:rPr>
              <a:t>All Pseudo Elements-</a:t>
            </a:r>
          </a:p>
        </p:txBody>
      </p:sp>
      <p:graphicFrame>
        <p:nvGraphicFramePr>
          <p:cNvPr id="11" name="Table 10"/>
          <p:cNvGraphicFramePr>
            <a:graphicFrameLocks noGrp="1"/>
          </p:cNvGraphicFramePr>
          <p:nvPr/>
        </p:nvGraphicFramePr>
        <p:xfrm>
          <a:off x="2200274" y="3864134"/>
          <a:ext cx="9774011" cy="2782008"/>
        </p:xfrm>
        <a:graphic>
          <a:graphicData uri="http://schemas.openxmlformats.org/drawingml/2006/table">
            <a:tbl>
              <a:tblPr/>
              <a:tblGrid>
                <a:gridCol w="1933323">
                  <a:extLst>
                    <a:ext uri="{9D8B030D-6E8A-4147-A177-3AD203B41FA5}">
                      <a16:colId xmlns:a16="http://schemas.microsoft.com/office/drawing/2014/main" val="20000"/>
                    </a:ext>
                  </a:extLst>
                </a:gridCol>
                <a:gridCol w="1933323">
                  <a:extLst>
                    <a:ext uri="{9D8B030D-6E8A-4147-A177-3AD203B41FA5}">
                      <a16:colId xmlns:a16="http://schemas.microsoft.com/office/drawing/2014/main" val="20001"/>
                    </a:ext>
                  </a:extLst>
                </a:gridCol>
                <a:gridCol w="5907365">
                  <a:extLst>
                    <a:ext uri="{9D8B030D-6E8A-4147-A177-3AD203B41FA5}">
                      <a16:colId xmlns:a16="http://schemas.microsoft.com/office/drawing/2014/main" val="20002"/>
                    </a:ext>
                  </a:extLst>
                </a:gridCol>
              </a:tblGrid>
              <a:tr h="301918">
                <a:tc>
                  <a:txBody>
                    <a:bodyPr/>
                    <a:lstStyle/>
                    <a:p>
                      <a:pPr algn="l" fontAlgn="t"/>
                      <a:r>
                        <a:rPr lang="en-US" sz="2000" dirty="0">
                          <a:effectLst/>
                          <a:latin typeface="Garamond" panose="02020404030301010803" pitchFamily="18" charset="0"/>
                        </a:rPr>
                        <a:t>Selector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Garamond" panose="02020404030301010803" pitchFamily="18" charset="0"/>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Garamond" panose="02020404030301010803" pitchFamily="18" charset="0"/>
                        </a:rPr>
                        <a:t>Example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391">
                <a:tc>
                  <a:txBody>
                    <a:bodyPr/>
                    <a:lstStyle/>
                    <a:p>
                      <a:pPr fontAlgn="t"/>
                      <a:r>
                        <a:rPr lang="en-US" sz="2000" u="sng">
                          <a:solidFill>
                            <a:srgbClr val="333333"/>
                          </a:solidFill>
                          <a:effectLst/>
                          <a:latin typeface="Garamond" panose="02020404030301010803" pitchFamily="18" charset="0"/>
                          <a:hlinkClick r:id="rId3"/>
                        </a:rPr>
                        <a:t>::after</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p::after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Insert content after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70391">
                <a:tc>
                  <a:txBody>
                    <a:bodyPr/>
                    <a:lstStyle/>
                    <a:p>
                      <a:pPr fontAlgn="t"/>
                      <a:r>
                        <a:rPr lang="en-US" sz="2000" u="sng">
                          <a:solidFill>
                            <a:srgbClr val="333333"/>
                          </a:solidFill>
                          <a:effectLst/>
                          <a:latin typeface="Garamond" panose="02020404030301010803" pitchFamily="18" charset="0"/>
                          <a:hlinkClick r:id="rId4"/>
                        </a:rPr>
                        <a:t>::before</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p::before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Insert content before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391">
                <a:tc>
                  <a:txBody>
                    <a:bodyPr/>
                    <a:lstStyle/>
                    <a:p>
                      <a:pPr fontAlgn="t"/>
                      <a:r>
                        <a:rPr lang="en-US" sz="2000" u="sng">
                          <a:solidFill>
                            <a:srgbClr val="333333"/>
                          </a:solidFill>
                          <a:effectLst/>
                          <a:latin typeface="Garamond" panose="02020404030301010803" pitchFamily="18" charset="0"/>
                          <a:hlinkClick r:id="rId5"/>
                        </a:rPr>
                        <a:t>::first-letter</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p::first-letter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Selects the first letter of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70391">
                <a:tc>
                  <a:txBody>
                    <a:bodyPr/>
                    <a:lstStyle/>
                    <a:p>
                      <a:pPr fontAlgn="t"/>
                      <a:r>
                        <a:rPr lang="en-US" sz="2000" u="sng">
                          <a:solidFill>
                            <a:srgbClr val="333333"/>
                          </a:solidFill>
                          <a:effectLst/>
                          <a:latin typeface="Garamond" panose="02020404030301010803" pitchFamily="18" charset="0"/>
                          <a:hlinkClick r:id="rId6"/>
                        </a:rPr>
                        <a:t>::first-line</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a:effectLst/>
                          <a:latin typeface="Garamond" panose="02020404030301010803" pitchFamily="18" charset="0"/>
                        </a:rPr>
                        <a:t>p::first-line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effectLst/>
                          <a:latin typeface="Garamond" panose="02020404030301010803" pitchFamily="18" charset="0"/>
                        </a:rPr>
                        <a:t>Selects the first line of every &lt;p&gt;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6008">
                <a:tc>
                  <a:txBody>
                    <a:bodyPr/>
                    <a:lstStyle/>
                    <a:p>
                      <a:pPr fontAlgn="t"/>
                      <a:r>
                        <a:rPr lang="en-US" sz="2000" u="sng">
                          <a:solidFill>
                            <a:srgbClr val="333333"/>
                          </a:solidFill>
                          <a:effectLst/>
                          <a:latin typeface="Garamond" panose="02020404030301010803" pitchFamily="18" charset="0"/>
                          <a:hlinkClick r:id="rId7"/>
                        </a:rPr>
                        <a:t>::selection</a:t>
                      </a:r>
                      <a:endParaRPr lang="en-US" sz="2000">
                        <a:effectLst/>
                        <a:latin typeface="Garamond" panose="02020404030301010803" pitchFamily="18"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a:effectLst/>
                          <a:latin typeface="Garamond" panose="02020404030301010803" pitchFamily="18" charset="0"/>
                        </a:rPr>
                        <a:t>p::selection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2000" dirty="0">
                          <a:effectLst/>
                          <a:latin typeface="Garamond" panose="02020404030301010803" pitchFamily="18" charset="0"/>
                        </a:rPr>
                        <a:t>Selects the portion of an element that is selected by a user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7" name="Slide Number Placeholder 3">
            <a:extLst>
              <a:ext uri="{FF2B5EF4-FFF2-40B4-BE49-F238E27FC236}">
                <a16:creationId xmlns:a16="http://schemas.microsoft.com/office/drawing/2014/main" id="{F54EB6D7-E0A2-4820-9900-7DA75F5A3620}"/>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37</a:t>
            </a:fld>
            <a:endParaRPr lang="en-US" altLang="en-US" sz="1400" dirty="0"/>
          </a:p>
        </p:txBody>
      </p:sp>
    </p:spTree>
    <p:extLst>
      <p:ext uri="{BB962C8B-B14F-4D97-AF65-F5344CB8AC3E}">
        <p14:creationId xmlns:p14="http://schemas.microsoft.com/office/powerpoint/2010/main" val="2571945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174172"/>
            <a:ext cx="11524343" cy="5878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Formatting with CSS Properties </a:t>
            </a:r>
          </a:p>
        </p:txBody>
      </p:sp>
      <p:sp>
        <p:nvSpPr>
          <p:cNvPr id="5" name="Rectangle 2"/>
          <p:cNvSpPr txBox="1">
            <a:spLocks/>
          </p:cNvSpPr>
          <p:nvPr/>
        </p:nvSpPr>
        <p:spPr>
          <a:xfrm>
            <a:off x="1196340" y="1318260"/>
            <a:ext cx="8686800" cy="5540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latin typeface="Garamond" panose="02020404030301010803" pitchFamily="18" charset="0"/>
              <a:cs typeface="Arial" charset="0"/>
            </a:endParaRPr>
          </a:p>
        </p:txBody>
      </p:sp>
      <p:sp>
        <p:nvSpPr>
          <p:cNvPr id="6" name="Rectangle 3"/>
          <p:cNvSpPr txBox="1">
            <a:spLocks/>
          </p:cNvSpPr>
          <p:nvPr/>
        </p:nvSpPr>
        <p:spPr>
          <a:xfrm>
            <a:off x="449943" y="986589"/>
            <a:ext cx="11524343" cy="61108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u="sng" dirty="0">
                <a:latin typeface="Garamond" panose="02020404030301010803" pitchFamily="18" charset="0"/>
                <a:cs typeface="Arial" charset="0"/>
              </a:rPr>
              <a:t>Media Types</a:t>
            </a:r>
          </a:p>
          <a:p>
            <a:pPr marL="0" indent="0">
              <a:buNone/>
            </a:pPr>
            <a:r>
              <a:rPr lang="en-US" sz="3100" dirty="0">
                <a:latin typeface="Garamond" panose="02020404030301010803" pitchFamily="18" charset="0"/>
                <a:cs typeface="Arial" charset="0"/>
              </a:rPr>
              <a:t>The @media rule makes it possible to define different style rules for different media types in the same </a:t>
            </a:r>
            <a:r>
              <a:rPr lang="en-US" sz="3100" dirty="0" err="1">
                <a:latin typeface="Garamond" panose="02020404030301010803" pitchFamily="18" charset="0"/>
                <a:cs typeface="Arial" charset="0"/>
              </a:rPr>
              <a:t>stylesheet</a:t>
            </a:r>
            <a:r>
              <a:rPr lang="en-US" sz="3100" dirty="0">
                <a:latin typeface="Garamond" panose="02020404030301010803" pitchFamily="18" charset="0"/>
                <a:cs typeface="Arial" charset="0"/>
              </a:rPr>
              <a:t>.</a:t>
            </a:r>
          </a:p>
          <a:p>
            <a:pPr marL="0" indent="0">
              <a:buNone/>
            </a:pPr>
            <a:endParaRPr lang="en-US" sz="3100" dirty="0">
              <a:latin typeface="Garamond" panose="02020404030301010803" pitchFamily="18" charset="0"/>
              <a:cs typeface="Arial" charset="0"/>
            </a:endParaRPr>
          </a:p>
          <a:p>
            <a:pPr marL="0" indent="0">
              <a:buNone/>
            </a:pPr>
            <a:r>
              <a:rPr lang="en-US" sz="3100" b="1" u="sng" dirty="0">
                <a:latin typeface="Garamond" panose="02020404030301010803" pitchFamily="18" charset="0"/>
                <a:cs typeface="Arial" charset="0"/>
              </a:rPr>
              <a:t>Example-</a:t>
            </a:r>
          </a:p>
          <a:p>
            <a:pPr marL="0" indent="0">
              <a:buNone/>
            </a:pPr>
            <a:r>
              <a:rPr lang="en-US" sz="3100" dirty="0">
                <a:latin typeface="Garamond" panose="02020404030301010803" pitchFamily="18" charset="0"/>
                <a:cs typeface="Arial" charset="0"/>
              </a:rPr>
              <a:t>@media screen {</a:t>
            </a:r>
          </a:p>
          <a:p>
            <a:pPr marL="0" indent="0">
              <a:buNone/>
            </a:pPr>
            <a:r>
              <a:rPr lang="en-US" sz="3100" dirty="0">
                <a:latin typeface="Garamond" panose="02020404030301010803" pitchFamily="18" charset="0"/>
                <a:cs typeface="Arial" charset="0"/>
              </a:rPr>
              <a:t>    p { font-family: </a:t>
            </a:r>
            <a:r>
              <a:rPr lang="en-US" sz="3100" dirty="0" err="1">
                <a:latin typeface="Garamond" panose="02020404030301010803" pitchFamily="18" charset="0"/>
                <a:cs typeface="Arial" charset="0"/>
              </a:rPr>
              <a:t>verdana</a:t>
            </a:r>
            <a:r>
              <a:rPr lang="en-US" sz="3100" dirty="0">
                <a:latin typeface="Garamond" panose="02020404030301010803" pitchFamily="18" charset="0"/>
                <a:cs typeface="Arial" charset="0"/>
              </a:rPr>
              <a:t>, sans-serif;</a:t>
            </a:r>
          </a:p>
          <a:p>
            <a:pPr marL="0" indent="0">
              <a:buNone/>
            </a:pPr>
            <a:r>
              <a:rPr lang="en-US" sz="3100" dirty="0">
                <a:latin typeface="Garamond" panose="02020404030301010803" pitchFamily="18" charset="0"/>
                <a:cs typeface="Arial" charset="0"/>
              </a:rPr>
              <a:t>          font-size: 20px;</a:t>
            </a:r>
          </a:p>
          <a:p>
            <a:pPr marL="0" indent="0">
              <a:buNone/>
            </a:pPr>
            <a:r>
              <a:rPr lang="en-US" sz="3100" dirty="0">
                <a:latin typeface="Garamond" panose="02020404030301010803" pitchFamily="18" charset="0"/>
                <a:cs typeface="Arial" charset="0"/>
              </a:rPr>
              <a:t>    } }</a:t>
            </a:r>
          </a:p>
          <a:p>
            <a:pPr marL="0" indent="0">
              <a:buNone/>
            </a:pPr>
            <a:endParaRPr lang="en-US" sz="3100" dirty="0">
              <a:latin typeface="Garamond" panose="02020404030301010803" pitchFamily="18" charset="0"/>
              <a:cs typeface="Arial" charset="0"/>
            </a:endParaRPr>
          </a:p>
          <a:p>
            <a:pPr marL="0" indent="0">
              <a:buNone/>
            </a:pPr>
            <a:r>
              <a:rPr lang="en-US" sz="3100" dirty="0">
                <a:latin typeface="Garamond" panose="02020404030301010803" pitchFamily="18" charset="0"/>
                <a:cs typeface="Arial" charset="0"/>
              </a:rPr>
              <a:t>@media print {</a:t>
            </a:r>
          </a:p>
          <a:p>
            <a:pPr marL="0" indent="0">
              <a:buNone/>
            </a:pPr>
            <a:r>
              <a:rPr lang="en-US" sz="3100" dirty="0">
                <a:latin typeface="Garamond" panose="02020404030301010803" pitchFamily="18" charset="0"/>
                <a:cs typeface="Arial" charset="0"/>
              </a:rPr>
              <a:t>    p { font-family: </a:t>
            </a:r>
            <a:r>
              <a:rPr lang="en-US" sz="3100" dirty="0" err="1">
                <a:latin typeface="Garamond" panose="02020404030301010803" pitchFamily="18" charset="0"/>
                <a:cs typeface="Arial" charset="0"/>
              </a:rPr>
              <a:t>georgia</a:t>
            </a:r>
            <a:r>
              <a:rPr lang="en-US" sz="3100" dirty="0">
                <a:latin typeface="Garamond" panose="02020404030301010803" pitchFamily="18" charset="0"/>
                <a:cs typeface="Arial" charset="0"/>
              </a:rPr>
              <a:t>, serif;</a:t>
            </a:r>
          </a:p>
          <a:p>
            <a:pPr marL="0" indent="0">
              <a:buNone/>
            </a:pPr>
            <a:r>
              <a:rPr lang="en-US" sz="3100" dirty="0">
                <a:latin typeface="Garamond" panose="02020404030301010803" pitchFamily="18" charset="0"/>
                <a:cs typeface="Arial" charset="0"/>
              </a:rPr>
              <a:t>          font-size: 15px;</a:t>
            </a:r>
          </a:p>
          <a:p>
            <a:pPr marL="0" indent="0">
              <a:buNone/>
            </a:pPr>
            <a:r>
              <a:rPr lang="en-US" sz="3100" dirty="0">
                <a:latin typeface="Garamond" panose="02020404030301010803" pitchFamily="18" charset="0"/>
                <a:cs typeface="Arial" charset="0"/>
              </a:rPr>
              <a:t>          color: blue;</a:t>
            </a:r>
          </a:p>
          <a:p>
            <a:pPr marL="0" indent="0">
              <a:buNone/>
            </a:pPr>
            <a:r>
              <a:rPr lang="en-US" sz="3100" dirty="0">
                <a:latin typeface="Garamond" panose="02020404030301010803" pitchFamily="18" charset="0"/>
                <a:cs typeface="Arial" charset="0"/>
              </a:rPr>
              <a:t>    } }</a:t>
            </a:r>
          </a:p>
        </p:txBody>
      </p:sp>
    </p:spTree>
    <p:extLst>
      <p:ext uri="{BB962C8B-B14F-4D97-AF65-F5344CB8AC3E}">
        <p14:creationId xmlns:p14="http://schemas.microsoft.com/office/powerpoint/2010/main" val="158244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4330-2D40-4124-8AE2-7AC639C071E1}"/>
              </a:ext>
            </a:extLst>
          </p:cNvPr>
          <p:cNvSpPr>
            <a:spLocks noGrp="1"/>
          </p:cNvSpPr>
          <p:nvPr>
            <p:ph type="title"/>
          </p:nvPr>
        </p:nvSpPr>
        <p:spPr/>
        <p:txBody>
          <a:bodyPr/>
          <a:lstStyle/>
          <a:p>
            <a:r>
              <a:rPr lang="en-US" dirty="0"/>
              <a:t>CSS float</a:t>
            </a:r>
          </a:p>
        </p:txBody>
      </p:sp>
      <p:sp>
        <p:nvSpPr>
          <p:cNvPr id="3" name="Content Placeholder 2">
            <a:extLst>
              <a:ext uri="{FF2B5EF4-FFF2-40B4-BE49-F238E27FC236}">
                <a16:creationId xmlns:a16="http://schemas.microsoft.com/office/drawing/2014/main" id="{70D83B81-477A-451F-9733-CA7AC30368B4}"/>
              </a:ext>
            </a:extLst>
          </p:cNvPr>
          <p:cNvSpPr>
            <a:spLocks noGrp="1"/>
          </p:cNvSpPr>
          <p:nvPr>
            <p:ph idx="1"/>
          </p:nvPr>
        </p:nvSpPr>
        <p:spPr>
          <a:xfrm>
            <a:off x="443346" y="1440872"/>
            <a:ext cx="9606508" cy="4807527"/>
          </a:xfrm>
        </p:spPr>
        <p:txBody>
          <a:bodyPr/>
          <a:lstStyle/>
          <a:p>
            <a:r>
              <a:rPr lang="en-US" dirty="0"/>
              <a:t>The CSS float property is a positioning property. </a:t>
            </a:r>
          </a:p>
          <a:p>
            <a:r>
              <a:rPr lang="en-US" dirty="0"/>
              <a:t>Used to push an element to the left or right, allowing other element to wrap around it.</a:t>
            </a:r>
          </a:p>
          <a:p>
            <a:r>
              <a:rPr lang="en-US" dirty="0"/>
              <a:t>Generally used with images and layouts.</a:t>
            </a:r>
          </a:p>
        </p:txBody>
      </p:sp>
    </p:spTree>
    <p:extLst>
      <p:ext uri="{BB962C8B-B14F-4D97-AF65-F5344CB8AC3E}">
        <p14:creationId xmlns:p14="http://schemas.microsoft.com/office/powerpoint/2010/main" val="150129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39" y="279400"/>
            <a:ext cx="11524343" cy="7038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Garamond" panose="02020404030301010803" pitchFamily="18" charset="0"/>
                <a:cs typeface="Arabic Typesetting" panose="03020402040406030203" pitchFamily="66" charset="-78"/>
              </a:rPr>
              <a:t>CSS</a:t>
            </a:r>
          </a:p>
        </p:txBody>
      </p:sp>
      <p:sp>
        <p:nvSpPr>
          <p:cNvPr id="4" name="TextBox 3"/>
          <p:cNvSpPr txBox="1"/>
          <p:nvPr/>
        </p:nvSpPr>
        <p:spPr>
          <a:xfrm>
            <a:off x="449940" y="1043757"/>
            <a:ext cx="10284322" cy="5087739"/>
          </a:xfrm>
          <a:prstGeom prst="rect">
            <a:avLst/>
          </a:prstGeom>
          <a:noFill/>
        </p:spPr>
        <p:txBody>
          <a:bodyPr wrap="square" rtlCol="0">
            <a:spAutoFit/>
          </a:bodyPr>
          <a:lstStyle/>
          <a:p>
            <a:pPr algn="ctr"/>
            <a:r>
              <a:rPr lang="en-US" sz="2800" b="1" u="sng" dirty="0">
                <a:latin typeface="Garamond" panose="02020404030301010803" pitchFamily="18" charset="0"/>
              </a:rPr>
              <a:t>Advantages</a:t>
            </a:r>
          </a:p>
          <a:p>
            <a:endParaRPr lang="en-US" sz="12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A web application will contains hundreds of web pages, which are created using HTML.</a:t>
            </a:r>
          </a:p>
          <a:p>
            <a:pPr marL="457200" indent="-457200">
              <a:lnSpc>
                <a:spcPct val="150000"/>
              </a:lnSpc>
              <a:buFont typeface="Arial" panose="020B0604020202020204" pitchFamily="34" charset="0"/>
              <a:buChar char="•"/>
            </a:pPr>
            <a:endParaRPr lang="en-US" sz="11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Formatting these HTML pages will be a laborious process, as formatting elements need to be applied to each and every page.</a:t>
            </a:r>
          </a:p>
          <a:p>
            <a:pPr marL="457200" indent="-457200">
              <a:lnSpc>
                <a:spcPct val="150000"/>
              </a:lnSpc>
              <a:buFont typeface="Arial" panose="020B0604020202020204" pitchFamily="34" charset="0"/>
              <a:buChar char="•"/>
            </a:pPr>
            <a:endParaRPr lang="en-US" sz="1000" dirty="0">
              <a:latin typeface="Garamond" panose="02020404030301010803" pitchFamily="18" charset="0"/>
            </a:endParaRPr>
          </a:p>
          <a:p>
            <a:pPr marL="457200" indent="-457200">
              <a:lnSpc>
                <a:spcPct val="150000"/>
              </a:lnSpc>
              <a:buFont typeface="Arial" panose="020B0604020202020204" pitchFamily="34" charset="0"/>
              <a:buChar char="•"/>
            </a:pPr>
            <a:r>
              <a:rPr lang="en-US" sz="2450" dirty="0">
                <a:latin typeface="Garamond" panose="02020404030301010803" pitchFamily="18" charset="0"/>
              </a:rPr>
              <a:t>CSS saves lots of work as we can change the appearance and layout of all the web pages by editing just one single CSS file.</a:t>
            </a:r>
          </a:p>
          <a:p>
            <a:pPr>
              <a:lnSpc>
                <a:spcPct val="150000"/>
              </a:lnSpc>
            </a:pPr>
            <a:endParaRPr lang="en-US" sz="2400" dirty="0">
              <a:latin typeface="Garamond" panose="02020404030301010803" pitchFamily="18" charset="0"/>
            </a:endParaRPr>
          </a:p>
        </p:txBody>
      </p:sp>
      <p:sp>
        <p:nvSpPr>
          <p:cNvPr id="5" name="Slide Number Placeholder 3">
            <a:extLst>
              <a:ext uri="{FF2B5EF4-FFF2-40B4-BE49-F238E27FC236}">
                <a16:creationId xmlns:a16="http://schemas.microsoft.com/office/drawing/2014/main" id="{755833DE-E70A-4466-A922-B092315BB5FD}"/>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4</a:t>
            </a:fld>
            <a:endParaRPr lang="en-US" altLang="en-US" sz="1400" dirty="0"/>
          </a:p>
        </p:txBody>
      </p:sp>
    </p:spTree>
    <p:extLst>
      <p:ext uri="{BB962C8B-B14F-4D97-AF65-F5344CB8AC3E}">
        <p14:creationId xmlns:p14="http://schemas.microsoft.com/office/powerpoint/2010/main" val="2144673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C41F-42F0-493F-8F6E-2CBCB1FC0A3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E4E62C57-2BA3-4FBB-B3DC-A022B49FEA7F}"/>
              </a:ext>
            </a:extLst>
          </p:cNvPr>
          <p:cNvSpPr>
            <a:spLocks noGrp="1"/>
          </p:cNvSpPr>
          <p:nvPr>
            <p:ph idx="1"/>
          </p:nvPr>
        </p:nvSpPr>
        <p:spPr>
          <a:xfrm>
            <a:off x="845128" y="1620982"/>
            <a:ext cx="9204726" cy="4627417"/>
          </a:xfrm>
        </p:spPr>
        <p:txBody>
          <a:bodyPr/>
          <a:lstStyle/>
          <a:p>
            <a:r>
              <a:rPr lang="en-US" dirty="0"/>
              <a:t>A floated element may be moved as far to the left or the right as possible. Simply, it means that a floated element can display at extreme left or extreme right.</a:t>
            </a:r>
          </a:p>
          <a:p>
            <a:r>
              <a:rPr lang="en-US" dirty="0"/>
              <a:t>The elements after the floating element will flow around it.</a:t>
            </a:r>
          </a:p>
          <a:p>
            <a:r>
              <a:rPr lang="en-US" dirty="0"/>
              <a:t>The elements before the floating element will not be affected.</a:t>
            </a:r>
          </a:p>
          <a:p>
            <a:r>
              <a:rPr lang="en-US" dirty="0"/>
              <a:t>If the image floated to the right, the texts flow around it, to the left and if the image floated to the left, the text flows around it, to the right.</a:t>
            </a:r>
          </a:p>
        </p:txBody>
      </p:sp>
    </p:spTree>
    <p:extLst>
      <p:ext uri="{BB962C8B-B14F-4D97-AF65-F5344CB8AC3E}">
        <p14:creationId xmlns:p14="http://schemas.microsoft.com/office/powerpoint/2010/main" val="1293420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6581F2-86A5-4E80-AF57-F5639DC79701}"/>
              </a:ext>
            </a:extLst>
          </p:cNvPr>
          <p:cNvSpPr>
            <a:spLocks noGrp="1"/>
          </p:cNvSpPr>
          <p:nvPr>
            <p:ph type="title"/>
          </p:nvPr>
        </p:nvSpPr>
        <p:spPr>
          <a:xfrm>
            <a:off x="720436" y="452718"/>
            <a:ext cx="9330398" cy="1417646"/>
          </a:xfrm>
        </p:spPr>
        <p:txBody>
          <a:bodyPr/>
          <a:lstStyle/>
          <a:p>
            <a:r>
              <a:rPr lang="en-US" dirty="0"/>
              <a:t>CSS float Properties</a:t>
            </a:r>
          </a:p>
        </p:txBody>
      </p:sp>
      <p:graphicFrame>
        <p:nvGraphicFramePr>
          <p:cNvPr id="11" name="Table 10">
            <a:extLst>
              <a:ext uri="{FF2B5EF4-FFF2-40B4-BE49-F238E27FC236}">
                <a16:creationId xmlns:a16="http://schemas.microsoft.com/office/drawing/2014/main" id="{76FB9316-C2DB-4FC3-B19B-941EA0E377C3}"/>
              </a:ext>
            </a:extLst>
          </p:cNvPr>
          <p:cNvGraphicFramePr>
            <a:graphicFrameLocks noGrp="1"/>
          </p:cNvGraphicFramePr>
          <p:nvPr>
            <p:extLst>
              <p:ext uri="{D42A27DB-BD31-4B8C-83A1-F6EECF244321}">
                <p14:modId xmlns:p14="http://schemas.microsoft.com/office/powerpoint/2010/main" val="1945925214"/>
              </p:ext>
            </p:extLst>
          </p:nvPr>
        </p:nvGraphicFramePr>
        <p:xfrm>
          <a:off x="720437" y="1773382"/>
          <a:ext cx="9330396" cy="3878278"/>
        </p:xfrm>
        <a:graphic>
          <a:graphicData uri="http://schemas.openxmlformats.org/drawingml/2006/table">
            <a:tbl>
              <a:tblPr/>
              <a:tblGrid>
                <a:gridCol w="3110132">
                  <a:extLst>
                    <a:ext uri="{9D8B030D-6E8A-4147-A177-3AD203B41FA5}">
                      <a16:colId xmlns:a16="http://schemas.microsoft.com/office/drawing/2014/main" val="251835989"/>
                    </a:ext>
                  </a:extLst>
                </a:gridCol>
                <a:gridCol w="3110132">
                  <a:extLst>
                    <a:ext uri="{9D8B030D-6E8A-4147-A177-3AD203B41FA5}">
                      <a16:colId xmlns:a16="http://schemas.microsoft.com/office/drawing/2014/main" val="1217689462"/>
                    </a:ext>
                  </a:extLst>
                </a:gridCol>
                <a:gridCol w="3110132">
                  <a:extLst>
                    <a:ext uri="{9D8B030D-6E8A-4147-A177-3AD203B41FA5}">
                      <a16:colId xmlns:a16="http://schemas.microsoft.com/office/drawing/2014/main" val="3146553038"/>
                    </a:ext>
                  </a:extLst>
                </a:gridCol>
              </a:tblGrid>
              <a:tr h="649661">
                <a:tc>
                  <a:txBody>
                    <a:bodyPr/>
                    <a:lstStyle/>
                    <a:p>
                      <a:pPr algn="l" fontAlgn="t"/>
                      <a:r>
                        <a:rPr lang="en-US">
                          <a:solidFill>
                            <a:srgbClr val="000000"/>
                          </a:solidFill>
                          <a:effectLst/>
                          <a:latin typeface="times new roman" panose="02020603050405020304" pitchFamily="18" charset="0"/>
                        </a:rPr>
                        <a:t>Property</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Values</a:t>
                      </a:r>
                    </a:p>
                  </a:txBody>
                  <a:tcPr marL="114300" marR="114300" marT="114300" marB="114300">
                    <a:lnL w="9525" cap="flat" cmpd="sng" algn="ctr">
                      <a:solidFill>
                        <a:srgbClr val="E0EE3E"/>
                      </a:solidFill>
                      <a:prstDash val="solid"/>
                      <a:round/>
                      <a:headEnd type="none" w="med" len="med"/>
                      <a:tailEnd type="none" w="med" len="med"/>
                    </a:lnL>
                    <a:lnR w="9525" cap="flat" cmpd="sng" algn="ctr">
                      <a:solidFill>
                        <a:srgbClr val="E0EE3E"/>
                      </a:solidFill>
                      <a:prstDash val="solid"/>
                      <a:round/>
                      <a:headEnd type="none" w="med" len="med"/>
                      <a:tailEnd type="none" w="med" len="med"/>
                    </a:lnR>
                    <a:lnT w="9525" cap="flat" cmpd="sng" algn="ctr">
                      <a:solidFill>
                        <a:srgbClr val="E0EE3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13306690"/>
                  </a:ext>
                </a:extLst>
              </a:tr>
              <a:tr h="1968669">
                <a:tc>
                  <a:txBody>
                    <a:bodyPr/>
                    <a:lstStyle/>
                    <a:p>
                      <a:pPr algn="just" fontAlgn="t"/>
                      <a:r>
                        <a:rPr lang="en-US" b="0" i="0">
                          <a:solidFill>
                            <a:srgbClr val="000000"/>
                          </a:solidFill>
                          <a:effectLst/>
                          <a:latin typeface="verdana" panose="020B0604030504040204" pitchFamily="34" charset="0"/>
                        </a:rPr>
                        <a:t>clear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The clear property is used to avoid elements after the floating elements which flow around 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left, right, both, none, inherit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2860106"/>
                  </a:ext>
                </a:extLst>
              </a:tr>
              <a:tr h="1259948">
                <a:tc>
                  <a:txBody>
                    <a:bodyPr/>
                    <a:lstStyle/>
                    <a:p>
                      <a:pPr algn="just" fontAlgn="t"/>
                      <a:r>
                        <a:rPr lang="en-US" b="0" i="0">
                          <a:solidFill>
                            <a:srgbClr val="000000"/>
                          </a:solidFill>
                          <a:effectLst/>
                          <a:latin typeface="verdana" panose="020B0604030504040204" pitchFamily="34" charset="0"/>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It specifies whether the box should float or not.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panose="020B0604030504040204" pitchFamily="34" charset="0"/>
                        </a:rPr>
                        <a:t>left, right, none, inherit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6775871"/>
                  </a:ext>
                </a:extLst>
              </a:tr>
            </a:tbl>
          </a:graphicData>
        </a:graphic>
      </p:graphicFrame>
    </p:spTree>
    <p:extLst>
      <p:ext uri="{BB962C8B-B14F-4D97-AF65-F5344CB8AC3E}">
        <p14:creationId xmlns:p14="http://schemas.microsoft.com/office/powerpoint/2010/main" val="2923545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F16-0CB2-465D-BBF1-FD8383049FA1}"/>
              </a:ext>
            </a:extLst>
          </p:cNvPr>
          <p:cNvSpPr>
            <a:spLocks noGrp="1"/>
          </p:cNvSpPr>
          <p:nvPr>
            <p:ph type="title"/>
          </p:nvPr>
        </p:nvSpPr>
        <p:spPr/>
        <p:txBody>
          <a:bodyPr/>
          <a:lstStyle/>
          <a:p>
            <a:r>
              <a:rPr lang="en-US" dirty="0"/>
              <a:t>CSS Float Property Values</a:t>
            </a:r>
          </a:p>
        </p:txBody>
      </p:sp>
      <p:graphicFrame>
        <p:nvGraphicFramePr>
          <p:cNvPr id="4" name="Table 3">
            <a:extLst>
              <a:ext uri="{FF2B5EF4-FFF2-40B4-BE49-F238E27FC236}">
                <a16:creationId xmlns:a16="http://schemas.microsoft.com/office/drawing/2014/main" id="{685A7BB5-6065-486B-BAB9-C0CA0D580FC7}"/>
              </a:ext>
            </a:extLst>
          </p:cNvPr>
          <p:cNvGraphicFramePr>
            <a:graphicFrameLocks noGrp="1"/>
          </p:cNvGraphicFramePr>
          <p:nvPr>
            <p:extLst>
              <p:ext uri="{D42A27DB-BD31-4B8C-83A1-F6EECF244321}">
                <p14:modId xmlns:p14="http://schemas.microsoft.com/office/powerpoint/2010/main" val="3022279188"/>
              </p:ext>
            </p:extLst>
          </p:nvPr>
        </p:nvGraphicFramePr>
        <p:xfrm>
          <a:off x="983672" y="2010439"/>
          <a:ext cx="9739746" cy="4215239"/>
        </p:xfrm>
        <a:graphic>
          <a:graphicData uri="http://schemas.openxmlformats.org/drawingml/2006/table">
            <a:tbl>
              <a:tblPr/>
              <a:tblGrid>
                <a:gridCol w="4869873">
                  <a:extLst>
                    <a:ext uri="{9D8B030D-6E8A-4147-A177-3AD203B41FA5}">
                      <a16:colId xmlns:a16="http://schemas.microsoft.com/office/drawing/2014/main" val="1116120668"/>
                    </a:ext>
                  </a:extLst>
                </a:gridCol>
                <a:gridCol w="4869873">
                  <a:extLst>
                    <a:ext uri="{9D8B030D-6E8A-4147-A177-3AD203B41FA5}">
                      <a16:colId xmlns:a16="http://schemas.microsoft.com/office/drawing/2014/main" val="3999802"/>
                    </a:ext>
                  </a:extLst>
                </a:gridCol>
              </a:tblGrid>
              <a:tr h="463077">
                <a:tc>
                  <a:txBody>
                    <a:bodyPr/>
                    <a:lstStyle/>
                    <a:p>
                      <a:pPr algn="l" fontAlgn="t"/>
                      <a:r>
                        <a:rPr lang="en-US" sz="1700">
                          <a:solidFill>
                            <a:srgbClr val="000000"/>
                          </a:solidFill>
                          <a:effectLst/>
                          <a:latin typeface="times new roman" panose="02020603050405020304" pitchFamily="18" charset="0"/>
                        </a:rPr>
                        <a:t>Value</a:t>
                      </a:r>
                    </a:p>
                  </a:txBody>
                  <a:tcPr marL="105245" marR="105245" marT="105245" marB="105245">
                    <a:lnL w="9525" cap="flat" cmpd="sng" algn="ctr">
                      <a:solidFill>
                        <a:srgbClr val="508304"/>
                      </a:solidFill>
                      <a:prstDash val="solid"/>
                      <a:round/>
                      <a:headEnd type="none" w="med" len="med"/>
                      <a:tailEnd type="none" w="med" len="med"/>
                    </a:lnL>
                    <a:lnR w="9525" cap="flat" cmpd="sng" algn="ctr">
                      <a:solidFill>
                        <a:srgbClr val="508304"/>
                      </a:solidFill>
                      <a:prstDash val="solid"/>
                      <a:round/>
                      <a:headEnd type="none" w="med" len="med"/>
                      <a:tailEnd type="none" w="med" len="med"/>
                    </a:lnR>
                    <a:lnT w="9525" cap="flat" cmpd="sng" algn="ctr">
                      <a:solidFill>
                        <a:srgbClr val="5083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05245" marR="105245" marT="105245" marB="105245">
                    <a:lnL w="9525" cap="flat" cmpd="sng" algn="ctr">
                      <a:solidFill>
                        <a:srgbClr val="508304"/>
                      </a:solidFill>
                      <a:prstDash val="solid"/>
                      <a:round/>
                      <a:headEnd type="none" w="med" len="med"/>
                      <a:tailEnd type="none" w="med" len="med"/>
                    </a:lnL>
                    <a:lnR w="9525" cap="flat" cmpd="sng" algn="ctr">
                      <a:solidFill>
                        <a:srgbClr val="508304"/>
                      </a:solidFill>
                      <a:prstDash val="solid"/>
                      <a:round/>
                      <a:headEnd type="none" w="med" len="med"/>
                      <a:tailEnd type="none" w="med" len="med"/>
                    </a:lnR>
                    <a:lnT w="9525" cap="flat" cmpd="sng" algn="ctr">
                      <a:solidFill>
                        <a:srgbClr val="5083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4606870"/>
                  </a:ext>
                </a:extLst>
              </a:tr>
              <a:tr h="1150677">
                <a:tc>
                  <a:txBody>
                    <a:bodyPr/>
                    <a:lstStyle/>
                    <a:p>
                      <a:pPr algn="just" fontAlgn="t"/>
                      <a:r>
                        <a:rPr lang="en-US" sz="1700" b="0" i="0">
                          <a:solidFill>
                            <a:srgbClr val="000000"/>
                          </a:solidFill>
                          <a:effectLst/>
                          <a:latin typeface="verdana" panose="020B0604030504040204" pitchFamily="34" charset="0"/>
                        </a:rPr>
                        <a:t>none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It specifies that the element is not floated, and will be displayed just where it occurs in the text. this is a default value.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4492977"/>
                  </a:ext>
                </a:extLst>
              </a:tr>
              <a:tr h="645502">
                <a:tc>
                  <a:txBody>
                    <a:bodyPr/>
                    <a:lstStyle/>
                    <a:p>
                      <a:pPr algn="just" fontAlgn="t"/>
                      <a:r>
                        <a:rPr lang="en-US" sz="1700" b="0" i="0">
                          <a:solidFill>
                            <a:srgbClr val="000000"/>
                          </a:solidFill>
                          <a:effectLst/>
                          <a:latin typeface="verdana" panose="020B0604030504040204" pitchFamily="34" charset="0"/>
                        </a:rPr>
                        <a:t>left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a:solidFill>
                            <a:srgbClr val="000000"/>
                          </a:solidFill>
                          <a:effectLst/>
                          <a:latin typeface="verdana" panose="020B0604030504040204" pitchFamily="34" charset="0"/>
                        </a:rPr>
                        <a:t>It is used to float the element to the left.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81404373"/>
                  </a:ext>
                </a:extLst>
              </a:tr>
              <a:tr h="645502">
                <a:tc>
                  <a:txBody>
                    <a:bodyPr/>
                    <a:lstStyle/>
                    <a:p>
                      <a:pPr algn="just" fontAlgn="t"/>
                      <a:r>
                        <a:rPr lang="en-US" sz="1700" b="0" i="0">
                          <a:solidFill>
                            <a:srgbClr val="000000"/>
                          </a:solidFill>
                          <a:effectLst/>
                          <a:latin typeface="verdana" panose="020B0604030504040204" pitchFamily="34" charset="0"/>
                        </a:rPr>
                        <a:t>right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a:solidFill>
                            <a:srgbClr val="000000"/>
                          </a:solidFill>
                          <a:effectLst/>
                          <a:latin typeface="verdana" panose="020B0604030504040204" pitchFamily="34" charset="0"/>
                        </a:rPr>
                        <a:t>It is used to float the element to the right.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383687"/>
                  </a:ext>
                </a:extLst>
              </a:tr>
              <a:tr h="645502">
                <a:tc>
                  <a:txBody>
                    <a:bodyPr/>
                    <a:lstStyle/>
                    <a:p>
                      <a:pPr algn="just" fontAlgn="t"/>
                      <a:r>
                        <a:rPr lang="en-US" sz="1700" b="0" i="0">
                          <a:solidFill>
                            <a:srgbClr val="000000"/>
                          </a:solidFill>
                          <a:effectLst/>
                          <a:latin typeface="verdana" panose="020B0604030504040204" pitchFamily="34" charset="0"/>
                        </a:rPr>
                        <a:t>initial</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b="0" i="0">
                          <a:solidFill>
                            <a:srgbClr val="000000"/>
                          </a:solidFill>
                          <a:effectLst/>
                          <a:latin typeface="verdana" panose="020B0604030504040204" pitchFamily="34" charset="0"/>
                        </a:rPr>
                        <a:t>It sets the property to its initial value.</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30185523"/>
                  </a:ext>
                </a:extLst>
              </a:tr>
              <a:tr h="645502">
                <a:tc>
                  <a:txBody>
                    <a:bodyPr/>
                    <a:lstStyle/>
                    <a:p>
                      <a:pPr algn="just" fontAlgn="t"/>
                      <a:r>
                        <a:rPr lang="en-US" sz="1700" b="0" i="0">
                          <a:solidFill>
                            <a:srgbClr val="000000"/>
                          </a:solidFill>
                          <a:effectLst/>
                          <a:latin typeface="verdana" panose="020B0604030504040204" pitchFamily="34" charset="0"/>
                        </a:rPr>
                        <a:t>inherit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b="0" i="0" dirty="0">
                          <a:solidFill>
                            <a:srgbClr val="000000"/>
                          </a:solidFill>
                          <a:effectLst/>
                          <a:latin typeface="verdana" panose="020B0604030504040204" pitchFamily="34" charset="0"/>
                        </a:rPr>
                        <a:t>It is used to inherit this property from its parent element.</a:t>
                      </a:r>
                    </a:p>
                  </a:txBody>
                  <a:tcPr marL="70163" marR="70163" marT="70163" marB="7016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86142158"/>
                  </a:ext>
                </a:extLst>
              </a:tr>
            </a:tbl>
          </a:graphicData>
        </a:graphic>
      </p:graphicFrame>
    </p:spTree>
    <p:extLst>
      <p:ext uri="{BB962C8B-B14F-4D97-AF65-F5344CB8AC3E}">
        <p14:creationId xmlns:p14="http://schemas.microsoft.com/office/powerpoint/2010/main" val="3681424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CFC0-03B9-4545-AF3D-5A0505AFB72B}"/>
              </a:ext>
            </a:extLst>
          </p:cNvPr>
          <p:cNvSpPr>
            <a:spLocks noGrp="1"/>
          </p:cNvSpPr>
          <p:nvPr>
            <p:ph type="title"/>
          </p:nvPr>
        </p:nvSpPr>
        <p:spPr>
          <a:xfrm>
            <a:off x="646111" y="249382"/>
            <a:ext cx="9404723" cy="1052945"/>
          </a:xfrm>
        </p:spPr>
        <p:txBody>
          <a:bodyPr/>
          <a:lstStyle/>
          <a:p>
            <a:r>
              <a:rPr lang="en-US" dirty="0"/>
              <a:t>Final Example</a:t>
            </a:r>
          </a:p>
        </p:txBody>
      </p:sp>
      <p:sp>
        <p:nvSpPr>
          <p:cNvPr id="5" name="Rectangle 4">
            <a:extLst>
              <a:ext uri="{FF2B5EF4-FFF2-40B4-BE49-F238E27FC236}">
                <a16:creationId xmlns:a16="http://schemas.microsoft.com/office/drawing/2014/main" id="{0CE83C98-949C-4734-B435-E5028DAA3874}"/>
              </a:ext>
            </a:extLst>
          </p:cNvPr>
          <p:cNvSpPr/>
          <p:nvPr/>
        </p:nvSpPr>
        <p:spPr>
          <a:xfrm>
            <a:off x="526472" y="1139274"/>
            <a:ext cx="10293927" cy="5355312"/>
          </a:xfrm>
          <a:prstGeom prst="rect">
            <a:avLst/>
          </a:prstGeom>
        </p:spPr>
        <p:txBody>
          <a:bodyPr wrap="square">
            <a:spAutoFit/>
          </a:bodyPr>
          <a:lstStyle/>
          <a:p>
            <a:r>
              <a:rPr lang="en-US" dirty="0"/>
              <a:t>&lt;!DOCTYPE html&gt;  </a:t>
            </a:r>
          </a:p>
          <a:p>
            <a:r>
              <a:rPr lang="en-US" dirty="0"/>
              <a:t>&lt;html&gt;  </a:t>
            </a:r>
          </a:p>
          <a:p>
            <a:r>
              <a:rPr lang="en-US" dirty="0"/>
              <a:t>&lt;head&gt;  </a:t>
            </a:r>
          </a:p>
          <a:p>
            <a:r>
              <a:rPr lang="en-US" dirty="0"/>
              <a:t>&lt;style&gt;  </a:t>
            </a:r>
          </a:p>
          <a:p>
            <a:r>
              <a:rPr lang="en-US" dirty="0"/>
              <a:t>.header{margin:-8px -8px 0px;background-color:red;color:white;text-align:center;padding:10px;} </a:t>
            </a:r>
          </a:p>
          <a:p>
            <a:r>
              <a:rPr lang="en-US" dirty="0"/>
              <a:t> </a:t>
            </a:r>
          </a:p>
          <a:p>
            <a:r>
              <a:rPr lang="en-US" dirty="0"/>
              <a:t>.container{width:100%}  </a:t>
            </a:r>
          </a:p>
          <a:p>
            <a:endParaRPr lang="en-US" dirty="0"/>
          </a:p>
          <a:p>
            <a:r>
              <a:rPr lang="en-US" dirty="0"/>
              <a:t>.left{width:15%px;float:left;}</a:t>
            </a:r>
          </a:p>
          <a:p>
            <a:endParaRPr lang="en-US" dirty="0"/>
          </a:p>
          <a:p>
            <a:r>
              <a:rPr lang="en-US" dirty="0"/>
              <a:t>.body{width:65%;float:left;background-color:pink;padding:5px;}  </a:t>
            </a:r>
          </a:p>
          <a:p>
            <a:endParaRPr lang="en-US" dirty="0"/>
          </a:p>
          <a:p>
            <a:r>
              <a:rPr lang="en-US" dirty="0"/>
              <a:t>.right{width:15%;</a:t>
            </a:r>
            <a:r>
              <a:rPr lang="en-US" dirty="0" err="1"/>
              <a:t>float:left</a:t>
            </a:r>
            <a:r>
              <a:rPr lang="en-US" dirty="0"/>
              <a:t>;}  </a:t>
            </a:r>
          </a:p>
          <a:p>
            <a:endParaRPr lang="en-US" dirty="0"/>
          </a:p>
          <a:p>
            <a:r>
              <a:rPr lang="en-US" dirty="0"/>
              <a:t>.footer{margin:-8px;clear:both;background-color:green;color:white;text-align:center;padding:10px;}  </a:t>
            </a:r>
          </a:p>
          <a:p>
            <a:r>
              <a:rPr lang="en-US" dirty="0"/>
              <a:t>&lt;/style&gt;  </a:t>
            </a:r>
          </a:p>
          <a:p>
            <a:r>
              <a:rPr lang="en-US" dirty="0"/>
              <a:t>&lt;/head&gt; </a:t>
            </a:r>
          </a:p>
        </p:txBody>
      </p:sp>
    </p:spTree>
    <p:extLst>
      <p:ext uri="{BB962C8B-B14F-4D97-AF65-F5344CB8AC3E}">
        <p14:creationId xmlns:p14="http://schemas.microsoft.com/office/powerpoint/2010/main" val="1413699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D548BC-6827-4FAF-8887-BB26A7B0E6D3}"/>
              </a:ext>
            </a:extLst>
          </p:cNvPr>
          <p:cNvSpPr/>
          <p:nvPr/>
        </p:nvSpPr>
        <p:spPr>
          <a:xfrm>
            <a:off x="665017" y="266940"/>
            <a:ext cx="10183091" cy="6494085"/>
          </a:xfrm>
          <a:prstGeom prst="rect">
            <a:avLst/>
          </a:prstGeom>
        </p:spPr>
        <p:txBody>
          <a:bodyPr wrap="square">
            <a:spAutoFit/>
          </a:bodyPr>
          <a:lstStyle/>
          <a:p>
            <a:r>
              <a:rPr lang="en-US" sz="1600" dirty="0"/>
              <a:t>&lt;body&gt;  </a:t>
            </a:r>
          </a:p>
          <a:p>
            <a:r>
              <a:rPr lang="en-US" sz="1600" dirty="0"/>
              <a:t>&lt;div class="header"&gt;&lt;h2&gt;Sujata Training&lt;/h2&gt;&lt;/div&gt;  </a:t>
            </a:r>
          </a:p>
          <a:p>
            <a:r>
              <a:rPr lang="en-US" sz="1600" dirty="0"/>
              <a:t>  </a:t>
            </a:r>
          </a:p>
          <a:p>
            <a:r>
              <a:rPr lang="en-US" sz="1600" dirty="0"/>
              <a:t>&lt;div class="container"&gt;  </a:t>
            </a:r>
          </a:p>
          <a:p>
            <a:r>
              <a:rPr lang="en-US" sz="1600" dirty="0"/>
              <a:t>&lt;div class="left"&gt;  </a:t>
            </a:r>
          </a:p>
          <a:p>
            <a:r>
              <a:rPr lang="en-US" sz="1600" dirty="0"/>
              <a:t>&lt;p&gt;Left Page&lt;/p&gt;  </a:t>
            </a:r>
          </a:p>
          <a:p>
            <a:r>
              <a:rPr lang="en-US" sz="1600" dirty="0"/>
              <a:t>&lt;/div&gt;  </a:t>
            </a:r>
          </a:p>
          <a:p>
            <a:r>
              <a:rPr lang="en-US" sz="1600" dirty="0"/>
              <a:t>&lt;div class="body"&gt;  </a:t>
            </a:r>
          </a:p>
          <a:p>
            <a:r>
              <a:rPr lang="en-US" sz="1600" dirty="0"/>
              <a:t>&lt;h1&gt;Body Page&lt;/h1&gt;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here&lt;/p&gt;&lt;p&gt;Page Content goes here&lt;/p&gt;&lt;p&gt;Page Content goes here&lt;/p&gt;  </a:t>
            </a:r>
          </a:p>
          <a:p>
            <a:r>
              <a:rPr lang="en-US" sz="1600" dirty="0"/>
              <a:t>&lt;p&gt;Page Content goes here&lt;/p&gt;  </a:t>
            </a:r>
          </a:p>
          <a:p>
            <a:r>
              <a:rPr lang="en-US" sz="1600" dirty="0"/>
              <a:t>&lt;/div&gt;  </a:t>
            </a:r>
          </a:p>
          <a:p>
            <a:r>
              <a:rPr lang="en-US" sz="1600" dirty="0"/>
              <a:t>&lt;div class="right"&gt;  </a:t>
            </a:r>
          </a:p>
          <a:p>
            <a:r>
              <a:rPr lang="en-US" sz="1600" dirty="0"/>
              <a:t>&lt;p&gt;Right Page&lt;/p&gt;  </a:t>
            </a:r>
          </a:p>
          <a:p>
            <a:r>
              <a:rPr lang="en-US" sz="1600" dirty="0"/>
              <a:t>&lt;/div&gt;  </a:t>
            </a:r>
          </a:p>
          <a:p>
            <a:r>
              <a:rPr lang="en-US" sz="1600" dirty="0"/>
              <a:t>&lt;/div&gt;  </a:t>
            </a:r>
          </a:p>
          <a:p>
            <a:r>
              <a:rPr lang="en-US" sz="1600" dirty="0"/>
              <a:t>  </a:t>
            </a:r>
          </a:p>
          <a:p>
            <a:r>
              <a:rPr lang="en-US" sz="1600" dirty="0"/>
              <a:t>&lt;div class="footer"&gt;  </a:t>
            </a:r>
          </a:p>
          <a:p>
            <a:r>
              <a:rPr lang="en-US" sz="1600" dirty="0"/>
              <a:t>&lt;p&gt;Footer&lt;/p&gt;  </a:t>
            </a:r>
          </a:p>
          <a:p>
            <a:r>
              <a:rPr lang="en-US" sz="1600" dirty="0"/>
              <a:t>&lt;/div&gt;  </a:t>
            </a:r>
          </a:p>
          <a:p>
            <a:r>
              <a:rPr lang="en-US" sz="1600" dirty="0"/>
              <a:t>  </a:t>
            </a:r>
          </a:p>
          <a:p>
            <a:r>
              <a:rPr lang="en-US" sz="1600" dirty="0"/>
              <a:t>&lt;/body&gt;  </a:t>
            </a:r>
          </a:p>
          <a:p>
            <a:r>
              <a:rPr lang="en-US" sz="1600" dirty="0"/>
              <a:t>&lt;/html&gt; </a:t>
            </a:r>
          </a:p>
        </p:txBody>
      </p:sp>
    </p:spTree>
    <p:extLst>
      <p:ext uri="{BB962C8B-B14F-4D97-AF65-F5344CB8AC3E}">
        <p14:creationId xmlns:p14="http://schemas.microsoft.com/office/powerpoint/2010/main" val="770161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6B4EE-1B1F-44BB-BA0C-F849415C01D7}"/>
              </a:ext>
            </a:extLst>
          </p:cNvPr>
          <p:cNvPicPr>
            <a:picLocks noChangeAspect="1"/>
          </p:cNvPicPr>
          <p:nvPr/>
        </p:nvPicPr>
        <p:blipFill>
          <a:blip r:embed="rId2"/>
          <a:stretch>
            <a:fillRect/>
          </a:stretch>
        </p:blipFill>
        <p:spPr>
          <a:xfrm>
            <a:off x="1939636" y="1011382"/>
            <a:ext cx="7495309" cy="5084617"/>
          </a:xfrm>
          <a:prstGeom prst="rect">
            <a:avLst/>
          </a:prstGeom>
        </p:spPr>
      </p:pic>
    </p:spTree>
    <p:extLst>
      <p:ext uri="{BB962C8B-B14F-4D97-AF65-F5344CB8AC3E}">
        <p14:creationId xmlns:p14="http://schemas.microsoft.com/office/powerpoint/2010/main" val="1914944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FD86-210E-4BFD-8C60-10602061EE91}"/>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CE05FA92-9C4E-4C73-954F-587BCDCD286D}"/>
              </a:ext>
            </a:extLst>
          </p:cNvPr>
          <p:cNvSpPr>
            <a:spLocks noGrp="1"/>
          </p:cNvSpPr>
          <p:nvPr>
            <p:ph idx="1"/>
          </p:nvPr>
        </p:nvSpPr>
        <p:spPr>
          <a:xfrm>
            <a:off x="511444" y="1487838"/>
            <a:ext cx="10244380" cy="4760562"/>
          </a:xfrm>
        </p:spPr>
        <p:txBody>
          <a:bodyPr/>
          <a:lstStyle/>
          <a:p>
            <a:r>
              <a:rPr lang="en-US" dirty="0"/>
              <a:t>Punch up headlines.</a:t>
            </a:r>
          </a:p>
          <a:p>
            <a:pPr lvl="1"/>
            <a:r>
              <a:rPr lang="en-US" dirty="0"/>
              <a:t>Web visitors scan first for headlines, so make every heading word meaningful.</a:t>
            </a:r>
          </a:p>
          <a:p>
            <a:r>
              <a:rPr lang="en-US" dirty="0"/>
              <a:t>Emphasize key concepts.</a:t>
            </a:r>
          </a:p>
          <a:p>
            <a:pPr lvl="1"/>
            <a:r>
              <a:rPr lang="en-US" dirty="0"/>
              <a:t>Help readers scan for key concepts by emphasizing important information.</a:t>
            </a:r>
          </a:p>
          <a:p>
            <a:r>
              <a:rPr lang="en-US" dirty="0"/>
              <a:t>Harness the power of lists.</a:t>
            </a:r>
          </a:p>
          <a:p>
            <a:pPr lvl="1"/>
            <a:r>
              <a:rPr lang="en-US" dirty="0"/>
              <a:t>Lists slow the reader down and bring attention to important information</a:t>
            </a:r>
          </a:p>
          <a:p>
            <a:r>
              <a:rPr lang="en-US" dirty="0"/>
              <a:t>Create meaningful captions.</a:t>
            </a:r>
          </a:p>
          <a:p>
            <a:pPr lvl="1"/>
            <a:r>
              <a:rPr lang="en-US" dirty="0"/>
              <a:t> Web users focus on text over graphics, make sure to caption all graphics clearly.</a:t>
            </a:r>
          </a:p>
          <a:p>
            <a:r>
              <a:rPr lang="en-US" dirty="0"/>
              <a:t>Simplify for understanding.</a:t>
            </a:r>
          </a:p>
          <a:p>
            <a:pPr lvl="1"/>
            <a:r>
              <a:rPr lang="en-US" dirty="0"/>
              <a:t>Reading from the screen is slower than reading from print, so make your users happy by giving them less to read.</a:t>
            </a:r>
          </a:p>
        </p:txBody>
      </p:sp>
    </p:spTree>
    <p:extLst>
      <p:ext uri="{BB962C8B-B14F-4D97-AF65-F5344CB8AC3E}">
        <p14:creationId xmlns:p14="http://schemas.microsoft.com/office/powerpoint/2010/main" val="1888429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0937-CC21-4362-8B6A-BD716DA10A70}"/>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4082FB29-6B23-46F6-8E93-12C826287EC0}"/>
              </a:ext>
            </a:extLst>
          </p:cNvPr>
          <p:cNvSpPr>
            <a:spLocks noGrp="1"/>
          </p:cNvSpPr>
          <p:nvPr>
            <p:ph idx="1"/>
          </p:nvPr>
        </p:nvSpPr>
        <p:spPr>
          <a:xfrm>
            <a:off x="645131" y="1255364"/>
            <a:ext cx="10358666" cy="5331416"/>
          </a:xfrm>
        </p:spPr>
        <p:txBody>
          <a:bodyPr>
            <a:normAutofit/>
          </a:bodyPr>
          <a:lstStyle/>
          <a:p>
            <a:r>
              <a:rPr lang="en-US" dirty="0"/>
              <a:t>Invert the pyramid.</a:t>
            </a:r>
          </a:p>
          <a:p>
            <a:pPr lvl="1"/>
            <a:r>
              <a:rPr lang="en-US" dirty="0"/>
              <a:t>The inverted pyramid style is bottom-up. To write this way, start by stating the conclusion. Then build upon the conclusion by summarizing the most interesting and important supportive information. Next provide detail about each important point. Then close with background information.</a:t>
            </a:r>
          </a:p>
          <a:p>
            <a:r>
              <a:rPr lang="en-US" dirty="0"/>
              <a:t>Write one idea per paragraph.</a:t>
            </a:r>
          </a:p>
          <a:p>
            <a:pPr lvl="1"/>
            <a:r>
              <a:rPr lang="en-US" dirty="0"/>
              <a:t>Make sure each paragraph contains one idea only, and summarize that idea in the first sentence.</a:t>
            </a:r>
          </a:p>
          <a:p>
            <a:r>
              <a:rPr lang="en-US" dirty="0"/>
              <a:t>Make each page stand alone.</a:t>
            </a:r>
          </a:p>
          <a:p>
            <a:pPr lvl="1"/>
            <a:r>
              <a:rPr lang="en-US" dirty="0"/>
              <a:t>Don't expect that users will enter your Web site at the home page and work their way through the site in an organized manner. Thanks to the power of search engines and offsite links, visitors may enter your site on any page at all. Because of this, each page needs to stand alone, and your prose must not assume that they have already read any other page. Provide context to help users understand where the page fits within your Web site.</a:t>
            </a:r>
          </a:p>
        </p:txBody>
      </p:sp>
    </p:spTree>
    <p:extLst>
      <p:ext uri="{BB962C8B-B14F-4D97-AF65-F5344CB8AC3E}">
        <p14:creationId xmlns:p14="http://schemas.microsoft.com/office/powerpoint/2010/main" val="2856764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2684-4F6C-4AE2-B96C-8BAB134AC88C}"/>
              </a:ext>
            </a:extLst>
          </p:cNvPr>
          <p:cNvSpPr>
            <a:spLocks noGrp="1"/>
          </p:cNvSpPr>
          <p:nvPr>
            <p:ph type="title"/>
          </p:nvPr>
        </p:nvSpPr>
        <p:spPr/>
        <p:txBody>
          <a:bodyPr/>
          <a:lstStyle/>
          <a:p>
            <a:r>
              <a:rPr lang="en-US" dirty="0"/>
              <a:t>Writing for Web Audience</a:t>
            </a:r>
          </a:p>
        </p:txBody>
      </p:sp>
      <p:sp>
        <p:nvSpPr>
          <p:cNvPr id="3" name="Content Placeholder 2">
            <a:extLst>
              <a:ext uri="{FF2B5EF4-FFF2-40B4-BE49-F238E27FC236}">
                <a16:creationId xmlns:a16="http://schemas.microsoft.com/office/drawing/2014/main" id="{75430778-AC58-4608-B052-0134E4DFD490}"/>
              </a:ext>
            </a:extLst>
          </p:cNvPr>
          <p:cNvSpPr>
            <a:spLocks noGrp="1"/>
          </p:cNvSpPr>
          <p:nvPr>
            <p:ph idx="1"/>
          </p:nvPr>
        </p:nvSpPr>
        <p:spPr>
          <a:xfrm>
            <a:off x="645132" y="1611824"/>
            <a:ext cx="10250176" cy="4636575"/>
          </a:xfrm>
        </p:spPr>
        <p:txBody>
          <a:bodyPr/>
          <a:lstStyle/>
          <a:p>
            <a:r>
              <a:rPr lang="en-US" dirty="0"/>
              <a:t>Be current, accurate, and credible.</a:t>
            </a:r>
          </a:p>
          <a:p>
            <a:pPr lvl="1"/>
            <a:r>
              <a:rPr lang="en-US" dirty="0"/>
              <a:t>Capture the trust of your readers by offering information that is up-to-date and accurate .</a:t>
            </a:r>
          </a:p>
          <a:p>
            <a:pPr lvl="1"/>
            <a:r>
              <a:rPr lang="en-US" dirty="0"/>
              <a:t>A simple way to improve credibility: Skip the marketing hype. Replace it with well-written, interesting, and useful information.</a:t>
            </a:r>
          </a:p>
          <a:p>
            <a:pPr lvl="1"/>
            <a:r>
              <a:rPr lang="en-US" dirty="0"/>
              <a:t>Give credit where credit is due. If your site has multiple authors, give each one credit with a byline. Bylines are personal touches that add credibility to a Web site. And don't just quote information from a study or survey; you'll gain credibility by providing a direct link to the source.</a:t>
            </a:r>
          </a:p>
          <a:p>
            <a:pPr lvl="1"/>
            <a:endParaRPr lang="en-US" dirty="0"/>
          </a:p>
        </p:txBody>
      </p:sp>
    </p:spTree>
    <p:extLst>
      <p:ext uri="{BB962C8B-B14F-4D97-AF65-F5344CB8AC3E}">
        <p14:creationId xmlns:p14="http://schemas.microsoft.com/office/powerpoint/2010/main" val="1728034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FB82-F7FC-4CF3-9ADA-922B46C9E994}"/>
              </a:ext>
            </a:extLst>
          </p:cNvPr>
          <p:cNvSpPr>
            <a:spLocks noGrp="1"/>
          </p:cNvSpPr>
          <p:nvPr>
            <p:ph type="title"/>
          </p:nvPr>
        </p:nvSpPr>
        <p:spPr/>
        <p:txBody>
          <a:bodyPr/>
          <a:lstStyle/>
          <a:p>
            <a:r>
              <a:rPr lang="en-IN" dirty="0"/>
              <a:t>What are CSS </a:t>
            </a:r>
            <a:r>
              <a:rPr lang="en-IN" dirty="0" err="1"/>
              <a:t>preprocessors</a:t>
            </a:r>
            <a:r>
              <a:rPr lang="en-IN" dirty="0"/>
              <a:t>?</a:t>
            </a:r>
          </a:p>
        </p:txBody>
      </p:sp>
      <p:sp>
        <p:nvSpPr>
          <p:cNvPr id="3" name="Content Placeholder 2">
            <a:extLst>
              <a:ext uri="{FF2B5EF4-FFF2-40B4-BE49-F238E27FC236}">
                <a16:creationId xmlns:a16="http://schemas.microsoft.com/office/drawing/2014/main" id="{4800EE39-FABB-4472-9B26-21827492B6AC}"/>
              </a:ext>
            </a:extLst>
          </p:cNvPr>
          <p:cNvSpPr>
            <a:spLocks noGrp="1"/>
          </p:cNvSpPr>
          <p:nvPr>
            <p:ph idx="1"/>
          </p:nvPr>
        </p:nvSpPr>
        <p:spPr/>
        <p:txBody>
          <a:bodyPr/>
          <a:lstStyle/>
          <a:p>
            <a:r>
              <a:rPr lang="en-US" dirty="0"/>
              <a:t>CSS preprocessors are also referred to as being ‘dynamic style sheet languages’. They have been developed to add a programming functionality to the editing of Cascading Style Sheets. CSS Preprocessors convert code into a true CSS by taking the same written code from a simple preprocessed language (CSS with added extensions). Besides CSS preprocessors are used to add extensions which aren’t used in CSS yet like: functions, </a:t>
            </a:r>
            <a:r>
              <a:rPr lang="en-US" dirty="0" err="1"/>
              <a:t>mixins</a:t>
            </a:r>
            <a:r>
              <a:rPr lang="en-US" dirty="0"/>
              <a:t>, nested rules, variables, operations and inheritance.</a:t>
            </a:r>
            <a:endParaRPr lang="en-IN" dirty="0"/>
          </a:p>
        </p:txBody>
      </p:sp>
    </p:spTree>
    <p:extLst>
      <p:ext uri="{BB962C8B-B14F-4D97-AF65-F5344CB8AC3E}">
        <p14:creationId xmlns:p14="http://schemas.microsoft.com/office/powerpoint/2010/main" val="51045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Syntax Rules</a:t>
            </a:r>
          </a:p>
        </p:txBody>
      </p:sp>
      <p:sp>
        <p:nvSpPr>
          <p:cNvPr id="3" name="Content Placeholder 2"/>
          <p:cNvSpPr txBox="1">
            <a:spLocks/>
          </p:cNvSpPr>
          <p:nvPr/>
        </p:nvSpPr>
        <p:spPr>
          <a:xfrm>
            <a:off x="954314" y="1232452"/>
            <a:ext cx="10515600" cy="36042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sp>
        <p:nvSpPr>
          <p:cNvPr id="6" name="TextBox 5"/>
          <p:cNvSpPr txBox="1"/>
          <p:nvPr/>
        </p:nvSpPr>
        <p:spPr>
          <a:xfrm>
            <a:off x="545241" y="1254111"/>
            <a:ext cx="10924673" cy="5743111"/>
          </a:xfrm>
          <a:prstGeom prst="rect">
            <a:avLst/>
          </a:prstGeom>
          <a:noFill/>
        </p:spPr>
        <p:txBody>
          <a:bodyPr wrap="square" rtlCol="0">
            <a:spAutoFit/>
          </a:bodyPr>
          <a:lstStyle/>
          <a:p>
            <a:pPr>
              <a:lnSpc>
                <a:spcPct val="90000"/>
              </a:lnSpc>
              <a:buFontTx/>
              <a:buNone/>
            </a:pPr>
            <a:r>
              <a:rPr lang="en-US" sz="2400" b="1" u="sng" dirty="0">
                <a:latin typeface="Garamond" panose="02020404030301010803" pitchFamily="18" charset="0"/>
              </a:rPr>
              <a:t>Rule have two parts - Selector and declaration.</a:t>
            </a:r>
          </a:p>
          <a:p>
            <a:pPr>
              <a:lnSpc>
                <a:spcPct val="90000"/>
              </a:lnSpc>
              <a:buFontTx/>
              <a:buNone/>
            </a:pPr>
            <a:endParaRPr lang="en-US" dirty="0">
              <a:latin typeface="Garamond" panose="02020404030301010803" pitchFamily="18" charset="0"/>
            </a:endParaRPr>
          </a:p>
          <a:p>
            <a:pPr>
              <a:lnSpc>
                <a:spcPct val="90000"/>
              </a:lnSpc>
              <a:buFontTx/>
              <a:buNone/>
            </a:pPr>
            <a:r>
              <a:rPr lang="en-US" dirty="0">
                <a:latin typeface="Garamond" panose="02020404030301010803" pitchFamily="18" charset="0"/>
              </a:rPr>
              <a:t>	</a:t>
            </a:r>
            <a:r>
              <a:rPr lang="en-US" sz="2400" b="1" u="sng" dirty="0">
                <a:latin typeface="Garamond" panose="02020404030301010803" pitchFamily="18" charset="0"/>
              </a:rPr>
              <a:t>Selector</a:t>
            </a:r>
            <a:r>
              <a:rPr lang="en-US" sz="2400" b="1" dirty="0">
                <a:latin typeface="Garamond" panose="02020404030301010803" pitchFamily="18" charset="0"/>
              </a:rPr>
              <a:t>:         </a:t>
            </a:r>
            <a:r>
              <a:rPr lang="en-US" sz="2000" dirty="0">
                <a:latin typeface="Garamond" panose="02020404030301010803" pitchFamily="18" charset="0"/>
              </a:rPr>
              <a:t>The HTML element you want to add style to.</a:t>
            </a:r>
          </a:p>
          <a:p>
            <a:pPr>
              <a:lnSpc>
                <a:spcPct val="90000"/>
              </a:lnSpc>
              <a:buFontTx/>
              <a:buNone/>
            </a:pPr>
            <a:r>
              <a:rPr lang="en-US" sz="2000" dirty="0">
                <a:latin typeface="Garamond" panose="02020404030301010803" pitchFamily="18" charset="0"/>
              </a:rPr>
              <a:t>		              &lt;p&gt;  &lt;h1&gt;  &lt;table&gt;  </a:t>
            </a:r>
            <a:r>
              <a:rPr lang="en-US" sz="2000" dirty="0" err="1">
                <a:latin typeface="Garamond" panose="02020404030301010803" pitchFamily="18" charset="0"/>
              </a:rPr>
              <a:t>etc</a:t>
            </a:r>
            <a:endParaRPr lang="en-US" sz="2000" dirty="0">
              <a:latin typeface="Garamond" panose="02020404030301010803" pitchFamily="18" charset="0"/>
            </a:endParaRPr>
          </a:p>
          <a:p>
            <a:pPr>
              <a:lnSpc>
                <a:spcPct val="90000"/>
              </a:lnSpc>
              <a:buFontTx/>
              <a:buNone/>
            </a:pPr>
            <a:r>
              <a:rPr lang="en-US" sz="2000" dirty="0">
                <a:latin typeface="Garamond" panose="02020404030301010803" pitchFamily="18" charset="0"/>
              </a:rPr>
              <a:t>	</a:t>
            </a:r>
          </a:p>
          <a:p>
            <a:pPr>
              <a:lnSpc>
                <a:spcPct val="90000"/>
              </a:lnSpc>
              <a:buFontTx/>
              <a:buNone/>
            </a:pPr>
            <a:r>
              <a:rPr lang="en-US" sz="2000" dirty="0">
                <a:latin typeface="Garamond" panose="02020404030301010803" pitchFamily="18" charset="0"/>
              </a:rPr>
              <a:t>	</a:t>
            </a:r>
            <a:r>
              <a:rPr lang="en-US" sz="2400" b="1" u="sng" dirty="0">
                <a:latin typeface="Garamond" panose="02020404030301010803" pitchFamily="18" charset="0"/>
              </a:rPr>
              <a:t>Declaration</a:t>
            </a:r>
            <a:r>
              <a:rPr lang="en-US" sz="2400" b="1" dirty="0">
                <a:latin typeface="Garamond" panose="02020404030301010803" pitchFamily="18" charset="0"/>
              </a:rPr>
              <a:t>:</a:t>
            </a:r>
            <a:r>
              <a:rPr lang="en-US" sz="2000" dirty="0">
                <a:latin typeface="Garamond" panose="02020404030301010803" pitchFamily="18" charset="0"/>
              </a:rPr>
              <a:t>    The statement of style for that element.  Made up of property and value.</a:t>
            </a: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sz="2000" dirty="0">
              <a:latin typeface="Garamond" panose="02020404030301010803" pitchFamily="18" charset="0"/>
            </a:endParaRPr>
          </a:p>
          <a:p>
            <a:pPr>
              <a:lnSpc>
                <a:spcPct val="90000"/>
              </a:lnSpc>
              <a:buFontTx/>
              <a:buNone/>
            </a:pPr>
            <a:endParaRPr lang="en-US" dirty="0">
              <a:latin typeface="Garamond" panose="02020404030301010803" pitchFamily="18" charset="0"/>
            </a:endParaRPr>
          </a:p>
          <a:p>
            <a:endParaRPr lang="en-US" dirty="0">
              <a:latin typeface="Garamond" panose="02020404030301010803" pitchFamily="18" charset="0"/>
            </a:endParaRPr>
          </a:p>
        </p:txBody>
      </p:sp>
      <p:grpSp>
        <p:nvGrpSpPr>
          <p:cNvPr id="24" name="Group 23"/>
          <p:cNvGrpSpPr/>
          <p:nvPr/>
        </p:nvGrpSpPr>
        <p:grpSpPr>
          <a:xfrm>
            <a:off x="3255727" y="3422196"/>
            <a:ext cx="5503700" cy="2872316"/>
            <a:chOff x="2555606" y="3298499"/>
            <a:chExt cx="5503700" cy="2872316"/>
          </a:xfrm>
        </p:grpSpPr>
        <p:sp>
          <p:nvSpPr>
            <p:cNvPr id="7" name="Text Box 4"/>
            <p:cNvSpPr txBox="1">
              <a:spLocks noChangeArrowheads="1"/>
            </p:cNvSpPr>
            <p:nvPr/>
          </p:nvSpPr>
          <p:spPr bwMode="auto">
            <a:xfrm>
              <a:off x="2593766" y="404931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b="1" dirty="0">
                  <a:solidFill>
                    <a:schemeClr val="accent1">
                      <a:lumMod val="60000"/>
                      <a:lumOff val="40000"/>
                    </a:schemeClr>
                  </a:solidFill>
                  <a:latin typeface="Garamond" panose="02020404030301010803" pitchFamily="18" charset="0"/>
                </a:rPr>
                <a:t>Selector</a:t>
              </a:r>
            </a:p>
          </p:txBody>
        </p:sp>
        <p:sp>
          <p:nvSpPr>
            <p:cNvPr id="8" name="Text Box 5"/>
            <p:cNvSpPr txBox="1">
              <a:spLocks noChangeArrowheads="1"/>
            </p:cNvSpPr>
            <p:nvPr/>
          </p:nvSpPr>
          <p:spPr bwMode="auto">
            <a:xfrm>
              <a:off x="4687679" y="489492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50000"/>
                </a:spcBef>
              </a:pPr>
              <a:r>
                <a:rPr lang="en-US" b="1" dirty="0">
                  <a:solidFill>
                    <a:schemeClr val="accent1">
                      <a:lumMod val="60000"/>
                      <a:lumOff val="40000"/>
                    </a:schemeClr>
                  </a:solidFill>
                  <a:latin typeface="Garamond" panose="02020404030301010803" pitchFamily="18" charset="0"/>
                </a:rPr>
                <a:t>Property</a:t>
              </a:r>
            </a:p>
          </p:txBody>
        </p:sp>
        <p:sp>
          <p:nvSpPr>
            <p:cNvPr id="9" name="Text Box 6"/>
            <p:cNvSpPr txBox="1">
              <a:spLocks noChangeArrowheads="1"/>
            </p:cNvSpPr>
            <p:nvPr/>
          </p:nvSpPr>
          <p:spPr bwMode="auto">
            <a:xfrm>
              <a:off x="5573201" y="3432784"/>
              <a:ext cx="17219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1">
                      <a:lumMod val="60000"/>
                      <a:lumOff val="40000"/>
                    </a:schemeClr>
                  </a:solidFill>
                  <a:latin typeface="Garamond" panose="02020404030301010803" pitchFamily="18" charset="0"/>
                </a:rPr>
                <a:t>Declaration</a:t>
              </a:r>
            </a:p>
          </p:txBody>
        </p:sp>
        <p:sp>
          <p:nvSpPr>
            <p:cNvPr id="10" name="Text Box 7"/>
            <p:cNvSpPr txBox="1">
              <a:spLocks noChangeArrowheads="1"/>
            </p:cNvSpPr>
            <p:nvPr/>
          </p:nvSpPr>
          <p:spPr bwMode="auto">
            <a:xfrm>
              <a:off x="6945576" y="4931223"/>
              <a:ext cx="925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1">
                      <a:lumMod val="60000"/>
                      <a:lumOff val="40000"/>
                    </a:schemeClr>
                  </a:solidFill>
                  <a:latin typeface="Garamond" panose="02020404030301010803" pitchFamily="18" charset="0"/>
                </a:rPr>
                <a:t>Value</a:t>
              </a:r>
            </a:p>
          </p:txBody>
        </p:sp>
        <p:sp>
          <p:nvSpPr>
            <p:cNvPr id="11" name="Line 9"/>
            <p:cNvSpPr>
              <a:spLocks noChangeShapeType="1"/>
            </p:cNvSpPr>
            <p:nvPr/>
          </p:nvSpPr>
          <p:spPr bwMode="auto">
            <a:xfrm>
              <a:off x="5003800" y="4042121"/>
              <a:ext cx="2634162" cy="239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2" name="Line 10"/>
            <p:cNvSpPr>
              <a:spLocks noChangeShapeType="1"/>
            </p:cNvSpPr>
            <p:nvPr/>
          </p:nvSpPr>
          <p:spPr bwMode="auto">
            <a:xfrm flipV="1">
              <a:off x="5426241" y="4593841"/>
              <a:ext cx="385011" cy="406063"/>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3" name="Line 11"/>
            <p:cNvSpPr>
              <a:spLocks noChangeShapeType="1"/>
            </p:cNvSpPr>
            <p:nvPr/>
          </p:nvSpPr>
          <p:spPr bwMode="auto">
            <a:xfrm flipH="1" flipV="1">
              <a:off x="7017359" y="4554259"/>
              <a:ext cx="378853" cy="445646"/>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4" name="Line 12"/>
            <p:cNvSpPr>
              <a:spLocks noChangeShapeType="1"/>
            </p:cNvSpPr>
            <p:nvPr/>
          </p:nvSpPr>
          <p:spPr bwMode="auto">
            <a:xfrm>
              <a:off x="3820460" y="4344586"/>
              <a:ext cx="7620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5" name="Text Box 13"/>
            <p:cNvSpPr txBox="1">
              <a:spLocks noChangeArrowheads="1"/>
            </p:cNvSpPr>
            <p:nvPr/>
          </p:nvSpPr>
          <p:spPr bwMode="auto">
            <a:xfrm>
              <a:off x="2555606" y="3298499"/>
              <a:ext cx="11610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sz="3200" b="1" dirty="0">
                  <a:solidFill>
                    <a:schemeClr val="tx1">
                      <a:lumMod val="65000"/>
                      <a:lumOff val="35000"/>
                    </a:schemeClr>
                  </a:solidFill>
                  <a:latin typeface="Garamond" panose="02020404030301010803" pitchFamily="18" charset="0"/>
                </a:rPr>
                <a:t>Rules</a:t>
              </a:r>
              <a:endParaRPr lang="en-US" b="1" dirty="0">
                <a:solidFill>
                  <a:schemeClr val="tx1">
                    <a:lumMod val="65000"/>
                    <a:lumOff val="35000"/>
                  </a:schemeClr>
                </a:solidFill>
                <a:latin typeface="Garamond" panose="02020404030301010803" pitchFamily="18" charset="0"/>
              </a:endParaRPr>
            </a:p>
          </p:txBody>
        </p:sp>
        <p:sp>
          <p:nvSpPr>
            <p:cNvPr id="16" name="Line 14"/>
            <p:cNvSpPr>
              <a:spLocks noChangeShapeType="1"/>
            </p:cNvSpPr>
            <p:nvPr/>
          </p:nvSpPr>
          <p:spPr bwMode="auto">
            <a:xfrm flipV="1">
              <a:off x="3695910" y="3638978"/>
              <a:ext cx="1892674" cy="1037"/>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7" name="Line 15"/>
            <p:cNvSpPr>
              <a:spLocks noChangeShapeType="1"/>
            </p:cNvSpPr>
            <p:nvPr/>
          </p:nvSpPr>
          <p:spPr bwMode="auto">
            <a:xfrm>
              <a:off x="3238500" y="3804927"/>
              <a:ext cx="0" cy="33373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8" name="Text Box 16"/>
            <p:cNvSpPr txBox="1">
              <a:spLocks noChangeArrowheads="1"/>
            </p:cNvSpPr>
            <p:nvPr/>
          </p:nvSpPr>
          <p:spPr bwMode="auto">
            <a:xfrm>
              <a:off x="5588584" y="5713615"/>
              <a:ext cx="1706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b="1" dirty="0">
                  <a:solidFill>
                    <a:schemeClr val="accent6">
                      <a:lumMod val="75000"/>
                    </a:schemeClr>
                  </a:solidFill>
                  <a:latin typeface="Garamond" panose="02020404030301010803" pitchFamily="18" charset="0"/>
                </a:rPr>
                <a:t>Declaration</a:t>
              </a:r>
            </a:p>
          </p:txBody>
        </p:sp>
        <p:sp>
          <p:nvSpPr>
            <p:cNvPr id="19" name="Line 17"/>
            <p:cNvSpPr>
              <a:spLocks noChangeShapeType="1"/>
            </p:cNvSpPr>
            <p:nvPr/>
          </p:nvSpPr>
          <p:spPr bwMode="auto">
            <a:xfrm flipV="1">
              <a:off x="4687678" y="5348832"/>
              <a:ext cx="558091" cy="593383"/>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0" name="Line 18"/>
            <p:cNvSpPr>
              <a:spLocks noChangeShapeType="1"/>
            </p:cNvSpPr>
            <p:nvPr/>
          </p:nvSpPr>
          <p:spPr bwMode="auto">
            <a:xfrm>
              <a:off x="7295147" y="5942216"/>
              <a:ext cx="764159" cy="6"/>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1" name="Line 19"/>
            <p:cNvSpPr>
              <a:spLocks noChangeShapeType="1"/>
            </p:cNvSpPr>
            <p:nvPr/>
          </p:nvSpPr>
          <p:spPr bwMode="auto">
            <a:xfrm flipH="1" flipV="1">
              <a:off x="7637961" y="5348832"/>
              <a:ext cx="421345" cy="593386"/>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2" name="Line 20"/>
            <p:cNvSpPr>
              <a:spLocks noChangeShapeType="1"/>
            </p:cNvSpPr>
            <p:nvPr/>
          </p:nvSpPr>
          <p:spPr bwMode="auto">
            <a:xfrm flipV="1">
              <a:off x="4687679" y="5942215"/>
              <a:ext cx="915987" cy="1"/>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23" name="TextBox 22"/>
            <p:cNvSpPr txBox="1"/>
            <p:nvPr/>
          </p:nvSpPr>
          <p:spPr>
            <a:xfrm>
              <a:off x="4544360" y="4025520"/>
              <a:ext cx="3353162" cy="800219"/>
            </a:xfrm>
            <a:prstGeom prst="rect">
              <a:avLst/>
            </a:prstGeom>
            <a:noFill/>
          </p:spPr>
          <p:txBody>
            <a:bodyPr wrap="none" rtlCol="0">
              <a:spAutoFit/>
            </a:bodyPr>
            <a:lstStyle/>
            <a:p>
              <a:pPr marL="0" lvl="1"/>
              <a:r>
                <a:rPr lang="en-US" sz="2800" b="1" dirty="0">
                  <a:latin typeface="Garamond" panose="02020404030301010803" pitchFamily="18" charset="0"/>
                </a:rPr>
                <a:t>p {</a:t>
              </a:r>
              <a:r>
                <a:rPr lang="en-US" sz="2800" b="1" dirty="0" err="1">
                  <a:latin typeface="Garamond" panose="02020404030301010803" pitchFamily="18" charset="0"/>
                </a:rPr>
                <a:t>font-family:Arial</a:t>
              </a:r>
              <a:r>
                <a:rPr lang="en-US" sz="2800" b="1" dirty="0">
                  <a:latin typeface="Garamond" panose="02020404030301010803" pitchFamily="18" charset="0"/>
                </a:rPr>
                <a:t>;}</a:t>
              </a:r>
            </a:p>
            <a:p>
              <a:endParaRPr lang="en-US" dirty="0"/>
            </a:p>
          </p:txBody>
        </p:sp>
      </p:grpSp>
      <p:sp>
        <p:nvSpPr>
          <p:cNvPr id="25" name="Slide Number Placeholder 3">
            <a:extLst>
              <a:ext uri="{FF2B5EF4-FFF2-40B4-BE49-F238E27FC236}">
                <a16:creationId xmlns:a16="http://schemas.microsoft.com/office/drawing/2014/main" id="{28C529AA-3623-4813-90B7-4E4C22643667}"/>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5</a:t>
            </a:fld>
            <a:endParaRPr lang="en-US" altLang="en-US" sz="1400" dirty="0"/>
          </a:p>
        </p:txBody>
      </p:sp>
    </p:spTree>
    <p:extLst>
      <p:ext uri="{BB962C8B-B14F-4D97-AF65-F5344CB8AC3E}">
        <p14:creationId xmlns:p14="http://schemas.microsoft.com/office/powerpoint/2010/main" val="358040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3F34-3780-453B-AB91-CF5C2608B52E}"/>
              </a:ext>
            </a:extLst>
          </p:cNvPr>
          <p:cNvSpPr>
            <a:spLocks noGrp="1"/>
          </p:cNvSpPr>
          <p:nvPr>
            <p:ph type="title"/>
          </p:nvPr>
        </p:nvSpPr>
        <p:spPr/>
        <p:txBody>
          <a:bodyPr/>
          <a:lstStyle/>
          <a:p>
            <a:r>
              <a:rPr lang="en-IN" dirty="0"/>
              <a:t>Common CSS </a:t>
            </a:r>
            <a:r>
              <a:rPr lang="en-IN" dirty="0" err="1"/>
              <a:t>Preprocessor</a:t>
            </a:r>
            <a:endParaRPr lang="en-IN" dirty="0"/>
          </a:p>
        </p:txBody>
      </p:sp>
      <p:sp>
        <p:nvSpPr>
          <p:cNvPr id="3" name="Content Placeholder 2">
            <a:extLst>
              <a:ext uri="{FF2B5EF4-FFF2-40B4-BE49-F238E27FC236}">
                <a16:creationId xmlns:a16="http://schemas.microsoft.com/office/drawing/2014/main" id="{F80F06F5-D86D-451A-9B67-508C13FECB84}"/>
              </a:ext>
            </a:extLst>
          </p:cNvPr>
          <p:cNvSpPr>
            <a:spLocks noGrp="1"/>
          </p:cNvSpPr>
          <p:nvPr>
            <p:ph idx="1"/>
          </p:nvPr>
        </p:nvSpPr>
        <p:spPr/>
        <p:txBody>
          <a:bodyPr/>
          <a:lstStyle/>
          <a:p>
            <a:r>
              <a:rPr lang="en-US" dirty="0"/>
              <a:t>There is a surprising number of CSS preprocessing languages available out there.</a:t>
            </a:r>
          </a:p>
          <a:p>
            <a:r>
              <a:rPr lang="en-US" dirty="0"/>
              <a:t>Few Examples are  LESS, SASS, Turbine, Switch CSS, Stylus, CSS </a:t>
            </a:r>
            <a:r>
              <a:rPr lang="en-US" dirty="0" err="1"/>
              <a:t>Cacheer</a:t>
            </a:r>
            <a:r>
              <a:rPr lang="en-US" dirty="0"/>
              <a:t>, CSS Preprocessor, </a:t>
            </a:r>
            <a:r>
              <a:rPr lang="en-US" dirty="0" err="1"/>
              <a:t>DtCSS</a:t>
            </a:r>
            <a:r>
              <a:rPr lang="en-US" dirty="0"/>
              <a:t>, CSS-Crush, Myth, Rework.</a:t>
            </a:r>
            <a:endParaRPr lang="en-IN" dirty="0"/>
          </a:p>
        </p:txBody>
      </p:sp>
    </p:spTree>
    <p:extLst>
      <p:ext uri="{BB962C8B-B14F-4D97-AF65-F5344CB8AC3E}">
        <p14:creationId xmlns:p14="http://schemas.microsoft.com/office/powerpoint/2010/main" val="3575633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0040-3095-4157-BA88-6FAEC2DCE7DC}"/>
              </a:ext>
            </a:extLst>
          </p:cNvPr>
          <p:cNvSpPr>
            <a:spLocks noGrp="1"/>
          </p:cNvSpPr>
          <p:nvPr>
            <p:ph type="title"/>
          </p:nvPr>
        </p:nvSpPr>
        <p:spPr/>
        <p:txBody>
          <a:bodyPr/>
          <a:lstStyle/>
          <a:p>
            <a:r>
              <a:rPr lang="en-IN" dirty="0"/>
              <a:t>Advantages of CSS </a:t>
            </a:r>
            <a:r>
              <a:rPr lang="en-IN" dirty="0" err="1"/>
              <a:t>Preprocessors</a:t>
            </a:r>
            <a:endParaRPr lang="en-IN" dirty="0"/>
          </a:p>
        </p:txBody>
      </p:sp>
      <p:sp>
        <p:nvSpPr>
          <p:cNvPr id="3" name="Content Placeholder 2">
            <a:extLst>
              <a:ext uri="{FF2B5EF4-FFF2-40B4-BE49-F238E27FC236}">
                <a16:creationId xmlns:a16="http://schemas.microsoft.com/office/drawing/2014/main" id="{366832A4-5DC5-43D5-B2CA-68F8B68D8BC5}"/>
              </a:ext>
            </a:extLst>
          </p:cNvPr>
          <p:cNvSpPr>
            <a:spLocks noGrp="1"/>
          </p:cNvSpPr>
          <p:nvPr>
            <p:ph idx="1"/>
          </p:nvPr>
        </p:nvSpPr>
        <p:spPr/>
        <p:txBody>
          <a:bodyPr/>
          <a:lstStyle/>
          <a:p>
            <a:r>
              <a:rPr lang="en-US" dirty="0"/>
              <a:t>Ability to add variables, functions, etc.</a:t>
            </a:r>
          </a:p>
          <a:p>
            <a:r>
              <a:rPr lang="en-IN" dirty="0"/>
              <a:t>Join Multiple Files</a:t>
            </a:r>
          </a:p>
          <a:p>
            <a:r>
              <a:rPr lang="en-US" dirty="0"/>
              <a:t>CSS Preprocessor Helps You Avoid Repetitions</a:t>
            </a:r>
          </a:p>
          <a:p>
            <a:r>
              <a:rPr lang="en-IN" dirty="0"/>
              <a:t>Nested Syntax</a:t>
            </a:r>
          </a:p>
          <a:p>
            <a:r>
              <a:rPr lang="en-IN" dirty="0"/>
              <a:t>Less Time to Code</a:t>
            </a:r>
          </a:p>
          <a:p>
            <a:r>
              <a:rPr lang="en-IN" dirty="0"/>
              <a:t>Darken &amp; Lighten functionality</a:t>
            </a:r>
          </a:p>
        </p:txBody>
      </p:sp>
    </p:spTree>
    <p:extLst>
      <p:ext uri="{BB962C8B-B14F-4D97-AF65-F5344CB8AC3E}">
        <p14:creationId xmlns:p14="http://schemas.microsoft.com/office/powerpoint/2010/main" val="2871926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900-A0F4-4EBE-95F2-252C7E9FC46D}"/>
              </a:ext>
            </a:extLst>
          </p:cNvPr>
          <p:cNvSpPr>
            <a:spLocks noGrp="1"/>
          </p:cNvSpPr>
          <p:nvPr>
            <p:ph type="title"/>
          </p:nvPr>
        </p:nvSpPr>
        <p:spPr>
          <a:xfrm>
            <a:off x="646111" y="452718"/>
            <a:ext cx="9855202" cy="1400530"/>
          </a:xfrm>
        </p:spPr>
        <p:txBody>
          <a:bodyPr/>
          <a:lstStyle/>
          <a:p>
            <a:r>
              <a:rPr lang="en-IN" dirty="0"/>
              <a:t>Disadvantages of CSS </a:t>
            </a:r>
            <a:r>
              <a:rPr lang="en-IN" dirty="0" err="1"/>
              <a:t>Preprocessors</a:t>
            </a:r>
            <a:endParaRPr lang="en-IN" dirty="0"/>
          </a:p>
        </p:txBody>
      </p:sp>
      <p:sp>
        <p:nvSpPr>
          <p:cNvPr id="3" name="Content Placeholder 2">
            <a:extLst>
              <a:ext uri="{FF2B5EF4-FFF2-40B4-BE49-F238E27FC236}">
                <a16:creationId xmlns:a16="http://schemas.microsoft.com/office/drawing/2014/main" id="{7080CAA2-BB9D-4F26-8660-15B38C1BA15D}"/>
              </a:ext>
            </a:extLst>
          </p:cNvPr>
          <p:cNvSpPr>
            <a:spLocks noGrp="1"/>
          </p:cNvSpPr>
          <p:nvPr>
            <p:ph idx="1"/>
          </p:nvPr>
        </p:nvSpPr>
        <p:spPr/>
        <p:txBody>
          <a:bodyPr/>
          <a:lstStyle/>
          <a:p>
            <a:r>
              <a:rPr lang="en-IN" dirty="0"/>
              <a:t>Debugging is harder</a:t>
            </a:r>
          </a:p>
          <a:p>
            <a:r>
              <a:rPr lang="en-IN" dirty="0"/>
              <a:t>Compilation slows down development</a:t>
            </a:r>
          </a:p>
          <a:p>
            <a:r>
              <a:rPr lang="en-US" dirty="0"/>
              <a:t>They can produce very large CSS files</a:t>
            </a:r>
          </a:p>
          <a:p>
            <a:r>
              <a:rPr lang="en-IN" dirty="0" err="1"/>
              <a:t>Maintainence</a:t>
            </a:r>
            <a:r>
              <a:rPr lang="en-IN" dirty="0"/>
              <a:t> and overengineering</a:t>
            </a:r>
          </a:p>
          <a:p>
            <a:r>
              <a:rPr lang="en-IN" dirty="0"/>
              <a:t>Tooling and developer convenience</a:t>
            </a:r>
          </a:p>
          <a:p>
            <a:endParaRPr lang="en-IN" dirty="0"/>
          </a:p>
        </p:txBody>
      </p:sp>
    </p:spTree>
    <p:extLst>
      <p:ext uri="{BB962C8B-B14F-4D97-AF65-F5344CB8AC3E}">
        <p14:creationId xmlns:p14="http://schemas.microsoft.com/office/powerpoint/2010/main" val="3534439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3B02-C5C0-4BD2-BB79-43F6836D3246}"/>
              </a:ext>
            </a:extLst>
          </p:cNvPr>
          <p:cNvSpPr>
            <a:spLocks noGrp="1"/>
          </p:cNvSpPr>
          <p:nvPr>
            <p:ph type="title"/>
          </p:nvPr>
        </p:nvSpPr>
        <p:spPr/>
        <p:txBody>
          <a:bodyPr/>
          <a:lstStyle/>
          <a:p>
            <a:r>
              <a:rPr lang="en-IN" dirty="0"/>
              <a:t>CSS Modules</a:t>
            </a:r>
          </a:p>
        </p:txBody>
      </p:sp>
      <p:sp>
        <p:nvSpPr>
          <p:cNvPr id="3" name="Content Placeholder 2">
            <a:extLst>
              <a:ext uri="{FF2B5EF4-FFF2-40B4-BE49-F238E27FC236}">
                <a16:creationId xmlns:a16="http://schemas.microsoft.com/office/drawing/2014/main" id="{E93F0D58-FBF3-4099-AF1D-B5980BA54148}"/>
              </a:ext>
            </a:extLst>
          </p:cNvPr>
          <p:cNvSpPr>
            <a:spLocks noGrp="1"/>
          </p:cNvSpPr>
          <p:nvPr>
            <p:ph idx="1"/>
          </p:nvPr>
        </p:nvSpPr>
        <p:spPr>
          <a:xfrm>
            <a:off x="1103312" y="1433514"/>
            <a:ext cx="8946541" cy="4814886"/>
          </a:xfrm>
        </p:spPr>
        <p:txBody>
          <a:bodyPr/>
          <a:lstStyle/>
          <a:p>
            <a:r>
              <a:rPr lang="en-US" dirty="0"/>
              <a:t>A CSS Module is a CSS file in which all class names and animation names are scoped locally by default.</a:t>
            </a:r>
          </a:p>
          <a:p>
            <a:r>
              <a:rPr lang="en-US" dirty="0"/>
              <a:t>'CSS Module' is just a .</a:t>
            </a:r>
            <a:r>
              <a:rPr lang="en-US" dirty="0" err="1"/>
              <a:t>css</a:t>
            </a:r>
            <a:r>
              <a:rPr lang="en-US" dirty="0"/>
              <a:t> file. You call it a 'CSS Module' if you plan on using it with a CSS Modules compiler.</a:t>
            </a:r>
            <a:endParaRPr lang="en-IN" dirty="0"/>
          </a:p>
        </p:txBody>
      </p:sp>
      <p:pic>
        <p:nvPicPr>
          <p:cNvPr id="1026" name="Picture 2" descr="incomplete">
            <a:extLst>
              <a:ext uri="{FF2B5EF4-FFF2-40B4-BE49-F238E27FC236}">
                <a16:creationId xmlns:a16="http://schemas.microsoft.com/office/drawing/2014/main" id="{DB775C6F-E220-449A-AB1F-579C5C5D8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886074"/>
            <a:ext cx="666750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058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75AB-E42A-49CB-8E35-A679A8B6B96B}"/>
              </a:ext>
            </a:extLst>
          </p:cNvPr>
          <p:cNvSpPr>
            <a:spLocks noGrp="1"/>
          </p:cNvSpPr>
          <p:nvPr>
            <p:ph type="title"/>
          </p:nvPr>
        </p:nvSpPr>
        <p:spPr/>
        <p:txBody>
          <a:bodyPr/>
          <a:lstStyle/>
          <a:p>
            <a:r>
              <a:rPr lang="en-IN" dirty="0"/>
              <a:t>Example</a:t>
            </a:r>
          </a:p>
        </p:txBody>
      </p:sp>
      <p:pic>
        <p:nvPicPr>
          <p:cNvPr id="2050" name="Picture 2" descr="css modules diagram incomplete">
            <a:extLst>
              <a:ext uri="{FF2B5EF4-FFF2-40B4-BE49-F238E27FC236}">
                <a16:creationId xmlns:a16="http://schemas.microsoft.com/office/drawing/2014/main" id="{80C596A9-7883-4A1E-BB43-B8B0B5892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1381124"/>
            <a:ext cx="5700714"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49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A00B-35C3-4915-A19B-6AECAA2317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BA8A79-2560-45A5-B1D5-BBABAA8CEF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0545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2DF23312-A406-42EA-B39D-E535225B46D4}"/>
              </a:ext>
            </a:extLst>
          </p:cNvPr>
          <p:cNvSpPr>
            <a:spLocks noGrp="1"/>
          </p:cNvSpPr>
          <p:nvPr>
            <p:ph type="title"/>
          </p:nvPr>
        </p:nvSpPr>
        <p:spPr/>
        <p:txBody>
          <a:bodyPr/>
          <a:lstStyle/>
          <a:p>
            <a:r>
              <a:rPr lang="en-US" altLang="en-US"/>
              <a:t>Cascade</a:t>
            </a:r>
          </a:p>
        </p:txBody>
      </p:sp>
      <p:sp>
        <p:nvSpPr>
          <p:cNvPr id="67587" name="Content Placeholder 2">
            <a:extLst>
              <a:ext uri="{FF2B5EF4-FFF2-40B4-BE49-F238E27FC236}">
                <a16:creationId xmlns:a16="http://schemas.microsoft.com/office/drawing/2014/main" id="{E378249B-4B78-4F75-9179-F112A3BD0780}"/>
              </a:ext>
            </a:extLst>
          </p:cNvPr>
          <p:cNvSpPr>
            <a:spLocks noGrp="1"/>
          </p:cNvSpPr>
          <p:nvPr>
            <p:ph idx="1"/>
          </p:nvPr>
        </p:nvSpPr>
        <p:spPr/>
        <p:txBody>
          <a:bodyPr>
            <a:normAutofit fontScale="92500"/>
          </a:bodyPr>
          <a:lstStyle/>
          <a:p>
            <a:r>
              <a:rPr lang="en-US" altLang="en-US" dirty="0"/>
              <a:t>The cascade sorts out all conflicts when multiple declarations would affect a given element.</a:t>
            </a:r>
          </a:p>
          <a:p>
            <a:endParaRPr lang="en-US" altLang="en-US" dirty="0"/>
          </a:p>
          <a:p>
            <a:r>
              <a:rPr lang="en-US" altLang="en-US" dirty="0"/>
              <a:t> Important declarations will override less important ones.</a:t>
            </a:r>
          </a:p>
          <a:p>
            <a:endParaRPr lang="en-US" altLang="en-US" dirty="0"/>
          </a:p>
          <a:p>
            <a:r>
              <a:rPr lang="en-US" altLang="en-US" dirty="0"/>
              <a:t> Among declarations with equal importance, the rule’s specificity controls which one will apply.</a:t>
            </a:r>
          </a:p>
          <a:p>
            <a:endParaRPr lang="en-US" altLang="en-US" dirty="0"/>
          </a:p>
          <a:p>
            <a:r>
              <a:rPr lang="en-US" altLang="en-US" dirty="0"/>
              <a:t> And, all else being equal, the source order makes the final distinction.</a:t>
            </a:r>
          </a:p>
          <a:p>
            <a:pPr>
              <a:buFontTx/>
              <a:buNone/>
            </a:pPr>
            <a:br>
              <a:rPr lang="en-US" altLang="en-US" dirty="0"/>
            </a:b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89F24EBA-304F-43E0-9E69-3146FB2C2D4B}"/>
              </a:ext>
            </a:extLst>
          </p:cNvPr>
          <p:cNvSpPr>
            <a:spLocks noGrp="1"/>
          </p:cNvSpPr>
          <p:nvPr>
            <p:ph type="title"/>
          </p:nvPr>
        </p:nvSpPr>
        <p:spPr/>
        <p:txBody>
          <a:bodyPr/>
          <a:lstStyle/>
          <a:p>
            <a:r>
              <a:rPr lang="en-US" altLang="en-US"/>
              <a:t>Cascading</a:t>
            </a:r>
          </a:p>
        </p:txBody>
      </p:sp>
      <p:sp>
        <p:nvSpPr>
          <p:cNvPr id="68611" name="Content Placeholder 2">
            <a:extLst>
              <a:ext uri="{FF2B5EF4-FFF2-40B4-BE49-F238E27FC236}">
                <a16:creationId xmlns:a16="http://schemas.microsoft.com/office/drawing/2014/main" id="{AD2938F3-D511-4002-A971-6FC43DC67BCA}"/>
              </a:ext>
            </a:extLst>
          </p:cNvPr>
          <p:cNvSpPr>
            <a:spLocks noGrp="1"/>
          </p:cNvSpPr>
          <p:nvPr>
            <p:ph idx="1"/>
          </p:nvPr>
        </p:nvSpPr>
        <p:spPr/>
        <p:txBody>
          <a:bodyPr>
            <a:normAutofit lnSpcReduction="10000"/>
          </a:bodyPr>
          <a:lstStyle/>
          <a:p>
            <a:r>
              <a:rPr lang="en-US" altLang="en-US"/>
              <a:t>It’s the mechanism that controls the end result when multiple, conflicting CSS declarations apply to the same element. </a:t>
            </a:r>
          </a:p>
          <a:p>
            <a:endParaRPr lang="en-US" altLang="en-US"/>
          </a:p>
          <a:p>
            <a:r>
              <a:rPr lang="en-US" altLang="en-US"/>
              <a:t>Its controlled by the order in which CSS declarations are applied:</a:t>
            </a:r>
          </a:p>
          <a:p>
            <a:endParaRPr lang="en-US" altLang="en-US"/>
          </a:p>
          <a:p>
            <a:pPr lvl="1"/>
            <a:r>
              <a:rPr lang="en-US" altLang="en-US" sz="2400"/>
              <a:t>Importance</a:t>
            </a:r>
          </a:p>
          <a:p>
            <a:pPr lvl="1"/>
            <a:r>
              <a:rPr lang="en-US" altLang="en-US" sz="2400"/>
              <a:t>Specificity</a:t>
            </a:r>
          </a:p>
          <a:p>
            <a:pPr lvl="1"/>
            <a:r>
              <a:rPr lang="en-US" altLang="en-US" sz="2400"/>
              <a:t>Source order</a:t>
            </a:r>
          </a:p>
          <a:p>
            <a:pPr>
              <a:buFontTx/>
              <a:buNone/>
            </a:pPr>
            <a:br>
              <a:rPr lang="en-US" altLang="en-US"/>
            </a:br>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247B0ED1-14C0-4C34-852D-9F09CA307775}"/>
              </a:ext>
            </a:extLst>
          </p:cNvPr>
          <p:cNvSpPr>
            <a:spLocks noGrp="1"/>
          </p:cNvSpPr>
          <p:nvPr>
            <p:ph type="title"/>
          </p:nvPr>
        </p:nvSpPr>
        <p:spPr/>
        <p:txBody>
          <a:bodyPr/>
          <a:lstStyle/>
          <a:p>
            <a:br>
              <a:rPr lang="en-US" altLang="en-US" b="1"/>
            </a:br>
            <a:r>
              <a:rPr lang="en-US" altLang="en-US" b="1"/>
              <a:t>Specificity</a:t>
            </a:r>
            <a:br>
              <a:rPr lang="en-US" altLang="en-US" b="1"/>
            </a:br>
            <a:endParaRPr lang="en-US" altLang="en-US"/>
          </a:p>
        </p:txBody>
      </p:sp>
      <p:sp>
        <p:nvSpPr>
          <p:cNvPr id="69635" name="Content Placeholder 2">
            <a:extLst>
              <a:ext uri="{FF2B5EF4-FFF2-40B4-BE49-F238E27FC236}">
                <a16:creationId xmlns:a16="http://schemas.microsoft.com/office/drawing/2014/main" id="{A65BBB05-C7CF-4DA6-9C2C-BE3E49EE4430}"/>
              </a:ext>
            </a:extLst>
          </p:cNvPr>
          <p:cNvSpPr>
            <a:spLocks noGrp="1"/>
          </p:cNvSpPr>
          <p:nvPr>
            <p:ph idx="1"/>
          </p:nvPr>
        </p:nvSpPr>
        <p:spPr/>
        <p:txBody>
          <a:bodyPr>
            <a:normAutofit fontScale="92500" lnSpcReduction="10000"/>
          </a:bodyPr>
          <a:lstStyle/>
          <a:p>
            <a:r>
              <a:rPr lang="en-US" altLang="en-US"/>
              <a:t>It can be thought of as a measure of how specific a rule’s selector is. </a:t>
            </a:r>
          </a:p>
          <a:p>
            <a:r>
              <a:rPr lang="en-US" altLang="en-US"/>
              <a:t>A selector with low specificity may match many elements (like * which matches every element in the document), </a:t>
            </a:r>
          </a:p>
          <a:p>
            <a:endParaRPr lang="en-US" altLang="en-US"/>
          </a:p>
          <a:p>
            <a:r>
              <a:rPr lang="en-US" altLang="en-US"/>
              <a:t>while a selector with high specificity might only match a single element on a page (like #nav that only matches the element with an id of nav).</a:t>
            </a:r>
          </a:p>
          <a:p>
            <a:endParaRPr lang="en-US" altLang="en-US"/>
          </a:p>
          <a:p>
            <a:r>
              <a:rPr lang="en-US" altLang="en-US"/>
              <a:t>If two or more declarations conflict for a given element, and all the declarations have the same importance, then the one in the rule with the most specific selector will “win”.</a:t>
            </a:r>
          </a:p>
          <a:p>
            <a:pPr>
              <a:buFontTx/>
              <a:buNone/>
            </a:pPr>
            <a:br>
              <a:rPr lang="en-US" altLang="en-US"/>
            </a:br>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CC4C1A06-FB31-4CF2-B1BC-16DA99547C51}"/>
              </a:ext>
            </a:extLst>
          </p:cNvPr>
          <p:cNvSpPr>
            <a:spLocks noGrp="1"/>
          </p:cNvSpPr>
          <p:nvPr>
            <p:ph type="title"/>
          </p:nvPr>
        </p:nvSpPr>
        <p:spPr/>
        <p:txBody>
          <a:bodyPr/>
          <a:lstStyle/>
          <a:p>
            <a:r>
              <a:rPr lang="en-US" altLang="en-US" b="1"/>
              <a:t>Source order</a:t>
            </a:r>
            <a:br>
              <a:rPr lang="en-US" altLang="en-US" b="1"/>
            </a:br>
            <a:endParaRPr lang="en-US" altLang="en-US"/>
          </a:p>
        </p:txBody>
      </p:sp>
      <p:sp>
        <p:nvSpPr>
          <p:cNvPr id="70659" name="Content Placeholder 2">
            <a:extLst>
              <a:ext uri="{FF2B5EF4-FFF2-40B4-BE49-F238E27FC236}">
                <a16:creationId xmlns:a16="http://schemas.microsoft.com/office/drawing/2014/main" id="{6ECD1ECE-0ADD-48DE-BCE9-C81E8BD61AB6}"/>
              </a:ext>
            </a:extLst>
          </p:cNvPr>
          <p:cNvSpPr>
            <a:spLocks noGrp="1"/>
          </p:cNvSpPr>
          <p:nvPr>
            <p:ph idx="1"/>
          </p:nvPr>
        </p:nvSpPr>
        <p:spPr/>
        <p:txBody>
          <a:bodyPr/>
          <a:lstStyle/>
          <a:p>
            <a:r>
              <a:rPr lang="en-US" altLang="en-US"/>
              <a:t>If two declarations affect the same element, have the same importance and the same specificity, the final distinguishing mark is the source order. </a:t>
            </a:r>
          </a:p>
          <a:p>
            <a:endParaRPr lang="en-US" altLang="en-US"/>
          </a:p>
          <a:p>
            <a:r>
              <a:rPr lang="en-US" altLang="en-US"/>
              <a:t>The declaration that appears later in the style sheets will “win” over those that come before it.</a:t>
            </a:r>
          </a:p>
          <a:p>
            <a:pPr>
              <a:buFontTx/>
              <a:buNone/>
            </a:pPr>
            <a:br>
              <a:rPr lang="en-US" altLang="en-US"/>
            </a:b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nvGraphicFramePr>
        <p:xfrm>
          <a:off x="6475586" y="2476990"/>
          <a:ext cx="4124735" cy="3009410"/>
        </p:xfrm>
        <a:graphic>
          <a:graphicData uri="http://schemas.openxmlformats.org/drawingml/2006/table">
            <a:tbl>
              <a:tblPr>
                <a:tableStyleId>{5940675A-B579-460E-94D1-54222C63F5DA}</a:tableStyleId>
              </a:tblPr>
              <a:tblGrid>
                <a:gridCol w="4124735">
                  <a:extLst>
                    <a:ext uri="{9D8B030D-6E8A-4147-A177-3AD203B41FA5}">
                      <a16:colId xmlns:a16="http://schemas.microsoft.com/office/drawing/2014/main" val="20000"/>
                    </a:ext>
                  </a:extLst>
                </a:gridCol>
              </a:tblGrid>
              <a:tr h="300941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Style Example</a:t>
            </a:r>
          </a:p>
        </p:txBody>
      </p:sp>
      <p:sp>
        <p:nvSpPr>
          <p:cNvPr id="3" name="Content Placeholder 2"/>
          <p:cNvSpPr txBox="1">
            <a:spLocks/>
          </p:cNvSpPr>
          <p:nvPr/>
        </p:nvSpPr>
        <p:spPr>
          <a:xfrm>
            <a:off x="954314" y="1232452"/>
            <a:ext cx="10515600" cy="36042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a:p>
            <a:pPr algn="l"/>
            <a:endParaRPr lang="en-US" sz="2000" dirty="0">
              <a:latin typeface="Garamond" panose="02020404030301010803" pitchFamily="18" charset="0"/>
              <a:cs typeface="Arabic Typesetting" panose="03020402040406030203" pitchFamily="66" charset="-78"/>
            </a:endParaRPr>
          </a:p>
        </p:txBody>
      </p:sp>
      <p:graphicFrame>
        <p:nvGraphicFramePr>
          <p:cNvPr id="25" name="Table 24"/>
          <p:cNvGraphicFramePr>
            <a:graphicFrameLocks noGrp="1"/>
          </p:cNvGraphicFramePr>
          <p:nvPr/>
        </p:nvGraphicFramePr>
        <p:xfrm>
          <a:off x="1378208" y="2476294"/>
          <a:ext cx="5009883" cy="2998073"/>
        </p:xfrm>
        <a:graphic>
          <a:graphicData uri="http://schemas.openxmlformats.org/drawingml/2006/table">
            <a:tbl>
              <a:tblPr>
                <a:tableStyleId>{5940675A-B579-460E-94D1-54222C63F5DA}</a:tableStyleId>
              </a:tblPr>
              <a:tblGrid>
                <a:gridCol w="5009883">
                  <a:extLst>
                    <a:ext uri="{9D8B030D-6E8A-4147-A177-3AD203B41FA5}">
                      <a16:colId xmlns:a16="http://schemas.microsoft.com/office/drawing/2014/main" val="20000"/>
                    </a:ext>
                  </a:extLst>
                </a:gridCol>
              </a:tblGrid>
              <a:tr h="2998073">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6" name="Content Placeholder 2"/>
          <p:cNvSpPr txBox="1">
            <a:spLocks/>
          </p:cNvSpPr>
          <p:nvPr/>
        </p:nvSpPr>
        <p:spPr>
          <a:xfrm>
            <a:off x="1339573" y="2513086"/>
            <a:ext cx="5048519" cy="28890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800" b="1" dirty="0">
                <a:solidFill>
                  <a:srgbClr val="FF0000"/>
                </a:solidFill>
                <a:latin typeface="Garamond" panose="02020404030301010803" pitchFamily="18" charset="0"/>
              </a:rPr>
              <a:t>&lt;html&gt;</a:t>
            </a:r>
          </a:p>
          <a:p>
            <a:pPr algn="l">
              <a:lnSpc>
                <a:spcPct val="100000"/>
              </a:lnSpc>
              <a:spcBef>
                <a:spcPts val="0"/>
              </a:spcBef>
            </a:pPr>
            <a:r>
              <a:rPr lang="en-US" sz="1800" b="1" dirty="0">
                <a:solidFill>
                  <a:srgbClr val="C00000"/>
                </a:solidFill>
                <a:latin typeface="Garamond" panose="02020404030301010803" pitchFamily="18" charset="0"/>
              </a:rPr>
              <a:t>&lt;head&gt;</a:t>
            </a:r>
          </a:p>
          <a:p>
            <a:pPr algn="l">
              <a:lnSpc>
                <a:spcPct val="100000"/>
              </a:lnSpc>
              <a:spcBef>
                <a:spcPts val="0"/>
              </a:spcBef>
            </a:pPr>
            <a:r>
              <a:rPr lang="en-US" sz="1800" b="1" dirty="0">
                <a:solidFill>
                  <a:schemeClr val="accent1">
                    <a:lumMod val="50000"/>
                  </a:schemeClr>
                </a:solidFill>
                <a:latin typeface="Garamond" panose="02020404030301010803" pitchFamily="18" charset="0"/>
              </a:rPr>
              <a:t>&lt;style&gt; </a:t>
            </a:r>
            <a:r>
              <a:rPr lang="pt-BR" sz="1800" b="1" dirty="0">
                <a:solidFill>
                  <a:schemeClr val="accent6">
                    <a:lumMod val="75000"/>
                  </a:schemeClr>
                </a:solidFill>
              </a:rPr>
              <a:t>p {</a:t>
            </a:r>
            <a:r>
              <a:rPr lang="pt-BR" sz="1800" dirty="0"/>
              <a:t>font-family:Arial; color: red; background-color:black;</a:t>
            </a:r>
            <a:r>
              <a:rPr lang="pt-BR" sz="1800" b="1" dirty="0">
                <a:solidFill>
                  <a:schemeClr val="accent6">
                    <a:lumMod val="75000"/>
                  </a:schemeClr>
                </a:solidFill>
              </a:rPr>
              <a:t>}</a:t>
            </a:r>
            <a:r>
              <a:rPr lang="en-US" sz="1800" b="1" dirty="0">
                <a:solidFill>
                  <a:srgbClr val="C00000"/>
                </a:solidFill>
                <a:latin typeface="Garamond" panose="02020404030301010803" pitchFamily="18" charset="0"/>
              </a:rPr>
              <a:t> </a:t>
            </a:r>
            <a:r>
              <a:rPr lang="en-US" sz="1800" b="1" dirty="0">
                <a:solidFill>
                  <a:schemeClr val="accent1">
                    <a:lumMod val="50000"/>
                  </a:schemeClr>
                </a:solidFill>
                <a:latin typeface="Garamond" panose="02020404030301010803" pitchFamily="18" charset="0"/>
              </a:rPr>
              <a:t>&lt;/style&gt; </a:t>
            </a:r>
            <a:endParaRPr lang="pt-BR" sz="1800" b="1" dirty="0">
              <a:solidFill>
                <a:schemeClr val="accent1">
                  <a:lumMod val="50000"/>
                </a:schemeClr>
              </a:solidFill>
            </a:endParaRPr>
          </a:p>
          <a:p>
            <a:pPr algn="l">
              <a:lnSpc>
                <a:spcPct val="100000"/>
              </a:lnSpc>
              <a:spcBef>
                <a:spcPts val="0"/>
              </a:spcBef>
            </a:pPr>
            <a:r>
              <a:rPr lang="en-US" sz="1800" b="1" dirty="0">
                <a:solidFill>
                  <a:srgbClr val="C00000"/>
                </a:solidFill>
                <a:latin typeface="Garamond" panose="02020404030301010803" pitchFamily="18" charset="0"/>
              </a:rPr>
              <a:t>&lt;/head&gt;</a:t>
            </a:r>
          </a:p>
          <a:p>
            <a:pPr algn="l">
              <a:lnSpc>
                <a:spcPct val="100000"/>
              </a:lnSpc>
              <a:spcBef>
                <a:spcPts val="0"/>
              </a:spcBef>
            </a:pPr>
            <a:r>
              <a:rPr lang="en-US" sz="1800" b="1" dirty="0">
                <a:solidFill>
                  <a:srgbClr val="C00000"/>
                </a:solidFill>
                <a:latin typeface="Garamond" panose="02020404030301010803" pitchFamily="18" charset="0"/>
              </a:rPr>
              <a:t>&lt;body&gt;</a:t>
            </a:r>
          </a:p>
          <a:p>
            <a:pPr algn="l">
              <a:lnSpc>
                <a:spcPct val="100000"/>
              </a:lnSpc>
              <a:spcBef>
                <a:spcPts val="0"/>
              </a:spcBef>
            </a:pPr>
            <a:r>
              <a:rPr lang="en-US" sz="1800" b="1" dirty="0">
                <a:solidFill>
                  <a:schemeClr val="accent1">
                    <a:lumMod val="50000"/>
                  </a:schemeClr>
                </a:solidFill>
                <a:latin typeface="Garamond" panose="02020404030301010803" pitchFamily="18" charset="0"/>
              </a:rPr>
              <a:t>&lt;p&gt; &lt;b&gt; </a:t>
            </a:r>
            <a:r>
              <a:rPr lang="en-US" sz="1800" dirty="0">
                <a:latin typeface="Garamond" panose="02020404030301010803" pitchFamily="18" charset="0"/>
              </a:rPr>
              <a:t>Welcome to </a:t>
            </a:r>
            <a:r>
              <a:rPr lang="en-US" sz="1800" dirty="0" err="1">
                <a:latin typeface="Garamond" panose="02020404030301010803" pitchFamily="18" charset="0"/>
              </a:rPr>
              <a:t>Snapdeal</a:t>
            </a:r>
            <a:r>
              <a:rPr lang="en-US" sz="1800" dirty="0">
                <a:latin typeface="Garamond" panose="02020404030301010803" pitchFamily="18" charset="0"/>
              </a:rPr>
              <a:t> Academy</a:t>
            </a:r>
            <a:r>
              <a:rPr lang="en-US" sz="1800" b="1" dirty="0">
                <a:latin typeface="Garamond" panose="02020404030301010803" pitchFamily="18" charset="0"/>
              </a:rPr>
              <a:t> </a:t>
            </a:r>
            <a:r>
              <a:rPr lang="en-US" sz="1800" b="1" dirty="0">
                <a:solidFill>
                  <a:schemeClr val="accent1">
                    <a:lumMod val="50000"/>
                  </a:schemeClr>
                </a:solidFill>
                <a:latin typeface="Garamond" panose="02020404030301010803" pitchFamily="18" charset="0"/>
              </a:rPr>
              <a:t>&lt;/b&gt; &lt;/p&gt;</a:t>
            </a:r>
          </a:p>
          <a:p>
            <a:pPr algn="l">
              <a:lnSpc>
                <a:spcPct val="100000"/>
              </a:lnSpc>
              <a:spcBef>
                <a:spcPts val="0"/>
              </a:spcBef>
            </a:pPr>
            <a:r>
              <a:rPr lang="en-US" sz="1800" b="1" dirty="0">
                <a:solidFill>
                  <a:srgbClr val="C00000"/>
                </a:solidFill>
                <a:latin typeface="Garamond" panose="02020404030301010803" pitchFamily="18" charset="0"/>
              </a:rPr>
              <a:t>&lt;/body&gt;	</a:t>
            </a:r>
          </a:p>
          <a:p>
            <a:pPr algn="l">
              <a:lnSpc>
                <a:spcPct val="100000"/>
              </a:lnSpc>
              <a:spcBef>
                <a:spcPts val="0"/>
              </a:spcBef>
            </a:pPr>
            <a:r>
              <a:rPr lang="en-US" sz="1800" b="1" dirty="0">
                <a:solidFill>
                  <a:srgbClr val="FF0000"/>
                </a:solidFill>
                <a:latin typeface="Garamond" panose="02020404030301010803" pitchFamily="18" charset="0"/>
              </a:rPr>
              <a:t>&lt;/html&gt;</a:t>
            </a:r>
          </a:p>
        </p:txBody>
      </p:sp>
      <p:graphicFrame>
        <p:nvGraphicFramePr>
          <p:cNvPr id="27" name="Table 26"/>
          <p:cNvGraphicFramePr>
            <a:graphicFrameLocks noGrp="1"/>
          </p:cNvGraphicFramePr>
          <p:nvPr/>
        </p:nvGraphicFramePr>
        <p:xfrm>
          <a:off x="6478244" y="2472259"/>
          <a:ext cx="4109545" cy="335280"/>
        </p:xfrm>
        <a:graphic>
          <a:graphicData uri="http://schemas.openxmlformats.org/drawingml/2006/table">
            <a:tbl>
              <a:tblPr>
                <a:tableStyleId>{5940675A-B579-460E-94D1-54222C63F5DA}</a:tableStyleId>
              </a:tblPr>
              <a:tblGrid>
                <a:gridCol w="4109545">
                  <a:extLst>
                    <a:ext uri="{9D8B030D-6E8A-4147-A177-3AD203B41FA5}">
                      <a16:colId xmlns:a16="http://schemas.microsoft.com/office/drawing/2014/main" val="20000"/>
                    </a:ext>
                  </a:extLst>
                </a:gridCol>
              </a:tblGrid>
              <a:tr h="334499">
                <a:tc>
                  <a:txBody>
                    <a:bodyPr/>
                    <a:lstStyle/>
                    <a:p>
                      <a:r>
                        <a:rPr lang="en-US" sz="1600" b="1" i="0" kern="1200" dirty="0">
                          <a:solidFill>
                            <a:srgbClr val="FF0000"/>
                          </a:solidFill>
                          <a:effectLst/>
                          <a:latin typeface="Arial" panose="020B0604020202020204" pitchFamily="34" charset="0"/>
                          <a:ea typeface="+mn-ea"/>
                          <a:cs typeface="Arial" panose="020B0604020202020204" pitchFamily="34" charset="0"/>
                        </a:rPr>
                        <a:t>Welcome to </a:t>
                      </a:r>
                      <a:r>
                        <a:rPr lang="en-US" sz="1600" b="1" i="0" kern="1200" dirty="0" err="1">
                          <a:solidFill>
                            <a:srgbClr val="FF0000"/>
                          </a:solidFill>
                          <a:effectLst/>
                          <a:latin typeface="Arial" panose="020B0604020202020204" pitchFamily="34" charset="0"/>
                          <a:ea typeface="+mn-ea"/>
                          <a:cs typeface="Arial" panose="020B0604020202020204" pitchFamily="34" charset="0"/>
                        </a:rPr>
                        <a:t>Snapdeal</a:t>
                      </a:r>
                      <a:r>
                        <a:rPr lang="en-US" sz="1600" b="1" i="0" kern="1200" dirty="0">
                          <a:solidFill>
                            <a:srgbClr val="FF0000"/>
                          </a:solidFill>
                          <a:effectLst/>
                          <a:latin typeface="Arial" panose="020B0604020202020204" pitchFamily="34" charset="0"/>
                          <a:ea typeface="+mn-ea"/>
                          <a:cs typeface="Arial" panose="020B0604020202020204" pitchFamily="34" charset="0"/>
                        </a:rPr>
                        <a:t> Academy</a:t>
                      </a:r>
                      <a:endParaRPr lang="en-US" sz="1600" b="0" i="0" kern="1200" dirty="0">
                        <a:solidFill>
                          <a:srgbClr val="FF0000"/>
                        </a:solidFill>
                        <a:effectLst/>
                        <a:latin typeface="Arial" panose="020B0604020202020204" pitchFamily="34" charset="0"/>
                        <a:ea typeface="+mn-ea"/>
                        <a:cs typeface="Arial" panose="020B0604020202020204" pitchFamily="34" charset="0"/>
                      </a:endParaRPr>
                    </a:p>
                  </a:txBody>
                  <a:tcPr>
                    <a:solidFill>
                      <a:schemeClr val="tx1"/>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987692" y="1484331"/>
            <a:ext cx="10475437" cy="369332"/>
          </a:xfrm>
          <a:prstGeom prst="rect">
            <a:avLst/>
          </a:prstGeom>
          <a:noFill/>
        </p:spPr>
        <p:txBody>
          <a:bodyPr wrap="square" rtlCol="0">
            <a:spAutoFit/>
          </a:bodyPr>
          <a:lstStyle/>
          <a:p>
            <a:r>
              <a:rPr lang="en-US" b="1" u="sng" dirty="0"/>
              <a:t>Selector -</a:t>
            </a:r>
            <a:r>
              <a:rPr lang="en-US" dirty="0"/>
              <a:t> I want the text color of my paragraph to be </a:t>
            </a:r>
            <a:r>
              <a:rPr lang="en-US" u="sng" dirty="0"/>
              <a:t>red</a:t>
            </a:r>
            <a:r>
              <a:rPr lang="en-US" dirty="0"/>
              <a:t> and the background color to be </a:t>
            </a:r>
            <a:r>
              <a:rPr lang="en-US" u="sng" dirty="0"/>
              <a:t>black</a:t>
            </a:r>
            <a:r>
              <a:rPr lang="en-US" dirty="0"/>
              <a:t>.</a:t>
            </a:r>
          </a:p>
        </p:txBody>
      </p:sp>
      <p:sp>
        <p:nvSpPr>
          <p:cNvPr id="29" name="Line 14"/>
          <p:cNvSpPr>
            <a:spLocks noChangeShapeType="1"/>
          </p:cNvSpPr>
          <p:nvPr/>
        </p:nvSpPr>
        <p:spPr bwMode="auto">
          <a:xfrm>
            <a:off x="1921565" y="1890455"/>
            <a:ext cx="376468" cy="1282054"/>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0" name="Slide Number Placeholder 3">
            <a:extLst>
              <a:ext uri="{FF2B5EF4-FFF2-40B4-BE49-F238E27FC236}">
                <a16:creationId xmlns:a16="http://schemas.microsoft.com/office/drawing/2014/main" id="{836E9E00-5F78-4D18-91DB-76F5780C23AA}"/>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6</a:t>
            </a:fld>
            <a:endParaRPr lang="en-US" altLang="en-US" sz="1400" dirty="0"/>
          </a:p>
        </p:txBody>
      </p:sp>
    </p:spTree>
    <p:extLst>
      <p:ext uri="{BB962C8B-B14F-4D97-AF65-F5344CB8AC3E}">
        <p14:creationId xmlns:p14="http://schemas.microsoft.com/office/powerpoint/2010/main" val="3063247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D8DA2063-9A92-43CE-8B84-45556E86C2BA}"/>
              </a:ext>
            </a:extLst>
          </p:cNvPr>
          <p:cNvSpPr>
            <a:spLocks noGrp="1"/>
          </p:cNvSpPr>
          <p:nvPr>
            <p:ph type="title"/>
          </p:nvPr>
        </p:nvSpPr>
        <p:spPr/>
        <p:txBody>
          <a:bodyPr/>
          <a:lstStyle/>
          <a:p>
            <a:r>
              <a:rPr lang="en-US" altLang="en-US"/>
              <a:t>Inheritance</a:t>
            </a:r>
          </a:p>
        </p:txBody>
      </p:sp>
      <p:sp>
        <p:nvSpPr>
          <p:cNvPr id="71683" name="Content Placeholder 2">
            <a:extLst>
              <a:ext uri="{FF2B5EF4-FFF2-40B4-BE49-F238E27FC236}">
                <a16:creationId xmlns:a16="http://schemas.microsoft.com/office/drawing/2014/main" id="{3D2C4609-5CF6-4D8B-A534-8C61F77E4920}"/>
              </a:ext>
            </a:extLst>
          </p:cNvPr>
          <p:cNvSpPr>
            <a:spLocks noGrp="1"/>
          </p:cNvSpPr>
          <p:nvPr>
            <p:ph idx="1"/>
          </p:nvPr>
        </p:nvSpPr>
        <p:spPr/>
        <p:txBody>
          <a:bodyPr>
            <a:normAutofit fontScale="92500" lnSpcReduction="20000"/>
          </a:bodyPr>
          <a:lstStyle/>
          <a:p>
            <a:r>
              <a:rPr lang="en-US" altLang="en-US"/>
              <a:t>Process by which properties are passed from parent to child elements </a:t>
            </a:r>
          </a:p>
          <a:p>
            <a:pPr lvl="1"/>
            <a:endParaRPr lang="en-US" altLang="en-US" sz="2000"/>
          </a:p>
          <a:p>
            <a:pPr lvl="1"/>
            <a:r>
              <a:rPr lang="en-US" altLang="en-US" sz="2000"/>
              <a:t>even though those properties have not been explicitly defined by other means. </a:t>
            </a:r>
          </a:p>
          <a:p>
            <a:endParaRPr lang="en-US" altLang="en-US"/>
          </a:p>
          <a:p>
            <a:r>
              <a:rPr lang="en-US" altLang="en-US"/>
              <a:t>Certain properties are inherited automatically</a:t>
            </a:r>
          </a:p>
          <a:p>
            <a:pPr lvl="1"/>
            <a:r>
              <a:rPr lang="en-US" altLang="en-US" sz="2000"/>
              <a:t>styles that apply to text are inherited,</a:t>
            </a:r>
          </a:p>
          <a:p>
            <a:pPr lvl="1"/>
            <a:r>
              <a:rPr lang="en-US" altLang="en-US" sz="2000"/>
              <a:t>borders, margins and paddings and similar styles are not.</a:t>
            </a:r>
          </a:p>
          <a:p>
            <a:endParaRPr lang="en-US" altLang="en-US"/>
          </a:p>
          <a:p>
            <a:r>
              <a:rPr lang="en-US" altLang="en-US"/>
              <a:t>Inheritance and the Cascade</a:t>
            </a:r>
          </a:p>
          <a:p>
            <a:pPr lvl="1"/>
            <a:r>
              <a:rPr lang="en-US" altLang="en-US" sz="2000"/>
              <a:t>inheritance applies to the DOM tree</a:t>
            </a:r>
          </a:p>
          <a:p>
            <a:pPr lvl="1"/>
            <a:r>
              <a:rPr lang="en-US" altLang="en-US" sz="2000"/>
              <a:t>cascade deals with the style sheet rules. </a:t>
            </a:r>
          </a:p>
          <a:p>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97EF7163-4C64-4FF4-8E8B-10740760F18F}"/>
              </a:ext>
            </a:extLst>
          </p:cNvPr>
          <p:cNvSpPr>
            <a:spLocks noGrp="1"/>
          </p:cNvSpPr>
          <p:nvPr>
            <p:ph type="title"/>
          </p:nvPr>
        </p:nvSpPr>
        <p:spPr>
          <a:xfrm>
            <a:off x="1981200" y="274638"/>
            <a:ext cx="8229600" cy="334962"/>
          </a:xfrm>
        </p:spPr>
        <p:txBody>
          <a:bodyPr/>
          <a:lstStyle/>
          <a:p>
            <a:r>
              <a:rPr lang="en-US" altLang="en-US"/>
              <a:t>Inheritance</a:t>
            </a:r>
          </a:p>
        </p:txBody>
      </p:sp>
      <p:sp>
        <p:nvSpPr>
          <p:cNvPr id="72707" name="Content Placeholder 2">
            <a:extLst>
              <a:ext uri="{FF2B5EF4-FFF2-40B4-BE49-F238E27FC236}">
                <a16:creationId xmlns:a16="http://schemas.microsoft.com/office/drawing/2014/main" id="{02E594B0-7679-4BA3-B519-B7B9E99D466B}"/>
              </a:ext>
            </a:extLst>
          </p:cNvPr>
          <p:cNvSpPr>
            <a:spLocks noGrp="1"/>
          </p:cNvSpPr>
          <p:nvPr>
            <p:ph idx="1"/>
          </p:nvPr>
        </p:nvSpPr>
        <p:spPr>
          <a:xfrm>
            <a:off x="1981200" y="685801"/>
            <a:ext cx="8229600" cy="5440363"/>
          </a:xfrm>
        </p:spPr>
        <p:txBody>
          <a:bodyPr>
            <a:normAutofit fontScale="92500" lnSpcReduction="20000"/>
          </a:bodyPr>
          <a:lstStyle/>
          <a:p>
            <a:pPr>
              <a:buFontTx/>
              <a:buNone/>
            </a:pPr>
            <a:r>
              <a:rPr lang="en-US" altLang="en-US"/>
              <a:t> &lt;style&gt;</a:t>
            </a:r>
          </a:p>
          <a:p>
            <a:pPr>
              <a:buFontTx/>
              <a:buNone/>
            </a:pPr>
            <a:r>
              <a:rPr lang="en-US" altLang="en-US"/>
              <a:t>        p {</a:t>
            </a:r>
          </a:p>
          <a:p>
            <a:pPr>
              <a:buFontTx/>
              <a:buNone/>
            </a:pPr>
            <a:r>
              <a:rPr lang="en-US" altLang="en-US"/>
              <a:t>            color: red;</a:t>
            </a:r>
          </a:p>
          <a:p>
            <a:pPr>
              <a:buFontTx/>
              <a:buNone/>
            </a:pPr>
            <a:r>
              <a:rPr lang="en-US" altLang="en-US"/>
              <a:t>         border:2px solid blue;</a:t>
            </a:r>
          </a:p>
          <a:p>
            <a:pPr>
              <a:buFontTx/>
              <a:buNone/>
            </a:pPr>
            <a:r>
              <a:rPr lang="en-US" altLang="en-US"/>
              <a:t>        }</a:t>
            </a:r>
          </a:p>
          <a:p>
            <a:pPr>
              <a:buFontTx/>
              <a:buNone/>
            </a:pPr>
            <a:r>
              <a:rPr lang="en-US" altLang="en-US"/>
              <a:t>        strong{</a:t>
            </a:r>
          </a:p>
          <a:p>
            <a:pPr>
              <a:buFontTx/>
              <a:buNone/>
            </a:pPr>
            <a:r>
              <a:rPr lang="en-US" altLang="en-US"/>
              <a:t>            border:inherit ;             </a:t>
            </a:r>
          </a:p>
          <a:p>
            <a:pPr>
              <a:buFontTx/>
              <a:buNone/>
            </a:pPr>
            <a:r>
              <a:rPr lang="en-US" altLang="en-US"/>
              <a:t>        }</a:t>
            </a:r>
          </a:p>
          <a:p>
            <a:pPr>
              <a:buFontTx/>
              <a:buNone/>
            </a:pPr>
            <a:r>
              <a:rPr lang="en-US" altLang="en-US"/>
              <a:t>    &lt;/style&gt;</a:t>
            </a:r>
          </a:p>
          <a:p>
            <a:endParaRPr lang="en-US" altLang="en-US"/>
          </a:p>
          <a:p>
            <a:r>
              <a:rPr lang="en-US" altLang="en-US"/>
              <a:t>    &lt;p&gt;</a:t>
            </a:r>
          </a:p>
          <a:p>
            <a:r>
              <a:rPr lang="en-US" altLang="en-US"/>
              <a:t>     &lt;strong&gt;This is the First Paragraph&lt;/strong&gt;</a:t>
            </a:r>
          </a:p>
          <a:p>
            <a:r>
              <a:rPr lang="en-US" altLang="en-US"/>
              <a:t>     The second line of this paragraph is also created with the styles.</a:t>
            </a:r>
          </a:p>
          <a:p>
            <a:r>
              <a:rPr lang="en-US" altLang="en-US"/>
              <a:t>    &lt;/p&gt;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4484C400-EFBC-4F93-958D-809D4B9761C7}"/>
              </a:ext>
            </a:extLst>
          </p:cNvPr>
          <p:cNvSpPr>
            <a:spLocks noGrp="1"/>
          </p:cNvSpPr>
          <p:nvPr>
            <p:ph type="title"/>
          </p:nvPr>
        </p:nvSpPr>
        <p:spPr/>
        <p:txBody>
          <a:bodyPr/>
          <a:lstStyle/>
          <a:p>
            <a:r>
              <a:rPr lang="en-US" altLang="en-US"/>
              <a:t>!important</a:t>
            </a:r>
          </a:p>
        </p:txBody>
      </p:sp>
      <p:sp>
        <p:nvSpPr>
          <p:cNvPr id="73731" name="Content Placeholder 2">
            <a:extLst>
              <a:ext uri="{FF2B5EF4-FFF2-40B4-BE49-F238E27FC236}">
                <a16:creationId xmlns:a16="http://schemas.microsoft.com/office/drawing/2014/main" id="{5E9D93C0-E0E9-42DC-8800-4A3BB9690ADD}"/>
              </a:ext>
            </a:extLst>
          </p:cNvPr>
          <p:cNvSpPr>
            <a:spLocks noGrp="1"/>
          </p:cNvSpPr>
          <p:nvPr>
            <p:ph idx="1"/>
          </p:nvPr>
        </p:nvSpPr>
        <p:spPr/>
        <p:txBody>
          <a:bodyPr>
            <a:normAutofit fontScale="92500" lnSpcReduction="20000"/>
          </a:bodyPr>
          <a:lstStyle/>
          <a:p>
            <a:r>
              <a:rPr lang="en-US" altLang="en-US"/>
              <a:t>Important declarations help override normal specificity when making changes to their stylesheets.</a:t>
            </a:r>
          </a:p>
          <a:p>
            <a:endParaRPr lang="en-US" altLang="en-US"/>
          </a:p>
          <a:p>
            <a:r>
              <a:rPr lang="en-US" altLang="en-US"/>
              <a:t>It provides a way for a stylesheet author to give a CSS value </a:t>
            </a:r>
            <a:r>
              <a:rPr lang="en-US" altLang="en-US" b="1"/>
              <a:t>more weight</a:t>
            </a:r>
            <a:r>
              <a:rPr lang="en-US" altLang="en-US"/>
              <a:t> than it naturally has. </a:t>
            </a:r>
          </a:p>
          <a:p>
            <a:endParaRPr lang="en-US" altLang="en-US"/>
          </a:p>
          <a:p>
            <a:r>
              <a:rPr lang="en-US" altLang="en-US"/>
              <a:t>Its  a reference to an entire CSS declaration, including property and value</a:t>
            </a:r>
          </a:p>
          <a:p>
            <a:endParaRPr lang="en-US" altLang="en-US"/>
          </a:p>
          <a:p>
            <a:r>
              <a:rPr lang="fr-FR" altLang="en-US"/>
              <a:t>#example { font-size: 14px </a:t>
            </a:r>
            <a:r>
              <a:rPr lang="fr-FR" altLang="en-US" b="1"/>
              <a:t>!important</a:t>
            </a:r>
            <a:r>
              <a:rPr lang="fr-FR" altLang="en-US"/>
              <a:t>; } </a:t>
            </a:r>
          </a:p>
          <a:p>
            <a:endParaRPr lang="fr-FR" altLang="en-US"/>
          </a:p>
          <a:p>
            <a:r>
              <a:rPr lang="fr-FR" altLang="en-US"/>
              <a:t>#container #example { font-size: 10px; }</a:t>
            </a:r>
          </a:p>
          <a:p>
            <a:endParaRPr lang="fr-FR" altLang="en-US"/>
          </a:p>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DAF1CF7C-A14C-402B-91B9-274A579A6D75}"/>
              </a:ext>
            </a:extLst>
          </p:cNvPr>
          <p:cNvSpPr>
            <a:spLocks noGrp="1"/>
          </p:cNvSpPr>
          <p:nvPr>
            <p:ph type="title"/>
          </p:nvPr>
        </p:nvSpPr>
        <p:spPr/>
        <p:txBody>
          <a:bodyPr/>
          <a:lstStyle/>
          <a:p>
            <a:r>
              <a:rPr lang="en-US" altLang="en-US"/>
              <a:t>!important</a:t>
            </a:r>
          </a:p>
        </p:txBody>
      </p:sp>
      <p:sp>
        <p:nvSpPr>
          <p:cNvPr id="74755" name="Content Placeholder 2">
            <a:extLst>
              <a:ext uri="{FF2B5EF4-FFF2-40B4-BE49-F238E27FC236}">
                <a16:creationId xmlns:a16="http://schemas.microsoft.com/office/drawing/2014/main" id="{BA87C829-E91E-4252-8794-CD9CEBD603F8}"/>
              </a:ext>
            </a:extLst>
          </p:cNvPr>
          <p:cNvSpPr>
            <a:spLocks noGrp="1"/>
          </p:cNvSpPr>
          <p:nvPr>
            <p:ph idx="1"/>
          </p:nvPr>
        </p:nvSpPr>
        <p:spPr/>
        <p:txBody>
          <a:bodyPr>
            <a:normAutofit fontScale="77500" lnSpcReduction="20000"/>
          </a:bodyPr>
          <a:lstStyle/>
          <a:p>
            <a:r>
              <a:rPr lang="en-US" altLang="en-US"/>
              <a:t>!important keyword must be placed at the end of the line, </a:t>
            </a:r>
          </a:p>
          <a:p>
            <a:endParaRPr lang="en-US" altLang="en-US"/>
          </a:p>
          <a:p>
            <a:pPr fontAlgn="t"/>
            <a:r>
              <a:rPr lang="en-US" altLang="en-US"/>
              <a:t>Prefix ! Doesn’t means </a:t>
            </a:r>
            <a:r>
              <a:rPr lang="en-US" altLang="en-US" i="1"/>
              <a:t>not</a:t>
            </a:r>
            <a:r>
              <a:rPr lang="en-US" altLang="en-US"/>
              <a:t>.</a:t>
            </a:r>
          </a:p>
          <a:p>
            <a:pPr fontAlgn="t"/>
            <a:endParaRPr lang="en-US" altLang="en-US"/>
          </a:p>
          <a:p>
            <a:pPr fontAlgn="t"/>
            <a:r>
              <a:rPr lang="en-US" altLang="en-US"/>
              <a:t>'this is important, ignore subsequent rules, and any usual specificity issues, apply </a:t>
            </a:r>
            <a:r>
              <a:rPr lang="en-US" altLang="en-US" i="1"/>
              <a:t>this</a:t>
            </a:r>
            <a:r>
              <a:rPr lang="en-US" altLang="en-US"/>
              <a:t> rule!'</a:t>
            </a:r>
          </a:p>
          <a:p>
            <a:pPr fontAlgn="t"/>
            <a:endParaRPr lang="en-US" altLang="en-US"/>
          </a:p>
          <a:p>
            <a:pPr fontAlgn="t"/>
            <a:r>
              <a:rPr lang="en-US" altLang="en-US"/>
              <a:t>Defining a rule with the !important  discards the normal concerns as regards the 'later' rule overriding the 'earlier' ones.</a:t>
            </a:r>
          </a:p>
          <a:p>
            <a:pPr fontAlgn="t"/>
            <a:endParaRPr lang="en-US" altLang="en-US"/>
          </a:p>
          <a:p>
            <a:pPr fontAlgn="t"/>
            <a:r>
              <a:rPr lang="en-US" altLang="en-US"/>
              <a:t>Should be Used with Caution in the most appropriate Cases</a:t>
            </a:r>
          </a:p>
          <a:p>
            <a:pPr fontAlgn="t"/>
            <a:endParaRPr lang="en-US" altLang="en-US"/>
          </a:p>
          <a:p>
            <a:pPr>
              <a:buFontTx/>
              <a:buNone/>
            </a:pPr>
            <a:br>
              <a:rPr lang="en-US" altLang="en-US"/>
            </a:br>
            <a:endParaRPr lang="en-US" altLang="en-US"/>
          </a:p>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DFDAD641-947F-49AE-A647-7BDF2F7AD951}"/>
              </a:ext>
            </a:extLst>
          </p:cNvPr>
          <p:cNvSpPr>
            <a:spLocks noGrp="1"/>
          </p:cNvSpPr>
          <p:nvPr>
            <p:ph type="title"/>
          </p:nvPr>
        </p:nvSpPr>
        <p:spPr/>
        <p:txBody>
          <a:bodyPr/>
          <a:lstStyle/>
          <a:p>
            <a:r>
              <a:rPr lang="en-US" altLang="en-US"/>
              <a:t>Introduction</a:t>
            </a:r>
          </a:p>
        </p:txBody>
      </p:sp>
      <p:sp>
        <p:nvSpPr>
          <p:cNvPr id="3075" name="Content Placeholder 2">
            <a:extLst>
              <a:ext uri="{FF2B5EF4-FFF2-40B4-BE49-F238E27FC236}">
                <a16:creationId xmlns:a16="http://schemas.microsoft.com/office/drawing/2014/main" id="{26C1D919-566B-48A6-A658-B5B7C80BDA7B}"/>
              </a:ext>
            </a:extLst>
          </p:cNvPr>
          <p:cNvSpPr>
            <a:spLocks noGrp="1"/>
          </p:cNvSpPr>
          <p:nvPr>
            <p:ph idx="1"/>
          </p:nvPr>
        </p:nvSpPr>
        <p:spPr/>
        <p:txBody>
          <a:bodyPr/>
          <a:lstStyle/>
          <a:p>
            <a:endParaRPr lang="en-US" altLang="en-US"/>
          </a:p>
          <a:p>
            <a:r>
              <a:rPr lang="en-US" altLang="en-US" i="1"/>
              <a:t>Need to Build a website suitable to work on every device and every screen size</a:t>
            </a:r>
          </a:p>
          <a:p>
            <a:pPr lvl="1"/>
            <a:endParaRPr lang="en-US" altLang="en-US" sz="2000"/>
          </a:p>
          <a:p>
            <a:pPr lvl="1"/>
            <a:r>
              <a:rPr lang="en-US" altLang="en-US" sz="2000">
                <a:solidFill>
                  <a:srgbClr val="C00000"/>
                </a:solidFill>
              </a:rPr>
              <a:t>Desktop computer and cell phone users alike should get  the same benefit </a:t>
            </a:r>
          </a:p>
          <a:p>
            <a:endParaRPr lang="en-US" altLang="en-US"/>
          </a:p>
          <a:p>
            <a:endParaRPr lang="en-US" altLang="en-US" b="1" i="1"/>
          </a:p>
          <a:p>
            <a:r>
              <a:rPr lang="en-US" altLang="en-US" b="1" i="1"/>
              <a:t>Need to provide an intuitive and gratifying experience for all. </a:t>
            </a:r>
          </a:p>
          <a:p>
            <a:endParaRPr lang="en-US" altLang="en-US"/>
          </a:p>
          <a:p>
            <a:endParaRPr lang="en-US" altLang="en-US"/>
          </a:p>
          <a:p>
            <a:endParaRPr lang="en-US" altLang="en-US"/>
          </a:p>
          <a:p>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2C823B1E-CC19-45E8-9618-08074FA5FAA4}"/>
              </a:ext>
            </a:extLst>
          </p:cNvPr>
          <p:cNvSpPr>
            <a:spLocks noGrp="1"/>
          </p:cNvSpPr>
          <p:nvPr>
            <p:ph type="title"/>
          </p:nvPr>
        </p:nvSpPr>
        <p:spPr/>
        <p:txBody>
          <a:bodyPr/>
          <a:lstStyle/>
          <a:p>
            <a:br>
              <a:rPr lang="en-US" altLang="en-US" b="1"/>
            </a:br>
            <a:r>
              <a:rPr lang="en-US" altLang="en-US" b="1"/>
              <a:t>Responsive vs. Adaptive vs. Mobile</a:t>
            </a:r>
            <a:br>
              <a:rPr lang="en-US" altLang="en-US" b="1"/>
            </a:br>
            <a:endParaRPr lang="en-US" altLang="en-US"/>
          </a:p>
        </p:txBody>
      </p:sp>
      <p:sp>
        <p:nvSpPr>
          <p:cNvPr id="36867" name="Content Placeholder 2">
            <a:extLst>
              <a:ext uri="{FF2B5EF4-FFF2-40B4-BE49-F238E27FC236}">
                <a16:creationId xmlns:a16="http://schemas.microsoft.com/office/drawing/2014/main" id="{7CC6B86A-4DBC-4B97-A78B-1F6588AF95E7}"/>
              </a:ext>
            </a:extLst>
          </p:cNvPr>
          <p:cNvSpPr>
            <a:spLocks noGrp="1"/>
          </p:cNvSpPr>
          <p:nvPr>
            <p:ph idx="1"/>
          </p:nvPr>
        </p:nvSpPr>
        <p:spPr/>
        <p:txBody>
          <a:bodyPr>
            <a:normAutofit fontScale="70000" lnSpcReduction="20000"/>
          </a:bodyPr>
          <a:lstStyle/>
          <a:p>
            <a:pPr>
              <a:defRPr/>
            </a:pPr>
            <a:r>
              <a:rPr lang="en-US" dirty="0"/>
              <a:t>Closely related, and often transposed as one in the same. </a:t>
            </a:r>
          </a:p>
          <a:p>
            <a:pPr>
              <a:defRPr/>
            </a:pPr>
            <a:endParaRPr lang="en-US" dirty="0"/>
          </a:p>
          <a:p>
            <a:pPr>
              <a:defRPr/>
            </a:pPr>
            <a:r>
              <a:rPr lang="en-US" b="1" dirty="0">
                <a:solidFill>
                  <a:srgbClr val="C00000"/>
                </a:solidFill>
              </a:rPr>
              <a:t>Responsive </a:t>
            </a:r>
          </a:p>
          <a:p>
            <a:pPr lvl="1">
              <a:defRPr/>
            </a:pPr>
            <a:r>
              <a:rPr lang="en-US" sz="2000" dirty="0"/>
              <a:t>to react quickly and positively to any change, </a:t>
            </a:r>
          </a:p>
          <a:p>
            <a:pPr lvl="1">
              <a:defRPr/>
            </a:pPr>
            <a:r>
              <a:rPr lang="en-US" sz="2000" dirty="0"/>
              <a:t>Changes continually and fluidly based on viewport width</a:t>
            </a:r>
          </a:p>
          <a:p>
            <a:pPr marL="342900" lvl="1" indent="-342900">
              <a:buFontTx/>
              <a:buChar char="•"/>
              <a:defRPr/>
            </a:pPr>
            <a:r>
              <a:rPr lang="en-US" sz="2000" b="1" dirty="0">
                <a:solidFill>
                  <a:srgbClr val="C00000"/>
                </a:solidFill>
                <a:ea typeface="+mn-ea"/>
                <a:cs typeface="+mn-cs"/>
              </a:rPr>
              <a:t>Adaptive </a:t>
            </a:r>
          </a:p>
          <a:p>
            <a:pPr lvl="1">
              <a:defRPr/>
            </a:pPr>
            <a:r>
              <a:rPr lang="en-US" sz="2000" dirty="0"/>
              <a:t>To be easily modified for a new purpose or situation,</a:t>
            </a:r>
          </a:p>
          <a:p>
            <a:pPr lvl="1">
              <a:defRPr/>
            </a:pPr>
            <a:r>
              <a:rPr lang="en-US" sz="2000" dirty="0"/>
              <a:t>Adapt to the width of the browser at a </a:t>
            </a:r>
            <a:r>
              <a:rPr lang="en-US" sz="2000" i="1" dirty="0"/>
              <a:t>specific points</a:t>
            </a:r>
            <a:endParaRPr lang="en-US" sz="2000" dirty="0"/>
          </a:p>
          <a:p>
            <a:pPr lvl="1">
              <a:defRPr/>
            </a:pPr>
            <a:r>
              <a:rPr lang="en-US" sz="2000" dirty="0"/>
              <a:t>May show elements, resize text/images, reflow elements as resolution changes</a:t>
            </a:r>
          </a:p>
          <a:p>
            <a:pPr>
              <a:defRPr/>
            </a:pPr>
            <a:r>
              <a:rPr lang="en-US" b="1" i="1" dirty="0"/>
              <a:t> A combination of the two is ideal</a:t>
            </a:r>
          </a:p>
          <a:p>
            <a:pPr>
              <a:defRPr/>
            </a:pPr>
            <a:r>
              <a:rPr lang="en-US" b="1" dirty="0">
                <a:solidFill>
                  <a:srgbClr val="C00000"/>
                </a:solidFill>
              </a:rPr>
              <a:t>Mobile :</a:t>
            </a:r>
            <a:r>
              <a:rPr lang="en-US" b="1" dirty="0"/>
              <a:t> </a:t>
            </a:r>
          </a:p>
          <a:p>
            <a:pPr lvl="1">
              <a:defRPr/>
            </a:pPr>
            <a:r>
              <a:rPr lang="en-US" sz="2000" dirty="0"/>
              <a:t> Build a separate website commonly on a new domain solely for mobile users. </a:t>
            </a:r>
          </a:p>
          <a:p>
            <a:pPr>
              <a:buFontTx/>
              <a:buNone/>
              <a:defRPr/>
            </a:pPr>
            <a:br>
              <a:rPr lang="en-US" dirty="0"/>
            </a:b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50103BE-B165-48B5-A7AB-0BF112AA76DE}"/>
              </a:ext>
            </a:extLst>
          </p:cNvPr>
          <p:cNvSpPr>
            <a:spLocks noGrp="1"/>
          </p:cNvSpPr>
          <p:nvPr>
            <p:ph type="title"/>
          </p:nvPr>
        </p:nvSpPr>
        <p:spPr/>
        <p:txBody>
          <a:bodyPr/>
          <a:lstStyle/>
          <a:p>
            <a:r>
              <a:rPr lang="en-US" altLang="en-US"/>
              <a:t>Responsive Web Design</a:t>
            </a:r>
          </a:p>
        </p:txBody>
      </p:sp>
      <p:sp>
        <p:nvSpPr>
          <p:cNvPr id="3" name="Content Placeholder 2">
            <a:extLst>
              <a:ext uri="{FF2B5EF4-FFF2-40B4-BE49-F238E27FC236}">
                <a16:creationId xmlns:a16="http://schemas.microsoft.com/office/drawing/2014/main" id="{CBD3516E-A75E-48EA-8D9F-1781702BE33D}"/>
              </a:ext>
            </a:extLst>
          </p:cNvPr>
          <p:cNvSpPr>
            <a:spLocks noGrp="1"/>
          </p:cNvSpPr>
          <p:nvPr>
            <p:ph idx="1"/>
          </p:nvPr>
        </p:nvSpPr>
        <p:spPr/>
        <p:txBody>
          <a:bodyPr>
            <a:normAutofit fontScale="55000" lnSpcReduction="20000"/>
          </a:bodyPr>
          <a:lstStyle/>
          <a:p>
            <a:pPr>
              <a:defRPr/>
            </a:pPr>
            <a:r>
              <a:rPr lang="en-US" b="1" dirty="0"/>
              <a:t>Flexible and Fluid layout</a:t>
            </a:r>
          </a:p>
          <a:p>
            <a:pPr lvl="1">
              <a:defRPr/>
            </a:pPr>
            <a:r>
              <a:rPr lang="en-US" sz="2000" dirty="0">
                <a:ea typeface="+mn-ea"/>
                <a:cs typeface="+mn-cs"/>
              </a:rPr>
              <a:t>Uses relative sizing of grids, not fixed</a:t>
            </a:r>
          </a:p>
          <a:p>
            <a:pPr lvl="1">
              <a:defRPr/>
            </a:pPr>
            <a:r>
              <a:rPr lang="en-US" sz="2000" dirty="0">
                <a:ea typeface="+mn-ea"/>
                <a:cs typeface="+mn-cs"/>
              </a:rPr>
              <a:t>Based on columns that can be reflowed</a:t>
            </a:r>
          </a:p>
          <a:p>
            <a:pPr lvl="1">
              <a:defRPr/>
            </a:pPr>
            <a:r>
              <a:rPr lang="en-US" sz="2000" dirty="0">
                <a:ea typeface="+mn-ea"/>
                <a:cs typeface="+mn-cs"/>
              </a:rPr>
              <a:t>Allows grid layout to adjust to viewport size</a:t>
            </a:r>
          </a:p>
          <a:p>
            <a:pPr>
              <a:defRPr/>
            </a:pPr>
            <a:endParaRPr lang="en-US" dirty="0"/>
          </a:p>
          <a:p>
            <a:pPr>
              <a:defRPr/>
            </a:pPr>
            <a:r>
              <a:rPr lang="en-US" b="1" dirty="0"/>
              <a:t>Media queries</a:t>
            </a:r>
          </a:p>
          <a:p>
            <a:pPr lvl="1">
              <a:defRPr/>
            </a:pPr>
            <a:r>
              <a:rPr lang="en-US" sz="2000" dirty="0">
                <a:ea typeface="+mn-ea"/>
                <a:cs typeface="+mn-cs"/>
              </a:rPr>
              <a:t>Target media types and media features</a:t>
            </a:r>
          </a:p>
          <a:p>
            <a:pPr lvl="1">
              <a:defRPr/>
            </a:pPr>
            <a:r>
              <a:rPr lang="en-US" sz="2000" dirty="0">
                <a:ea typeface="+mn-ea"/>
                <a:cs typeface="+mn-cs"/>
              </a:rPr>
              <a:t>Tests for max/min width &amp; height on viewport and device, device orientation, aspect radio, resolution</a:t>
            </a:r>
          </a:p>
          <a:p>
            <a:pPr>
              <a:defRPr/>
            </a:pPr>
            <a:endParaRPr lang="en-US" dirty="0"/>
          </a:p>
          <a:p>
            <a:pPr>
              <a:defRPr/>
            </a:pPr>
            <a:r>
              <a:rPr lang="en-US" b="1" dirty="0"/>
              <a:t>Responsive images</a:t>
            </a:r>
          </a:p>
          <a:p>
            <a:pPr lvl="1">
              <a:defRPr/>
            </a:pPr>
            <a:r>
              <a:rPr lang="en-US" sz="2000" dirty="0">
                <a:ea typeface="+mn-ea"/>
                <a:cs typeface="+mn-cs"/>
              </a:rPr>
              <a:t>Relative widths (CSS) or dynamic replacement (JS) </a:t>
            </a:r>
          </a:p>
          <a:p>
            <a:pPr>
              <a:defRPr/>
            </a:pPr>
            <a:endParaRPr lang="en-US" dirty="0"/>
          </a:p>
          <a:p>
            <a:pPr>
              <a:defRPr/>
            </a:pPr>
            <a:endParaRPr lang="en-US" dirty="0"/>
          </a:p>
          <a:p>
            <a:pPr>
              <a:buFontTx/>
              <a:buNone/>
              <a:defRPr/>
            </a:pPr>
            <a:br>
              <a:rPr lang="en-US" dirty="0"/>
            </a:b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FBC627-E4AC-4A62-A23D-898432CA6335}"/>
              </a:ext>
            </a:extLst>
          </p:cNvPr>
          <p:cNvSpPr>
            <a:spLocks noGrp="1"/>
          </p:cNvSpPr>
          <p:nvPr>
            <p:ph type="title"/>
          </p:nvPr>
        </p:nvSpPr>
        <p:spPr/>
        <p:txBody>
          <a:bodyPr/>
          <a:lstStyle/>
          <a:p>
            <a:pPr>
              <a:defRPr/>
            </a:pPr>
            <a:r>
              <a:rPr lang="en-US" dirty="0"/>
              <a:t>Flexible box</a:t>
            </a:r>
          </a:p>
        </p:txBody>
      </p:sp>
      <p:sp>
        <p:nvSpPr>
          <p:cNvPr id="6147" name="Text Placeholder 6">
            <a:extLst>
              <a:ext uri="{FF2B5EF4-FFF2-40B4-BE49-F238E27FC236}">
                <a16:creationId xmlns:a16="http://schemas.microsoft.com/office/drawing/2014/main" id="{B94BB64F-B385-4416-916C-CB06EB3EFA02}"/>
              </a:ext>
            </a:extLst>
          </p:cNvPr>
          <p:cNvSpPr>
            <a:spLocks noGrp="1"/>
          </p:cNvSpPr>
          <p:nvPr>
            <p:ph type="body" idx="1"/>
          </p:nvPr>
        </p:nvSpPr>
        <p:spPr/>
        <p:txBody>
          <a:bodyPr/>
          <a:lstStyle/>
          <a:p>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C7E0BB6-9A0E-4EA0-92EC-F703F21ABD21}"/>
              </a:ext>
            </a:extLst>
          </p:cNvPr>
          <p:cNvSpPr>
            <a:spLocks noGrp="1"/>
          </p:cNvSpPr>
          <p:nvPr>
            <p:ph type="title"/>
          </p:nvPr>
        </p:nvSpPr>
        <p:spPr/>
        <p:txBody>
          <a:bodyPr/>
          <a:lstStyle/>
          <a:p>
            <a:r>
              <a:rPr lang="en-US" altLang="en-US"/>
              <a:t>Flexible Box</a:t>
            </a:r>
          </a:p>
        </p:txBody>
      </p:sp>
      <p:sp>
        <p:nvSpPr>
          <p:cNvPr id="3" name="Content Placeholder 2">
            <a:extLst>
              <a:ext uri="{FF2B5EF4-FFF2-40B4-BE49-F238E27FC236}">
                <a16:creationId xmlns:a16="http://schemas.microsoft.com/office/drawing/2014/main" id="{B9C48106-0BCB-47C9-A54F-4067079EC639}"/>
              </a:ext>
            </a:extLst>
          </p:cNvPr>
          <p:cNvSpPr>
            <a:spLocks noGrp="1"/>
          </p:cNvSpPr>
          <p:nvPr>
            <p:ph idx="1"/>
          </p:nvPr>
        </p:nvSpPr>
        <p:spPr/>
        <p:txBody>
          <a:bodyPr>
            <a:normAutofit fontScale="85000" lnSpcReduction="10000"/>
          </a:bodyPr>
          <a:lstStyle/>
          <a:p>
            <a:pPr>
              <a:defRPr/>
            </a:pPr>
            <a:r>
              <a:rPr lang="en-US" dirty="0"/>
              <a:t>"</a:t>
            </a:r>
            <a:r>
              <a:rPr lang="en-US" dirty="0" err="1"/>
              <a:t>flexbox</a:t>
            </a:r>
            <a:r>
              <a:rPr lang="en-US" dirty="0"/>
              <a:t>"</a:t>
            </a:r>
          </a:p>
          <a:p>
            <a:pPr lvl="1">
              <a:lnSpc>
                <a:spcPct val="150000"/>
              </a:lnSpc>
              <a:defRPr/>
            </a:pPr>
            <a:r>
              <a:rPr lang="en-US" sz="2000" dirty="0"/>
              <a:t>Alternative to using tables, floats, inline-blocks</a:t>
            </a:r>
          </a:p>
          <a:p>
            <a:pPr lvl="1">
              <a:lnSpc>
                <a:spcPct val="150000"/>
              </a:lnSpc>
              <a:defRPr/>
            </a:pPr>
            <a:r>
              <a:rPr lang="en-US" sz="2000" dirty="0"/>
              <a:t>Used to layout, align and distribute space among items in a container</a:t>
            </a:r>
          </a:p>
          <a:p>
            <a:pPr lvl="1">
              <a:lnSpc>
                <a:spcPct val="150000"/>
              </a:lnSpc>
              <a:defRPr/>
            </a:pPr>
            <a:r>
              <a:rPr lang="en-US" sz="2000" dirty="0">
                <a:ea typeface="+mn-ea"/>
                <a:cs typeface="+mn-cs"/>
              </a:rPr>
              <a:t>even when their size is unknown and/or dynamic </a:t>
            </a:r>
          </a:p>
          <a:p>
            <a:pPr lvl="1">
              <a:lnSpc>
                <a:spcPct val="150000"/>
              </a:lnSpc>
              <a:defRPr/>
            </a:pPr>
            <a:r>
              <a:rPr lang="en-US" sz="2000" dirty="0"/>
              <a:t>Container has the ability to alter its items' width/height and order to best fill the available space </a:t>
            </a:r>
          </a:p>
          <a:p>
            <a:pPr lvl="1">
              <a:lnSpc>
                <a:spcPct val="150000"/>
              </a:lnSpc>
              <a:defRPr/>
            </a:pPr>
            <a:r>
              <a:rPr lang="en-US" sz="2000" dirty="0"/>
              <a:t>To  accommodate all kind of display devices and screen sizes</a:t>
            </a:r>
          </a:p>
          <a:p>
            <a:pPr lvl="1">
              <a:lnSpc>
                <a:spcPct val="150000"/>
              </a:lnSpc>
              <a:defRPr/>
            </a:pPr>
            <a:r>
              <a:rPr lang="en-US" sz="2000" dirty="0"/>
              <a:t>Expands items to fill available free space, or shrinks them to prevent overflow.</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1C58D50-1523-47CC-B60A-0F40A984B285}"/>
              </a:ext>
            </a:extLst>
          </p:cNvPr>
          <p:cNvSpPr>
            <a:spLocks noGrp="1"/>
          </p:cNvSpPr>
          <p:nvPr>
            <p:ph type="title"/>
          </p:nvPr>
        </p:nvSpPr>
        <p:spPr/>
        <p:txBody>
          <a:bodyPr/>
          <a:lstStyle/>
          <a:p>
            <a:r>
              <a:rPr lang="en-US" altLang="en-US"/>
              <a:t>Flex-Box</a:t>
            </a:r>
          </a:p>
        </p:txBody>
      </p:sp>
      <p:sp>
        <p:nvSpPr>
          <p:cNvPr id="4099" name="Content Placeholder 2">
            <a:extLst>
              <a:ext uri="{FF2B5EF4-FFF2-40B4-BE49-F238E27FC236}">
                <a16:creationId xmlns:a16="http://schemas.microsoft.com/office/drawing/2014/main" id="{48497178-698B-4F0A-B9B4-9ED5FCDDCDE6}"/>
              </a:ext>
            </a:extLst>
          </p:cNvPr>
          <p:cNvSpPr>
            <a:spLocks noGrp="1"/>
          </p:cNvSpPr>
          <p:nvPr>
            <p:ph idx="1"/>
          </p:nvPr>
        </p:nvSpPr>
        <p:spPr/>
        <p:txBody>
          <a:bodyPr>
            <a:normAutofit fontScale="85000" lnSpcReduction="20000"/>
          </a:bodyPr>
          <a:lstStyle/>
          <a:p>
            <a:pPr>
              <a:defRPr/>
            </a:pPr>
            <a:r>
              <a:rPr lang="en-US" dirty="0"/>
              <a:t>Direction-agnostic as opposed to the regular layouts </a:t>
            </a:r>
          </a:p>
          <a:p>
            <a:pPr lvl="1">
              <a:defRPr/>
            </a:pPr>
            <a:r>
              <a:rPr lang="en-US" sz="2000" dirty="0"/>
              <a:t>Block is vertically-based </a:t>
            </a:r>
          </a:p>
          <a:p>
            <a:pPr lvl="1">
              <a:defRPr/>
            </a:pPr>
            <a:r>
              <a:rPr lang="en-US" sz="2000" dirty="0"/>
              <a:t>Inline is horizontally-based</a:t>
            </a:r>
          </a:p>
          <a:p>
            <a:pPr lvl="1">
              <a:defRPr/>
            </a:pPr>
            <a:r>
              <a:rPr lang="en-US" sz="2000" dirty="0"/>
              <a:t>Less flexible for complex applications </a:t>
            </a:r>
          </a:p>
          <a:p>
            <a:pPr>
              <a:defRPr/>
            </a:pPr>
            <a:endParaRPr lang="en-US" b="1" dirty="0"/>
          </a:p>
          <a:p>
            <a:pPr>
              <a:defRPr/>
            </a:pPr>
            <a:r>
              <a:rPr lang="en-US" b="1" dirty="0"/>
              <a:t>Properties for the Parent</a:t>
            </a:r>
          </a:p>
          <a:p>
            <a:pPr lvl="1">
              <a:defRPr/>
            </a:pPr>
            <a:r>
              <a:rPr lang="en-US" sz="2000" i="1" dirty="0"/>
              <a:t>Designed by Setting the </a:t>
            </a:r>
            <a:r>
              <a:rPr lang="en-US" sz="2000" i="1" dirty="0">
                <a:solidFill>
                  <a:srgbClr val="FF0000"/>
                </a:solidFill>
              </a:rPr>
              <a:t>Display Property </a:t>
            </a:r>
            <a:r>
              <a:rPr lang="en-US" sz="2000" i="1" dirty="0"/>
              <a:t>to Flex</a:t>
            </a:r>
          </a:p>
          <a:p>
            <a:pPr lvl="1">
              <a:defRPr/>
            </a:pPr>
            <a:r>
              <a:rPr lang="en-US" sz="2000" dirty="0">
                <a:ea typeface="+mn-ea"/>
                <a:cs typeface="+mn-cs"/>
              </a:rPr>
              <a:t>It enables a flex context for all its direct children.</a:t>
            </a:r>
            <a:endParaRPr lang="en-US" sz="2000" dirty="0"/>
          </a:p>
          <a:p>
            <a:pPr lvl="1">
              <a:buFont typeface="Times New Roman" pitchFamily="18" charset="0"/>
              <a:buNone/>
              <a:defRPr/>
            </a:pPr>
            <a:endParaRPr lang="en-US" sz="2000" b="1" dirty="0"/>
          </a:p>
          <a:p>
            <a:pPr lvl="1">
              <a:buFont typeface="Times New Roman" pitchFamily="18" charset="0"/>
              <a:buNone/>
              <a:defRPr/>
            </a:pPr>
            <a:r>
              <a:rPr lang="en-US" sz="2000" b="1" dirty="0"/>
              <a:t>. container</a:t>
            </a:r>
            <a:r>
              <a:rPr lang="en-US" sz="2000" dirty="0"/>
              <a:t> {</a:t>
            </a:r>
          </a:p>
          <a:p>
            <a:pPr lvl="1">
              <a:buFont typeface="Times New Roman" pitchFamily="18" charset="0"/>
              <a:buNone/>
              <a:defRPr/>
            </a:pPr>
            <a:r>
              <a:rPr lang="en-US" sz="2000" b="1" dirty="0">
                <a:solidFill>
                  <a:srgbClr val="FF0000"/>
                </a:solidFill>
              </a:rPr>
              <a:t>   display</a:t>
            </a:r>
            <a:r>
              <a:rPr lang="en-US" sz="2000" b="1" dirty="0"/>
              <a:t>:</a:t>
            </a:r>
            <a:r>
              <a:rPr lang="en-US" sz="2000" dirty="0"/>
              <a:t> flex;</a:t>
            </a:r>
          </a:p>
          <a:p>
            <a:pPr lvl="1">
              <a:buFont typeface="Times New Roman" pitchFamily="18" charset="0"/>
              <a:buNone/>
              <a:defRPr/>
            </a:pPr>
            <a:r>
              <a:rPr lang="en-US" sz="2000" dirty="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a:t>
            </a:r>
          </a:p>
        </p:txBody>
      </p:sp>
      <p:sp>
        <p:nvSpPr>
          <p:cNvPr id="4" name="TextBox 3"/>
          <p:cNvSpPr txBox="1"/>
          <p:nvPr/>
        </p:nvSpPr>
        <p:spPr>
          <a:xfrm>
            <a:off x="819150" y="1314450"/>
            <a:ext cx="10763250" cy="2092881"/>
          </a:xfrm>
          <a:prstGeom prst="rect">
            <a:avLst/>
          </a:prstGeom>
          <a:noFill/>
        </p:spPr>
        <p:txBody>
          <a:bodyPr wrap="square" rtlCol="0">
            <a:spAutoFit/>
          </a:bodyPr>
          <a:lstStyle/>
          <a:p>
            <a:r>
              <a:rPr lang="en-US" sz="2800" dirty="0">
                <a:latin typeface="Garamond" panose="02020404030301010803" pitchFamily="18" charset="0"/>
              </a:rPr>
              <a:t>CSS selectors allow you to select and manipulate HTML elements based on their id, class, type, attribute, and more.</a:t>
            </a:r>
          </a:p>
          <a:p>
            <a:endParaRPr lang="en-US" sz="2800" dirty="0">
              <a:latin typeface="Garamond" panose="02020404030301010803" pitchFamily="18" charset="0"/>
            </a:endParaRPr>
          </a:p>
          <a:p>
            <a:r>
              <a:rPr lang="en-US" sz="2800" b="1" u="sng" dirty="0">
                <a:latin typeface="Garamond" panose="02020404030301010803" pitchFamily="18" charset="0"/>
              </a:rPr>
              <a:t>Examples – </a:t>
            </a:r>
          </a:p>
          <a:p>
            <a:endParaRPr lang="en-US" dirty="0">
              <a:latin typeface="Garamond" panose="020204040303010108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2" y="3207223"/>
            <a:ext cx="11341184" cy="3231677"/>
          </a:xfrm>
          <a:prstGeom prst="rect">
            <a:avLst/>
          </a:prstGeom>
        </p:spPr>
      </p:pic>
      <p:sp>
        <p:nvSpPr>
          <p:cNvPr id="5" name="Rectangle 4"/>
          <p:cNvSpPr/>
          <p:nvPr/>
        </p:nvSpPr>
        <p:spPr>
          <a:xfrm>
            <a:off x="1231899" y="4135272"/>
            <a:ext cx="154769" cy="296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58740" y="4135272"/>
            <a:ext cx="154769" cy="296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
            <a:extLst>
              <a:ext uri="{FF2B5EF4-FFF2-40B4-BE49-F238E27FC236}">
                <a16:creationId xmlns:a16="http://schemas.microsoft.com/office/drawing/2014/main" id="{052C940F-7E24-4214-A48B-772D370B3E6C}"/>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7</a:t>
            </a:fld>
            <a:endParaRPr lang="en-US" altLang="en-US" sz="1400" dirty="0"/>
          </a:p>
        </p:txBody>
      </p:sp>
    </p:spTree>
    <p:extLst>
      <p:ext uri="{BB962C8B-B14F-4D97-AF65-F5344CB8AC3E}">
        <p14:creationId xmlns:p14="http://schemas.microsoft.com/office/powerpoint/2010/main" val="22834546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2924D12-C1A2-407B-B601-BCBEF2AA4AE1}"/>
              </a:ext>
            </a:extLst>
          </p:cNvPr>
          <p:cNvSpPr>
            <a:spLocks noGrp="1"/>
          </p:cNvSpPr>
          <p:nvPr>
            <p:ph type="title"/>
          </p:nvPr>
        </p:nvSpPr>
        <p:spPr/>
        <p:txBody>
          <a:bodyPr/>
          <a:lstStyle/>
          <a:p>
            <a:r>
              <a:rPr lang="en-US" altLang="en-US"/>
              <a:t>Flex-Direction </a:t>
            </a:r>
          </a:p>
        </p:txBody>
      </p:sp>
      <p:sp>
        <p:nvSpPr>
          <p:cNvPr id="9219" name="Content Placeholder 2">
            <a:extLst>
              <a:ext uri="{FF2B5EF4-FFF2-40B4-BE49-F238E27FC236}">
                <a16:creationId xmlns:a16="http://schemas.microsoft.com/office/drawing/2014/main" id="{F009493B-C269-45EE-8C17-DD12B10C021A}"/>
              </a:ext>
            </a:extLst>
          </p:cNvPr>
          <p:cNvSpPr>
            <a:spLocks noGrp="1"/>
          </p:cNvSpPr>
          <p:nvPr>
            <p:ph idx="1"/>
          </p:nvPr>
        </p:nvSpPr>
        <p:spPr/>
        <p:txBody>
          <a:bodyPr>
            <a:normAutofit fontScale="92500" lnSpcReduction="20000"/>
          </a:bodyPr>
          <a:lstStyle/>
          <a:p>
            <a:r>
              <a:rPr lang="en-US" altLang="en-US"/>
              <a:t>Establishes the main-axis, direction for flex items to be placed in the flex container. </a:t>
            </a:r>
          </a:p>
          <a:p>
            <a:endParaRPr lang="en-US" altLang="en-US"/>
          </a:p>
          <a:p>
            <a:r>
              <a:rPr lang="en-US" altLang="en-US"/>
              <a:t>Flex box is a single-direction layout concept. </a:t>
            </a:r>
          </a:p>
          <a:p>
            <a:pPr lvl="1"/>
            <a:r>
              <a:rPr lang="en-US" altLang="en-US" sz="2000"/>
              <a:t>laying out either in horizontal rows or vertical columns.</a:t>
            </a:r>
          </a:p>
          <a:p>
            <a:pPr lvl="1"/>
            <a:r>
              <a:rPr lang="en-US" altLang="en-US" sz="2000" i="1">
                <a:solidFill>
                  <a:srgbClr val="FF0000"/>
                </a:solidFill>
              </a:rPr>
              <a:t>row is the default layout</a:t>
            </a:r>
          </a:p>
          <a:p>
            <a:endParaRPr lang="en-US" altLang="en-US"/>
          </a:p>
          <a:p>
            <a:r>
              <a:rPr lang="en-US" altLang="en-US"/>
              <a:t>row-reverse: right to left in ltr; left to right in rtl</a:t>
            </a:r>
          </a:p>
          <a:p>
            <a:endParaRPr lang="en-US" altLang="en-US"/>
          </a:p>
          <a:p>
            <a:pPr lvl="1">
              <a:buFontTx/>
              <a:buNone/>
            </a:pPr>
            <a:r>
              <a:rPr lang="en-US" altLang="en-US" sz="2000" b="1"/>
              <a:t>.container { </a:t>
            </a:r>
          </a:p>
          <a:p>
            <a:pPr lvl="1">
              <a:buFontTx/>
              <a:buNone/>
            </a:pPr>
            <a:r>
              <a:rPr lang="en-US" altLang="en-US" sz="2000" b="1">
                <a:solidFill>
                  <a:srgbClr val="FF0000"/>
                </a:solidFill>
              </a:rPr>
              <a:t>  flex-direction</a:t>
            </a:r>
            <a:r>
              <a:rPr lang="en-US" altLang="en-US" sz="2000" b="1"/>
              <a:t>:  row | row-reverse | column | column-reverse; </a:t>
            </a:r>
          </a:p>
          <a:p>
            <a:pPr lvl="1">
              <a:buFontTx/>
              <a:buNone/>
            </a:pPr>
            <a:r>
              <a:rPr lang="en-US" altLang="en-US" sz="2000" b="1"/>
              <a:t>}</a:t>
            </a:r>
          </a:p>
          <a:p>
            <a:endParaRPr lang="en-US" altLang="en-US"/>
          </a:p>
          <a:p>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0794C97-90F4-4169-BEB5-8A4EA79C6881}"/>
              </a:ext>
            </a:extLst>
          </p:cNvPr>
          <p:cNvSpPr>
            <a:spLocks noGrp="1"/>
          </p:cNvSpPr>
          <p:nvPr>
            <p:ph type="title"/>
          </p:nvPr>
        </p:nvSpPr>
        <p:spPr/>
        <p:txBody>
          <a:bodyPr/>
          <a:lstStyle/>
          <a:p>
            <a:r>
              <a:rPr lang="en-US" altLang="en-US"/>
              <a:t>Justify-content</a:t>
            </a:r>
          </a:p>
        </p:txBody>
      </p:sp>
      <p:sp>
        <p:nvSpPr>
          <p:cNvPr id="10243" name="Content Placeholder 2">
            <a:extLst>
              <a:ext uri="{FF2B5EF4-FFF2-40B4-BE49-F238E27FC236}">
                <a16:creationId xmlns:a16="http://schemas.microsoft.com/office/drawing/2014/main" id="{BE9B8364-8548-486C-9948-F0D83F1328BC}"/>
              </a:ext>
            </a:extLst>
          </p:cNvPr>
          <p:cNvSpPr>
            <a:spLocks noGrp="1"/>
          </p:cNvSpPr>
          <p:nvPr>
            <p:ph idx="1"/>
          </p:nvPr>
        </p:nvSpPr>
        <p:spPr/>
        <p:txBody>
          <a:bodyPr>
            <a:normAutofit fontScale="92500" lnSpcReduction="20000"/>
          </a:bodyPr>
          <a:lstStyle/>
          <a:p>
            <a:r>
              <a:rPr lang="en-US" altLang="en-US"/>
              <a:t>Defines the alignment along the main axis. </a:t>
            </a:r>
          </a:p>
          <a:p>
            <a:endParaRPr lang="en-US" altLang="en-US"/>
          </a:p>
          <a:p>
            <a:r>
              <a:rPr lang="en-US" altLang="en-US"/>
              <a:t>Distribute extra free space left over when either all the flex items on a line are inflexible, or are flexible but have reached their maximum size. </a:t>
            </a:r>
          </a:p>
          <a:p>
            <a:endParaRPr lang="en-US" altLang="en-US"/>
          </a:p>
          <a:p>
            <a:r>
              <a:rPr lang="en-US" altLang="en-US"/>
              <a:t>Can also control over the alignment of items when they overflow the line.</a:t>
            </a:r>
          </a:p>
          <a:p>
            <a:endParaRPr lang="en-US" altLang="en-US"/>
          </a:p>
          <a:p>
            <a:pPr lvl="1">
              <a:buFont typeface="Times New Roman" panose="02020603050405020304" pitchFamily="18" charset="0"/>
              <a:buNone/>
            </a:pPr>
            <a:r>
              <a:rPr lang="en-US" altLang="en-US" sz="2000"/>
              <a:t>.container { </a:t>
            </a:r>
          </a:p>
          <a:p>
            <a:pPr lvl="1">
              <a:buFont typeface="Times New Roman" panose="02020603050405020304" pitchFamily="18" charset="0"/>
              <a:buNone/>
            </a:pPr>
            <a:r>
              <a:rPr lang="en-US" altLang="en-US" sz="2000" b="1">
                <a:solidFill>
                  <a:srgbClr val="FF0000"/>
                </a:solidFill>
              </a:rPr>
              <a:t> justify-content</a:t>
            </a:r>
            <a:r>
              <a:rPr lang="en-US" altLang="en-US" sz="2000"/>
              <a:t>: flex-start | flex-end | center | space-between |  					space-around; </a:t>
            </a:r>
          </a:p>
          <a:p>
            <a:pPr lvl="1">
              <a:buFont typeface="Times New Roman" panose="02020603050405020304" pitchFamily="18" charset="0"/>
              <a:buNone/>
            </a:pPr>
            <a:r>
              <a:rPr lang="en-US" altLang="en-US" sz="200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10729AC-27C0-4893-99D1-2445936B6FAB}"/>
              </a:ext>
            </a:extLst>
          </p:cNvPr>
          <p:cNvSpPr>
            <a:spLocks noGrp="1"/>
          </p:cNvSpPr>
          <p:nvPr>
            <p:ph type="title"/>
          </p:nvPr>
        </p:nvSpPr>
        <p:spPr/>
        <p:txBody>
          <a:bodyPr/>
          <a:lstStyle/>
          <a:p>
            <a:r>
              <a:rPr lang="en-US" altLang="en-US"/>
              <a:t>Flex Box –Align Items</a:t>
            </a:r>
          </a:p>
        </p:txBody>
      </p:sp>
      <p:sp>
        <p:nvSpPr>
          <p:cNvPr id="3" name="Content Placeholder 2">
            <a:extLst>
              <a:ext uri="{FF2B5EF4-FFF2-40B4-BE49-F238E27FC236}">
                <a16:creationId xmlns:a16="http://schemas.microsoft.com/office/drawing/2014/main" id="{2E81710A-4D38-489C-862E-79EAE82FA6A6}"/>
              </a:ext>
            </a:extLst>
          </p:cNvPr>
          <p:cNvSpPr>
            <a:spLocks noGrp="1"/>
          </p:cNvSpPr>
          <p:nvPr>
            <p:ph idx="1"/>
          </p:nvPr>
        </p:nvSpPr>
        <p:spPr/>
        <p:txBody>
          <a:bodyPr/>
          <a:lstStyle/>
          <a:p>
            <a:pPr>
              <a:defRPr/>
            </a:pPr>
            <a:endParaRPr lang="en-US" dirty="0"/>
          </a:p>
          <a:p>
            <a:pPr>
              <a:defRPr/>
            </a:pPr>
            <a:r>
              <a:rPr lang="en-US" dirty="0"/>
              <a:t>To Display flex items along the cross axis on the current line. </a:t>
            </a:r>
          </a:p>
          <a:p>
            <a:pPr>
              <a:defRPr/>
            </a:pPr>
            <a:endParaRPr lang="en-US" dirty="0"/>
          </a:p>
          <a:p>
            <a:pPr>
              <a:defRPr/>
            </a:pPr>
            <a:r>
              <a:rPr lang="en-US" dirty="0"/>
              <a:t>Its  justify-content along perpendicular to the main-axis.</a:t>
            </a:r>
          </a:p>
          <a:p>
            <a:pPr>
              <a:defRPr/>
            </a:pPr>
            <a:endParaRPr lang="en-US" dirty="0"/>
          </a:p>
          <a:p>
            <a:pPr lvl="1">
              <a:buFontTx/>
              <a:buNone/>
              <a:defRPr/>
            </a:pPr>
            <a:r>
              <a:rPr lang="en-US" sz="2000" dirty="0">
                <a:ea typeface="+mn-ea"/>
                <a:cs typeface="+mn-cs"/>
              </a:rPr>
              <a:t>.container {</a:t>
            </a:r>
          </a:p>
          <a:p>
            <a:pPr lvl="1">
              <a:buFontTx/>
              <a:buNone/>
              <a:defRPr/>
            </a:pPr>
            <a:r>
              <a:rPr lang="en-US" sz="2000" dirty="0">
                <a:ea typeface="+mn-ea"/>
                <a:cs typeface="+mn-cs"/>
              </a:rPr>
              <a:t> </a:t>
            </a:r>
            <a:r>
              <a:rPr lang="en-US" sz="2000" b="1" dirty="0">
                <a:solidFill>
                  <a:srgbClr val="FF0000"/>
                </a:solidFill>
                <a:ea typeface="+mn-ea"/>
                <a:cs typeface="+mn-cs"/>
              </a:rPr>
              <a:t>  align-items</a:t>
            </a:r>
            <a:r>
              <a:rPr lang="en-US" sz="2000" dirty="0">
                <a:ea typeface="+mn-ea"/>
                <a:cs typeface="+mn-cs"/>
              </a:rPr>
              <a:t>: flex-start | flex-end | center | stretch; </a:t>
            </a:r>
          </a:p>
          <a:p>
            <a:pPr lvl="1">
              <a:buFontTx/>
              <a:buNone/>
              <a:defRPr/>
            </a:pPr>
            <a:r>
              <a:rPr lang="en-US" sz="2000" dirty="0">
                <a:ea typeface="+mn-ea"/>
                <a:cs typeface="+mn-cs"/>
              </a:rPr>
              <a:t>}</a:t>
            </a:r>
          </a:p>
          <a:p>
            <a:pPr>
              <a:defRPr/>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659DF46-DC36-4A01-ACB9-769A6A65F5E7}"/>
              </a:ext>
            </a:extLst>
          </p:cNvPr>
          <p:cNvSpPr>
            <a:spLocks noGrp="1"/>
          </p:cNvSpPr>
          <p:nvPr>
            <p:ph type="title"/>
          </p:nvPr>
        </p:nvSpPr>
        <p:spPr/>
        <p:txBody>
          <a:bodyPr/>
          <a:lstStyle/>
          <a:p>
            <a:r>
              <a:rPr lang="en-US" altLang="en-US"/>
              <a:t>Child Elements - Order</a:t>
            </a:r>
          </a:p>
        </p:txBody>
      </p:sp>
      <p:sp>
        <p:nvSpPr>
          <p:cNvPr id="12291" name="Content Placeholder 2">
            <a:extLst>
              <a:ext uri="{FF2B5EF4-FFF2-40B4-BE49-F238E27FC236}">
                <a16:creationId xmlns:a16="http://schemas.microsoft.com/office/drawing/2014/main" id="{779D5A43-F4FB-440C-A996-D4C058E9C64C}"/>
              </a:ext>
            </a:extLst>
          </p:cNvPr>
          <p:cNvSpPr>
            <a:spLocks noGrp="1"/>
          </p:cNvSpPr>
          <p:nvPr>
            <p:ph idx="1"/>
          </p:nvPr>
        </p:nvSpPr>
        <p:spPr/>
        <p:txBody>
          <a:bodyPr/>
          <a:lstStyle/>
          <a:p>
            <a:r>
              <a:rPr lang="en-US" altLang="en-US"/>
              <a:t>The Flex Model has some properties </a:t>
            </a:r>
            <a:r>
              <a:rPr lang="en-US" altLang="en-US" b="1">
                <a:solidFill>
                  <a:srgbClr val="FF0000"/>
                </a:solidFill>
              </a:rPr>
              <a:t>for Child Elements</a:t>
            </a:r>
          </a:p>
          <a:p>
            <a:endParaRPr lang="en-US" altLang="en-US" b="1" u="sng"/>
          </a:p>
          <a:p>
            <a:r>
              <a:rPr lang="en-US" altLang="en-US" b="1" u="sng"/>
              <a:t>Order</a:t>
            </a:r>
          </a:p>
          <a:p>
            <a:pPr lvl="1"/>
            <a:r>
              <a:rPr lang="en-US" altLang="en-US" sz="2000"/>
              <a:t>By default, flex items are laid out in the source order. </a:t>
            </a:r>
          </a:p>
          <a:p>
            <a:pPr lvl="1"/>
            <a:r>
              <a:rPr lang="en-US" altLang="en-US" sz="2000"/>
              <a:t>Order property controls the order in which they appear in the flex container.</a:t>
            </a:r>
          </a:p>
          <a:p>
            <a:endParaRPr lang="en-US" altLang="en-US"/>
          </a:p>
          <a:p>
            <a:r>
              <a:rPr lang="en-US" altLang="en-US"/>
              <a:t>.item { </a:t>
            </a:r>
            <a:r>
              <a:rPr lang="en-US" altLang="en-US" b="1">
                <a:solidFill>
                  <a:srgbClr val="FF0000"/>
                </a:solidFill>
              </a:rPr>
              <a:t>order</a:t>
            </a:r>
            <a:r>
              <a:rPr lang="en-US" altLang="en-US"/>
              <a:t>:  2; }</a:t>
            </a:r>
          </a:p>
          <a:p>
            <a:endParaRPr lang="en-US" altLang="en-US"/>
          </a:p>
          <a:p>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8B0C9954-58D8-447F-AEEB-0ED1A6DAD86A}"/>
              </a:ext>
            </a:extLst>
          </p:cNvPr>
          <p:cNvSpPr>
            <a:spLocks noGrp="1"/>
          </p:cNvSpPr>
          <p:nvPr>
            <p:ph type="title"/>
          </p:nvPr>
        </p:nvSpPr>
        <p:spPr/>
        <p:txBody>
          <a:bodyPr/>
          <a:lstStyle/>
          <a:p>
            <a:r>
              <a:rPr lang="en-US" altLang="en-US"/>
              <a:t>Child Elements – flex-grow</a:t>
            </a:r>
          </a:p>
        </p:txBody>
      </p:sp>
      <p:sp>
        <p:nvSpPr>
          <p:cNvPr id="3" name="Content Placeholder 2">
            <a:extLst>
              <a:ext uri="{FF2B5EF4-FFF2-40B4-BE49-F238E27FC236}">
                <a16:creationId xmlns:a16="http://schemas.microsoft.com/office/drawing/2014/main" id="{ECBD2D2F-9E7D-4B47-99D1-0D8559A46483}"/>
              </a:ext>
            </a:extLst>
          </p:cNvPr>
          <p:cNvSpPr>
            <a:spLocks noGrp="1"/>
          </p:cNvSpPr>
          <p:nvPr>
            <p:ph idx="1"/>
          </p:nvPr>
        </p:nvSpPr>
        <p:spPr/>
        <p:txBody>
          <a:bodyPr>
            <a:normAutofit fontScale="77500" lnSpcReduction="20000"/>
          </a:bodyPr>
          <a:lstStyle/>
          <a:p>
            <a:pPr>
              <a:defRPr/>
            </a:pPr>
            <a:r>
              <a:rPr lang="en-US" dirty="0"/>
              <a:t>Ability of  a flex item to grow if necessary. </a:t>
            </a:r>
          </a:p>
          <a:p>
            <a:pPr lvl="1">
              <a:defRPr/>
            </a:pPr>
            <a:r>
              <a:rPr lang="en-US" sz="2000" dirty="0"/>
              <a:t>To specify the amount  of the available space inside the flex container </a:t>
            </a:r>
            <a:r>
              <a:rPr lang="en-US" sz="2000" b="1" dirty="0">
                <a:solidFill>
                  <a:srgbClr val="FF0000"/>
                </a:solidFill>
              </a:rPr>
              <a:t>the item should take up</a:t>
            </a:r>
            <a:r>
              <a:rPr lang="en-US" dirty="0"/>
              <a:t>.</a:t>
            </a:r>
          </a:p>
          <a:p>
            <a:pPr>
              <a:defRPr/>
            </a:pPr>
            <a:endParaRPr lang="en-US" dirty="0"/>
          </a:p>
          <a:p>
            <a:pPr>
              <a:defRPr/>
            </a:pPr>
            <a:r>
              <a:rPr lang="en-US" b="1" dirty="0">
                <a:solidFill>
                  <a:srgbClr val="C00000"/>
                </a:solidFill>
              </a:rPr>
              <a:t>flex-grow : 1</a:t>
            </a:r>
          </a:p>
          <a:p>
            <a:pPr lvl="1">
              <a:defRPr/>
            </a:pPr>
            <a:r>
              <a:rPr lang="en-US" sz="2000" dirty="0">
                <a:ea typeface="+mn-ea"/>
                <a:cs typeface="+mn-cs"/>
              </a:rPr>
              <a:t>The space in the container will be distributed equally to all children. </a:t>
            </a:r>
          </a:p>
          <a:p>
            <a:pPr marL="342900" lvl="1" indent="-342900">
              <a:buFontTx/>
              <a:buChar char="•"/>
              <a:defRPr/>
            </a:pPr>
            <a:endParaRPr lang="en-US" sz="2000" b="1" dirty="0">
              <a:solidFill>
                <a:srgbClr val="C00000"/>
              </a:solidFill>
              <a:ea typeface="+mn-ea"/>
              <a:cs typeface="+mn-cs"/>
            </a:endParaRPr>
          </a:p>
          <a:p>
            <a:pPr marL="342900" lvl="1" indent="-342900">
              <a:buFontTx/>
              <a:buChar char="•"/>
              <a:defRPr/>
            </a:pPr>
            <a:r>
              <a:rPr lang="en-US" sz="2000" b="1" dirty="0">
                <a:solidFill>
                  <a:srgbClr val="C00000"/>
                </a:solidFill>
                <a:ea typeface="+mn-ea"/>
                <a:cs typeface="+mn-cs"/>
              </a:rPr>
              <a:t>flex-grow : 2</a:t>
            </a:r>
          </a:p>
          <a:p>
            <a:pPr lvl="1">
              <a:defRPr/>
            </a:pPr>
            <a:r>
              <a:rPr lang="en-US" sz="2000" dirty="0">
                <a:ea typeface="+mn-ea"/>
                <a:cs typeface="+mn-cs"/>
              </a:rPr>
              <a:t>A Children with a value of 2Child Element would take up twice as much space as the others </a:t>
            </a:r>
          </a:p>
          <a:p>
            <a:pPr>
              <a:defRPr/>
            </a:pPr>
            <a:endParaRPr lang="en-US" dirty="0"/>
          </a:p>
          <a:p>
            <a:pPr>
              <a:defRPr/>
            </a:pPr>
            <a:r>
              <a:rPr lang="en-US" dirty="0"/>
              <a:t>.item {  </a:t>
            </a:r>
            <a:r>
              <a:rPr lang="en-US" b="1" dirty="0">
                <a:solidFill>
                  <a:srgbClr val="FF0000"/>
                </a:solidFill>
              </a:rPr>
              <a:t>flex-grow</a:t>
            </a:r>
            <a:r>
              <a:rPr lang="en-US" dirty="0"/>
              <a:t>: &lt;number&gt;;   /* default 0 */ }</a:t>
            </a:r>
          </a:p>
          <a:p>
            <a:pPr>
              <a:buFontTx/>
              <a:buNone/>
              <a:defRPr/>
            </a:pPr>
            <a:br>
              <a:rPr lang="en-US" dirty="0"/>
            </a:b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44D0638-27B5-492B-BCE5-FF4EB402A7F6}"/>
              </a:ext>
            </a:extLst>
          </p:cNvPr>
          <p:cNvSpPr>
            <a:spLocks noGrp="1"/>
          </p:cNvSpPr>
          <p:nvPr>
            <p:ph type="title"/>
          </p:nvPr>
        </p:nvSpPr>
        <p:spPr/>
        <p:txBody>
          <a:bodyPr/>
          <a:lstStyle/>
          <a:p>
            <a:r>
              <a:rPr lang="en-US" altLang="en-US"/>
              <a:t>Flex Box</a:t>
            </a:r>
          </a:p>
        </p:txBody>
      </p:sp>
      <p:sp>
        <p:nvSpPr>
          <p:cNvPr id="3" name="Content Placeholder 2">
            <a:extLst>
              <a:ext uri="{FF2B5EF4-FFF2-40B4-BE49-F238E27FC236}">
                <a16:creationId xmlns:a16="http://schemas.microsoft.com/office/drawing/2014/main" id="{8C27820E-BB0C-40F8-9CC7-CE645AF56556}"/>
              </a:ext>
            </a:extLst>
          </p:cNvPr>
          <p:cNvSpPr>
            <a:spLocks noGrp="1"/>
          </p:cNvSpPr>
          <p:nvPr>
            <p:ph idx="1"/>
          </p:nvPr>
        </p:nvSpPr>
        <p:spPr/>
        <p:txBody>
          <a:bodyPr>
            <a:normAutofit fontScale="92500" lnSpcReduction="20000"/>
          </a:bodyPr>
          <a:lstStyle/>
          <a:p>
            <a:pPr>
              <a:defRPr/>
            </a:pPr>
            <a:r>
              <a:rPr lang="en-US" b="1" dirty="0"/>
              <a:t>flex-basis</a:t>
            </a:r>
          </a:p>
          <a:p>
            <a:pPr lvl="1">
              <a:defRPr/>
            </a:pPr>
            <a:r>
              <a:rPr lang="en-US" sz="2000" dirty="0">
                <a:ea typeface="+mn-ea"/>
                <a:cs typeface="+mn-cs"/>
              </a:rPr>
              <a:t>defines the default size of an element before the remaining space is distributed. </a:t>
            </a:r>
          </a:p>
          <a:p>
            <a:pPr>
              <a:defRPr/>
            </a:pPr>
            <a:r>
              <a:rPr lang="en-US" dirty="0">
                <a:solidFill>
                  <a:srgbClr val="C00000"/>
                </a:solidFill>
              </a:rPr>
              <a:t>Flex-basis : 0  </a:t>
            </a:r>
          </a:p>
          <a:p>
            <a:pPr lvl="1">
              <a:defRPr/>
            </a:pPr>
            <a:r>
              <a:rPr lang="en-US" sz="2000" dirty="0"/>
              <a:t>the extra space around content isn't factored in. </a:t>
            </a:r>
          </a:p>
          <a:p>
            <a:pPr>
              <a:defRPr/>
            </a:pPr>
            <a:r>
              <a:rPr lang="en-US" dirty="0">
                <a:solidFill>
                  <a:srgbClr val="C00000"/>
                </a:solidFill>
              </a:rPr>
              <a:t>Flex-basis :auto  </a:t>
            </a:r>
          </a:p>
          <a:p>
            <a:pPr lvl="1">
              <a:defRPr/>
            </a:pPr>
            <a:r>
              <a:rPr lang="en-US" sz="2000" dirty="0"/>
              <a:t>the extra space is distributed based on its flex-grow value</a:t>
            </a:r>
          </a:p>
          <a:p>
            <a:pPr lvl="1">
              <a:defRPr/>
            </a:pPr>
            <a:endParaRPr lang="en-US" sz="2000" dirty="0">
              <a:ea typeface="+mn-ea"/>
              <a:cs typeface="+mn-cs"/>
            </a:endParaRPr>
          </a:p>
          <a:p>
            <a:pPr>
              <a:defRPr/>
            </a:pPr>
            <a:r>
              <a:rPr lang="en-US" b="1" dirty="0"/>
              <a:t>Flex</a:t>
            </a:r>
          </a:p>
          <a:p>
            <a:pPr lvl="1">
              <a:defRPr/>
            </a:pPr>
            <a:r>
              <a:rPr lang="en-US" sz="2000" dirty="0">
                <a:ea typeface="+mn-ea"/>
                <a:cs typeface="+mn-cs"/>
              </a:rPr>
              <a:t>Shorthand for </a:t>
            </a:r>
            <a:r>
              <a:rPr lang="en-US" sz="2000" b="1" dirty="0">
                <a:solidFill>
                  <a:srgbClr val="C00000"/>
                </a:solidFill>
                <a:ea typeface="+mn-ea"/>
                <a:cs typeface="+mn-cs"/>
              </a:rPr>
              <a:t>flex-grow, flex-shrink and flex-basis</a:t>
            </a:r>
            <a:r>
              <a:rPr lang="en-US" sz="2000" dirty="0">
                <a:ea typeface="+mn-ea"/>
                <a:cs typeface="+mn-cs"/>
              </a:rPr>
              <a:t> </a:t>
            </a:r>
          </a:p>
          <a:p>
            <a:pPr lvl="1">
              <a:defRPr/>
            </a:pPr>
            <a:r>
              <a:rPr lang="en-US" sz="2000" dirty="0">
                <a:ea typeface="+mn-ea"/>
                <a:cs typeface="+mn-cs"/>
              </a:rPr>
              <a:t>flex-shrink and flex-basis are optional. </a:t>
            </a:r>
          </a:p>
          <a:p>
            <a:pPr lvl="1">
              <a:defRPr/>
            </a:pPr>
            <a:r>
              <a:rPr lang="en-US" sz="2000" dirty="0">
                <a:ea typeface="+mn-ea"/>
                <a:cs typeface="+mn-cs"/>
              </a:rPr>
              <a:t>Default is 0 1 auto.</a:t>
            </a:r>
          </a:p>
          <a:p>
            <a:pPr lvl="1">
              <a:defRPr/>
            </a:pPr>
            <a:endParaRPr lang="en-US" sz="2000" dirty="0">
              <a:ea typeface="+mn-ea"/>
              <a:cs typeface="+mn-cs"/>
            </a:endParaRPr>
          </a:p>
          <a:p>
            <a:pPr>
              <a:defRPr/>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3829FF0-CA2B-457C-81E1-2C32CD150CA3}"/>
              </a:ext>
            </a:extLst>
          </p:cNvPr>
          <p:cNvSpPr>
            <a:spLocks noGrp="1"/>
          </p:cNvSpPr>
          <p:nvPr>
            <p:ph type="title"/>
          </p:nvPr>
        </p:nvSpPr>
        <p:spPr/>
        <p:txBody>
          <a:bodyPr/>
          <a:lstStyle/>
          <a:p>
            <a:r>
              <a:rPr lang="en-US" altLang="en-US"/>
              <a:t>Flex-Grow</a:t>
            </a:r>
          </a:p>
        </p:txBody>
      </p:sp>
      <p:sp>
        <p:nvSpPr>
          <p:cNvPr id="15363" name="Content Placeholder 2">
            <a:extLst>
              <a:ext uri="{FF2B5EF4-FFF2-40B4-BE49-F238E27FC236}">
                <a16:creationId xmlns:a16="http://schemas.microsoft.com/office/drawing/2014/main" id="{2B0CD923-A8EA-40BB-A1D3-5D6B7DC04579}"/>
              </a:ext>
            </a:extLst>
          </p:cNvPr>
          <p:cNvSpPr>
            <a:spLocks noGrp="1"/>
          </p:cNvSpPr>
          <p:nvPr>
            <p:ph idx="1"/>
          </p:nvPr>
        </p:nvSpPr>
        <p:spPr>
          <a:xfrm>
            <a:off x="1981200" y="762001"/>
            <a:ext cx="8229600" cy="5364163"/>
          </a:xfrm>
        </p:spPr>
        <p:txBody>
          <a:bodyPr>
            <a:normAutofit fontScale="92500" lnSpcReduction="20000"/>
          </a:bodyPr>
          <a:lstStyle/>
          <a:p>
            <a:pPr lvl="1">
              <a:buFontTx/>
              <a:buNone/>
            </a:pPr>
            <a:r>
              <a:rPr lang="en-US" altLang="en-US"/>
              <a:t>		.container{</a:t>
            </a:r>
          </a:p>
          <a:p>
            <a:pPr lvl="1">
              <a:buFontTx/>
              <a:buNone/>
            </a:pPr>
            <a:r>
              <a:rPr lang="en-US" altLang="en-US"/>
              <a:t>			width: 90%;</a:t>
            </a:r>
          </a:p>
          <a:p>
            <a:pPr lvl="1">
              <a:buFontTx/>
              <a:buNone/>
            </a:pPr>
            <a:r>
              <a:rPr lang="en-US" altLang="en-US"/>
              <a:t>			display: flex;</a:t>
            </a:r>
          </a:p>
          <a:p>
            <a:pPr lvl="1">
              <a:buFontTx/>
              <a:buNone/>
            </a:pPr>
            <a:r>
              <a:rPr lang="en-US" altLang="en-US"/>
              <a:t>			border: 2px solid blue;  	}</a:t>
            </a:r>
          </a:p>
          <a:p>
            <a:pPr lvl="1">
              <a:buFontTx/>
              <a:buNone/>
            </a:pPr>
            <a:r>
              <a:rPr lang="en-US" altLang="en-US"/>
              <a:t>		.box1{</a:t>
            </a:r>
          </a:p>
          <a:p>
            <a:pPr lvl="1">
              <a:buFontTx/>
              <a:buNone/>
            </a:pPr>
            <a:r>
              <a:rPr lang="en-US" altLang="en-US"/>
              <a:t>               flex-basis: 0;</a:t>
            </a:r>
          </a:p>
          <a:p>
            <a:pPr lvl="1">
              <a:buFontTx/>
              <a:buNone/>
            </a:pPr>
            <a:r>
              <a:rPr lang="en-US" altLang="en-US"/>
              <a:t>               flex-grow: 1;  }</a:t>
            </a:r>
          </a:p>
          <a:p>
            <a:pPr lvl="1">
              <a:buFontTx/>
              <a:buNone/>
            </a:pPr>
            <a:endParaRPr lang="en-US" altLang="en-US"/>
          </a:p>
          <a:p>
            <a:pPr lvl="1">
              <a:buFontTx/>
              <a:buNone/>
            </a:pPr>
            <a:r>
              <a:rPr lang="en-US" altLang="en-US"/>
              <a:t>		.box2 {</a:t>
            </a:r>
          </a:p>
          <a:p>
            <a:pPr lvl="1">
              <a:buFontTx/>
              <a:buNone/>
            </a:pPr>
            <a:r>
              <a:rPr lang="en-US" altLang="en-US"/>
              <a:t>               flex-basis: 0;</a:t>
            </a:r>
          </a:p>
          <a:p>
            <a:pPr lvl="1">
              <a:buFontTx/>
              <a:buNone/>
            </a:pPr>
            <a:r>
              <a:rPr lang="en-US" altLang="en-US"/>
              <a:t>               flex-grow: 2;  }</a:t>
            </a:r>
          </a:p>
          <a:p>
            <a:pPr lvl="1">
              <a:buFontTx/>
              <a:buNone/>
            </a:pPr>
            <a:r>
              <a:rPr lang="en-US" altLang="en-US"/>
              <a:t>  </a:t>
            </a:r>
          </a:p>
          <a:p>
            <a:pPr lvl="1">
              <a:buFontTx/>
              <a:buNone/>
            </a:pPr>
            <a:r>
              <a:rPr lang="en-US" altLang="en-US"/>
              <a:t>      .box3{</a:t>
            </a:r>
          </a:p>
          <a:p>
            <a:pPr lvl="1">
              <a:buFontTx/>
              <a:buNone/>
            </a:pPr>
            <a:r>
              <a:rPr lang="en-US" altLang="en-US"/>
              <a:t>               flex-basis: 0;</a:t>
            </a:r>
          </a:p>
          <a:p>
            <a:pPr lvl="1">
              <a:buFontTx/>
              <a:buNone/>
            </a:pPr>
            <a:r>
              <a:rPr lang="en-US" altLang="en-US"/>
              <a:t>               flex-grow: 3;   }</a:t>
            </a:r>
          </a:p>
          <a:p>
            <a:pPr lvl="1">
              <a:buFontTx/>
              <a:buNone/>
            </a:pPr>
            <a:r>
              <a:rPr lang="en-US" altLang="en-US"/>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4B2438-0B04-4732-B006-FAD3A0D9BCFE}"/>
              </a:ext>
            </a:extLst>
          </p:cNvPr>
          <p:cNvSpPr>
            <a:spLocks noGrp="1"/>
          </p:cNvSpPr>
          <p:nvPr>
            <p:ph type="title"/>
          </p:nvPr>
        </p:nvSpPr>
        <p:spPr/>
        <p:txBody>
          <a:bodyPr/>
          <a:lstStyle/>
          <a:p>
            <a:pPr>
              <a:defRPr/>
            </a:pPr>
            <a:r>
              <a:rPr lang="en-US" dirty="0"/>
              <a:t>Media Queries</a:t>
            </a:r>
          </a:p>
        </p:txBody>
      </p:sp>
      <p:sp>
        <p:nvSpPr>
          <p:cNvPr id="22531" name="Text Placeholder 4">
            <a:extLst>
              <a:ext uri="{FF2B5EF4-FFF2-40B4-BE49-F238E27FC236}">
                <a16:creationId xmlns:a16="http://schemas.microsoft.com/office/drawing/2014/main" id="{238707AC-3F9D-4949-B7BD-6AF3A25D2AD0}"/>
              </a:ext>
            </a:extLst>
          </p:cNvPr>
          <p:cNvSpPr>
            <a:spLocks noGrp="1"/>
          </p:cNvSpPr>
          <p:nvPr>
            <p:ph type="body" idx="1"/>
          </p:nvPr>
        </p:nvSpPr>
        <p:spPr/>
        <p:txBody>
          <a:bodyPr/>
          <a:lstStyle/>
          <a:p>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a:extLst>
              <a:ext uri="{FF2B5EF4-FFF2-40B4-BE49-F238E27FC236}">
                <a16:creationId xmlns:a16="http://schemas.microsoft.com/office/drawing/2014/main" id="{14EE6342-74CE-49E8-95D8-E136E9A2BB1E}"/>
              </a:ext>
            </a:extLst>
          </p:cNvPr>
          <p:cNvSpPr>
            <a:spLocks noGrp="1"/>
          </p:cNvSpPr>
          <p:nvPr>
            <p:ph type="title"/>
          </p:nvPr>
        </p:nvSpPr>
        <p:spPr/>
        <p:txBody>
          <a:bodyPr/>
          <a:lstStyle/>
          <a:p>
            <a:r>
              <a:rPr lang="en-US" altLang="en-US" b="1"/>
              <a:t>Media Queries</a:t>
            </a:r>
            <a:br>
              <a:rPr lang="en-US" altLang="en-US" b="1"/>
            </a:br>
            <a:endParaRPr lang="en-US" altLang="en-US"/>
          </a:p>
        </p:txBody>
      </p:sp>
      <p:sp>
        <p:nvSpPr>
          <p:cNvPr id="23555" name="Content Placeholder 4">
            <a:extLst>
              <a:ext uri="{FF2B5EF4-FFF2-40B4-BE49-F238E27FC236}">
                <a16:creationId xmlns:a16="http://schemas.microsoft.com/office/drawing/2014/main" id="{07FA40CC-2316-4820-8EFF-B9EEC22AE7FF}"/>
              </a:ext>
            </a:extLst>
          </p:cNvPr>
          <p:cNvSpPr>
            <a:spLocks noGrp="1"/>
          </p:cNvSpPr>
          <p:nvPr>
            <p:ph idx="1"/>
          </p:nvPr>
        </p:nvSpPr>
        <p:spPr/>
        <p:txBody>
          <a:bodyPr>
            <a:normAutofit fontScale="62500" lnSpcReduction="20000"/>
          </a:bodyPr>
          <a:lstStyle/>
          <a:p>
            <a:r>
              <a:rPr lang="en-US" altLang="en-US"/>
              <a:t>A way of specifying different styles for individual browser and device circumstances, the width of the viewport or device orientation </a:t>
            </a:r>
          </a:p>
          <a:p>
            <a:endParaRPr lang="en-US" altLang="en-US"/>
          </a:p>
          <a:p>
            <a:r>
              <a:rPr lang="en-US" altLang="en-US"/>
              <a:t>Common media types include </a:t>
            </a:r>
          </a:p>
          <a:p>
            <a:pPr lvl="1"/>
            <a:r>
              <a:rPr lang="en-US" altLang="en-US" sz="2000"/>
              <a:t>all, screen, print, tv, and braille.</a:t>
            </a:r>
          </a:p>
          <a:p>
            <a:pPr lvl="1"/>
            <a:r>
              <a:rPr lang="en-US" altLang="en-US" sz="2000"/>
              <a:t>default the media type to screen.</a:t>
            </a:r>
          </a:p>
          <a:p>
            <a:pPr lvl="1"/>
            <a:endParaRPr lang="en-US" altLang="en-US" sz="2000"/>
          </a:p>
          <a:p>
            <a:r>
              <a:rPr lang="en-US" altLang="en-US"/>
              <a:t>Some CSS properties are only designed for certain media. </a:t>
            </a:r>
          </a:p>
          <a:p>
            <a:endParaRPr lang="en-US" altLang="en-US"/>
          </a:p>
          <a:p>
            <a:r>
              <a:rPr lang="en-US" altLang="en-US"/>
              <a:t>The font-size property can be used for both screen and print media, but possibly with different values.</a:t>
            </a:r>
          </a:p>
          <a:p>
            <a:endParaRPr lang="en-US" altLang="en-US"/>
          </a:p>
          <a:p>
            <a:r>
              <a:rPr lang="en-US" altLang="en-US"/>
              <a:t>It is necessary to specify that a style sheet, or a set of style rules, applies to certain media types.</a:t>
            </a:r>
          </a:p>
          <a:p>
            <a:pPr lvl="1"/>
            <a:endParaRPr lang="en-US" altLang="en-US" sz="2000"/>
          </a:p>
          <a:p>
            <a:pPr>
              <a:buFontTx/>
              <a:buNone/>
            </a:pPr>
            <a:br>
              <a:rPr lang="en-US" altLang="en-US"/>
            </a:br>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282B10C-5F62-4F31-8FD5-0B66DE7518F2}"/>
              </a:ext>
            </a:extLst>
          </p:cNvPr>
          <p:cNvSpPr>
            <a:spLocks noGrp="1"/>
          </p:cNvSpPr>
          <p:nvPr>
            <p:ph type="title"/>
          </p:nvPr>
        </p:nvSpPr>
        <p:spPr/>
        <p:txBody>
          <a:bodyPr/>
          <a:lstStyle/>
          <a:p>
            <a:r>
              <a:rPr lang="en-US" altLang="en-US"/>
              <a:t>View Port</a:t>
            </a:r>
          </a:p>
        </p:txBody>
      </p:sp>
      <p:sp>
        <p:nvSpPr>
          <p:cNvPr id="3" name="Content Placeholder 2">
            <a:extLst>
              <a:ext uri="{FF2B5EF4-FFF2-40B4-BE49-F238E27FC236}">
                <a16:creationId xmlns:a16="http://schemas.microsoft.com/office/drawing/2014/main" id="{AEDCB6C5-961A-4C4A-A481-D1C8268555A0}"/>
              </a:ext>
            </a:extLst>
          </p:cNvPr>
          <p:cNvSpPr>
            <a:spLocks noGrp="1"/>
          </p:cNvSpPr>
          <p:nvPr>
            <p:ph idx="1"/>
          </p:nvPr>
        </p:nvSpPr>
        <p:spPr>
          <a:xfrm>
            <a:off x="1981200" y="838201"/>
            <a:ext cx="8229600" cy="5287963"/>
          </a:xfrm>
        </p:spPr>
        <p:txBody>
          <a:bodyPr>
            <a:normAutofit lnSpcReduction="10000"/>
          </a:bodyPr>
          <a:lstStyle/>
          <a:p>
            <a:pPr>
              <a:defRPr/>
            </a:pPr>
            <a:r>
              <a:rPr lang="en-US" dirty="0"/>
              <a:t>The </a:t>
            </a:r>
            <a:r>
              <a:rPr lang="en-US" b="1" dirty="0"/>
              <a:t>viewport</a:t>
            </a:r>
            <a:r>
              <a:rPr lang="en-US" dirty="0"/>
              <a:t> is the user's visible area of a web page. </a:t>
            </a:r>
          </a:p>
          <a:p>
            <a:pPr>
              <a:defRPr/>
            </a:pPr>
            <a:r>
              <a:rPr lang="en-US" dirty="0"/>
              <a:t>It  varies with the device</a:t>
            </a:r>
          </a:p>
          <a:p>
            <a:pPr lvl="1">
              <a:defRPr/>
            </a:pPr>
            <a:r>
              <a:rPr lang="en-US" sz="2000" dirty="0">
                <a:ea typeface="+mn-ea"/>
                <a:cs typeface="+mn-cs"/>
              </a:rPr>
              <a:t>Smaller on a mobile phone than on a computer screen.</a:t>
            </a:r>
          </a:p>
          <a:p>
            <a:pPr>
              <a:defRPr/>
            </a:pPr>
            <a:endParaRPr lang="en-US" dirty="0"/>
          </a:p>
          <a:p>
            <a:pPr>
              <a:defRPr/>
            </a:pPr>
            <a:r>
              <a:rPr lang="en-US" dirty="0"/>
              <a:t>Set in the Head Section of the HTML Page</a:t>
            </a:r>
          </a:p>
          <a:p>
            <a:pPr lvl="1">
              <a:buFontTx/>
              <a:buNone/>
              <a:defRPr/>
            </a:pPr>
            <a:r>
              <a:rPr lang="en-US" sz="2000" b="1" dirty="0">
                <a:solidFill>
                  <a:srgbClr val="CC3300"/>
                </a:solidFill>
                <a:ea typeface="+mn-ea"/>
                <a:cs typeface="+mn-cs"/>
              </a:rPr>
              <a:t>&lt;meta name="viewport" content=""&gt;</a:t>
            </a:r>
          </a:p>
          <a:p>
            <a:pPr>
              <a:defRPr/>
            </a:pPr>
            <a:endParaRPr lang="en-US" dirty="0"/>
          </a:p>
          <a:p>
            <a:pPr>
              <a:defRPr/>
            </a:pPr>
            <a:r>
              <a:rPr lang="en-US" b="1" dirty="0">
                <a:solidFill>
                  <a:srgbClr val="FF0000"/>
                </a:solidFill>
              </a:rPr>
              <a:t>Content</a:t>
            </a:r>
          </a:p>
          <a:p>
            <a:pPr lvl="1">
              <a:defRPr/>
            </a:pPr>
            <a:r>
              <a:rPr lang="en-US" sz="2000" dirty="0">
                <a:ea typeface="+mn-ea"/>
                <a:cs typeface="+mn-cs"/>
              </a:rPr>
              <a:t>Can enter a set comma delimited values</a:t>
            </a:r>
          </a:p>
          <a:p>
            <a:pPr lvl="1">
              <a:defRPr/>
            </a:pPr>
            <a:r>
              <a:rPr lang="en-US" sz="2000" dirty="0">
                <a:ea typeface="+mn-ea"/>
                <a:cs typeface="+mn-cs"/>
              </a:rPr>
              <a:t>For mobile design can specify the viewport width:</a:t>
            </a:r>
          </a:p>
          <a:p>
            <a:pPr>
              <a:defRPr/>
            </a:pPr>
            <a:r>
              <a:rPr lang="en-US" b="1" dirty="0">
                <a:solidFill>
                  <a:srgbClr val="FF0000"/>
                </a:solidFill>
              </a:rPr>
              <a:t>Width</a:t>
            </a:r>
          </a:p>
          <a:p>
            <a:pPr lvl="1">
              <a:defRPr/>
            </a:pPr>
            <a:r>
              <a:rPr lang="en-US" dirty="0"/>
              <a:t>The width property controls the size of the viewport. </a:t>
            </a:r>
          </a:p>
          <a:p>
            <a:pPr lvl="1">
              <a:buFontTx/>
              <a:buNone/>
              <a:defRPr/>
            </a:pPr>
            <a:r>
              <a:rPr lang="en-US" sz="2000" b="1" dirty="0">
                <a:solidFill>
                  <a:srgbClr val="CC3300"/>
                </a:solidFill>
                <a:ea typeface="+mn-ea"/>
                <a:cs typeface="+mn-cs"/>
              </a:rPr>
              <a:t>&lt;meta name="viewport" content="width=320"&gt;</a:t>
            </a:r>
          </a:p>
          <a:p>
            <a:pPr lvl="1">
              <a:defRPr/>
            </a:pPr>
            <a:endParaRPr lang="en-US" sz="2000" dirty="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 (Cont.)</a:t>
            </a:r>
          </a:p>
        </p:txBody>
      </p:sp>
      <p:sp>
        <p:nvSpPr>
          <p:cNvPr id="5" name="Rectangle 4"/>
          <p:cNvSpPr/>
          <p:nvPr/>
        </p:nvSpPr>
        <p:spPr>
          <a:xfrm>
            <a:off x="449943" y="1259545"/>
            <a:ext cx="11524343" cy="6678751"/>
          </a:xfrm>
          <a:prstGeom prst="rect">
            <a:avLst/>
          </a:prstGeom>
        </p:spPr>
        <p:txBody>
          <a:bodyPr wrap="square">
            <a:spAutoFit/>
          </a:bodyPr>
          <a:lstStyle/>
          <a:p>
            <a:r>
              <a:rPr lang="en-US" sz="2400" b="1" u="sng" dirty="0">
                <a:latin typeface="Garamond" panose="02020404030301010803" pitchFamily="18" charset="0"/>
              </a:rPr>
              <a:t>Declaring a CSS Rule for a Elements Attribute</a:t>
            </a:r>
          </a:p>
          <a:p>
            <a:endParaRPr lang="en-US" sz="2000" b="1" u="sng" dirty="0">
              <a:latin typeface="Garamond" panose="02020404030301010803" pitchFamily="18" charset="0"/>
            </a:endParaRPr>
          </a:p>
          <a:p>
            <a:r>
              <a:rPr lang="en-US" sz="2400" dirty="0">
                <a:latin typeface="Garamond" panose="02020404030301010803" pitchFamily="18" charset="0"/>
              </a:rPr>
              <a:t>It will style all the content of that element which you are selecting.</a:t>
            </a:r>
          </a:p>
          <a:p>
            <a:endParaRPr lang="en-US" sz="2400" dirty="0">
              <a:latin typeface="Garamond" panose="02020404030301010803" pitchFamily="18" charset="0"/>
            </a:endParaRPr>
          </a:p>
          <a:p>
            <a:r>
              <a:rPr lang="en-US" sz="2400" b="1" u="sng" dirty="0">
                <a:latin typeface="Garamond" panose="02020404030301010803" pitchFamily="18" charset="0"/>
              </a:rPr>
              <a:t>Example-</a:t>
            </a:r>
          </a:p>
          <a:p>
            <a:endParaRPr lang="en-US" sz="2400" b="1" u="sng" dirty="0">
              <a:latin typeface="Garamond" panose="02020404030301010803" pitchFamily="18" charset="0"/>
            </a:endParaRPr>
          </a:p>
          <a:p>
            <a:r>
              <a:rPr lang="en-US" sz="2400" dirty="0">
                <a:latin typeface="Garamond" panose="02020404030301010803" pitchFamily="18" charset="0"/>
              </a:rPr>
              <a:t>The HTML</a:t>
            </a:r>
          </a:p>
          <a:p>
            <a:r>
              <a:rPr lang="en-US" sz="2400" b="1" dirty="0">
                <a:solidFill>
                  <a:schemeClr val="accent1">
                    <a:lumMod val="60000"/>
                    <a:lumOff val="40000"/>
                  </a:schemeClr>
                </a:solidFill>
                <a:latin typeface="Garamond" panose="02020404030301010803" pitchFamily="18" charset="0"/>
              </a:rPr>
              <a:t>&lt;p&gt;</a:t>
            </a:r>
            <a:r>
              <a:rPr lang="en-US" sz="2400" b="1" dirty="0">
                <a:solidFill>
                  <a:schemeClr val="accent5">
                    <a:lumMod val="50000"/>
                  </a:schemeClr>
                </a:solidFill>
                <a:latin typeface="Garamond" panose="02020404030301010803" pitchFamily="18" charset="0"/>
              </a:rPr>
              <a:t> </a:t>
            </a:r>
            <a:r>
              <a:rPr lang="en-US" sz="2400" dirty="0">
                <a:latin typeface="Garamond" panose="02020404030301010803" pitchFamily="18" charset="0"/>
              </a:rPr>
              <a:t>Welcome to the Sujata Academy </a:t>
            </a:r>
            <a:r>
              <a:rPr lang="en-US" sz="2400" b="1" dirty="0">
                <a:solidFill>
                  <a:schemeClr val="accent1">
                    <a:lumMod val="60000"/>
                    <a:lumOff val="40000"/>
                  </a:schemeClr>
                </a:solidFill>
                <a:latin typeface="Garamond" panose="02020404030301010803" pitchFamily="18" charset="0"/>
              </a:rPr>
              <a:t>&lt;/p&gt;</a:t>
            </a:r>
          </a:p>
          <a:p>
            <a:r>
              <a:rPr lang="en-US" sz="2400" b="1" dirty="0">
                <a:solidFill>
                  <a:schemeClr val="accent1">
                    <a:lumMod val="60000"/>
                    <a:lumOff val="40000"/>
                  </a:schemeClr>
                </a:solidFill>
                <a:latin typeface="Garamond" panose="02020404030301010803" pitchFamily="18" charset="0"/>
              </a:rPr>
              <a:t>&lt;p&gt; &lt;b&gt;&lt;i&gt;</a:t>
            </a:r>
            <a:r>
              <a:rPr lang="en-US" sz="2400" b="1" dirty="0">
                <a:solidFill>
                  <a:schemeClr val="accent5">
                    <a:lumMod val="50000"/>
                  </a:schemeClr>
                </a:solidFill>
                <a:latin typeface="Garamond" panose="02020404030301010803" pitchFamily="18" charset="0"/>
              </a:rPr>
              <a:t> </a:t>
            </a:r>
            <a:r>
              <a:rPr lang="en-US" sz="2400" dirty="0">
                <a:latin typeface="Garamond" panose="02020404030301010803" pitchFamily="18" charset="0"/>
              </a:rPr>
              <a:t>Powered by – Sujata Batra </a:t>
            </a:r>
            <a:r>
              <a:rPr lang="en-US" sz="2400" b="1" dirty="0">
                <a:solidFill>
                  <a:schemeClr val="accent1">
                    <a:lumMod val="60000"/>
                    <a:lumOff val="40000"/>
                  </a:schemeClr>
                </a:solidFill>
                <a:latin typeface="Garamond" panose="02020404030301010803" pitchFamily="18" charset="0"/>
              </a:rPr>
              <a:t>&lt;/i&gt;&lt;/b&gt;&lt;/p&gt;</a:t>
            </a:r>
          </a:p>
          <a:p>
            <a:endParaRPr lang="en-US" sz="2400" dirty="0">
              <a:latin typeface="Garamond" panose="02020404030301010803" pitchFamily="18" charset="0"/>
            </a:endParaRPr>
          </a:p>
          <a:p>
            <a:r>
              <a:rPr lang="en-US" sz="2400" dirty="0">
                <a:latin typeface="Garamond" panose="02020404030301010803" pitchFamily="18" charset="0"/>
              </a:rPr>
              <a:t>The CSS</a:t>
            </a:r>
          </a:p>
          <a:p>
            <a:r>
              <a:rPr lang="en-US" sz="2400" b="1" dirty="0">
                <a:solidFill>
                  <a:schemeClr val="accent2">
                    <a:lumMod val="50000"/>
                  </a:schemeClr>
                </a:solidFill>
                <a:latin typeface="Garamond" panose="02020404030301010803" pitchFamily="18" charset="0"/>
              </a:rPr>
              <a:t>p {</a:t>
            </a:r>
            <a:r>
              <a:rPr lang="en-US" sz="2400" dirty="0">
                <a:solidFill>
                  <a:schemeClr val="accent1">
                    <a:lumMod val="60000"/>
                    <a:lumOff val="40000"/>
                  </a:schemeClr>
                </a:solidFill>
                <a:latin typeface="Garamond" panose="02020404030301010803" pitchFamily="18" charset="0"/>
              </a:rPr>
              <a:t>text-align: center; color: blue;</a:t>
            </a:r>
            <a:r>
              <a:rPr lang="en-US" sz="2400" b="1" dirty="0">
                <a:solidFill>
                  <a:schemeClr val="accent2">
                    <a:lumMod val="50000"/>
                  </a:schemeClr>
                </a:solidFill>
                <a:latin typeface="Garamond" panose="02020404030301010803" pitchFamily="18" charset="0"/>
              </a:rPr>
              <a:t>}</a:t>
            </a: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p>
        </p:txBody>
      </p:sp>
      <p:sp>
        <p:nvSpPr>
          <p:cNvPr id="4" name="Slide Number Placeholder 3">
            <a:extLst>
              <a:ext uri="{FF2B5EF4-FFF2-40B4-BE49-F238E27FC236}">
                <a16:creationId xmlns:a16="http://schemas.microsoft.com/office/drawing/2014/main" id="{944C9A54-D200-4E0D-A578-DA475F2C581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8</a:t>
            </a:fld>
            <a:endParaRPr lang="en-US" altLang="en-US" sz="1400" dirty="0"/>
          </a:p>
        </p:txBody>
      </p:sp>
    </p:spTree>
    <p:extLst>
      <p:ext uri="{BB962C8B-B14F-4D97-AF65-F5344CB8AC3E}">
        <p14:creationId xmlns:p14="http://schemas.microsoft.com/office/powerpoint/2010/main" val="13097629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FD9E864-5FB7-45C1-8D20-05331FDAC16C}"/>
              </a:ext>
            </a:extLst>
          </p:cNvPr>
          <p:cNvSpPr>
            <a:spLocks noGrp="1"/>
          </p:cNvSpPr>
          <p:nvPr>
            <p:ph type="title"/>
          </p:nvPr>
        </p:nvSpPr>
        <p:spPr/>
        <p:txBody>
          <a:bodyPr/>
          <a:lstStyle/>
          <a:p>
            <a:r>
              <a:rPr lang="en-US" altLang="en-US"/>
              <a:t>View Port</a:t>
            </a:r>
          </a:p>
        </p:txBody>
      </p:sp>
      <p:sp>
        <p:nvSpPr>
          <p:cNvPr id="3" name="Content Placeholder 2">
            <a:extLst>
              <a:ext uri="{FF2B5EF4-FFF2-40B4-BE49-F238E27FC236}">
                <a16:creationId xmlns:a16="http://schemas.microsoft.com/office/drawing/2014/main" id="{BF2D84FE-7649-4242-9D68-3914096CFEA4}"/>
              </a:ext>
            </a:extLst>
          </p:cNvPr>
          <p:cNvSpPr>
            <a:spLocks noGrp="1"/>
          </p:cNvSpPr>
          <p:nvPr>
            <p:ph idx="1"/>
          </p:nvPr>
        </p:nvSpPr>
        <p:spPr/>
        <p:txBody>
          <a:bodyPr>
            <a:normAutofit lnSpcReduction="10000"/>
          </a:bodyPr>
          <a:lstStyle/>
          <a:p>
            <a:pPr>
              <a:defRPr/>
            </a:pPr>
            <a:r>
              <a:rPr lang="en-US" b="1" dirty="0">
                <a:solidFill>
                  <a:srgbClr val="CC3300"/>
                </a:solidFill>
              </a:rPr>
              <a:t>&lt;meta name="viewport" content="width=device-width"&gt;</a:t>
            </a:r>
          </a:p>
          <a:p>
            <a:pPr>
              <a:defRPr/>
            </a:pPr>
            <a:endParaRPr lang="en-US" dirty="0"/>
          </a:p>
          <a:p>
            <a:pPr lvl="1">
              <a:defRPr/>
            </a:pPr>
            <a:r>
              <a:rPr lang="en-US" sz="2000" dirty="0">
                <a:ea typeface="+mn-ea"/>
                <a:cs typeface="+mn-cs"/>
              </a:rPr>
              <a:t>For flexible layouts viewport width is based on the device</a:t>
            </a:r>
          </a:p>
          <a:p>
            <a:pPr>
              <a:defRPr/>
            </a:pPr>
            <a:endParaRPr lang="en-US" dirty="0"/>
          </a:p>
          <a:p>
            <a:pPr>
              <a:defRPr/>
            </a:pPr>
            <a:r>
              <a:rPr lang="en-US" b="1" dirty="0">
                <a:solidFill>
                  <a:srgbClr val="CC3300"/>
                </a:solidFill>
              </a:rPr>
              <a:t>&lt;meta name="viewport" content="initial-scale=1"&gt;</a:t>
            </a:r>
          </a:p>
          <a:p>
            <a:pPr>
              <a:defRPr/>
            </a:pPr>
            <a:endParaRPr lang="en-US" dirty="0"/>
          </a:p>
          <a:p>
            <a:pPr lvl="1">
              <a:defRPr/>
            </a:pPr>
            <a:r>
              <a:rPr lang="en-US" sz="2000" dirty="0">
                <a:ea typeface="+mn-ea"/>
                <a:cs typeface="+mn-cs"/>
              </a:rPr>
              <a:t>To make  sure layout will be displayed as intended its set with a zoom level.</a:t>
            </a:r>
          </a:p>
          <a:p>
            <a:pPr lvl="1">
              <a:defRPr/>
            </a:pPr>
            <a:r>
              <a:rPr lang="en-US" sz="2000" dirty="0">
                <a:ea typeface="+mn-ea"/>
                <a:cs typeface="+mn-cs"/>
              </a:rPr>
              <a:t>It will ensure that upon opening layout will be displayed properly at 1:1 scale. </a:t>
            </a:r>
          </a:p>
          <a:p>
            <a:pPr lvl="1">
              <a:defRPr/>
            </a:pPr>
            <a:r>
              <a:rPr lang="en-US" sz="2000" dirty="0">
                <a:ea typeface="+mn-ea"/>
                <a:cs typeface="+mn-cs"/>
              </a:rPr>
              <a:t>No zooming will be applied.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36C34D4-277F-4714-95AB-D659FA5C1F5A}"/>
              </a:ext>
            </a:extLst>
          </p:cNvPr>
          <p:cNvSpPr>
            <a:spLocks noGrp="1"/>
          </p:cNvSpPr>
          <p:nvPr>
            <p:ph type="title"/>
          </p:nvPr>
        </p:nvSpPr>
        <p:spPr/>
        <p:txBody>
          <a:bodyPr/>
          <a:lstStyle/>
          <a:p>
            <a:r>
              <a:rPr lang="en-US" altLang="en-US"/>
              <a:t>View Port</a:t>
            </a:r>
          </a:p>
        </p:txBody>
      </p:sp>
      <p:sp>
        <p:nvSpPr>
          <p:cNvPr id="3" name="Content Placeholder 2">
            <a:extLst>
              <a:ext uri="{FF2B5EF4-FFF2-40B4-BE49-F238E27FC236}">
                <a16:creationId xmlns:a16="http://schemas.microsoft.com/office/drawing/2014/main" id="{DCE17E82-42C9-49DB-BA3A-C721DCCB6B5E}"/>
              </a:ext>
            </a:extLst>
          </p:cNvPr>
          <p:cNvSpPr>
            <a:spLocks noGrp="1"/>
          </p:cNvSpPr>
          <p:nvPr>
            <p:ph idx="1"/>
          </p:nvPr>
        </p:nvSpPr>
        <p:spPr/>
        <p:txBody>
          <a:bodyPr>
            <a:normAutofit fontScale="85000" lnSpcReduction="20000"/>
          </a:bodyPr>
          <a:lstStyle/>
          <a:p>
            <a:pPr>
              <a:defRPr/>
            </a:pPr>
            <a:r>
              <a:rPr lang="en-US" b="1">
                <a:solidFill>
                  <a:srgbClr val="CC3300"/>
                </a:solidFill>
              </a:rPr>
              <a:t>&lt;</a:t>
            </a:r>
            <a:r>
              <a:rPr lang="en-US" b="1" dirty="0">
                <a:solidFill>
                  <a:srgbClr val="CC3300"/>
                </a:solidFill>
              </a:rPr>
              <a:t>meta name="viewport" content="maximum-scale=1"&gt;</a:t>
            </a:r>
          </a:p>
          <a:p>
            <a:pPr>
              <a:defRPr/>
            </a:pPr>
            <a:endParaRPr lang="en-US" dirty="0"/>
          </a:p>
          <a:p>
            <a:pPr lvl="1">
              <a:defRPr/>
            </a:pPr>
            <a:r>
              <a:rPr lang="en-US" sz="2000" dirty="0">
                <a:ea typeface="+mn-ea"/>
                <a:cs typeface="+mn-cs"/>
              </a:rPr>
              <a:t>Prevent any zooming by the user:</a:t>
            </a:r>
          </a:p>
          <a:p>
            <a:pPr lvl="1">
              <a:defRPr/>
            </a:pPr>
            <a:r>
              <a:rPr lang="en-US" sz="2000" dirty="0">
                <a:ea typeface="+mn-ea"/>
                <a:cs typeface="+mn-cs"/>
              </a:rPr>
              <a:t>Used If there is a genuine need for  preventing zooming </a:t>
            </a:r>
          </a:p>
          <a:p>
            <a:pPr>
              <a:defRPr/>
            </a:pPr>
            <a:endParaRPr lang="en-US" dirty="0"/>
          </a:p>
          <a:p>
            <a:pPr>
              <a:buFontTx/>
              <a:buNone/>
              <a:defRPr/>
            </a:pPr>
            <a:r>
              <a:rPr lang="en-US" b="1" dirty="0">
                <a:solidFill>
                  <a:srgbClr val="CC3300"/>
                </a:solidFill>
              </a:rPr>
              <a:t>&lt;meta name="viewport" content="width=device-width, initial-scale=1“&gt;</a:t>
            </a:r>
          </a:p>
          <a:p>
            <a:pPr>
              <a:defRPr/>
            </a:pPr>
            <a:endParaRPr lang="en-US" dirty="0"/>
          </a:p>
          <a:p>
            <a:pPr>
              <a:defRPr/>
            </a:pPr>
            <a:r>
              <a:rPr lang="en-US" dirty="0"/>
              <a:t>Can combine the values together which can act as default</a:t>
            </a:r>
          </a:p>
          <a:p>
            <a:pPr>
              <a:defRPr/>
            </a:pPr>
            <a:r>
              <a:rPr lang="en-US" dirty="0"/>
              <a:t>Initial-Scale to 1  </a:t>
            </a:r>
          </a:p>
          <a:p>
            <a:pPr lvl="1">
              <a:defRPr/>
            </a:pPr>
            <a:r>
              <a:rPr lang="en-US" sz="2000" dirty="0"/>
              <a:t>initial page zoom  level , on the page load</a:t>
            </a:r>
          </a:p>
          <a:p>
            <a:pPr lvl="1">
              <a:defRPr/>
            </a:pPr>
            <a:r>
              <a:rPr lang="en-US" sz="2000" dirty="0"/>
              <a:t>Can disable zoom completely with use scale= false</a:t>
            </a:r>
            <a:endParaRPr lang="en-US" sz="2000" b="1" i="1" dirty="0">
              <a:solidFill>
                <a:srgbClr val="00B050"/>
              </a:solidFill>
            </a:endParaRPr>
          </a:p>
          <a:p>
            <a:pPr lvl="1">
              <a:defRPr/>
            </a:pPr>
            <a:r>
              <a:rPr lang="en-US" sz="2000" b="1" i="1" dirty="0">
                <a:solidFill>
                  <a:srgbClr val="00B050"/>
                </a:solidFill>
              </a:rPr>
              <a:t>Zoom Works with Mobile and Not in Browsers</a:t>
            </a:r>
            <a:endParaRPr lang="en-US" b="1" i="1" dirty="0">
              <a:solidFill>
                <a:srgbClr val="00B05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6BE8C9C-AEA6-427A-BC21-A00B81314022}"/>
              </a:ext>
            </a:extLst>
          </p:cNvPr>
          <p:cNvSpPr>
            <a:spLocks noGrp="1"/>
          </p:cNvSpPr>
          <p:nvPr>
            <p:ph type="title"/>
          </p:nvPr>
        </p:nvSpPr>
        <p:spPr>
          <a:xfrm>
            <a:off x="1905000" y="152401"/>
            <a:ext cx="8229600" cy="563563"/>
          </a:xfrm>
        </p:spPr>
        <p:txBody>
          <a:bodyPr/>
          <a:lstStyle/>
          <a:p>
            <a:r>
              <a:rPr lang="en-US" altLang="en-US"/>
              <a:t>@View Port</a:t>
            </a:r>
          </a:p>
        </p:txBody>
      </p:sp>
      <p:sp>
        <p:nvSpPr>
          <p:cNvPr id="3" name="Content Placeholder 2">
            <a:extLst>
              <a:ext uri="{FF2B5EF4-FFF2-40B4-BE49-F238E27FC236}">
                <a16:creationId xmlns:a16="http://schemas.microsoft.com/office/drawing/2014/main" id="{D2EC4D3A-D4BC-415F-A0FE-F3FC423840E6}"/>
              </a:ext>
            </a:extLst>
          </p:cNvPr>
          <p:cNvSpPr>
            <a:spLocks noGrp="1"/>
          </p:cNvSpPr>
          <p:nvPr>
            <p:ph idx="1"/>
          </p:nvPr>
        </p:nvSpPr>
        <p:spPr>
          <a:xfrm>
            <a:off x="1981200" y="838201"/>
            <a:ext cx="8229600" cy="5287963"/>
          </a:xfrm>
        </p:spPr>
        <p:txBody>
          <a:bodyPr>
            <a:normAutofit fontScale="92500" lnSpcReduction="20000"/>
          </a:bodyPr>
          <a:lstStyle/>
          <a:p>
            <a:pPr>
              <a:defRPr/>
            </a:pPr>
            <a:r>
              <a:rPr lang="en-US" dirty="0"/>
              <a:t>At-rules are special instructions for the CSS parser. </a:t>
            </a:r>
          </a:p>
          <a:p>
            <a:pPr>
              <a:defRPr/>
            </a:pPr>
            <a:r>
              <a:rPr lang="en-US" dirty="0"/>
              <a:t>They are invoked by an at-keyword preceded by an "@" sign. </a:t>
            </a:r>
          </a:p>
          <a:p>
            <a:pPr>
              <a:defRPr/>
            </a:pPr>
            <a:r>
              <a:rPr lang="en-US" dirty="0"/>
              <a:t>Specifies the size, zoom factor, and orientation of the viewport.</a:t>
            </a:r>
          </a:p>
          <a:p>
            <a:pPr>
              <a:defRPr/>
            </a:pPr>
            <a:endParaRPr lang="en-US" dirty="0"/>
          </a:p>
          <a:p>
            <a:pPr lvl="1">
              <a:buFontTx/>
              <a:buNone/>
              <a:defRPr/>
            </a:pPr>
            <a:r>
              <a:rPr lang="en-US" sz="2000" dirty="0">
                <a:ea typeface="+mn-ea"/>
                <a:cs typeface="+mn-cs"/>
              </a:rPr>
              <a:t>@viewport{</a:t>
            </a:r>
          </a:p>
          <a:p>
            <a:pPr lvl="1">
              <a:buFontTx/>
              <a:buNone/>
              <a:defRPr/>
            </a:pPr>
            <a:r>
              <a:rPr lang="en-US" sz="2000" dirty="0">
                <a:ea typeface="+mn-ea"/>
                <a:cs typeface="+mn-cs"/>
              </a:rPr>
              <a:t>    zoom: 1.0;</a:t>
            </a:r>
          </a:p>
          <a:p>
            <a:pPr lvl="1">
              <a:buFontTx/>
              <a:buNone/>
              <a:defRPr/>
            </a:pPr>
            <a:r>
              <a:rPr lang="en-US" sz="2000" dirty="0">
                <a:ea typeface="+mn-ea"/>
                <a:cs typeface="+mn-cs"/>
              </a:rPr>
              <a:t>    width: device-width;</a:t>
            </a:r>
          </a:p>
          <a:p>
            <a:pPr lvl="1">
              <a:buFontTx/>
              <a:buNone/>
              <a:defRPr/>
            </a:pPr>
            <a:r>
              <a:rPr lang="en-US" sz="2000" dirty="0">
                <a:ea typeface="+mn-ea"/>
                <a:cs typeface="+mn-cs"/>
              </a:rPr>
              <a:t>}</a:t>
            </a:r>
          </a:p>
          <a:p>
            <a:pPr lvl="1">
              <a:buFontTx/>
              <a:buNone/>
              <a:defRPr/>
            </a:pPr>
            <a:endParaRPr lang="en-US" sz="2000" dirty="0">
              <a:ea typeface="+mn-ea"/>
              <a:cs typeface="+mn-cs"/>
            </a:endParaRPr>
          </a:p>
          <a:p>
            <a:pPr lvl="1">
              <a:buFontTx/>
              <a:buNone/>
              <a:defRPr/>
            </a:pPr>
            <a:r>
              <a:rPr lang="en-US" sz="2000" dirty="0">
                <a:ea typeface="+mn-ea"/>
                <a:cs typeface="+mn-cs"/>
              </a:rPr>
              <a:t>@viewport{</a:t>
            </a:r>
          </a:p>
          <a:p>
            <a:pPr lvl="1">
              <a:buFontTx/>
              <a:buNone/>
              <a:defRPr/>
            </a:pPr>
            <a:r>
              <a:rPr lang="en-US" sz="2000" dirty="0">
                <a:ea typeface="+mn-ea"/>
                <a:cs typeface="+mn-cs"/>
              </a:rPr>
              <a:t>    zoom: 1.0;</a:t>
            </a:r>
          </a:p>
          <a:p>
            <a:pPr lvl="1">
              <a:buFontTx/>
              <a:buNone/>
              <a:defRPr/>
            </a:pPr>
            <a:r>
              <a:rPr lang="en-US" sz="2000" dirty="0">
                <a:ea typeface="+mn-ea"/>
                <a:cs typeface="+mn-cs"/>
              </a:rPr>
              <a:t>    width: extend-to-zoom;</a:t>
            </a:r>
          </a:p>
          <a:p>
            <a:pPr lvl="1">
              <a:buFontTx/>
              <a:buNone/>
              <a:defRPr/>
            </a:pPr>
            <a:r>
              <a:rPr lang="en-US" sz="2000" dirty="0">
                <a:ea typeface="+mn-ea"/>
                <a:cs typeface="+mn-cs"/>
              </a:rPr>
              <a:t>}</a:t>
            </a:r>
          </a:p>
          <a:p>
            <a:pPr lvl="1">
              <a:buFontTx/>
              <a:buNone/>
              <a:defRPr/>
            </a:pPr>
            <a:br>
              <a:rPr lang="en-US" sz="2000" dirty="0"/>
            </a:br>
            <a:endParaRPr 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9A2A53E-8699-4B69-9121-9FD409BDD22C}"/>
              </a:ext>
            </a:extLst>
          </p:cNvPr>
          <p:cNvSpPr>
            <a:spLocks noGrp="1"/>
          </p:cNvSpPr>
          <p:nvPr>
            <p:ph type="title"/>
          </p:nvPr>
        </p:nvSpPr>
        <p:spPr/>
        <p:txBody>
          <a:bodyPr/>
          <a:lstStyle/>
          <a:p>
            <a:r>
              <a:rPr lang="en-US" altLang="en-US"/>
              <a:t>Using the @media At-rules</a:t>
            </a:r>
          </a:p>
        </p:txBody>
      </p:sp>
      <p:sp>
        <p:nvSpPr>
          <p:cNvPr id="28675" name="Content Placeholder 2">
            <a:extLst>
              <a:ext uri="{FF2B5EF4-FFF2-40B4-BE49-F238E27FC236}">
                <a16:creationId xmlns:a16="http://schemas.microsoft.com/office/drawing/2014/main" id="{BB2BB47B-606E-4AD3-8D3F-B216AC319538}"/>
              </a:ext>
            </a:extLst>
          </p:cNvPr>
          <p:cNvSpPr>
            <a:spLocks noGrp="1"/>
          </p:cNvSpPr>
          <p:nvPr>
            <p:ph idx="1"/>
          </p:nvPr>
        </p:nvSpPr>
        <p:spPr/>
        <p:txBody>
          <a:bodyPr>
            <a:normAutofit fontScale="85000" lnSpcReduction="10000"/>
          </a:bodyPr>
          <a:lstStyle/>
          <a:p>
            <a:r>
              <a:rPr lang="en-US" altLang="en-US"/>
              <a:t>To define different style rules for different media types in a single style sheet. </a:t>
            </a:r>
          </a:p>
          <a:p>
            <a:endParaRPr lang="en-US" altLang="en-US"/>
          </a:p>
          <a:p>
            <a:r>
              <a:rPr lang="en-US" altLang="en-US"/>
              <a:t>A comma-separated list of media types and the CSS declarations block containing the styles rules for target media.</a:t>
            </a:r>
          </a:p>
          <a:p>
            <a:endParaRPr lang="en-US" altLang="en-US"/>
          </a:p>
          <a:p>
            <a:pPr lvl="1">
              <a:buFontTx/>
              <a:buNone/>
            </a:pPr>
            <a:r>
              <a:rPr lang="en-US" altLang="en-US" sz="2000"/>
              <a:t>@media screen{</a:t>
            </a:r>
          </a:p>
          <a:p>
            <a:pPr lvl="1">
              <a:buFontTx/>
              <a:buNone/>
            </a:pPr>
            <a:r>
              <a:rPr lang="en-US" altLang="en-US" sz="2000"/>
              <a:t>    body {</a:t>
            </a:r>
          </a:p>
          <a:p>
            <a:pPr lvl="1">
              <a:buFontTx/>
              <a:buNone/>
            </a:pPr>
            <a:r>
              <a:rPr lang="en-US" altLang="en-US" sz="2000"/>
              <a:t>        color: #32cd32;</a:t>
            </a:r>
          </a:p>
          <a:p>
            <a:pPr lvl="1">
              <a:buFontTx/>
              <a:buNone/>
            </a:pPr>
            <a:r>
              <a:rPr lang="en-US" altLang="en-US" sz="2000"/>
              <a:t>        font-family: Arial, sans-serif;</a:t>
            </a:r>
          </a:p>
          <a:p>
            <a:pPr lvl="1">
              <a:buFontTx/>
              <a:buNone/>
            </a:pPr>
            <a:r>
              <a:rPr lang="en-US" altLang="en-US" sz="2000"/>
              <a:t>        font-size: 14px;</a:t>
            </a:r>
          </a:p>
          <a:p>
            <a:pPr lvl="1">
              <a:buFontTx/>
              <a:buNone/>
            </a:pPr>
            <a:r>
              <a:rPr lang="en-US" altLang="en-US" sz="2000"/>
              <a:t>    }</a:t>
            </a:r>
          </a:p>
          <a:p>
            <a:pPr lvl="1">
              <a:buFontTx/>
              <a:buNone/>
            </a:pPr>
            <a:r>
              <a:rPr lang="en-US" altLang="en-US" sz="2000"/>
              <a:t>}</a:t>
            </a:r>
          </a:p>
          <a:p>
            <a:endParaRPr lang="en-US" altLang="en-US"/>
          </a:p>
          <a:p>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0A01DAF-24AE-4299-981F-89D27495BDC0}"/>
              </a:ext>
            </a:extLst>
          </p:cNvPr>
          <p:cNvSpPr>
            <a:spLocks noGrp="1"/>
          </p:cNvSpPr>
          <p:nvPr>
            <p:ph type="title"/>
          </p:nvPr>
        </p:nvSpPr>
        <p:spPr/>
        <p:txBody>
          <a:bodyPr/>
          <a:lstStyle/>
          <a:p>
            <a:r>
              <a:rPr lang="en-US" altLang="en-US"/>
              <a:t>Using the @media At-rules</a:t>
            </a:r>
          </a:p>
        </p:txBody>
      </p:sp>
      <p:sp>
        <p:nvSpPr>
          <p:cNvPr id="29699" name="Content Placeholder 2">
            <a:extLst>
              <a:ext uri="{FF2B5EF4-FFF2-40B4-BE49-F238E27FC236}">
                <a16:creationId xmlns:a16="http://schemas.microsoft.com/office/drawing/2014/main" id="{53AC19EC-1BDF-4E6B-9EF7-1F572288E720}"/>
              </a:ext>
            </a:extLst>
          </p:cNvPr>
          <p:cNvSpPr>
            <a:spLocks noGrp="1"/>
          </p:cNvSpPr>
          <p:nvPr>
            <p:ph idx="1"/>
          </p:nvPr>
        </p:nvSpPr>
        <p:spPr/>
        <p:txBody>
          <a:bodyPr>
            <a:normAutofit fontScale="85000" lnSpcReduction="20000"/>
          </a:bodyPr>
          <a:lstStyle/>
          <a:p>
            <a:pPr lvl="1">
              <a:buFontTx/>
              <a:buNone/>
            </a:pPr>
            <a:r>
              <a:rPr lang="en-US" altLang="en-US" sz="2000"/>
              <a:t>@media print {</a:t>
            </a:r>
          </a:p>
          <a:p>
            <a:pPr lvl="1">
              <a:buFontTx/>
              <a:buNone/>
            </a:pPr>
            <a:r>
              <a:rPr lang="en-US" altLang="en-US" sz="2000"/>
              <a:t>    body {</a:t>
            </a:r>
          </a:p>
          <a:p>
            <a:pPr lvl="1">
              <a:buFontTx/>
              <a:buNone/>
            </a:pPr>
            <a:r>
              <a:rPr lang="en-US" altLang="en-US" sz="2000"/>
              <a:t>        color: #ff6347;</a:t>
            </a:r>
          </a:p>
          <a:p>
            <a:pPr lvl="1">
              <a:buFontTx/>
              <a:buNone/>
            </a:pPr>
            <a:r>
              <a:rPr lang="en-US" altLang="en-US" sz="2000"/>
              <a:t>        font-family: Times, serif;</a:t>
            </a:r>
          </a:p>
          <a:p>
            <a:pPr lvl="1">
              <a:buFontTx/>
              <a:buNone/>
            </a:pPr>
            <a:r>
              <a:rPr lang="en-US" altLang="en-US" sz="2000"/>
              <a:t>        font-size: 12pt;</a:t>
            </a:r>
          </a:p>
          <a:p>
            <a:pPr lvl="1">
              <a:buFontTx/>
              <a:buNone/>
            </a:pPr>
            <a:r>
              <a:rPr lang="en-US" altLang="en-US" sz="2000"/>
              <a:t>    }</a:t>
            </a:r>
          </a:p>
          <a:p>
            <a:pPr lvl="1">
              <a:buFontTx/>
              <a:buNone/>
            </a:pPr>
            <a:r>
              <a:rPr lang="en-US" altLang="en-US" sz="2000"/>
              <a:t>}</a:t>
            </a:r>
          </a:p>
          <a:p>
            <a:pPr lvl="1">
              <a:buFontTx/>
              <a:buNone/>
            </a:pPr>
            <a:r>
              <a:rPr lang="en-US" altLang="en-US" sz="2000"/>
              <a:t>@media screen, print {</a:t>
            </a:r>
          </a:p>
          <a:p>
            <a:pPr lvl="1">
              <a:buFontTx/>
              <a:buNone/>
            </a:pPr>
            <a:r>
              <a:rPr lang="en-US" altLang="en-US" sz="2000"/>
              <a:t>    body {</a:t>
            </a:r>
          </a:p>
          <a:p>
            <a:pPr lvl="1">
              <a:buFontTx/>
              <a:buNone/>
            </a:pPr>
            <a:r>
              <a:rPr lang="en-US" altLang="en-US" sz="2000"/>
              <a:t>        line-height: 1.2;</a:t>
            </a:r>
          </a:p>
          <a:p>
            <a:pPr lvl="1">
              <a:buFontTx/>
              <a:buNone/>
            </a:pPr>
            <a:r>
              <a:rPr lang="en-US" altLang="en-US" sz="2000"/>
              <a:t>    }</a:t>
            </a:r>
          </a:p>
          <a:p>
            <a:pPr lvl="1">
              <a:buFontTx/>
              <a:buNone/>
            </a:pPr>
            <a:r>
              <a:rPr lang="en-US" altLang="en-US" sz="2000"/>
              <a:t>}</a:t>
            </a:r>
          </a:p>
          <a:p>
            <a:endParaRPr lang="en-US" altLang="en-US"/>
          </a:p>
          <a:p>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0A5D082-1BA9-4FF8-B5A0-C4D2C97DE2EF}"/>
              </a:ext>
            </a:extLst>
          </p:cNvPr>
          <p:cNvSpPr>
            <a:spLocks noGrp="1"/>
          </p:cNvSpPr>
          <p:nvPr>
            <p:ph type="title"/>
          </p:nvPr>
        </p:nvSpPr>
        <p:spPr/>
        <p:txBody>
          <a:bodyPr/>
          <a:lstStyle/>
          <a:p>
            <a:r>
              <a:rPr lang="en-US" altLang="en-US"/>
              <a:t>Using the @import At-rules</a:t>
            </a:r>
          </a:p>
        </p:txBody>
      </p:sp>
      <p:sp>
        <p:nvSpPr>
          <p:cNvPr id="30723" name="Content Placeholder 2">
            <a:extLst>
              <a:ext uri="{FF2B5EF4-FFF2-40B4-BE49-F238E27FC236}">
                <a16:creationId xmlns:a16="http://schemas.microsoft.com/office/drawing/2014/main" id="{907507FC-CC95-4985-846F-1B1F4911B2B8}"/>
              </a:ext>
            </a:extLst>
          </p:cNvPr>
          <p:cNvSpPr>
            <a:spLocks noGrp="1"/>
          </p:cNvSpPr>
          <p:nvPr>
            <p:ph idx="1"/>
          </p:nvPr>
        </p:nvSpPr>
        <p:spPr/>
        <p:txBody>
          <a:bodyPr>
            <a:normAutofit fontScale="70000" lnSpcReduction="20000"/>
          </a:bodyPr>
          <a:lstStyle/>
          <a:p>
            <a:r>
              <a:rPr lang="en-US" altLang="en-US"/>
              <a:t>Instructs the browser to load an external style sheet and use its styles only for print media.</a:t>
            </a:r>
          </a:p>
          <a:p>
            <a:endParaRPr lang="en-US" altLang="en-US"/>
          </a:p>
          <a:p>
            <a:r>
              <a:rPr lang="en-US" altLang="en-US"/>
              <a:t>Must occur at the beginning of a style sheet</a:t>
            </a:r>
          </a:p>
          <a:p>
            <a:endParaRPr lang="en-US" altLang="en-US"/>
          </a:p>
          <a:p>
            <a:r>
              <a:rPr lang="en-US" altLang="en-US"/>
              <a:t>Any style rule specified in the style sheet itself override the conflicting style rules in the imported style sheets.</a:t>
            </a:r>
          </a:p>
          <a:p>
            <a:endParaRPr lang="en-US" altLang="en-US"/>
          </a:p>
          <a:p>
            <a:r>
              <a:rPr lang="en-US" altLang="en-US"/>
              <a:t>@import url("css/screen.css") screen;</a:t>
            </a:r>
          </a:p>
          <a:p>
            <a:r>
              <a:rPr lang="en-US" altLang="en-US"/>
              <a:t>@import url("css/print.css") print;</a:t>
            </a:r>
          </a:p>
          <a:p>
            <a:pPr lvl="1">
              <a:buFontTx/>
              <a:buNone/>
            </a:pPr>
            <a:endParaRPr lang="en-US" altLang="en-US" sz="2000"/>
          </a:p>
          <a:p>
            <a:pPr lvl="1">
              <a:buFontTx/>
              <a:buNone/>
            </a:pPr>
            <a:r>
              <a:rPr lang="en-US" altLang="en-US" sz="2000"/>
              <a:t>body {</a:t>
            </a:r>
          </a:p>
          <a:p>
            <a:pPr lvl="1">
              <a:buFontTx/>
              <a:buNone/>
            </a:pPr>
            <a:r>
              <a:rPr lang="en-US" altLang="en-US" sz="2000"/>
              <a:t>    background: #f5f5f5;</a:t>
            </a:r>
          </a:p>
          <a:p>
            <a:pPr lvl="1">
              <a:buFontTx/>
              <a:buNone/>
            </a:pPr>
            <a:r>
              <a:rPr lang="en-US" altLang="en-US" sz="2000"/>
              <a:t>    line-height: 1.2;</a:t>
            </a:r>
          </a:p>
          <a:p>
            <a:pPr lvl="1">
              <a:buFontTx/>
              <a:buNone/>
            </a:pPr>
            <a:r>
              <a:rPr lang="en-US" altLang="en-US" sz="2000"/>
              <a: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943" y="365126"/>
            <a:ext cx="11524343" cy="6214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u="sng" dirty="0">
                <a:latin typeface="Garamond" panose="02020404030301010803" pitchFamily="18" charset="0"/>
                <a:cs typeface="Arabic Typesetting" panose="03020402040406030203" pitchFamily="66" charset="-78"/>
              </a:rPr>
              <a:t>CSS Selectors (Cont.)</a:t>
            </a:r>
          </a:p>
        </p:txBody>
      </p:sp>
      <p:sp>
        <p:nvSpPr>
          <p:cNvPr id="5" name="Rectangle 4"/>
          <p:cNvSpPr/>
          <p:nvPr/>
        </p:nvSpPr>
        <p:spPr>
          <a:xfrm>
            <a:off x="449943" y="1259545"/>
            <a:ext cx="11524343" cy="5632311"/>
          </a:xfrm>
          <a:prstGeom prst="rect">
            <a:avLst/>
          </a:prstGeom>
        </p:spPr>
        <p:txBody>
          <a:bodyPr wrap="square">
            <a:spAutoFit/>
          </a:bodyPr>
          <a:lstStyle/>
          <a:p>
            <a:r>
              <a:rPr lang="en-US" sz="2400" b="1" u="sng" dirty="0">
                <a:latin typeface="Garamond" panose="02020404030301010803" pitchFamily="18" charset="0"/>
              </a:rPr>
              <a:t>Grouping Selectors</a:t>
            </a:r>
          </a:p>
          <a:p>
            <a:endParaRPr lang="en-US" sz="2400" b="1" u="sng" dirty="0">
              <a:latin typeface="Garamond" panose="02020404030301010803" pitchFamily="18" charset="0"/>
            </a:endParaRPr>
          </a:p>
          <a:p>
            <a:r>
              <a:rPr lang="en-US" sz="2400" dirty="0">
                <a:latin typeface="Garamond" panose="02020404030301010803" pitchFamily="18" charset="0"/>
              </a:rPr>
              <a:t>You can group all the selectors of same style to minimize the code. The selectors should be separated with comma.</a:t>
            </a:r>
          </a:p>
          <a:p>
            <a:endParaRPr lang="en-US" sz="2400" dirty="0">
              <a:latin typeface="Garamond" panose="02020404030301010803" pitchFamily="18" charset="0"/>
            </a:endParaRPr>
          </a:p>
          <a:p>
            <a:r>
              <a:rPr lang="en-US" sz="2400" b="1" u="sng" dirty="0">
                <a:latin typeface="Garamond" panose="02020404030301010803" pitchFamily="18" charset="0"/>
              </a:rPr>
              <a:t>Example-</a:t>
            </a:r>
          </a:p>
          <a:p>
            <a:endParaRPr lang="en-US" sz="2400" b="1" u="sng" dirty="0">
              <a:latin typeface="Garamond" panose="02020404030301010803" pitchFamily="18" charset="0"/>
            </a:endParaRPr>
          </a:p>
          <a:p>
            <a:r>
              <a:rPr lang="en-US" sz="2400" b="1" dirty="0">
                <a:solidFill>
                  <a:schemeClr val="accent2">
                    <a:lumMod val="50000"/>
                  </a:schemeClr>
                </a:solidFill>
                <a:latin typeface="Garamond" panose="02020404030301010803" pitchFamily="18" charset="0"/>
              </a:rPr>
              <a:t>h2 {</a:t>
            </a:r>
            <a:r>
              <a:rPr lang="en-US" sz="2400" dirty="0">
                <a:latin typeface="Garamond" panose="02020404030301010803" pitchFamily="18" charset="0"/>
              </a:rPr>
              <a:t>text-align: center; color: red; </a:t>
            </a:r>
            <a:r>
              <a:rPr lang="en-US" sz="2400" b="1" dirty="0">
                <a:solidFill>
                  <a:schemeClr val="accent2">
                    <a:lumMod val="50000"/>
                  </a:schemeClr>
                </a:solidFill>
                <a:latin typeface="Garamond" panose="02020404030301010803" pitchFamily="18" charset="0"/>
              </a:rPr>
              <a:t>}</a:t>
            </a:r>
            <a:br>
              <a:rPr lang="en-US" sz="2400" b="1" dirty="0">
                <a:solidFill>
                  <a:schemeClr val="accent2">
                    <a:lumMod val="50000"/>
                  </a:schemeClr>
                </a:solidFill>
                <a:latin typeface="Garamond" panose="02020404030301010803" pitchFamily="18" charset="0"/>
              </a:rPr>
            </a:br>
            <a:r>
              <a:rPr lang="en-US" sz="2400" b="1" dirty="0">
                <a:solidFill>
                  <a:schemeClr val="accent2">
                    <a:lumMod val="50000"/>
                  </a:schemeClr>
                </a:solidFill>
                <a:latin typeface="Garamond" panose="02020404030301010803" pitchFamily="18" charset="0"/>
              </a:rPr>
              <a:t>p {</a:t>
            </a:r>
            <a:r>
              <a:rPr lang="en-US" sz="2400" dirty="0">
                <a:latin typeface="Garamond" panose="02020404030301010803" pitchFamily="18" charset="0"/>
              </a:rPr>
              <a:t>text-align: center; color: red;</a:t>
            </a:r>
            <a:r>
              <a:rPr lang="en-US" sz="2400" b="1" dirty="0">
                <a:solidFill>
                  <a:schemeClr val="accent2">
                    <a:lumMod val="50000"/>
                  </a:schemeClr>
                </a:solidFill>
                <a:latin typeface="Garamond" panose="02020404030301010803" pitchFamily="18" charset="0"/>
              </a:rPr>
              <a:t>}</a:t>
            </a:r>
            <a:endParaRPr lang="en-US" sz="2400" b="1" u="sng" dirty="0">
              <a:solidFill>
                <a:schemeClr val="accent2">
                  <a:lumMod val="50000"/>
                </a:schemeClr>
              </a:solidFill>
              <a:latin typeface="Garamond" panose="02020404030301010803" pitchFamily="18" charset="0"/>
            </a:endParaRPr>
          </a:p>
          <a:p>
            <a:endParaRPr lang="en-US" sz="2400" b="1" u="sng" dirty="0">
              <a:latin typeface="Garamond" panose="02020404030301010803" pitchFamily="18" charset="0"/>
            </a:endParaRPr>
          </a:p>
          <a:p>
            <a:r>
              <a:rPr lang="en-US" sz="2400" b="1" u="sng" dirty="0">
                <a:latin typeface="Garamond" panose="02020404030301010803" pitchFamily="18" charset="0"/>
              </a:rPr>
              <a:t>Grouped Selectors-</a:t>
            </a:r>
          </a:p>
          <a:p>
            <a:r>
              <a:rPr lang="en-US" sz="2400" b="1" dirty="0">
                <a:solidFill>
                  <a:schemeClr val="accent2">
                    <a:lumMod val="50000"/>
                  </a:schemeClr>
                </a:solidFill>
                <a:latin typeface="Garamond" panose="02020404030301010803" pitchFamily="18" charset="0"/>
              </a:rPr>
              <a:t>h2, p {</a:t>
            </a:r>
            <a:r>
              <a:rPr lang="en-US" sz="2400" dirty="0">
                <a:solidFill>
                  <a:schemeClr val="tx1">
                    <a:lumMod val="95000"/>
                    <a:lumOff val="5000"/>
                  </a:schemeClr>
                </a:solidFill>
                <a:latin typeface="Garamond" panose="02020404030301010803" pitchFamily="18" charset="0"/>
              </a:rPr>
              <a:t>text-align: center; color: red;</a:t>
            </a:r>
            <a:r>
              <a:rPr lang="en-US" sz="2400" b="1" dirty="0">
                <a:solidFill>
                  <a:schemeClr val="accent2">
                    <a:lumMod val="50000"/>
                  </a:schemeClr>
                </a:solidFill>
                <a:latin typeface="Garamond" panose="02020404030301010803" pitchFamily="18" charset="0"/>
              </a:rPr>
              <a:t> }</a:t>
            </a:r>
            <a:endParaRPr lang="en-US" sz="2400" b="1" u="sng" dirty="0">
              <a:solidFill>
                <a:schemeClr val="accent2">
                  <a:lumMod val="50000"/>
                </a:schemeClr>
              </a:solidFill>
              <a:latin typeface="Garamond" panose="02020404030301010803" pitchFamily="18" charset="0"/>
            </a:endParaRPr>
          </a:p>
          <a:p>
            <a:endParaRPr lang="en-US" sz="2400" b="1" u="sng" dirty="0">
              <a:latin typeface="Garamond" panose="02020404030301010803" pitchFamily="18" charset="0"/>
            </a:endParaRPr>
          </a:p>
          <a:p>
            <a:endParaRPr lang="en-US" sz="2400" b="1" u="sng" dirty="0">
              <a:latin typeface="Garamond" panose="02020404030301010803" pitchFamily="18" charset="0"/>
            </a:endParaRPr>
          </a:p>
          <a:p>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0AAECBBE-006C-4E86-B61B-DDF0A70F9825}"/>
              </a:ext>
            </a:extLst>
          </p:cNvPr>
          <p:cNvSpPr>
            <a:spLocks noGrp="1"/>
          </p:cNvSpPr>
          <p:nvPr>
            <p:ph type="sldNum" sz="quarter" idx="12"/>
          </p:nvPr>
        </p:nvSpPr>
        <p:spPr>
          <a:xfrm>
            <a:off x="10352540" y="295729"/>
            <a:ext cx="838199" cy="767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3D8C45-4BD0-4FAC-BD1E-9BDFA6999369}" type="slidenum">
              <a:rPr lang="en-US" altLang="en-US" sz="1400"/>
              <a:pPr>
                <a:spcBef>
                  <a:spcPct val="0"/>
                </a:spcBef>
                <a:buFontTx/>
                <a:buNone/>
              </a:pPr>
              <a:t>9</a:t>
            </a:fld>
            <a:endParaRPr lang="en-US" altLang="en-US" sz="1400" dirty="0"/>
          </a:p>
        </p:txBody>
      </p:sp>
    </p:spTree>
    <p:extLst>
      <p:ext uri="{BB962C8B-B14F-4D97-AF65-F5344CB8AC3E}">
        <p14:creationId xmlns:p14="http://schemas.microsoft.com/office/powerpoint/2010/main" val="1744534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1390</TotalTime>
  <Words>6783</Words>
  <Application>Microsoft Office PowerPoint</Application>
  <PresentationFormat>Widescreen</PresentationFormat>
  <Paragraphs>1108</Paragraphs>
  <Slides>85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Calibri</vt:lpstr>
      <vt:lpstr>Century Gothic</vt:lpstr>
      <vt:lpstr>Garamond</vt:lpstr>
      <vt:lpstr>Times New Roman</vt:lpstr>
      <vt:lpstr>Times New Roman</vt:lpstr>
      <vt:lpstr>verdana</vt:lpstr>
      <vt:lpstr>Wingdings</vt:lpstr>
      <vt:lpstr>Wingdings 3</vt:lpstr>
      <vt:lpstr>Ion</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Units</vt:lpstr>
      <vt:lpstr>Absolute Lengths</vt:lpstr>
      <vt:lpstr>Relative Lengths</vt:lpstr>
      <vt:lpstr>Example</vt:lpstr>
      <vt:lpstr>PowerPoint Presentation</vt:lpstr>
      <vt:lpstr>PowerPoint Presentation</vt:lpstr>
      <vt:lpstr>PowerPoint Presentation</vt:lpstr>
      <vt:lpstr>PowerPoint Presentation</vt:lpstr>
      <vt:lpstr>PowerPoint Presentation</vt:lpstr>
      <vt:lpstr>PowerPoint Presentation</vt:lpstr>
      <vt:lpstr>Border-width</vt:lpstr>
      <vt:lpstr>PowerPoint Presentation</vt:lpstr>
      <vt:lpstr>PowerPoint Presentation</vt:lpstr>
      <vt:lpstr>PowerPoint Presentation</vt:lpstr>
      <vt:lpstr>PowerPoint Presentation</vt:lpstr>
      <vt:lpstr>CSS float</vt:lpstr>
      <vt:lpstr>How it works</vt:lpstr>
      <vt:lpstr>CSS float Properties</vt:lpstr>
      <vt:lpstr>CSS Float Property Values</vt:lpstr>
      <vt:lpstr>Final Example</vt:lpstr>
      <vt:lpstr>PowerPoint Presentation</vt:lpstr>
      <vt:lpstr>PowerPoint Presentation</vt:lpstr>
      <vt:lpstr>Writing for Web Audience</vt:lpstr>
      <vt:lpstr>Writing for Web Audience</vt:lpstr>
      <vt:lpstr>Writing for Web Audience</vt:lpstr>
      <vt:lpstr>What are CSS preprocessors?</vt:lpstr>
      <vt:lpstr>Common CSS Preprocessor</vt:lpstr>
      <vt:lpstr>Advantages of CSS Preprocessors</vt:lpstr>
      <vt:lpstr>Disadvantages of CSS Preprocessors</vt:lpstr>
      <vt:lpstr>CSS Modules</vt:lpstr>
      <vt:lpstr>Example</vt:lpstr>
      <vt:lpstr>PowerPoint Presentation</vt:lpstr>
      <vt:lpstr>Cascade</vt:lpstr>
      <vt:lpstr>Cascading</vt:lpstr>
      <vt:lpstr> Specificity </vt:lpstr>
      <vt:lpstr>Source order </vt:lpstr>
      <vt:lpstr>Inheritance</vt:lpstr>
      <vt:lpstr>Inheritance</vt:lpstr>
      <vt:lpstr>!important</vt:lpstr>
      <vt:lpstr>!important</vt:lpstr>
      <vt:lpstr>Introduction</vt:lpstr>
      <vt:lpstr> Responsive vs. Adaptive vs. Mobile </vt:lpstr>
      <vt:lpstr>Responsive Web Design</vt:lpstr>
      <vt:lpstr>Flexible box</vt:lpstr>
      <vt:lpstr>Flexible Box</vt:lpstr>
      <vt:lpstr>Flex-Box</vt:lpstr>
      <vt:lpstr>Flex-Direction </vt:lpstr>
      <vt:lpstr>Justify-content</vt:lpstr>
      <vt:lpstr>Flex Box –Align Items</vt:lpstr>
      <vt:lpstr>Child Elements - Order</vt:lpstr>
      <vt:lpstr>Child Elements – flex-grow</vt:lpstr>
      <vt:lpstr>Flex Box</vt:lpstr>
      <vt:lpstr>Flex-Grow</vt:lpstr>
      <vt:lpstr>Media Queries</vt:lpstr>
      <vt:lpstr>Media Queries </vt:lpstr>
      <vt:lpstr>View Port</vt:lpstr>
      <vt:lpstr>View Port</vt:lpstr>
      <vt:lpstr>View Port</vt:lpstr>
      <vt:lpstr>@View Port</vt:lpstr>
      <vt:lpstr>Using the @media At-rules</vt:lpstr>
      <vt:lpstr>Using the @media At-rules</vt:lpstr>
      <vt:lpstr>Using the @import At-rules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Sujata</dc:creator>
  <cp:lastModifiedBy>Sujata Batra</cp:lastModifiedBy>
  <cp:revision>139</cp:revision>
  <dcterms:created xsi:type="dcterms:W3CDTF">2018-05-08T12:22:34Z</dcterms:created>
  <dcterms:modified xsi:type="dcterms:W3CDTF">2022-01-06T10:47:31Z</dcterms:modified>
</cp:coreProperties>
</file>