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69726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4437983" y="4875609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pic"/>
          </p:nvPr>
        </p:nvSpPr>
        <p:spPr>
          <a:xfrm>
            <a:off x="4723804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69726" y="2511474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pic"/>
          </p:nvPr>
        </p:nvSpPr>
        <p:spPr>
          <a:xfrm>
            <a:off x="4723804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69726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27000" lvl="0" marL="2159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4445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7000" lvl="2" marL="660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9700" lvl="3" marL="889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11049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pic"/>
          </p:nvPr>
        </p:nvSpPr>
        <p:spPr>
          <a:xfrm>
            <a:off x="4723804" y="2685603"/>
            <a:ext cx="37506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Shape 92"/>
          <p:cNvSpPr/>
          <p:nvPr>
            <p:ph idx="3" type="pic"/>
          </p:nvPr>
        </p:nvSpPr>
        <p:spPr>
          <a:xfrm>
            <a:off x="4728176" y="468808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Shape 93"/>
          <p:cNvSpPr/>
          <p:nvPr>
            <p:ph idx="4" type="pic"/>
          </p:nvPr>
        </p:nvSpPr>
        <p:spPr>
          <a:xfrm>
            <a:off x="669726" y="468808"/>
            <a:ext cx="37506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69726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7800" lvl="5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7800" lvl="6" marL="2006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lvl="7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7800" lvl="8" marL="2578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nsideairbnb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0"/>
            <a:ext cx="8520600" cy="26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 sz="36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and Predicting Prices for Real Estate using Machine Learning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73763"/>
              </a:solidFill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By,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Hassan Hayat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Pooshan Vyas</a:t>
            </a:r>
          </a:p>
          <a:p>
            <a:pPr indent="0" lvl="0" marL="3657600" rtl="0" algn="l">
              <a:spcBef>
                <a:spcPts val="0"/>
              </a:spcBef>
              <a:buNone/>
            </a:pPr>
            <a:r>
              <a:rPr lang="en"/>
              <a:t>          - Prof. Ming Hwa Wang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accent2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Machines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accent2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K-Nearest Neighbor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accent2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accent2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Naive Bayes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accent2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evaluating algorithms, we use the following regression metrics:</a:t>
            </a:r>
          </a:p>
          <a:p>
            <a:pPr indent="-28575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Absolute Error</a:t>
            </a:r>
          </a:p>
          <a:p>
            <a:pPr indent="-28575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Squared Error</a:t>
            </a:r>
          </a:p>
          <a:p>
            <a:pPr indent="-285750" lvl="1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3000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/>
              <a:t>Score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also run the algorithms with and without the </a:t>
            </a:r>
            <a:r>
              <a:rPr lang="en"/>
              <a:t>Avg. Rent 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in order to evaluate the strength of the feature.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final point will be used in order to test our hypothesis that the Airbnb listing prices are dependent on average rent prices in the area.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69725" y="234400"/>
            <a:ext cx="7804500" cy="749400"/>
          </a:xfrm>
          <a:prstGeom prst="rect">
            <a:avLst/>
          </a:prstGeom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B5394"/>
                </a:solidFill>
              </a:rPr>
              <a:t>Design flow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99" y="1068662"/>
            <a:ext cx="4064848" cy="39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Language: Python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 Framework: Scikit-Learn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/>
              <a:t>Visualization Library: matplotlib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/>
              <a:t>Graph Visualization: pydotplus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r>
              <a:rPr b="1" lang="en" sz="4400">
                <a:solidFill>
                  <a:srgbClr val="0B5394"/>
                </a:solidFill>
              </a:rPr>
              <a:t>Analysis &amp; Discussion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Airbnb data is provided by </a:t>
            </a:r>
            <a:r>
              <a:rPr b="0" i="0" lang="en" sz="2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InsideAirbnb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provided for multiple cities (including San Francisco and Los Angeles) in the form of .csv files containing multiple listings.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dataset contains 59,932 listings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 sz="4400">
                <a:solidFill>
                  <a:srgbClr val="0B5394"/>
                </a:solidFill>
              </a:rPr>
              <a:t>Data Analysis &amp; Discussion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t/>
            </a:r>
            <a:endParaRPr b="1" sz="4400">
              <a:solidFill>
                <a:srgbClr val="0B5394"/>
              </a:solidFill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243" y="1361584"/>
            <a:ext cx="7955400" cy="3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 sz="4400">
                <a:solidFill>
                  <a:srgbClr val="0B5394"/>
                </a:solidFill>
              </a:rPr>
              <a:t>Data Analysis &amp; Discussion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t/>
            </a:r>
            <a:endParaRPr b="1" sz="4400">
              <a:solidFill>
                <a:srgbClr val="0B5394"/>
              </a:solidFill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Rent estimates are provided by Zillow.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Zillow provides rent estimates</a:t>
            </a:r>
            <a:r>
              <a:rPr lang="en"/>
              <a:t> 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neighborhood, zip-code, city, county or state.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</a:t>
            </a:r>
            <a:r>
              <a:rPr lang="en"/>
              <a:t>zip code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-level estimates for Single Family Residences as the Airbnb listings also contain the </a:t>
            </a:r>
            <a:r>
              <a:rPr lang="en"/>
              <a:t>zip-code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information.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 sz="4400">
                <a:solidFill>
                  <a:srgbClr val="0B5394"/>
                </a:solidFill>
              </a:rPr>
              <a:t>Data Analysis &amp; Discussion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t/>
            </a:r>
            <a:endParaRPr b="1" sz="4400">
              <a:solidFill>
                <a:srgbClr val="0B5394"/>
              </a:solidFill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960" y="992799"/>
            <a:ext cx="5578025" cy="39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69725" y="117350"/>
            <a:ext cx="7804500" cy="657300"/>
          </a:xfrm>
          <a:prstGeom prst="rect">
            <a:avLst/>
          </a:prstGeom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B5394"/>
                </a:solidFill>
              </a:rPr>
              <a:t>Result</a:t>
            </a:r>
            <a:r>
              <a:rPr b="1" lang="en" sz="1800">
                <a:solidFill>
                  <a:srgbClr val="0B5394"/>
                </a:solidFill>
              </a:rPr>
              <a:t> 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8136700" y="2982800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99" y="774650"/>
            <a:ext cx="5797573" cy="44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 sz="36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25450" lvl="0" marL="44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insight into the real estate/rent market</a:t>
            </a:r>
          </a:p>
          <a:p>
            <a:pPr indent="-425450" lvl="0" marL="4445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Airbnb is a site that advertises over 1.5 million short-term rent listings in 34,000 cities around the world.</a:t>
            </a:r>
          </a:p>
          <a:p>
            <a:pPr indent="-425450" lvl="0" marL="4445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the prices of these listings and investigate if these prices are related to the overall real estate market.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lang="en" sz="4400">
                <a:solidFill>
                  <a:srgbClr val="0B5394"/>
                </a:solidFill>
              </a:rPr>
              <a:t>Conclusion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/>
              <a:t>Airbnb Listing prices depend on local average rent prices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/>
              <a:t>Models have relatively low R2 scores and therefore cannot fully predict Airbnb Listing prices. This is due to the variation within listings.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/>
              <a:t>K-Nearest Neighbor performs best for this type of task. Intuition: The price of a listing depends on similar listings.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 sz="4400">
                <a:solidFill>
                  <a:srgbClr val="0B5394"/>
                </a:solidFill>
              </a:rPr>
              <a:t>Recommendation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69725" y="1523649"/>
            <a:ext cx="7964400" cy="2553000"/>
          </a:xfrm>
          <a:prstGeom prst="rect">
            <a:avLst/>
          </a:prstGeom>
        </p:spPr>
        <p:txBody>
          <a:bodyPr anchorCtr="0" anchor="ctr" bIns="58925" lIns="58925" rIns="58925" tIns="589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full Airbnb dataset contains more information that can be used for modeling, such as the presence of wifi, parking spots, review scores, etc…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information can used to improve predictions, Abnormal cases, such as tipis and yurts, can be analyzed and thus the data can be improved.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892975" y="1995049"/>
            <a:ext cx="73581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800" u="none" cap="none" strike="noStrike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</a:t>
            </a:r>
            <a:r>
              <a:rPr b="0" i="0" lang="en" sz="4800" u="none" cap="none" strike="noStrike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you!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92968" y="950442"/>
            <a:ext cx="7358100" cy="5961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indent="-419100" lvl="0" marL="1371600" algn="l">
              <a:spcBef>
                <a:spcPts val="0"/>
              </a:spcBef>
              <a:buClr>
                <a:srgbClr val="0B5394"/>
              </a:buClr>
              <a:buSzPct val="100000"/>
              <a:buChar char="-"/>
            </a:pPr>
            <a:r>
              <a:rPr lang="en" sz="3000">
                <a:solidFill>
                  <a:srgbClr val="0B5394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to Class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330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appl</a:t>
            </a:r>
            <a:r>
              <a:rPr lang="en" sz="2400"/>
              <a:t>ied</a:t>
            </a: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Machine Learning techniques learned in class in order to solve this problem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02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believe that we can build a robust model to predict Airbnb listing prices using Machine Learning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330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While we are interested in real estate market in general, we are particularly interested in Airbnb listing prices.</a:t>
            </a:r>
          </a:p>
          <a:p>
            <a:pPr indent="-3302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Furthermore, we are concerned with how the real estate market affects individual listings.</a:t>
            </a:r>
          </a:p>
          <a:p>
            <a:pPr indent="-3302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To do this, we use average rent price estimates for given neighborhoods from Zillow.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69725" y="234400"/>
            <a:ext cx="78045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Related Project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base our project on “Neighborhood and Price Prediction for San Francisco Airbnb Listings” by Tang, E., and Sangani, K.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Tang and Sangani also modeled Airbnb listing prices. Their approach was assumed that the main factors behind the price of a listing are the textual descriptions and the images of the room/home.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Furthermore, Tang and Sangani used exclusively Support Vector Machines as their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69725" y="234401"/>
            <a:ext cx="7804500" cy="855300"/>
          </a:xfrm>
          <a:prstGeom prst="rect">
            <a:avLst/>
          </a:prstGeom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		 	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       </a:t>
            </a:r>
            <a:r>
              <a:rPr b="1" lang="en" sz="3000">
                <a:solidFill>
                  <a:srgbClr val="0B5394"/>
                </a:solidFill>
              </a:rPr>
              <a:t>Solution different &amp; better from others</a:t>
            </a:r>
            <a:r>
              <a:rPr b="1" lang="en" sz="2400">
                <a:solidFill>
                  <a:srgbClr val="0B5394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69726" y="1372939"/>
            <a:ext cx="7804500" cy="3315000"/>
          </a:xfrm>
          <a:prstGeom prst="rect">
            <a:avLst/>
          </a:prstGeom>
        </p:spPr>
        <p:txBody>
          <a:bodyPr anchorCtr="0" anchor="ctr" bIns="58925" lIns="58925" rIns="58925" tIns="58925">
            <a:noAutofit/>
          </a:bodyPr>
          <a:lstStyle/>
          <a:p>
            <a:pPr indent="-425450" lvl="0" marL="4445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We improved on their models on two fronts:</a:t>
            </a:r>
          </a:p>
          <a:p>
            <a:pPr indent="-425450" lvl="1" marL="889000">
              <a:spcBef>
                <a:spcPts val="420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By using multiple Machine Learning algorithm models and features</a:t>
            </a:r>
          </a:p>
          <a:p>
            <a:pPr indent="-425450" lvl="1" marL="889000">
              <a:spcBef>
                <a:spcPts val="420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By using the average rent price of the neighborhood of a listing as a feature, rather than rely on description and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69725" y="1376298"/>
            <a:ext cx="78045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seek to explore if the general real estate market has a significant effect on Airbnb listing prices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do so, we hypothesize that average real estate prices significantly affect Airbnb listing prices.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models will use rent estimates from Zillow as a feature. The</a:t>
            </a:r>
            <a:r>
              <a:rPr lang="en"/>
              <a:t>se estimates are for Single Family Residences.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/>
              <a:t>Given that we use Single Family Residences only, we may introduce bias against studios and other units that don’t qualify as Single Family Residences.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69726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9726" y="1376288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combine all of our datasets into a single dataset with the </a:t>
            </a:r>
            <a:r>
              <a:rPr lang="en"/>
              <a:t>Average rent price for Single Family Residences from Zillow</a:t>
            </a: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an additional feature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split this dataset into a training and test dataset (using Scikit-Learn’s in-built functionality)</a:t>
            </a:r>
          </a:p>
          <a:p>
            <a:pPr indent="-28575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then run the training sets on each algorithm and then use the test dataset to rank each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