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7" r:id="rId2"/>
    <p:sldId id="266" r:id="rId3"/>
    <p:sldId id="269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9101-04FC-43FA-A53C-3A469F32C69C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4556-3713-4259-AFC4-D3EAF21D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4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9101-04FC-43FA-A53C-3A469F32C69C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4556-3713-4259-AFC4-D3EAF21D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9101-04FC-43FA-A53C-3A469F32C69C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4556-3713-4259-AFC4-D3EAF21D624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654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9101-04FC-43FA-A53C-3A469F32C69C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4556-3713-4259-AFC4-D3EAF21D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36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9101-04FC-43FA-A53C-3A469F32C69C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4556-3713-4259-AFC4-D3EAF21D624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1418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9101-04FC-43FA-A53C-3A469F32C69C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4556-3713-4259-AFC4-D3EAF21D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14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9101-04FC-43FA-A53C-3A469F32C69C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4556-3713-4259-AFC4-D3EAF21D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36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9101-04FC-43FA-A53C-3A469F32C69C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4556-3713-4259-AFC4-D3EAF21D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9101-04FC-43FA-A53C-3A469F32C69C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4556-3713-4259-AFC4-D3EAF21D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3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9101-04FC-43FA-A53C-3A469F32C69C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4556-3713-4259-AFC4-D3EAF21D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2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9101-04FC-43FA-A53C-3A469F32C69C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4556-3713-4259-AFC4-D3EAF21D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3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9101-04FC-43FA-A53C-3A469F32C69C}" type="datetimeFigureOut">
              <a:rPr lang="en-US" smtClean="0"/>
              <a:t>5/2/23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4556-3713-4259-AFC4-D3EAF21D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4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9101-04FC-43FA-A53C-3A469F32C69C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4556-3713-4259-AFC4-D3EAF21D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9101-04FC-43FA-A53C-3A469F32C69C}" type="datetimeFigureOut">
              <a:rPr lang="en-US" smtClean="0"/>
              <a:t>5/2/23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4556-3713-4259-AFC4-D3EAF21D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5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9101-04FC-43FA-A53C-3A469F32C69C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4556-3713-4259-AFC4-D3EAF21D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8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9101-04FC-43FA-A53C-3A469F32C69C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4556-3713-4259-AFC4-D3EAF21D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4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49101-04FC-43FA-A53C-3A469F32C69C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9354556-3713-4259-AFC4-D3EAF21D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2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 descr="Graph on document with pen">
            <a:extLst>
              <a:ext uri="{FF2B5EF4-FFF2-40B4-BE49-F238E27FC236}">
                <a16:creationId xmlns:a16="http://schemas.microsoft.com/office/drawing/2014/main" id="{F291DD2D-CF93-C5C1-8D3F-E4C44EE036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2F2CD2-4813-88D0-AE1B-E4E3BD952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800" b="0" i="0" dirty="0">
                <a:effectLst/>
                <a:latin typeface="Söhne"/>
              </a:rPr>
              <a:t>Analyzing Company Growth Factors</a:t>
            </a:r>
            <a:endParaRPr lang="en-US" sz="4800" b="1" i="1" dirty="0">
              <a:latin typeface="Bodoni MT Black" panose="020B0604020202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33A74-C78D-29E8-6AF4-38FEB9C58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By Avinash &amp; Praveen 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1624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35AD6B-8752-47FB-EA79-04B15ABE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497" y="4325936"/>
            <a:ext cx="5020973" cy="8933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23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We really </a:t>
            </a:r>
            <a:r>
              <a:rPr lang="en-US" sz="2300" dirty="0"/>
              <a:t>a</a:t>
            </a:r>
            <a:r>
              <a:rPr lang="en-US" sz="23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ppreciate your patience. </a:t>
            </a:r>
            <a:br>
              <a:rPr lang="en-US" sz="23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br>
              <a:rPr lang="en-US" sz="23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23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6" name="Graphic 5" descr="Angel Face with Solid Fill">
            <a:extLst>
              <a:ext uri="{FF2B5EF4-FFF2-40B4-BE49-F238E27FC236}">
                <a16:creationId xmlns:a16="http://schemas.microsoft.com/office/drawing/2014/main" id="{ABA9CB94-5BBA-57A9-8D26-7EFA03928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6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314B-AD72-0B66-FC09-13C0DF637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91916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BA55E-6C33-18BA-1029-7836697A6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90"/>
            <a:ext cx="4349107" cy="329810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 chosen subject is Reliance Industries, one of the largest companies in India by revenue and market capitalization.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this project, we aim to analyze the key factors driving the company's growth and revenue, with a particular focus on the impact of two major drivers: crude oil prices and the performance of Reliance Jio, the company's telecommunications arm. 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Through the use of advanced data analysis techniques, I hope to provide valuable insights into the factors that are shaping Reliance Industries' success.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C8806722-EC2A-46C3-56AE-95899B2591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9" r="38471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03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C9635-D172-16E2-CFC0-C4EE72D2A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OVERVIEW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A701DE-8D22-7EF5-6438-73164D521F6B}"/>
              </a:ext>
            </a:extLst>
          </p:cNvPr>
          <p:cNvSpPr txBox="1"/>
          <p:nvPr/>
        </p:nvSpPr>
        <p:spPr>
          <a:xfrm>
            <a:off x="661325" y="2015420"/>
            <a:ext cx="3973943" cy="4199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71450" indent="-171450"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this project, we gathered data from 4 different datasets obtained from Kaggle.</a:t>
            </a:r>
          </a:p>
          <a:p>
            <a:pPr marL="171450" indent="-171450"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first dataset consists of 6,200 rows of data on Reliance Industries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2011 to 2020.</a:t>
            </a:r>
          </a:p>
          <a:p>
            <a:pPr marL="171450" indent="-171450"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second dataset contains 1,400 data points on Reliance Industries from 2017 to 2022.</a:t>
            </a:r>
          </a:p>
          <a:p>
            <a:pPr marL="171450" indent="-171450"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third dataset includes crude oil prices from 2011 to 2021, with 2,200 rows of data.</a:t>
            </a:r>
          </a:p>
          <a:p>
            <a:pPr marL="171450" indent="-171450"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fourth dataset consists of Reliance Jio revenue data from 2017 to 2020, with 1,500 data points.</a:t>
            </a:r>
          </a:p>
          <a:p>
            <a:pPr marL="171450" indent="-171450"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combined all four datasets and cleaned the data to create a single dataset with 51 rows of monthly revenue data for Reliance Industries, crude oil prices, and Reliance Jio revenue from January 2017 to March 2021.</a:t>
            </a:r>
          </a:p>
        </p:txBody>
      </p:sp>
      <p:pic>
        <p:nvPicPr>
          <p:cNvPr id="7" name="Picture 6" descr="Application, table&#10;&#10;Description automatically generated">
            <a:extLst>
              <a:ext uri="{FF2B5EF4-FFF2-40B4-BE49-F238E27FC236}">
                <a16:creationId xmlns:a16="http://schemas.microsoft.com/office/drawing/2014/main" id="{C7D8EB64-1189-8459-869D-430FA1F5F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644" y="2015420"/>
            <a:ext cx="6476583" cy="2930653"/>
          </a:xfrm>
          <a:prstGeom prst="rect">
            <a:avLst/>
          </a:prstGeom>
        </p:spPr>
      </p:pic>
      <p:sp>
        <p:nvSpPr>
          <p:cNvPr id="35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4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C9635-D172-16E2-CFC0-C4EE72D2A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LINE CHART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A701DE-8D22-7EF5-6438-73164D521F6B}"/>
              </a:ext>
            </a:extLst>
          </p:cNvPr>
          <p:cNvSpPr txBox="1"/>
          <p:nvPr/>
        </p:nvSpPr>
        <p:spPr>
          <a:xfrm>
            <a:off x="235150" y="2160590"/>
            <a:ext cx="4032259" cy="3175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Trends of Crude oil price, Reliance Jio revenue, and Reliance Industries' total revenue using an Excel line chart. </a:t>
            </a:r>
          </a:p>
          <a:p>
            <a:pPr marL="742950" marR="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chart indicates that both Crude oil price and Reliance Jio revenue have 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been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increasing over time, while Reliance Industries' total revenue has been slightly declining in the last month. </a:t>
            </a:r>
          </a:p>
          <a:p>
            <a:pPr marL="742950" marR="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also highlights that there is a slight relationship between Reliance Industries' revenue and Crude oil price and Reliance Jio revenue.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9EDFD5B-28A9-181B-D98F-C4B8065330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6" b="-2"/>
          <a:stretch/>
        </p:blipFill>
        <p:spPr bwMode="auto">
          <a:xfrm>
            <a:off x="5716872" y="1331270"/>
            <a:ext cx="5801374" cy="4005223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9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BE9D4C4-9FA3-4885-A769-301639CC7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24F065-9F7C-400C-9A20-B343BFAA6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2627" y="-4"/>
            <a:ext cx="8139373" cy="6858000"/>
          </a:xfrm>
          <a:custGeom>
            <a:avLst/>
            <a:gdLst>
              <a:gd name="connsiteX0" fmla="*/ 5181344 w 8139373"/>
              <a:gd name="connsiteY0" fmla="*/ 0 h 6858000"/>
              <a:gd name="connsiteX1" fmla="*/ 8139373 w 8139373"/>
              <a:gd name="connsiteY1" fmla="*/ 0 h 6858000"/>
              <a:gd name="connsiteX2" fmla="*/ 8139373 w 8139373"/>
              <a:gd name="connsiteY2" fmla="*/ 6858000 h 6858000"/>
              <a:gd name="connsiteX3" fmla="*/ 0 w 813937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9373" h="6858000">
                <a:moveTo>
                  <a:pt x="5181344" y="0"/>
                </a:moveTo>
                <a:lnTo>
                  <a:pt x="8139373" y="0"/>
                </a:lnTo>
                <a:lnTo>
                  <a:pt x="8139373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006BF-4B05-6976-B8D4-BAB1E9DA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76489"/>
            <a:ext cx="3749061" cy="1508469"/>
          </a:xfrm>
        </p:spPr>
        <p:txBody>
          <a:bodyPr anchor="ctr">
            <a:normAutofit/>
          </a:bodyPr>
          <a:lstStyle/>
          <a:p>
            <a:r>
              <a:rPr lang="en-US" sz="3200"/>
              <a:t>NORMALIZATION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EB6695E-BED5-4DA3-8C9B-AD301AEF4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35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4B366-D412-EFA9-D075-5EDA0383C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95618"/>
            <a:ext cx="3749061" cy="3005289"/>
          </a:xfrm>
        </p:spPr>
        <p:txBody>
          <a:bodyPr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normalization is important because it brings all the data to a common scale, making it easier to compare and analyze. 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eliminates the effect of the scale and units of the original data and makes the data more meaningful. 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project, data normalization was used to ensure that all the attributes (reliance industries revenue, crude oil price, and reliance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revenue) were on the same scale for correlation analysis.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DB9E65-E072-43AF-A8C9-9744BA0CC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6867" y="6"/>
            <a:ext cx="4831627" cy="4520011"/>
          </a:xfrm>
          <a:custGeom>
            <a:avLst/>
            <a:gdLst>
              <a:gd name="connsiteX0" fmla="*/ 0 w 4831627"/>
              <a:gd name="connsiteY0" fmla="*/ 0 h 4520011"/>
              <a:gd name="connsiteX1" fmla="*/ 4831627 w 4831627"/>
              <a:gd name="connsiteY1" fmla="*/ 0 h 4520011"/>
              <a:gd name="connsiteX2" fmla="*/ 1416677 w 4831627"/>
              <a:gd name="connsiteY2" fmla="*/ 4520011 h 452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1627" h="4520011">
                <a:moveTo>
                  <a:pt x="0" y="0"/>
                </a:moveTo>
                <a:lnTo>
                  <a:pt x="4831627" y="0"/>
                </a:lnTo>
                <a:lnTo>
                  <a:pt x="1416677" y="452001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5C950B4-BEE6-9B42-9F96-80834C3E8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681" y="361498"/>
            <a:ext cx="2981411" cy="1139151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CEA38B4-9142-00EA-7080-6E2C84C288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288" y="1930722"/>
            <a:ext cx="3484377" cy="392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8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4" name="Rectangle 2053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56" name="Rectangle 2055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8" name="Straight Connector 2057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0" name="Straight Connector 2059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4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6" name="Isosceles Triangle 2065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8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70" name="Isosceles Triangle 2069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72" name="Freeform: Shape 2071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D78E44A-19DA-C445-BA60-27E32BDB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Visualization</a:t>
            </a:r>
          </a:p>
        </p:txBody>
      </p:sp>
      <p:pic>
        <p:nvPicPr>
          <p:cNvPr id="2049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5C804B47-9E48-84B6-1FE3-81ADD3EB6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072" y="1798607"/>
            <a:ext cx="4858090" cy="274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703F32-4958-7D75-EC73-A30FF1308130}"/>
              </a:ext>
            </a:extLst>
          </p:cNvPr>
          <p:cNvSpPr txBox="1"/>
          <p:nvPr/>
        </p:nvSpPr>
        <p:spPr>
          <a:xfrm>
            <a:off x="7181725" y="2837329"/>
            <a:ext cx="4512988" cy="1706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r>
              <a:rPr lang="en-US" sz="1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shows the data visualization (Plot diagram) of Reliance Industries' revenue, Reliance Jio revenue, and Crude oil price using RapidMiner Studio after normalization.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r>
              <a:rPr lang="en-US" sz="1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chart helps in identifying the trends in the data and any potential relationships between the variables.</a:t>
            </a:r>
          </a:p>
        </p:txBody>
      </p:sp>
    </p:spTree>
    <p:extLst>
      <p:ext uri="{BB962C8B-B14F-4D97-AF65-F5344CB8AC3E}">
        <p14:creationId xmlns:p14="http://schemas.microsoft.com/office/powerpoint/2010/main" val="96153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92C06-CB28-2EC7-BEC1-D3C08891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Correlation Analysis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790621E6-83F0-79A3-A848-F2DDBB2FB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05" y="2916548"/>
            <a:ext cx="4725985" cy="12523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A2D60F-0563-BB2C-1D24-12BED00F7745}"/>
              </a:ext>
            </a:extLst>
          </p:cNvPr>
          <p:cNvSpPr txBox="1"/>
          <p:nvPr/>
        </p:nvSpPr>
        <p:spPr>
          <a:xfrm>
            <a:off x="7181725" y="2837329"/>
            <a:ext cx="4512988" cy="2649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r>
              <a:rPr lang="en-US" sz="1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Correlation analysis is being used in our project to assess the relationship between Reliance Industries revenue, crude oil price, and Jio revenue.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r>
              <a:rPr lang="en-US" sz="1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calculating the correlation coefficient, we can determine the strength and direction of the relationship between these variables.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r>
              <a:rPr lang="en-US" sz="1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analysis helps us understand the impact of crude oil price and Jio revenue on Reliance Industries' overall revenue.</a:t>
            </a:r>
          </a:p>
        </p:txBody>
      </p:sp>
    </p:spTree>
    <p:extLst>
      <p:ext uri="{BB962C8B-B14F-4D97-AF65-F5344CB8AC3E}">
        <p14:creationId xmlns:p14="http://schemas.microsoft.com/office/powerpoint/2010/main" val="2562179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0811A-A474-0E2B-2E43-FE475776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Table</a:t>
            </a:r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DFD184CB-8187-4EE7-B064-EEA48BCF3B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5" y="2837330"/>
            <a:ext cx="4808275" cy="769323"/>
          </a:xfrm>
          <a:prstGeom prst="rect">
            <a:avLst/>
          </a:prstGeo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DA148A96-6E3E-ADDF-33BD-7EDA25BC9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3346" y="2861921"/>
            <a:ext cx="4512988" cy="2430877"/>
          </a:xfrm>
        </p:spPr>
        <p:txBody>
          <a:bodyPr anchor="t">
            <a:noAutofit/>
          </a:bodyPr>
          <a:lstStyle/>
          <a:p>
            <a:pPr marL="4572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sz="14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correlation coefficient between "Revenue" and "Crude Oil Price" is 0.129, indicating a weak positive correlation between the two variables.</a:t>
            </a:r>
          </a:p>
          <a:p>
            <a:pPr marL="400050" marR="0" indent="-2857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endParaRPr lang="en-US" sz="1400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sz="14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correlation coefficient between "Revenue" and "Jio Revenue" is 0.801, indicating a strong positive correlation between the two variables.</a:t>
            </a:r>
          </a:p>
          <a:p>
            <a:pPr marL="400050" marR="0" indent="-2857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endParaRPr lang="en-US" sz="1400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sz="14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correlation coefficient between "Crude Oil Price" and "Jio Revenue" is -0.139, indicating a weak negative correlation between the two variables.</a:t>
            </a:r>
            <a:br>
              <a:rPr lang="en-US" sz="1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1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CA83-F436-BEFA-5FE9-2C99115B7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>
              <a:spcAft>
                <a:spcPts val="0"/>
              </a:spcAft>
            </a:pPr>
            <a:r>
              <a:rPr lang="en-US" b="1">
                <a:effectLst/>
              </a:rPr>
              <a:t>Correlation Using JMP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A818B-6810-7E97-82B5-018D109365BE}"/>
              </a:ext>
            </a:extLst>
          </p:cNvPr>
          <p:cNvSpPr txBox="1"/>
          <p:nvPr/>
        </p:nvSpPr>
        <p:spPr>
          <a:xfrm>
            <a:off x="4641516" y="2692609"/>
            <a:ext cx="5207839" cy="167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explains the correlation analysis performed using JMP. It highlights that the results obtained from JMP were consistent with the results obtained using RapidMiner Studio.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also explains the importance of correlation analysis in identifying the relationship between variables.</a:t>
            </a:r>
          </a:p>
        </p:txBody>
      </p:sp>
      <p:pic>
        <p:nvPicPr>
          <p:cNvPr id="4" name="Content Placeholder 3" descr="A picture containing table&#10;&#10;Description automatically generated">
            <a:extLst>
              <a:ext uri="{FF2B5EF4-FFF2-40B4-BE49-F238E27FC236}">
                <a16:creationId xmlns:a16="http://schemas.microsoft.com/office/drawing/2014/main" id="{AC93802A-5D2A-5C22-48A8-40E8F5097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" r="-340" b="-4"/>
          <a:stretch/>
        </p:blipFill>
        <p:spPr>
          <a:xfrm>
            <a:off x="452062" y="2128508"/>
            <a:ext cx="3996647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172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455</TotalTime>
  <Words>641</Words>
  <Application>Microsoft Macintosh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Bodoni MT Black</vt:lpstr>
      <vt:lpstr>Calibri</vt:lpstr>
      <vt:lpstr>Söhne</vt:lpstr>
      <vt:lpstr>Trebuchet MS</vt:lpstr>
      <vt:lpstr>Wingdings</vt:lpstr>
      <vt:lpstr>Wingdings 3</vt:lpstr>
      <vt:lpstr>Facet</vt:lpstr>
      <vt:lpstr>Analyzing Company Growth Factors</vt:lpstr>
      <vt:lpstr>Introduction</vt:lpstr>
      <vt:lpstr>DATA OVERVIEW</vt:lpstr>
      <vt:lpstr>LINE CHART</vt:lpstr>
      <vt:lpstr>NORMALIZATION</vt:lpstr>
      <vt:lpstr>Visualization</vt:lpstr>
      <vt:lpstr>Correlation Analysis</vt:lpstr>
      <vt:lpstr>Correlation Table</vt:lpstr>
      <vt:lpstr>Correlation Using JMP</vt:lpstr>
      <vt:lpstr>We really appreciate your patience. 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SPONSORSAVVY</dc:title>
  <dc:creator>Praveen Naik Jathoth</dc:creator>
  <cp:lastModifiedBy>Avinash Rajendran</cp:lastModifiedBy>
  <cp:revision>14</cp:revision>
  <dcterms:created xsi:type="dcterms:W3CDTF">2023-05-01T20:24:56Z</dcterms:created>
  <dcterms:modified xsi:type="dcterms:W3CDTF">2023-05-03T00:01:06Z</dcterms:modified>
</cp:coreProperties>
</file>