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Acw+8+5gnpfMt+aePzEJWye90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2c754b1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62c754b12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100613467_3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100613467_3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" name="Google Shape;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5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7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7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0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00613467_3_4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6" name="Google Shape;146;g2a100613467_3_4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7" name="Google Shape;147;g2a100613467_3_4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00613467_3_44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g2a100613467_3_4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9" name="Google Shape;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00613467_3_4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3" name="Google Shape;153;g2a100613467_3_4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4" name="Google Shape;154;g2a100613467_3_4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100613467_3_4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g2a100613467_3_45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g2a100613467_3_45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9" name="Google Shape;159;g2a100613467_3_4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00613467_3_4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2" name="Google Shape;162;g2a100613467_3_4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00613467_3_46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5" name="Google Shape;165;g2a100613467_3_46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6" name="Google Shape;166;g2a100613467_3_4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100613467_3_46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9" name="Google Shape;169;g2a100613467_3_4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00613467_3_46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a100613467_3_46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73" name="Google Shape;173;g2a100613467_3_46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" name="Google Shape;174;g2a100613467_3_46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5" name="Google Shape;175;g2a100613467_3_4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100613467_3_4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g2a100613467_3_4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00613467_3_47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1" name="Google Shape;181;g2a100613467_3_47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2" name="Google Shape;182;g2a100613467_3_4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100613467_3_4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3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4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00613467_3_4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g2a100613467_3_4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g2a100613467_3_4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9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title"/>
          </p:nvPr>
        </p:nvSpPr>
        <p:spPr>
          <a:xfrm>
            <a:off x="184000" y="1026625"/>
            <a:ext cx="5194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Diabetes Prediction</a:t>
            </a:r>
            <a:r>
              <a:rPr b="1" lang="en-US" cap="none"/>
              <a:t> </a:t>
            </a:r>
            <a:endParaRPr/>
          </a:p>
        </p:txBody>
      </p:sp>
      <p:sp>
        <p:nvSpPr>
          <p:cNvPr id="190" name="Google Shape;190;p1"/>
          <p:cNvSpPr txBox="1"/>
          <p:nvPr>
            <p:ph idx="1" type="body"/>
          </p:nvPr>
        </p:nvSpPr>
        <p:spPr>
          <a:xfrm>
            <a:off x="1174750" y="2412275"/>
            <a:ext cx="31485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Deepika Vemu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Pragati Khanna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Akshith Mashetty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Harish Gurrapu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Coby Mccaig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/>
              <a:t>Avinash Rajendran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7429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275" y="1381825"/>
            <a:ext cx="6141501" cy="40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4316450" y="589925"/>
            <a:ext cx="2870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500">
                <a:latin typeface="Arial"/>
                <a:ea typeface="Arial"/>
                <a:cs typeface="Arial"/>
                <a:sym typeface="Arial"/>
              </a:rPr>
              <a:t>CLOSING</a:t>
            </a:r>
            <a:br>
              <a:rPr b="1" i="0" lang="en-US" sz="3500">
                <a:latin typeface="Arial"/>
                <a:ea typeface="Arial"/>
                <a:cs typeface="Arial"/>
                <a:sym typeface="Arial"/>
              </a:rPr>
            </a:br>
            <a:endParaRPr sz="3500"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775864" y="193031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exploration into the diabetes dataset has unveiled crucial insights that can significantly impact healthcare practices.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positive correlation between age, glucose levels, and diabetes, along with the influence of factors like obesity and past smoking, emphasizes the need for targeted preventative measures.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leveraging these findings, healthcare professionals can tailor treatment plans, spreading awareness, and adopting new preventive approaches.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dataset serves as a foundation for developing well-structured machine-learning models, fostering a proactive and personalized approach to diabetes prevention.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2c754b12a_0_15"/>
          <p:cNvSpPr txBox="1"/>
          <p:nvPr>
            <p:ph type="title"/>
          </p:nvPr>
        </p:nvSpPr>
        <p:spPr>
          <a:xfrm>
            <a:off x="3448300" y="589925"/>
            <a:ext cx="4760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FUTURE RESEARCH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62c754b12a_0_15"/>
          <p:cNvSpPr txBox="1"/>
          <p:nvPr>
            <p:ph idx="1" type="body"/>
          </p:nvPr>
        </p:nvSpPr>
        <p:spPr>
          <a:xfrm>
            <a:off x="685801" y="193619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Longitudinal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Conduct a longitudinal analysis to track changes in patients' health conditions over time.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Gain insights into the evolution of factors and their long-term impact on diabetes risk.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Integration of External Data: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Explore the integration of external datasets, such as genetic information or lifestyle data.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Enhance the accuracy and comprehensiveness of the analysis by incorporating additional relevant data.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Regional Variances: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Investigate potential regional variations in diabetes prevalence and associated risk factors.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Tailor strategies for diabetes prevention and management based on region-specific findings.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title"/>
          </p:nvPr>
        </p:nvSpPr>
        <p:spPr>
          <a:xfrm>
            <a:off x="4396738" y="591910"/>
            <a:ext cx="3398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3500"/>
              <a:t>REFERENCE</a:t>
            </a:r>
            <a:r>
              <a:rPr lang="en-US" sz="3500"/>
              <a:t> </a:t>
            </a:r>
            <a:endParaRPr sz="3500"/>
          </a:p>
        </p:txBody>
      </p:sp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030351" y="2438017"/>
            <a:ext cx="1013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1450" lvl="0" marL="28575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Mustafa, Mohammed. “Diabetes Prediction Dataset.” Kaggle, 8 Apr. 2023, www.kaggle.com/datasets/iammustafatz/diabetes-prediction-dataset.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ctrTitle"/>
          </p:nvPr>
        </p:nvSpPr>
        <p:spPr>
          <a:xfrm>
            <a:off x="2940382" y="491600"/>
            <a:ext cx="4820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Calibri"/>
              <a:buNone/>
            </a:pPr>
            <a:r>
              <a:rPr b="1" lang="en-US" sz="3500"/>
              <a:t>INTRODUCTION</a:t>
            </a:r>
            <a:endParaRPr sz="2800"/>
          </a:p>
        </p:txBody>
      </p:sp>
      <p:sp>
        <p:nvSpPr>
          <p:cNvPr id="197" name="Google Shape;197;p2"/>
          <p:cNvSpPr txBox="1"/>
          <p:nvPr/>
        </p:nvSpPr>
        <p:spPr>
          <a:xfrm>
            <a:off x="1286675" y="2402450"/>
            <a:ext cx="919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Today, we're excited to share a sneak peek into our recent deep dive into the world of healthcare analytics. Our team has been on a mission, partnering with a diabetes endocrinology center to extract valuable insights from a dynamic dataset.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As data management experts, our focus is on extracting actionable intelligence from the dataset to empower healthcare professionals and institutions. The dataset encompasses a range of medical and demographic attributes, providing a rich foundation for our analysis. Join us as we delve into our findings, potential business tasks, and the compelling argument for extending our contract. Let's embark on a journey through the intricate web of diabetes analytics and discover how our work can revolutionize healthcare practices.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>
            <p:ph type="title"/>
          </p:nvPr>
        </p:nvSpPr>
        <p:spPr>
          <a:xfrm>
            <a:off x="3842225" y="273900"/>
            <a:ext cx="47865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-US" sz="3900">
                <a:latin typeface="Arial"/>
                <a:ea typeface="Arial"/>
                <a:cs typeface="Arial"/>
                <a:sym typeface="Arial"/>
              </a:rPr>
              <a:t>SUMMARY QUER</a:t>
            </a:r>
            <a:r>
              <a:rPr b="1" lang="en-US" sz="3900">
                <a:latin typeface="Arial"/>
                <a:ea typeface="Arial"/>
                <a:cs typeface="Arial"/>
                <a:sym typeface="Arial"/>
              </a:rPr>
              <a:t>IES</a:t>
            </a:r>
            <a:br>
              <a:rPr b="1" i="0"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03" name="Google Shape;203;p3"/>
          <p:cNvSpPr txBox="1"/>
          <p:nvPr>
            <p:ph idx="1" type="body"/>
          </p:nvPr>
        </p:nvSpPr>
        <p:spPr>
          <a:xfrm>
            <a:off x="685800" y="984550"/>
            <a:ext cx="10131300" cy="56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Patient Data Analysis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Categorizes patient data by age group and BMI 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category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Computes average diabetes by age group, and BMI.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Key Insights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: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The higher the patient's age, the more likely they are to have diabetes and the average diabetes value is highest for patients who are obese.</a:t>
            </a:r>
            <a:endParaRPr/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4415" l="0" r="1497" t="0"/>
          <a:stretch/>
        </p:blipFill>
        <p:spPr>
          <a:xfrm>
            <a:off x="914400" y="1426575"/>
            <a:ext cx="4538125" cy="14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"/>
          <p:cNvPicPr preferRelativeResize="0"/>
          <p:nvPr/>
        </p:nvPicPr>
        <p:blipFill rotWithShape="1">
          <a:blip r:embed="rId4">
            <a:alphaModFix/>
          </a:blip>
          <a:srcRect b="4415" l="0" r="1497" t="0"/>
          <a:stretch/>
        </p:blipFill>
        <p:spPr>
          <a:xfrm>
            <a:off x="5944425" y="1426575"/>
            <a:ext cx="4538125" cy="14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type="title"/>
          </p:nvPr>
        </p:nvSpPr>
        <p:spPr>
          <a:xfrm>
            <a:off x="1924200" y="261025"/>
            <a:ext cx="8343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857"/>
              <a:buFont typeface="Arial"/>
              <a:buNone/>
            </a:pPr>
            <a:r>
              <a:rPr b="1" i="0" lang="en-US" sz="3500">
                <a:latin typeface="Arial"/>
                <a:ea typeface="Arial"/>
                <a:cs typeface="Arial"/>
                <a:sym typeface="Arial"/>
              </a:rPr>
              <a:t>USER-DEFINED FUNCTION (UDF)</a:t>
            </a:r>
            <a:br>
              <a:rPr b="1" i="0" lang="en-US" sz="3500">
                <a:latin typeface="Arial"/>
                <a:ea typeface="Arial"/>
                <a:cs typeface="Arial"/>
                <a:sym typeface="Arial"/>
              </a:rPr>
            </a:br>
            <a:endParaRPr sz="3500"/>
          </a:p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847625" y="2483300"/>
            <a:ext cx="10131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7">
              <a:latin typeface="Roboto"/>
              <a:ea typeface="Roboto"/>
              <a:cs typeface="Roboto"/>
              <a:sym typeface="Roboto"/>
            </a:endParaRPr>
          </a:p>
          <a:p>
            <a:pPr indent="-358897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Function Name: fn_GetDiabetesRiskCategory</a:t>
            </a:r>
            <a:endParaRPr sz="8207">
              <a:latin typeface="Roboto"/>
              <a:ea typeface="Roboto"/>
              <a:cs typeface="Roboto"/>
              <a:sym typeface="Roboto"/>
            </a:endParaRPr>
          </a:p>
          <a:p>
            <a:pPr indent="-358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Purpose: Categorizes diabetes risk based on BMI and age.</a:t>
            </a:r>
            <a:endParaRPr sz="8207">
              <a:latin typeface="Roboto"/>
              <a:ea typeface="Roboto"/>
              <a:cs typeface="Roboto"/>
              <a:sym typeface="Roboto"/>
            </a:endParaRPr>
          </a:p>
          <a:p>
            <a:pPr indent="-358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Output: Provides a risk category (e.g., Low, Moderate, High) for healthcare assessment.</a:t>
            </a:r>
            <a:endParaRPr sz="8207">
              <a:latin typeface="Roboto"/>
              <a:ea typeface="Roboto"/>
              <a:cs typeface="Roboto"/>
              <a:sym typeface="Roboto"/>
            </a:endParaRPr>
          </a:p>
          <a:p>
            <a:pPr indent="-358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Diabetes Risk Assessment:</a:t>
            </a:r>
            <a:endParaRPr sz="8207">
              <a:latin typeface="Roboto"/>
              <a:ea typeface="Roboto"/>
              <a:cs typeface="Roboto"/>
              <a:sym typeface="Roboto"/>
            </a:endParaRPr>
          </a:p>
          <a:p>
            <a:pPr indent="-358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Utilizes BMI and age to classify into risk categories (e.g., Low, Moderate, High).</a:t>
            </a:r>
            <a:endParaRPr sz="8207">
              <a:latin typeface="Roboto"/>
              <a:ea typeface="Roboto"/>
              <a:cs typeface="Roboto"/>
              <a:sym typeface="Roboto"/>
            </a:endParaRPr>
          </a:p>
          <a:p>
            <a:pPr indent="-358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8207">
                <a:latin typeface="Roboto"/>
                <a:ea typeface="Roboto"/>
                <a:cs typeface="Roboto"/>
                <a:sym typeface="Roboto"/>
              </a:rPr>
              <a:t>Aids personalized evaluation for healthcare professionals in determining patient risk levels</a:t>
            </a:r>
            <a:endParaRPr sz="7826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36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 sz="2600"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 b="7493" l="0" r="1632" t="0"/>
          <a:stretch/>
        </p:blipFill>
        <p:spPr>
          <a:xfrm>
            <a:off x="2698375" y="1137050"/>
            <a:ext cx="5729375" cy="12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2653250" y="177375"/>
            <a:ext cx="61965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857"/>
              <a:buFont typeface="Arial"/>
              <a:buNone/>
            </a:pPr>
            <a:r>
              <a:rPr b="1" i="0" lang="en-US" sz="3500">
                <a:latin typeface="Arial"/>
                <a:ea typeface="Arial"/>
                <a:cs typeface="Arial"/>
                <a:sym typeface="Arial"/>
              </a:rPr>
              <a:t>STORED PROCEDURE</a:t>
            </a:r>
            <a:br>
              <a:rPr b="1" i="0" lang="en-US" sz="3500">
                <a:latin typeface="Arial"/>
                <a:ea typeface="Arial"/>
                <a:cs typeface="Arial"/>
                <a:sym typeface="Arial"/>
              </a:rPr>
            </a:br>
            <a:endParaRPr sz="3500"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685800" y="883375"/>
            <a:ext cx="10131300" cy="49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Stored Procedure: sp_GetPatientDiabetesStatus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"/>
              <a:buChar char="●"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Outcome</a:t>
            </a: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: Provides detailed patient health and diabetes status for a specific ID.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"/>
              <a:buChar char="●"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Usage</a:t>
            </a: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: Execute with patient ID (e.g., 2525) for a quick, comprehensive health snapshot.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219" name="Google Shape;2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75725"/>
            <a:ext cx="10675574" cy="6617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3714293" y="230150"/>
            <a:ext cx="3266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500">
                <a:latin typeface="Arial"/>
                <a:ea typeface="Arial"/>
                <a:cs typeface="Arial"/>
                <a:sym typeface="Arial"/>
              </a:rPr>
              <a:t>ERD</a:t>
            </a:r>
            <a:br>
              <a:rPr b="1" i="0"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685800" y="1126150"/>
            <a:ext cx="101313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Impact in Healthcare Project: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Enhanced Patient Care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Cost Reduction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Improved Disease Tracking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Benefits for the Company: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Improved Data Organization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Reduced Errors &amp; Redundancy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Enhanced Collaboration &amp; Security</a:t>
            </a:r>
            <a:endParaRPr sz="2600"/>
          </a:p>
        </p:txBody>
      </p:sp>
      <p:pic>
        <p:nvPicPr>
          <p:cNvPr id="226" name="Google Shape;2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450" y="2146925"/>
            <a:ext cx="6129725" cy="33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2a100613467_3_414"/>
          <p:cNvPicPr preferRelativeResize="0"/>
          <p:nvPr/>
        </p:nvPicPr>
        <p:blipFill rotWithShape="1">
          <a:blip r:embed="rId3">
            <a:alphaModFix/>
          </a:blip>
          <a:srcRect b="10273" l="4643" r="10155" t="13460"/>
          <a:stretch/>
        </p:blipFill>
        <p:spPr>
          <a:xfrm>
            <a:off x="2146494" y="3176617"/>
            <a:ext cx="2992635" cy="14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a100613467_3_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567" y="4968248"/>
            <a:ext cx="3786813" cy="1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a100613467_3_4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583" y="3870483"/>
            <a:ext cx="1336620" cy="268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a100613467_3_4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33" y="58633"/>
            <a:ext cx="3284431" cy="286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a100613467_3_4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22558" y="2536567"/>
            <a:ext cx="2543259" cy="117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a100613467_3_4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0783" y="4186500"/>
            <a:ext cx="3786799" cy="9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a100613467_3_4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30083" y="58648"/>
            <a:ext cx="2328199" cy="107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a100613467_3_4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73600" y="5429499"/>
            <a:ext cx="4041166" cy="122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a100613467_3_4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830082" y="1375550"/>
            <a:ext cx="2328200" cy="926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2a100613467_3_414"/>
          <p:cNvCxnSpPr>
            <a:stCxn id="231" idx="3"/>
            <a:endCxn id="232" idx="0"/>
          </p:cNvCxnSpPr>
          <p:nvPr/>
        </p:nvCxnSpPr>
        <p:spPr>
          <a:xfrm flipH="1">
            <a:off x="4453028" y="3919000"/>
            <a:ext cx="686100" cy="1049100"/>
          </a:xfrm>
          <a:prstGeom prst="curvedConnector4">
            <a:avLst>
              <a:gd fmla="val -46283" name="adj1"/>
              <a:gd fmla="val 853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g2a100613467_3_414"/>
          <p:cNvCxnSpPr>
            <a:stCxn id="233" idx="0"/>
          </p:cNvCxnSpPr>
          <p:nvPr/>
        </p:nvCxnSpPr>
        <p:spPr>
          <a:xfrm rot="-5400000">
            <a:off x="1414493" y="3065583"/>
            <a:ext cx="381300" cy="122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2a100613467_3_414"/>
          <p:cNvCxnSpPr>
            <a:stCxn id="234" idx="3"/>
            <a:endCxn id="231" idx="0"/>
          </p:cNvCxnSpPr>
          <p:nvPr/>
        </p:nvCxnSpPr>
        <p:spPr>
          <a:xfrm>
            <a:off x="3395565" y="1493517"/>
            <a:ext cx="247200" cy="1683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g2a100613467_3_414"/>
          <p:cNvCxnSpPr/>
          <p:nvPr/>
        </p:nvCxnSpPr>
        <p:spPr>
          <a:xfrm>
            <a:off x="6346367" y="5759300"/>
            <a:ext cx="16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a100613467_3_414"/>
          <p:cNvCxnSpPr>
            <a:endCxn id="238" idx="1"/>
          </p:cNvCxnSpPr>
          <p:nvPr/>
        </p:nvCxnSpPr>
        <p:spPr>
          <a:xfrm flipH="1" rot="10800000">
            <a:off x="1673600" y="6040715"/>
            <a:ext cx="63000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2a100613467_3_414"/>
          <p:cNvCxnSpPr>
            <a:stCxn id="237" idx="2"/>
            <a:endCxn id="239" idx="0"/>
          </p:cNvCxnSpPr>
          <p:nvPr/>
        </p:nvCxnSpPr>
        <p:spPr>
          <a:xfrm>
            <a:off x="9994183" y="1135551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2a100613467_3_414"/>
          <p:cNvCxnSpPr>
            <a:stCxn id="239" idx="2"/>
            <a:endCxn id="235" idx="0"/>
          </p:cNvCxnSpPr>
          <p:nvPr/>
        </p:nvCxnSpPr>
        <p:spPr>
          <a:xfrm>
            <a:off x="9994182" y="2302518"/>
            <a:ext cx="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2a100613467_3_414"/>
          <p:cNvCxnSpPr>
            <a:stCxn id="235" idx="2"/>
            <a:endCxn id="236" idx="0"/>
          </p:cNvCxnSpPr>
          <p:nvPr/>
        </p:nvCxnSpPr>
        <p:spPr>
          <a:xfrm>
            <a:off x="9994188" y="3712483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2a100613467_3_414"/>
          <p:cNvCxnSpPr>
            <a:stCxn id="236" idx="2"/>
            <a:endCxn id="238" idx="0"/>
          </p:cNvCxnSpPr>
          <p:nvPr/>
        </p:nvCxnSpPr>
        <p:spPr>
          <a:xfrm>
            <a:off x="9994183" y="5113500"/>
            <a:ext cx="0" cy="3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2a100613467_3_414"/>
          <p:cNvCxnSpPr/>
          <p:nvPr/>
        </p:nvCxnSpPr>
        <p:spPr>
          <a:xfrm>
            <a:off x="3640627" y="1542450"/>
            <a:ext cx="4500" cy="17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g2a100613467_3_4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18704" y="58633"/>
            <a:ext cx="2482063" cy="1076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g2a100613467_3_414"/>
          <p:cNvCxnSpPr>
            <a:stCxn id="250" idx="3"/>
            <a:endCxn id="237" idx="1"/>
          </p:cNvCxnSpPr>
          <p:nvPr/>
        </p:nvCxnSpPr>
        <p:spPr>
          <a:xfrm>
            <a:off x="8100767" y="597100"/>
            <a:ext cx="7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g2a100613467_3_414"/>
          <p:cNvSpPr txBox="1"/>
          <p:nvPr/>
        </p:nvSpPr>
        <p:spPr>
          <a:xfrm>
            <a:off x="4475363" y="1973375"/>
            <a:ext cx="3414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title"/>
          </p:nvPr>
        </p:nvSpPr>
        <p:spPr>
          <a:xfrm>
            <a:off x="2500500" y="568125"/>
            <a:ext cx="71910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500">
                <a:latin typeface="Arial"/>
                <a:ea typeface="Arial"/>
                <a:cs typeface="Arial"/>
                <a:sym typeface="Arial"/>
              </a:rPr>
              <a:t>POTENTIAL BUSINESS TASKS</a:t>
            </a:r>
            <a:endParaRPr sz="3500"/>
          </a:p>
        </p:txBody>
      </p:sp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Risk Identification: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Provide healthcare professionals with insights to identify individuals at the highest risk of developing diabetes.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Personalized Treatment Plans: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Facilitate the creation of personalized treatment plans based on informed data analysis, enhancing patient care.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Preventive Approaches: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Support the adoption of new preventive approaches to minimize the occurrence of diabetes cases.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Patient Education: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Empower healthcare professionals to educate patients on primary medical and demographic factors related to diabetes risk.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Endocrinology Center Focus: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Encourage endocrinology centers to prioritize and integrate identified factors into their practices for proactive patient care.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Public Awareness:</a:t>
            </a:r>
            <a:endParaRPr b="1"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/>
              <a:t>Foster patient awareness by highlighting key factors to look out for in preventing or coping with diabetes.</a:t>
            </a:r>
            <a:endParaRPr/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3167376" y="454725"/>
            <a:ext cx="5857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Convincing Argument</a:t>
            </a:r>
            <a:endParaRPr sz="3500"/>
          </a:p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463200" y="2225950"/>
            <a:ext cx="107181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Crucial Insights for Healthcare Providers: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Our analysis provides vital insights into diabetes risk factors, empowering healthcare providers with a deeper understanding of patient health.</a:t>
            </a:r>
            <a:endParaRPr sz="1325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/>
          </a:p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Personalized Treatment Plans: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Devising personalized treatment plans becomes possible, improving patient care by addressing specific health needs.</a:t>
            </a:r>
            <a:endParaRPr sz="1325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/>
          </a:p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Proactive Measures for Endocrinology Centers: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Endocrinology centers can proactively address potential diabetes cases by prioritizing primary medical and demographic factors.</a:t>
            </a:r>
            <a:endParaRPr sz="1325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/>
          </a:p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Patient Education and Preventive Measures: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Educate patients on preventive measures by highlighting key risk factors, fostering a patient-centric approach to diabetes management.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/>
          </a:p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Empowering Healthcare Centers: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Empower healthcare centers, especially endocrinology clinics, with effective strategies for diabetes prevention and management.</a:t>
            </a:r>
            <a:endParaRPr sz="1325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25"/>
          </a:p>
          <a:p>
            <a:pPr indent="-31273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5"/>
              <a:buChar char="•"/>
            </a:pPr>
            <a:r>
              <a:rPr b="1" lang="en-US" sz="1325"/>
              <a:t>Continued Support through Contract Extension:</a:t>
            </a:r>
            <a:endParaRPr sz="1325"/>
          </a:p>
          <a:p>
            <a:pPr indent="-1714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325"/>
              <a:t>Extension of our contract ensures sustained support, optimizing healthcare practices and fostering proactive patient-centric approaches for long-term success.</a:t>
            </a:r>
            <a:endParaRPr sz="1325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2023-11-30T08:18:29Z</dcterms:created>
  <dc:creator>HARISH GURRAPU</dc:creator>
</cp:coreProperties>
</file>