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1" d="100"/>
          <a:sy n="101" d="100"/>
        </p:scale>
        <p:origin x="7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825A6-58BD-8A46-8089-A5E5DC4E74E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B0D5C-830F-514B-AF8E-3B27FA61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B0D5C-830F-514B-AF8E-3B27FA6104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DF70-E451-3A4F-AB07-F9ED83DDD0B5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8E810-B7C6-ED4D-87A5-40491297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4B07226-7B44-AB15-AEC3-FB553B490D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831" y="-13730"/>
            <a:ext cx="9311950" cy="7238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88BBC-3B4B-EDB0-C590-1F0A3447B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1405" y="-6890"/>
            <a:ext cx="2062025" cy="424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sz="1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cs typeface="Calibri" panose="020F0502020204030204" pitchFamily="34" charset="0"/>
              </a:rPr>
            </a:br>
            <a:br>
              <a:rPr lang="en-US" sz="1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cs typeface="Calibri" panose="020F0502020204030204" pitchFamily="34" charset="0"/>
              </a:rPr>
            </a:br>
            <a:br>
              <a:rPr lang="en-US" sz="1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cs typeface="Calibri" panose="020F0502020204030204" pitchFamily="34" charset="0"/>
              </a:rPr>
            </a:br>
            <a:br>
              <a:rPr lang="en-US" sz="1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cs typeface="Calibri" panose="020F0502020204030204" pitchFamily="34" charset="0"/>
              </a:rPr>
            </a:br>
            <a:r>
              <a:rPr lang="en-US" sz="25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cs typeface="Calibri" panose="020F0502020204030204" pitchFamily="34" charset="0"/>
              </a:rPr>
              <a:t>SponsorSavvy</a:t>
            </a:r>
            <a:endParaRPr lang="en-US" sz="2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AB2C3A-C46E-DB63-B9A8-7FE728377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080" y="2631350"/>
            <a:ext cx="4053267" cy="1948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792DC-B241-BA58-E312-885823B1D1DA}"/>
              </a:ext>
            </a:extLst>
          </p:cNvPr>
          <p:cNvSpPr txBox="1"/>
          <p:nvPr/>
        </p:nvSpPr>
        <p:spPr>
          <a:xfrm>
            <a:off x="2787019" y="372852"/>
            <a:ext cx="3842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Calibri" panose="020F0502020204030204" pitchFamily="34" charset="0"/>
              </a:rPr>
              <a:t>Avinash Rajendran &amp; Praveen Naik </a:t>
            </a:r>
            <a:r>
              <a:rPr lang="en-US" sz="15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Calibri" panose="020F0502020204030204" pitchFamily="34" charset="0"/>
              </a:rPr>
              <a:t>Jathoth</a:t>
            </a:r>
            <a:endParaRPr lang="en-US" sz="15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AA527-E988-4596-5C3A-52A885859231}"/>
              </a:ext>
            </a:extLst>
          </p:cNvPr>
          <p:cNvSpPr txBox="1"/>
          <p:nvPr/>
        </p:nvSpPr>
        <p:spPr>
          <a:xfrm>
            <a:off x="6545305" y="2563799"/>
            <a:ext cx="24173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Milestones:</a:t>
            </a:r>
          </a:p>
          <a:p>
            <a:endParaRPr lang="en-US" sz="9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beta version of the platform (Q1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partnerships with 50 event organizers in the first year (Q3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 100 successful sponsorships in the first year (Q4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 to international markets (Q1 2025)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FC341-F45E-2FE6-5A89-784BAEBAFF66}"/>
              </a:ext>
            </a:extLst>
          </p:cNvPr>
          <p:cNvSpPr txBox="1"/>
          <p:nvPr/>
        </p:nvSpPr>
        <p:spPr>
          <a:xfrm>
            <a:off x="85724" y="1083885"/>
            <a:ext cx="21676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50" b="1" dirty="0">
                <a:solidFill>
                  <a:schemeClr val="bg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Mission:</a:t>
            </a:r>
          </a:p>
          <a:p>
            <a:pPr algn="l"/>
            <a:endParaRPr lang="en-US" sz="1000" b="0" i="0" dirty="0">
              <a:solidFill>
                <a:srgbClr val="D1D5D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 err="1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SponsorSavvy</a:t>
            </a: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uses ML to improve sports marketing strategies.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Provides precise insights for better decision-making.</a:t>
            </a:r>
          </a:p>
          <a:p>
            <a:endParaRPr lang="en-US" sz="9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1DEB-82E8-D4BB-9C9B-3A4CE3356818}"/>
              </a:ext>
            </a:extLst>
          </p:cNvPr>
          <p:cNvSpPr txBox="1"/>
          <p:nvPr/>
        </p:nvSpPr>
        <p:spPr>
          <a:xfrm>
            <a:off x="2354979" y="1033495"/>
            <a:ext cx="3979059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solidFill>
                  <a:schemeClr val="bg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Target market and user:</a:t>
            </a:r>
          </a:p>
          <a:p>
            <a:endParaRPr lang="en-US" sz="950" b="1" dirty="0">
              <a:solidFill>
                <a:schemeClr val="bg1"/>
              </a:solidFill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 err="1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SponsorSavvy's</a:t>
            </a: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target market in the sports industry includes event organizers and sponsors seeking to maximize their ROI.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global sports sponsorship market is estimated at $45.3 billion, projected to grow at a 6.5% annual pace and reach over $60 billion by 2024.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aims to capture a portion of this growing market with its AI-powered platform.</a:t>
            </a:r>
          </a:p>
          <a:p>
            <a:endParaRPr lang="en-US" sz="95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D6D7A9-41BB-3817-5A98-B5E66AC0955A}"/>
              </a:ext>
            </a:extLst>
          </p:cNvPr>
          <p:cNvCxnSpPr>
            <a:cxnSpLocks/>
          </p:cNvCxnSpPr>
          <p:nvPr/>
        </p:nvCxnSpPr>
        <p:spPr>
          <a:xfrm>
            <a:off x="29088" y="990615"/>
            <a:ext cx="9105378" cy="70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7B0C4-6AE2-988C-4FF8-A1BE4A76E80A}"/>
              </a:ext>
            </a:extLst>
          </p:cNvPr>
          <p:cNvSpPr txBox="1"/>
          <p:nvPr/>
        </p:nvSpPr>
        <p:spPr>
          <a:xfrm>
            <a:off x="29089" y="4305147"/>
            <a:ext cx="224275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Solution and </a:t>
            </a:r>
            <a:r>
              <a:rPr lang="en-US" sz="950" b="1" dirty="0">
                <a:solidFill>
                  <a:schemeClr val="bg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n-US" sz="950" b="1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95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US" sz="95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 err="1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SponsorSavvy</a:t>
            </a: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offers a sponsorship management platform that matches event organizers and sponsors based on their requirements and interests.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platform streamlines the sponsorship process and offers tools for sponsor outreach, communication, tracking, sponsor matching, data analytics, and reporting.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E7705-07D1-12B7-EEAD-B295E2D8FE53}"/>
              </a:ext>
            </a:extLst>
          </p:cNvPr>
          <p:cNvSpPr txBox="1"/>
          <p:nvPr/>
        </p:nvSpPr>
        <p:spPr>
          <a:xfrm>
            <a:off x="38100" y="2658663"/>
            <a:ext cx="2264108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Problem:</a:t>
            </a:r>
          </a:p>
          <a:p>
            <a:endParaRPr lang="en-US" sz="950" dirty="0">
              <a:solidFill>
                <a:schemeClr val="bg1"/>
              </a:solidFill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current process of finding and securing event sponsors is time-consuming, inefficient, and often relies on personal connections.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need for a centralized platform that connects event organizers with potential sponsors.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26355-AFE7-531A-AB92-2D024AD2BC34}"/>
              </a:ext>
            </a:extLst>
          </p:cNvPr>
          <p:cNvSpPr txBox="1"/>
          <p:nvPr/>
        </p:nvSpPr>
        <p:spPr>
          <a:xfrm>
            <a:off x="6545305" y="4235831"/>
            <a:ext cx="2417339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solidFill>
                  <a:schemeClr val="bg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Competitive advantages: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50" b="1" dirty="0">
              <a:solidFill>
                <a:schemeClr val="bg1"/>
              </a:solidFill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conventional sponsorship management systems, our AI-powered platform offers a distinctive competitive advantage.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platform is made to assist sponsors accomplish their objectives by reducing time spent on tasks and boosting productivity.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fact that our price structure is adaptable and reasonable makes it available to companies of all sizes.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BFC0A4-1643-ECF4-B19D-240C9C980400}"/>
              </a:ext>
            </a:extLst>
          </p:cNvPr>
          <p:cNvCxnSpPr>
            <a:cxnSpLocks/>
          </p:cNvCxnSpPr>
          <p:nvPr/>
        </p:nvCxnSpPr>
        <p:spPr>
          <a:xfrm flipV="1">
            <a:off x="2793" y="990615"/>
            <a:ext cx="23432" cy="57904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C63ADB-CE77-85DA-B77B-AF0B5787951A}"/>
              </a:ext>
            </a:extLst>
          </p:cNvPr>
          <p:cNvSpPr txBox="1"/>
          <p:nvPr/>
        </p:nvSpPr>
        <p:spPr>
          <a:xfrm>
            <a:off x="6492534" y="1006677"/>
            <a:ext cx="268824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Financial Forecast:</a:t>
            </a:r>
          </a:p>
          <a:p>
            <a:endParaRPr lang="en-US" sz="950" dirty="0">
              <a:solidFill>
                <a:schemeClr val="bg1"/>
              </a:solidFill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 err="1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SponsorSavvy</a:t>
            </a: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expects steady revenue growth over the next 5 years.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platform will use a subscription and commission-based model.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projected revenue for the 1st year is $0.5M with a 20% growth rate in subsequent years.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255CCD-1495-3E6E-2A9B-430D5CDD126E}"/>
              </a:ext>
            </a:extLst>
          </p:cNvPr>
          <p:cNvCxnSpPr>
            <a:cxnSpLocks/>
          </p:cNvCxnSpPr>
          <p:nvPr/>
        </p:nvCxnSpPr>
        <p:spPr>
          <a:xfrm flipH="1">
            <a:off x="11414" y="6776348"/>
            <a:ext cx="9123052" cy="47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0028A-C7CF-CB66-5185-9EAA6049DF54}"/>
              </a:ext>
            </a:extLst>
          </p:cNvPr>
          <p:cNvCxnSpPr>
            <a:cxnSpLocks/>
          </p:cNvCxnSpPr>
          <p:nvPr/>
        </p:nvCxnSpPr>
        <p:spPr>
          <a:xfrm>
            <a:off x="9134466" y="997663"/>
            <a:ext cx="0" cy="57750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71A89D-B308-EB8F-B31A-E5971CABFDEE}"/>
              </a:ext>
            </a:extLst>
          </p:cNvPr>
          <p:cNvCxnSpPr>
            <a:cxnSpLocks/>
          </p:cNvCxnSpPr>
          <p:nvPr/>
        </p:nvCxnSpPr>
        <p:spPr>
          <a:xfrm flipH="1">
            <a:off x="6485219" y="999040"/>
            <a:ext cx="4070" cy="57820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54C5DF-450B-0BBB-8178-14881D1AB789}"/>
              </a:ext>
            </a:extLst>
          </p:cNvPr>
          <p:cNvCxnSpPr>
            <a:cxnSpLocks/>
          </p:cNvCxnSpPr>
          <p:nvPr/>
        </p:nvCxnSpPr>
        <p:spPr>
          <a:xfrm>
            <a:off x="6330793" y="2500039"/>
            <a:ext cx="28036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C049BE-D949-7EE4-BE8C-79B8D03BD804}"/>
              </a:ext>
            </a:extLst>
          </p:cNvPr>
          <p:cNvCxnSpPr>
            <a:cxnSpLocks/>
          </p:cNvCxnSpPr>
          <p:nvPr/>
        </p:nvCxnSpPr>
        <p:spPr>
          <a:xfrm flipH="1">
            <a:off x="2253335" y="999040"/>
            <a:ext cx="22578" cy="57736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DC23F4-2049-83C7-0CBC-311AFBFF81D5}"/>
              </a:ext>
            </a:extLst>
          </p:cNvPr>
          <p:cNvCxnSpPr>
            <a:cxnSpLocks/>
          </p:cNvCxnSpPr>
          <p:nvPr/>
        </p:nvCxnSpPr>
        <p:spPr>
          <a:xfrm flipH="1">
            <a:off x="2283633" y="2502751"/>
            <a:ext cx="406047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27CABC-EA14-878F-DD68-EE219C89EB9B}"/>
              </a:ext>
            </a:extLst>
          </p:cNvPr>
          <p:cNvCxnSpPr>
            <a:cxnSpLocks/>
          </p:cNvCxnSpPr>
          <p:nvPr/>
        </p:nvCxnSpPr>
        <p:spPr>
          <a:xfrm>
            <a:off x="29088" y="2494098"/>
            <a:ext cx="2246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832B6F-3AF6-27F9-EE49-82DE4F0C965F}"/>
              </a:ext>
            </a:extLst>
          </p:cNvPr>
          <p:cNvCxnSpPr>
            <a:cxnSpLocks/>
          </p:cNvCxnSpPr>
          <p:nvPr/>
        </p:nvCxnSpPr>
        <p:spPr>
          <a:xfrm>
            <a:off x="24933" y="4178293"/>
            <a:ext cx="2246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A93E49-61E4-17E4-19A9-5A01268A0CE6}"/>
              </a:ext>
            </a:extLst>
          </p:cNvPr>
          <p:cNvCxnSpPr>
            <a:cxnSpLocks/>
          </p:cNvCxnSpPr>
          <p:nvPr/>
        </p:nvCxnSpPr>
        <p:spPr>
          <a:xfrm>
            <a:off x="6489289" y="4093839"/>
            <a:ext cx="26451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913376-C031-69CF-4341-1D5924638CA3}"/>
              </a:ext>
            </a:extLst>
          </p:cNvPr>
          <p:cNvCxnSpPr>
            <a:cxnSpLocks/>
          </p:cNvCxnSpPr>
          <p:nvPr/>
        </p:nvCxnSpPr>
        <p:spPr>
          <a:xfrm flipV="1">
            <a:off x="1164958" y="695309"/>
            <a:ext cx="2586182" cy="30373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9D1850-8CB6-713E-EBC5-9C229A65C7DB}"/>
              </a:ext>
            </a:extLst>
          </p:cNvPr>
          <p:cNvCxnSpPr>
            <a:cxnSpLocks/>
          </p:cNvCxnSpPr>
          <p:nvPr/>
        </p:nvCxnSpPr>
        <p:spPr>
          <a:xfrm>
            <a:off x="5387740" y="682490"/>
            <a:ext cx="2232260" cy="3221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D4261A-F8D7-ECE2-9BCE-0DEC0905BCC0}"/>
              </a:ext>
            </a:extLst>
          </p:cNvPr>
          <p:cNvCxnSpPr>
            <a:cxnSpLocks/>
          </p:cNvCxnSpPr>
          <p:nvPr/>
        </p:nvCxnSpPr>
        <p:spPr>
          <a:xfrm>
            <a:off x="4610627" y="698523"/>
            <a:ext cx="0" cy="29614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CAEAFB-C906-D26B-D636-4979CB13A591}"/>
              </a:ext>
            </a:extLst>
          </p:cNvPr>
          <p:cNvCxnSpPr>
            <a:cxnSpLocks/>
          </p:cNvCxnSpPr>
          <p:nvPr/>
        </p:nvCxnSpPr>
        <p:spPr>
          <a:xfrm flipH="1">
            <a:off x="2812419" y="683112"/>
            <a:ext cx="377098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37DEF6F-C7F5-22F2-E5C5-7467C2579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104" y="4595855"/>
            <a:ext cx="4042047" cy="19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7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2659</TotalTime>
  <Words>334</Words>
  <Application>Microsoft Macintosh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SponsorSavvy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SponsorSavvy </dc:title>
  <dc:creator>Avinash Rajendran</dc:creator>
  <cp:lastModifiedBy>Avinash Rajendran</cp:lastModifiedBy>
  <cp:revision>19</cp:revision>
  <dcterms:created xsi:type="dcterms:W3CDTF">2023-04-03T23:18:30Z</dcterms:created>
  <dcterms:modified xsi:type="dcterms:W3CDTF">2023-04-13T19:13:46Z</dcterms:modified>
</cp:coreProperties>
</file>