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8" r:id="rId6"/>
    <p:sldId id="260" r:id="rId7"/>
    <p:sldId id="261" r:id="rId8"/>
    <p:sldId id="262" r:id="rId9"/>
    <p:sldId id="263" r:id="rId10"/>
    <p:sldId id="265" r:id="rId11"/>
    <p:sldId id="264"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82CD5E-CEA3-4907-BDC6-070113577001}" type="datetimeFigureOut">
              <a:rPr lang="en-US" smtClean="0"/>
              <a:t>7/17/2020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E8B6B0-D22F-4D0E-8DA5-271BC42D9E4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BE8B6B0-D22F-4D0E-8DA5-271BC42D9E4C}" type="slidenum">
              <a:rPr lang="en-IN" smtClean="0"/>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A4B9852-C747-49AC-A26F-FDA287294B3A}" type="datetimeFigureOut">
              <a:rPr lang="en-US" smtClean="0"/>
              <a:t>7/17/2020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EF263-F690-4CC7-ACB3-DD79C2ACA68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A4B9852-C747-49AC-A26F-FDA287294B3A}" type="datetimeFigureOut">
              <a:rPr lang="en-US" smtClean="0"/>
              <a:t>7/17/2020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EF263-F690-4CC7-ACB3-DD79C2ACA68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A4B9852-C747-49AC-A26F-FDA287294B3A}" type="datetimeFigureOut">
              <a:rPr lang="en-US" smtClean="0"/>
              <a:t>7/17/2020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EF263-F690-4CC7-ACB3-DD79C2ACA68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A4B9852-C747-49AC-A26F-FDA287294B3A}" type="datetimeFigureOut">
              <a:rPr lang="en-US" smtClean="0"/>
              <a:t>7/17/2020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EF263-F690-4CC7-ACB3-DD79C2ACA68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4B9852-C747-49AC-A26F-FDA287294B3A}" type="datetimeFigureOut">
              <a:rPr lang="en-US" smtClean="0"/>
              <a:t>7/17/2020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EF263-F690-4CC7-ACB3-DD79C2ACA68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A4B9852-C747-49AC-A26F-FDA287294B3A}" type="datetimeFigureOut">
              <a:rPr lang="en-US" smtClean="0"/>
              <a:t>7/17/2020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BEF263-F690-4CC7-ACB3-DD79C2ACA68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A4B9852-C747-49AC-A26F-FDA287294B3A}" type="datetimeFigureOut">
              <a:rPr lang="en-US" smtClean="0"/>
              <a:t>7/17/2020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BEF263-F690-4CC7-ACB3-DD79C2ACA68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A4B9852-C747-49AC-A26F-FDA287294B3A}" type="datetimeFigureOut">
              <a:rPr lang="en-US" smtClean="0"/>
              <a:t>7/17/2020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BEF263-F690-4CC7-ACB3-DD79C2ACA68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4B9852-C747-49AC-A26F-FDA287294B3A}" type="datetimeFigureOut">
              <a:rPr lang="en-US" smtClean="0"/>
              <a:t>7/17/2020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BEF263-F690-4CC7-ACB3-DD79C2ACA68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4B9852-C747-49AC-A26F-FDA287294B3A}" type="datetimeFigureOut">
              <a:rPr lang="en-US" smtClean="0"/>
              <a:t>7/17/2020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BEF263-F690-4CC7-ACB3-DD79C2ACA68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4B9852-C747-49AC-A26F-FDA287294B3A}" type="datetimeFigureOut">
              <a:rPr lang="en-US" smtClean="0"/>
              <a:t>7/17/2020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BEF263-F690-4CC7-ACB3-DD79C2ACA68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4B9852-C747-49AC-A26F-FDA287294B3A}" type="datetimeFigureOut">
              <a:rPr lang="en-US" smtClean="0"/>
              <a:t>7/17/2020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BEF263-F690-4CC7-ACB3-DD79C2ACA68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www.templatemonster.com/blog/web-developers-salary-predictions/" TargetMode="External" /><Relationship Id="rId2" Type="http://schemas.openxmlformats.org/officeDocument/2006/relationships/image" Target="../media/image25.jpeg"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1.xml.rels><?xml version="1.0" encoding="UTF-8" standalone="yes"?>
<Relationships xmlns="http://schemas.openxmlformats.org/package/2006/relationships"><Relationship Id="rId3" Type="http://schemas.openxmlformats.org/officeDocument/2006/relationships/image" Target="../media/image27.jpeg" /><Relationship Id="rId2" Type="http://schemas.openxmlformats.org/officeDocument/2006/relationships/image" Target="../media/image26.jpeg" /><Relationship Id="rId1" Type="http://schemas.openxmlformats.org/officeDocument/2006/relationships/slideLayout" Target="../slideLayouts/slideLayout2.xml" /><Relationship Id="rId4" Type="http://schemas.openxmlformats.org/officeDocument/2006/relationships/image" Target="../media/image20.png" /></Relationships>
</file>

<file path=ppt/slides/_rels/slide12.xml.rels><?xml version="1.0" encoding="UTF-8" standalone="yes"?>
<Relationships xmlns="http://schemas.openxmlformats.org/package/2006/relationships"><Relationship Id="rId3" Type="http://schemas.openxmlformats.org/officeDocument/2006/relationships/hyperlink" Target="https://mail-attachment.googleusercontent.com/attachment/u/0/?ui=2&amp;ik=df86ebec53&amp;attid=0.1.1&amp;permmsgid=msg-f:1641744452224825413&amp;th=16c8a5e186d43845&amp;view=att&amp;disp=inline&amp;sadnir=1&amp;saddbat=ANGjdJ8r03GxppIaTLZIe_QbMmO0BRNB6_JOfrrM2GzEdDog_AFoRUrAAisxPNlblHpsAFUXKz-L9u8dPEn8ZwE1Xn7h1J8TdklrlAmeM_Qd0-aj_PsUfLQ_QPDCeDxrwLbF-OYH4_H7cL46K7CpAceCrdLC5eCuwJnf_AX07X30hf8ZFcTbShLrIedDF3eRXgwFO9IeSQje1Ny8wuc0f-cYIa36-IsjWKlpWWlubWuvk7XSxnjX8DNhbaHq9VGlY-iuXzJIs4mSDoV4dUMZoGRstDVv6p0cfLIvcFxdh2HdHjrpkCk0r3UuhFzoVGSxsMmhUlebbcfWODeMUcTQFdqvzLP3JbjSYjGpxxQRTGLDlpbt2htcdNl7m8dscSMEc1pLEaDe5EQCQ87kEPW0zDsB4XYP-2SSoesW00qC6EisisRO9OJV7kgj0p4YGtRTjq4Lj-CRUSdjZUx-pg4E_nKYHR-NHjaxhfGE3cHbLvwlak_HXpMO_mf32ziMyc2097sTo1qD__lJFqXw1C1We1hqnGBCZRtOjF_orYj6fsE2J4EK9FtNn0QXrq6yoR-5UW-lTKe8H5N33DvnwssDo6LgSpvZFrRzEWMydjzPMjtlS-ga-TkPuEFB5uhPOK1BDfijEasqFo3W57DoGZ38PYD5IHd6wPTyPziVAtWONw" TargetMode="External" /><Relationship Id="rId2" Type="http://schemas.openxmlformats.org/officeDocument/2006/relationships/image" Target="../media/image28.jpeg" /><Relationship Id="rId1" Type="http://schemas.openxmlformats.org/officeDocument/2006/relationships/slideLayout" Target="../slideLayouts/slideLayout2.xml" /><Relationship Id="rId5" Type="http://schemas.openxmlformats.org/officeDocument/2006/relationships/image" Target="../media/image24.png" /><Relationship Id="rId4" Type="http://schemas.openxmlformats.org/officeDocument/2006/relationships/hyperlink" Target="https://www.indianmi.org/?id=10677&amp;t=India%20Trends%202018" TargetMode="Externa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10.png" /><Relationship Id="rId5" Type="http://schemas.openxmlformats.org/officeDocument/2006/relationships/image" Target="../media/image9.png" /><Relationship Id="rId4" Type="http://schemas.openxmlformats.org/officeDocument/2006/relationships/image" Target="../media/image8.png" /></Relationships>
</file>

<file path=ppt/slides/_rels/slide7.xml.rels><?xml version="1.0" encoding="UTF-8" standalone="yes"?>
<Relationships xmlns="http://schemas.openxmlformats.org/package/2006/relationships"><Relationship Id="rId3" Type="http://schemas.openxmlformats.org/officeDocument/2006/relationships/image" Target="../media/image12.png" /><Relationship Id="rId7" Type="http://schemas.openxmlformats.org/officeDocument/2006/relationships/image" Target="../media/image16.jpeg" /><Relationship Id="rId2" Type="http://schemas.openxmlformats.org/officeDocument/2006/relationships/image" Target="../media/image11.png" /><Relationship Id="rId1" Type="http://schemas.openxmlformats.org/officeDocument/2006/relationships/slideLayout" Target="../slideLayouts/slideLayout2.xml" /><Relationship Id="rId6" Type="http://schemas.openxmlformats.org/officeDocument/2006/relationships/image" Target="../media/image15.png" /><Relationship Id="rId5" Type="http://schemas.openxmlformats.org/officeDocument/2006/relationships/image" Target="../media/image14.png" /><Relationship Id="rId4" Type="http://schemas.openxmlformats.org/officeDocument/2006/relationships/image" Target="../media/image13.png" /></Relationships>
</file>

<file path=ppt/slides/_rels/slide8.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7.png" /><Relationship Id="rId1" Type="http://schemas.openxmlformats.org/officeDocument/2006/relationships/slideLayout" Target="../slideLayouts/slideLayout2.xml" /><Relationship Id="rId5" Type="http://schemas.openxmlformats.org/officeDocument/2006/relationships/image" Target="../media/image20.png" /><Relationship Id="rId4" Type="http://schemas.openxmlformats.org/officeDocument/2006/relationships/image" Target="../media/image19.png" /></Relationships>
</file>

<file path=ppt/slides/_rels/slide9.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1.png" /><Relationship Id="rId1" Type="http://schemas.openxmlformats.org/officeDocument/2006/relationships/slideLayout" Target="../slideLayouts/slideLayout2.xml" /><Relationship Id="rId5" Type="http://schemas.openxmlformats.org/officeDocument/2006/relationships/image" Target="../media/image24.png" /><Relationship Id="rId4" Type="http://schemas.openxmlformats.org/officeDocument/2006/relationships/image" Target="../media/image2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Assignment-1</a:t>
            </a:r>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48" y="500042"/>
            <a:ext cx="8229600" cy="1143000"/>
          </a:xfrm>
        </p:spPr>
        <p:txBody>
          <a:bodyPr>
            <a:normAutofit/>
          </a:bodyPr>
          <a:lstStyle/>
          <a:p>
            <a:pPr>
              <a:buFont typeface="Arial" pitchFamily="34" charset="0"/>
              <a:buChar char="•"/>
            </a:pPr>
            <a:r>
              <a:rPr lang="en-IN" sz="3200" dirty="0"/>
              <a:t>Web Development</a:t>
            </a:r>
          </a:p>
        </p:txBody>
      </p:sp>
      <p:pic>
        <p:nvPicPr>
          <p:cNvPr id="4" name="Content Placeholder 3" descr="WhatsApp Image 2020-07-16 at 7.54.53 PM.jpeg"/>
          <p:cNvPicPr>
            <a:picLocks noGrp="1" noChangeAspect="1"/>
          </p:cNvPicPr>
          <p:nvPr>
            <p:ph idx="1"/>
          </p:nvPr>
        </p:nvPicPr>
        <p:blipFill>
          <a:blip r:embed="rId2"/>
          <a:stretch>
            <a:fillRect/>
          </a:stretch>
        </p:blipFill>
        <p:spPr>
          <a:xfrm>
            <a:off x="214282" y="1428736"/>
            <a:ext cx="4648200" cy="2867025"/>
          </a:xfrm>
        </p:spPr>
      </p:pic>
      <p:sp>
        <p:nvSpPr>
          <p:cNvPr id="5" name="TextBox 4"/>
          <p:cNvSpPr txBox="1"/>
          <p:nvPr/>
        </p:nvSpPr>
        <p:spPr>
          <a:xfrm>
            <a:off x="0" y="4071942"/>
            <a:ext cx="4572032" cy="461665"/>
          </a:xfrm>
          <a:prstGeom prst="rect">
            <a:avLst/>
          </a:prstGeom>
          <a:noFill/>
        </p:spPr>
        <p:txBody>
          <a:bodyPr wrap="square" rtlCol="0">
            <a:spAutoFit/>
          </a:bodyPr>
          <a:lstStyle/>
          <a:p>
            <a:r>
              <a:rPr lang="en-IN" sz="1200" dirty="0"/>
              <a:t>Source: </a:t>
            </a:r>
            <a:r>
              <a:rPr lang="en-IN" sz="1200" dirty="0">
                <a:hlinkClick r:id="rId3"/>
              </a:rPr>
              <a:t>https://www.templatemonster.com/blog/web-developers-salary-predictions/</a:t>
            </a:r>
            <a:endParaRPr lang="en-IN" sz="1200" dirty="0"/>
          </a:p>
        </p:txBody>
      </p:sp>
      <p:pic>
        <p:nvPicPr>
          <p:cNvPr id="6" name="Picture 5" descr="newplot (13).png"/>
          <p:cNvPicPr>
            <a:picLocks noChangeAspect="1"/>
          </p:cNvPicPr>
          <p:nvPr/>
        </p:nvPicPr>
        <p:blipFill>
          <a:blip r:embed="rId4"/>
          <a:stretch>
            <a:fillRect/>
          </a:stretch>
        </p:blipFill>
        <p:spPr>
          <a:xfrm>
            <a:off x="4643438" y="1357298"/>
            <a:ext cx="4714908" cy="3286148"/>
          </a:xfrm>
          <a:prstGeom prst="rect">
            <a:avLst/>
          </a:prstGeom>
        </p:spPr>
      </p:pic>
      <p:sp>
        <p:nvSpPr>
          <p:cNvPr id="7" name="TextBox 6"/>
          <p:cNvSpPr txBox="1"/>
          <p:nvPr/>
        </p:nvSpPr>
        <p:spPr>
          <a:xfrm>
            <a:off x="357158" y="5000636"/>
            <a:ext cx="6572296" cy="923330"/>
          </a:xfrm>
          <a:prstGeom prst="rect">
            <a:avLst/>
          </a:prstGeom>
          <a:noFill/>
        </p:spPr>
        <p:txBody>
          <a:bodyPr wrap="square" rtlCol="0">
            <a:spAutoFit/>
          </a:bodyPr>
          <a:lstStyle/>
          <a:p>
            <a:pPr>
              <a:buFont typeface="Arial" pitchFamily="34" charset="0"/>
              <a:buChar char="•"/>
            </a:pPr>
            <a:r>
              <a:rPr lang="en-IN" dirty="0"/>
              <a:t>The wages of the Web Developers is being increased over the years so do the </a:t>
            </a:r>
            <a:r>
              <a:rPr lang="en-IN" dirty="0" err="1"/>
              <a:t>No.of</a:t>
            </a:r>
            <a:r>
              <a:rPr lang="en-IN" dirty="0"/>
              <a:t> web developers and </a:t>
            </a:r>
            <a:r>
              <a:rPr lang="en-IN" dirty="0" err="1"/>
              <a:t>no.of</a:t>
            </a:r>
            <a:r>
              <a:rPr lang="en-IN" dirty="0"/>
              <a:t> courses on web development</a:t>
            </a:r>
          </a:p>
        </p:txBody>
      </p:sp>
      <p:sp>
        <p:nvSpPr>
          <p:cNvPr id="8" name="TextBox 7"/>
          <p:cNvSpPr txBox="1"/>
          <p:nvPr/>
        </p:nvSpPr>
        <p:spPr>
          <a:xfrm>
            <a:off x="500034" y="0"/>
            <a:ext cx="8143900" cy="646331"/>
          </a:xfrm>
          <a:prstGeom prst="rect">
            <a:avLst/>
          </a:prstGeom>
          <a:noFill/>
        </p:spPr>
        <p:txBody>
          <a:bodyPr wrap="square" rtlCol="0">
            <a:spAutoFit/>
          </a:bodyPr>
          <a:lstStyle/>
          <a:p>
            <a:r>
              <a:rPr lang="en-IN" sz="3600" dirty="0"/>
              <a:t>Comparing our data with real world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357214"/>
            <a:ext cx="8229600" cy="1143000"/>
          </a:xfrm>
        </p:spPr>
        <p:txBody>
          <a:bodyPr>
            <a:normAutofit/>
          </a:bodyPr>
          <a:lstStyle/>
          <a:p>
            <a:r>
              <a:rPr lang="en-IN" sz="3200" dirty="0"/>
              <a:t>Comparing our data with Real World Trends</a:t>
            </a:r>
          </a:p>
        </p:txBody>
      </p:sp>
      <p:sp>
        <p:nvSpPr>
          <p:cNvPr id="3" name="Content Placeholder 2"/>
          <p:cNvSpPr>
            <a:spLocks noGrp="1"/>
          </p:cNvSpPr>
          <p:nvPr>
            <p:ph idx="1"/>
          </p:nvPr>
        </p:nvSpPr>
        <p:spPr>
          <a:xfrm>
            <a:off x="0" y="428604"/>
            <a:ext cx="8229600" cy="4525963"/>
          </a:xfrm>
        </p:spPr>
        <p:txBody>
          <a:bodyPr>
            <a:normAutofit/>
          </a:bodyPr>
          <a:lstStyle/>
          <a:p>
            <a:r>
              <a:rPr lang="en-IN" sz="2800" dirty="0"/>
              <a:t>Graphic Design</a:t>
            </a:r>
          </a:p>
        </p:txBody>
      </p:sp>
      <p:pic>
        <p:nvPicPr>
          <p:cNvPr id="4" name="Picture 3" descr="17102bc9073e783850f9666d46bb9c32.jpg"/>
          <p:cNvPicPr>
            <a:picLocks noChangeAspect="1"/>
          </p:cNvPicPr>
          <p:nvPr/>
        </p:nvPicPr>
        <p:blipFill>
          <a:blip r:embed="rId2"/>
          <a:stretch>
            <a:fillRect/>
          </a:stretch>
        </p:blipFill>
        <p:spPr>
          <a:xfrm>
            <a:off x="142844" y="4071942"/>
            <a:ext cx="4429156" cy="2523350"/>
          </a:xfrm>
          <a:prstGeom prst="rect">
            <a:avLst/>
          </a:prstGeom>
        </p:spPr>
      </p:pic>
      <p:pic>
        <p:nvPicPr>
          <p:cNvPr id="7" name="Picture 6" descr="salary-graph.jpg"/>
          <p:cNvPicPr>
            <a:picLocks noChangeAspect="1"/>
          </p:cNvPicPr>
          <p:nvPr/>
        </p:nvPicPr>
        <p:blipFill>
          <a:blip r:embed="rId3"/>
          <a:stretch>
            <a:fillRect/>
          </a:stretch>
        </p:blipFill>
        <p:spPr>
          <a:xfrm>
            <a:off x="0" y="1142984"/>
            <a:ext cx="4857752" cy="2480137"/>
          </a:xfrm>
          <a:prstGeom prst="rect">
            <a:avLst/>
          </a:prstGeom>
        </p:spPr>
      </p:pic>
      <p:sp>
        <p:nvSpPr>
          <p:cNvPr id="8" name="TextBox 7"/>
          <p:cNvSpPr txBox="1"/>
          <p:nvPr/>
        </p:nvSpPr>
        <p:spPr>
          <a:xfrm>
            <a:off x="0" y="3571876"/>
            <a:ext cx="2571768" cy="307777"/>
          </a:xfrm>
          <a:prstGeom prst="rect">
            <a:avLst/>
          </a:prstGeom>
          <a:noFill/>
        </p:spPr>
        <p:txBody>
          <a:bodyPr wrap="square" rtlCol="0">
            <a:spAutoFit/>
          </a:bodyPr>
          <a:lstStyle/>
          <a:p>
            <a:r>
              <a:rPr lang="en-IN" sz="1400" dirty="0"/>
              <a:t>Source: Google images</a:t>
            </a:r>
          </a:p>
        </p:txBody>
      </p:sp>
      <p:sp>
        <p:nvSpPr>
          <p:cNvPr id="9" name="TextBox 8"/>
          <p:cNvSpPr txBox="1"/>
          <p:nvPr/>
        </p:nvSpPr>
        <p:spPr>
          <a:xfrm>
            <a:off x="0" y="6488668"/>
            <a:ext cx="5357850" cy="338554"/>
          </a:xfrm>
          <a:prstGeom prst="rect">
            <a:avLst/>
          </a:prstGeom>
          <a:noFill/>
        </p:spPr>
        <p:txBody>
          <a:bodyPr wrap="square" rtlCol="0">
            <a:spAutoFit/>
          </a:bodyPr>
          <a:lstStyle/>
          <a:p>
            <a:r>
              <a:rPr lang="en-IN" sz="1600" dirty="0"/>
              <a:t>Source: https://app.emaze.com/@ACQLTFQF#1</a:t>
            </a:r>
          </a:p>
        </p:txBody>
      </p:sp>
      <p:pic>
        <p:nvPicPr>
          <p:cNvPr id="10" name="Picture 9" descr="newplot (17).png"/>
          <p:cNvPicPr>
            <a:picLocks noChangeAspect="1"/>
          </p:cNvPicPr>
          <p:nvPr/>
        </p:nvPicPr>
        <p:blipFill>
          <a:blip r:embed="rId4"/>
          <a:stretch>
            <a:fillRect/>
          </a:stretch>
        </p:blipFill>
        <p:spPr>
          <a:xfrm>
            <a:off x="4929190" y="785794"/>
            <a:ext cx="4429156" cy="3214710"/>
          </a:xfrm>
          <a:prstGeom prst="rect">
            <a:avLst/>
          </a:prstGeom>
        </p:spPr>
      </p:pic>
      <p:sp>
        <p:nvSpPr>
          <p:cNvPr id="11" name="TextBox 10"/>
          <p:cNvSpPr txBox="1"/>
          <p:nvPr/>
        </p:nvSpPr>
        <p:spPr>
          <a:xfrm>
            <a:off x="4857752" y="4429132"/>
            <a:ext cx="4071966" cy="2031325"/>
          </a:xfrm>
          <a:prstGeom prst="rect">
            <a:avLst/>
          </a:prstGeom>
          <a:noFill/>
        </p:spPr>
        <p:txBody>
          <a:bodyPr wrap="square" rtlCol="0">
            <a:spAutoFit/>
          </a:bodyPr>
          <a:lstStyle/>
          <a:p>
            <a:pPr>
              <a:buFont typeface="Arial" pitchFamily="34" charset="0"/>
              <a:buChar char="•"/>
            </a:pPr>
            <a:r>
              <a:rPr lang="en-IN" dirty="0"/>
              <a:t>Though the Average annual salary of Graphic designers is approximately constant over years</a:t>
            </a:r>
          </a:p>
          <a:p>
            <a:pPr>
              <a:buFont typeface="Arial" pitchFamily="34" charset="0"/>
              <a:buChar char="•"/>
            </a:pPr>
            <a:r>
              <a:rPr lang="en-IN" dirty="0"/>
              <a:t>The salary is increasing with experience</a:t>
            </a:r>
          </a:p>
          <a:p>
            <a:pPr>
              <a:buFont typeface="Arial" pitchFamily="34" charset="0"/>
              <a:buChar char="•"/>
            </a:pPr>
            <a:r>
              <a:rPr lang="en-IN" dirty="0"/>
              <a:t>So the demand for graphic designers increasing over years so do the courses created.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Comparing our data with real world trends</a:t>
            </a:r>
          </a:p>
        </p:txBody>
      </p:sp>
      <p:sp>
        <p:nvSpPr>
          <p:cNvPr id="3" name="Content Placeholder 2"/>
          <p:cNvSpPr>
            <a:spLocks noGrp="1"/>
          </p:cNvSpPr>
          <p:nvPr>
            <p:ph idx="1"/>
          </p:nvPr>
        </p:nvSpPr>
        <p:spPr>
          <a:xfrm>
            <a:off x="357158" y="1214422"/>
            <a:ext cx="8229600" cy="4525963"/>
          </a:xfrm>
        </p:spPr>
        <p:txBody>
          <a:bodyPr/>
          <a:lstStyle/>
          <a:p>
            <a:r>
              <a:rPr lang="en-IN" dirty="0"/>
              <a:t>Musical Instruments</a:t>
            </a:r>
          </a:p>
        </p:txBody>
      </p:sp>
      <p:pic>
        <p:nvPicPr>
          <p:cNvPr id="5" name="Picture 4" descr="music growth.jpg"/>
          <p:cNvPicPr>
            <a:picLocks noChangeAspect="1"/>
          </p:cNvPicPr>
          <p:nvPr/>
        </p:nvPicPr>
        <p:blipFill>
          <a:blip r:embed="rId2"/>
          <a:stretch>
            <a:fillRect/>
          </a:stretch>
        </p:blipFill>
        <p:spPr>
          <a:xfrm>
            <a:off x="0" y="2071678"/>
            <a:ext cx="4857784" cy="3003730"/>
          </a:xfrm>
          <a:prstGeom prst="rect">
            <a:avLst/>
          </a:prstGeom>
        </p:spPr>
      </p:pic>
      <p:sp>
        <p:nvSpPr>
          <p:cNvPr id="6" name="TextBox 5"/>
          <p:cNvSpPr txBox="1"/>
          <p:nvPr/>
        </p:nvSpPr>
        <p:spPr>
          <a:xfrm>
            <a:off x="0" y="5000636"/>
            <a:ext cx="5286412" cy="646331"/>
          </a:xfrm>
          <a:prstGeom prst="rect">
            <a:avLst/>
          </a:prstGeom>
          <a:noFill/>
        </p:spPr>
        <p:txBody>
          <a:bodyPr wrap="square" rtlCol="0">
            <a:spAutoFit/>
          </a:bodyPr>
          <a:lstStyle/>
          <a:p>
            <a:r>
              <a:rPr lang="en-IN" dirty="0"/>
              <a:t>Digital music sales in India, 2013-2018, $US million</a:t>
            </a:r>
            <a:br>
              <a:rPr lang="en-IN" dirty="0"/>
            </a:br>
            <a:r>
              <a:rPr lang="en-IN" dirty="0"/>
              <a:t>Source: </a:t>
            </a:r>
            <a:r>
              <a:rPr lang="en-IN" dirty="0">
                <a:hlinkClick r:id="rId3"/>
              </a:rPr>
              <a:t>Deloitte</a:t>
            </a:r>
            <a:r>
              <a:rPr lang="en-IN" dirty="0"/>
              <a:t>, </a:t>
            </a:r>
            <a:r>
              <a:rPr lang="en-IN" dirty="0">
                <a:hlinkClick r:id="rId4"/>
              </a:rPr>
              <a:t>IFPI</a:t>
            </a:r>
            <a:endParaRPr lang="en-IN" dirty="0"/>
          </a:p>
        </p:txBody>
      </p:sp>
      <p:pic>
        <p:nvPicPr>
          <p:cNvPr id="7" name="Picture 6" descr="newplot (21).png"/>
          <p:cNvPicPr>
            <a:picLocks noChangeAspect="1"/>
          </p:cNvPicPr>
          <p:nvPr/>
        </p:nvPicPr>
        <p:blipFill>
          <a:blip r:embed="rId5"/>
          <a:stretch>
            <a:fillRect/>
          </a:stretch>
        </p:blipFill>
        <p:spPr>
          <a:xfrm>
            <a:off x="4857752" y="1857364"/>
            <a:ext cx="4500594" cy="3786214"/>
          </a:xfrm>
          <a:prstGeom prst="rect">
            <a:avLst/>
          </a:prstGeom>
        </p:spPr>
      </p:pic>
      <p:sp>
        <p:nvSpPr>
          <p:cNvPr id="8" name="TextBox 7"/>
          <p:cNvSpPr txBox="1"/>
          <p:nvPr/>
        </p:nvSpPr>
        <p:spPr>
          <a:xfrm>
            <a:off x="214282" y="5786454"/>
            <a:ext cx="7072362" cy="923330"/>
          </a:xfrm>
          <a:prstGeom prst="rect">
            <a:avLst/>
          </a:prstGeom>
          <a:noFill/>
        </p:spPr>
        <p:txBody>
          <a:bodyPr wrap="square" rtlCol="0">
            <a:spAutoFit/>
          </a:bodyPr>
          <a:lstStyle/>
          <a:p>
            <a:pPr>
              <a:buFont typeface="Arial" pitchFamily="34" charset="0"/>
              <a:buChar char="•"/>
            </a:pPr>
            <a:r>
              <a:rPr lang="en-IN" dirty="0"/>
              <a:t>The music sales in India is increasing over years and the interest in the music as well among the people. The no of courses also increased in music as the interest in music grows.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descr="newplot.png"/>
          <p:cNvPicPr>
            <a:picLocks noChangeAspect="1"/>
          </p:cNvPicPr>
          <p:nvPr/>
        </p:nvPicPr>
        <p:blipFill>
          <a:blip r:embed="rId2"/>
          <a:stretch>
            <a:fillRect/>
          </a:stretch>
        </p:blipFill>
        <p:spPr>
          <a:xfrm>
            <a:off x="357158" y="1285860"/>
            <a:ext cx="8358214" cy="5373137"/>
          </a:xfrm>
          <a:prstGeom prst="rect">
            <a:avLst/>
          </a:prstGeom>
        </p:spPr>
      </p:pic>
      <p:sp>
        <p:nvSpPr>
          <p:cNvPr id="5" name="TextBox 4"/>
          <p:cNvSpPr txBox="1"/>
          <p:nvPr/>
        </p:nvSpPr>
        <p:spPr>
          <a:xfrm>
            <a:off x="4500562" y="2428868"/>
            <a:ext cx="1938800" cy="369332"/>
          </a:xfrm>
          <a:prstGeom prst="rect">
            <a:avLst/>
          </a:prstGeom>
          <a:noFill/>
        </p:spPr>
        <p:txBody>
          <a:bodyPr wrap="none" rtlCol="0">
            <a:spAutoFit/>
          </a:bodyPr>
          <a:lstStyle/>
          <a:p>
            <a:r>
              <a:rPr lang="en-IN" dirty="0">
                <a:solidFill>
                  <a:srgbClr val="0070C0"/>
                </a:solidFill>
              </a:rPr>
              <a:t>Web Development</a:t>
            </a:r>
          </a:p>
        </p:txBody>
      </p:sp>
      <p:sp>
        <p:nvSpPr>
          <p:cNvPr id="7" name="TextBox 6"/>
          <p:cNvSpPr txBox="1"/>
          <p:nvPr/>
        </p:nvSpPr>
        <p:spPr>
          <a:xfrm>
            <a:off x="785786" y="5286388"/>
            <a:ext cx="2071702" cy="369332"/>
          </a:xfrm>
          <a:prstGeom prst="rect">
            <a:avLst/>
          </a:prstGeom>
          <a:noFill/>
        </p:spPr>
        <p:txBody>
          <a:bodyPr wrap="square" rtlCol="0">
            <a:spAutoFit/>
          </a:bodyPr>
          <a:lstStyle/>
          <a:p>
            <a:r>
              <a:rPr lang="en-IN" dirty="0">
                <a:solidFill>
                  <a:srgbClr val="00B050"/>
                </a:solidFill>
              </a:rPr>
              <a:t>Musical Instruments</a:t>
            </a:r>
          </a:p>
        </p:txBody>
      </p:sp>
      <p:sp>
        <p:nvSpPr>
          <p:cNvPr id="8" name="TextBox 7"/>
          <p:cNvSpPr txBox="1"/>
          <p:nvPr/>
        </p:nvSpPr>
        <p:spPr>
          <a:xfrm>
            <a:off x="642910" y="3143248"/>
            <a:ext cx="1785950" cy="369332"/>
          </a:xfrm>
          <a:prstGeom prst="rect">
            <a:avLst/>
          </a:prstGeom>
          <a:noFill/>
        </p:spPr>
        <p:txBody>
          <a:bodyPr wrap="square" rtlCol="0">
            <a:spAutoFit/>
          </a:bodyPr>
          <a:lstStyle/>
          <a:p>
            <a:r>
              <a:rPr lang="en-IN" dirty="0">
                <a:solidFill>
                  <a:srgbClr val="FF0000"/>
                </a:solidFill>
              </a:rPr>
              <a:t>Business Finance</a:t>
            </a:r>
          </a:p>
        </p:txBody>
      </p:sp>
      <p:sp>
        <p:nvSpPr>
          <p:cNvPr id="9" name="TextBox 8"/>
          <p:cNvSpPr txBox="1"/>
          <p:nvPr/>
        </p:nvSpPr>
        <p:spPr>
          <a:xfrm>
            <a:off x="4786314" y="5286388"/>
            <a:ext cx="2071702" cy="369332"/>
          </a:xfrm>
          <a:prstGeom prst="rect">
            <a:avLst/>
          </a:prstGeom>
          <a:noFill/>
        </p:spPr>
        <p:txBody>
          <a:bodyPr wrap="square" rtlCol="0">
            <a:spAutoFit/>
          </a:bodyPr>
          <a:lstStyle/>
          <a:p>
            <a:r>
              <a:rPr lang="en-IN" dirty="0">
                <a:solidFill>
                  <a:srgbClr val="7030A0"/>
                </a:solidFill>
              </a:rPr>
              <a:t>Graphic Design</a:t>
            </a:r>
          </a:p>
        </p:txBody>
      </p:sp>
      <p:sp>
        <p:nvSpPr>
          <p:cNvPr id="10" name="TextBox 9"/>
          <p:cNvSpPr txBox="1"/>
          <p:nvPr/>
        </p:nvSpPr>
        <p:spPr>
          <a:xfrm>
            <a:off x="285720" y="285728"/>
            <a:ext cx="6929486" cy="830997"/>
          </a:xfrm>
          <a:prstGeom prst="rect">
            <a:avLst/>
          </a:prstGeom>
          <a:noFill/>
        </p:spPr>
        <p:txBody>
          <a:bodyPr wrap="square" rtlCol="0">
            <a:spAutoFit/>
          </a:bodyPr>
          <a:lstStyle/>
          <a:p>
            <a:pPr>
              <a:buFont typeface="Arial" pitchFamily="34" charset="0"/>
              <a:buChar char="•"/>
            </a:pPr>
            <a:r>
              <a:rPr lang="en-IN" sz="2400" dirty="0"/>
              <a:t>The picture depicts the percentage of each Subject in the dataset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a:xfrm>
            <a:off x="571472" y="4500570"/>
            <a:ext cx="6400800" cy="1752600"/>
          </a:xfrm>
        </p:spPr>
        <p:txBody>
          <a:bodyPr/>
          <a:lstStyle/>
          <a:p>
            <a:endParaRPr lang="en-IN" dirty="0"/>
          </a:p>
        </p:txBody>
      </p:sp>
      <p:pic>
        <p:nvPicPr>
          <p:cNvPr id="5" name="Picture 4" descr="newplot (2).png"/>
          <p:cNvPicPr>
            <a:picLocks noChangeAspect="1"/>
          </p:cNvPicPr>
          <p:nvPr/>
        </p:nvPicPr>
        <p:blipFill>
          <a:blip r:embed="rId2"/>
          <a:stretch>
            <a:fillRect/>
          </a:stretch>
        </p:blipFill>
        <p:spPr>
          <a:xfrm>
            <a:off x="0" y="3571876"/>
            <a:ext cx="9144000" cy="3571900"/>
          </a:xfrm>
          <a:prstGeom prst="rect">
            <a:avLst/>
          </a:prstGeom>
        </p:spPr>
      </p:pic>
      <p:pic>
        <p:nvPicPr>
          <p:cNvPr id="6" name="Picture 5" descr="newplot (3).png"/>
          <p:cNvPicPr>
            <a:picLocks noChangeAspect="1"/>
          </p:cNvPicPr>
          <p:nvPr/>
        </p:nvPicPr>
        <p:blipFill>
          <a:blip r:embed="rId3"/>
          <a:stretch>
            <a:fillRect/>
          </a:stretch>
        </p:blipFill>
        <p:spPr>
          <a:xfrm>
            <a:off x="0" y="642918"/>
            <a:ext cx="8858280" cy="3357586"/>
          </a:xfrm>
          <a:prstGeom prst="rect">
            <a:avLst/>
          </a:prstGeom>
        </p:spPr>
      </p:pic>
      <p:sp>
        <p:nvSpPr>
          <p:cNvPr id="7" name="TextBox 6"/>
          <p:cNvSpPr txBox="1"/>
          <p:nvPr/>
        </p:nvSpPr>
        <p:spPr>
          <a:xfrm>
            <a:off x="0" y="0"/>
            <a:ext cx="8358246" cy="830997"/>
          </a:xfrm>
          <a:prstGeom prst="rect">
            <a:avLst/>
          </a:prstGeom>
          <a:noFill/>
        </p:spPr>
        <p:txBody>
          <a:bodyPr wrap="square" rtlCol="0">
            <a:spAutoFit/>
          </a:bodyPr>
          <a:lstStyle/>
          <a:p>
            <a:pPr>
              <a:buFont typeface="Arial" pitchFamily="34" charset="0"/>
              <a:buChar char="•"/>
            </a:pPr>
            <a:r>
              <a:rPr lang="en-IN" sz="2400" dirty="0"/>
              <a:t>We can see the trends in courses created in different subjects over years</a:t>
            </a:r>
          </a:p>
        </p:txBody>
      </p:sp>
      <p:sp>
        <p:nvSpPr>
          <p:cNvPr id="8" name="TextBox 7"/>
          <p:cNvSpPr txBox="1"/>
          <p:nvPr/>
        </p:nvSpPr>
        <p:spPr>
          <a:xfrm>
            <a:off x="1214414" y="3357562"/>
            <a:ext cx="500066" cy="276999"/>
          </a:xfrm>
          <a:prstGeom prst="rect">
            <a:avLst/>
          </a:prstGeom>
          <a:noFill/>
        </p:spPr>
        <p:txBody>
          <a:bodyPr wrap="square" rtlCol="0">
            <a:spAutoFit/>
          </a:bodyPr>
          <a:lstStyle/>
          <a:p>
            <a:r>
              <a:rPr lang="en-IN" sz="1200" dirty="0"/>
              <a:t>2011</a:t>
            </a:r>
          </a:p>
        </p:txBody>
      </p:sp>
      <p:sp>
        <p:nvSpPr>
          <p:cNvPr id="9" name="TextBox 8"/>
          <p:cNvSpPr txBox="1"/>
          <p:nvPr/>
        </p:nvSpPr>
        <p:spPr>
          <a:xfrm>
            <a:off x="2786050" y="3357562"/>
            <a:ext cx="571504" cy="276999"/>
          </a:xfrm>
          <a:prstGeom prst="rect">
            <a:avLst/>
          </a:prstGeom>
          <a:noFill/>
        </p:spPr>
        <p:txBody>
          <a:bodyPr wrap="square" rtlCol="0">
            <a:spAutoFit/>
          </a:bodyPr>
          <a:lstStyle/>
          <a:p>
            <a:r>
              <a:rPr lang="en-IN" sz="1200" dirty="0"/>
              <a:t>2013</a:t>
            </a:r>
          </a:p>
        </p:txBody>
      </p:sp>
      <p:sp>
        <p:nvSpPr>
          <p:cNvPr id="10" name="TextBox 9"/>
          <p:cNvSpPr txBox="1"/>
          <p:nvPr/>
        </p:nvSpPr>
        <p:spPr>
          <a:xfrm>
            <a:off x="4357686" y="3357562"/>
            <a:ext cx="642942" cy="276999"/>
          </a:xfrm>
          <a:prstGeom prst="rect">
            <a:avLst/>
          </a:prstGeom>
          <a:noFill/>
        </p:spPr>
        <p:txBody>
          <a:bodyPr wrap="square" rtlCol="0">
            <a:spAutoFit/>
          </a:bodyPr>
          <a:lstStyle/>
          <a:p>
            <a:r>
              <a:rPr lang="en-IN" sz="1200" dirty="0"/>
              <a:t>2015</a:t>
            </a:r>
          </a:p>
        </p:txBody>
      </p:sp>
      <p:sp>
        <p:nvSpPr>
          <p:cNvPr id="11" name="TextBox 10"/>
          <p:cNvSpPr txBox="1"/>
          <p:nvPr/>
        </p:nvSpPr>
        <p:spPr>
          <a:xfrm>
            <a:off x="5929322" y="3357562"/>
            <a:ext cx="642942" cy="276999"/>
          </a:xfrm>
          <a:prstGeom prst="rect">
            <a:avLst/>
          </a:prstGeom>
          <a:noFill/>
        </p:spPr>
        <p:txBody>
          <a:bodyPr wrap="square" rtlCol="0">
            <a:spAutoFit/>
          </a:bodyPr>
          <a:lstStyle/>
          <a:p>
            <a:r>
              <a:rPr lang="en-IN" sz="1200" dirty="0"/>
              <a:t>2017</a:t>
            </a:r>
          </a:p>
        </p:txBody>
      </p:sp>
      <p:sp>
        <p:nvSpPr>
          <p:cNvPr id="12" name="TextBox 11"/>
          <p:cNvSpPr txBox="1"/>
          <p:nvPr/>
        </p:nvSpPr>
        <p:spPr>
          <a:xfrm>
            <a:off x="571472" y="3857628"/>
            <a:ext cx="5000660" cy="369332"/>
          </a:xfrm>
          <a:prstGeom prst="rect">
            <a:avLst/>
          </a:prstGeom>
          <a:noFill/>
        </p:spPr>
        <p:txBody>
          <a:bodyPr wrap="square" rtlCol="0">
            <a:spAutoFit/>
          </a:bodyPr>
          <a:lstStyle/>
          <a:p>
            <a:r>
              <a:rPr lang="en-IN" dirty="0">
                <a:solidFill>
                  <a:schemeClr val="bg1">
                    <a:lumMod val="65000"/>
                  </a:schemeClr>
                </a:solidFill>
              </a:rPr>
              <a:t>Courses available in different subjects over years:</a:t>
            </a:r>
          </a:p>
        </p:txBody>
      </p:sp>
      <p:sp>
        <p:nvSpPr>
          <p:cNvPr id="13" name="TextBox 12"/>
          <p:cNvSpPr txBox="1"/>
          <p:nvPr/>
        </p:nvSpPr>
        <p:spPr>
          <a:xfrm>
            <a:off x="1000100" y="6429396"/>
            <a:ext cx="571504" cy="276999"/>
          </a:xfrm>
          <a:prstGeom prst="rect">
            <a:avLst/>
          </a:prstGeom>
          <a:noFill/>
        </p:spPr>
        <p:txBody>
          <a:bodyPr wrap="square" rtlCol="0">
            <a:spAutoFit/>
          </a:bodyPr>
          <a:lstStyle/>
          <a:p>
            <a:r>
              <a:rPr lang="en-IN" sz="1200" dirty="0"/>
              <a:t>2011</a:t>
            </a:r>
          </a:p>
        </p:txBody>
      </p:sp>
      <p:sp>
        <p:nvSpPr>
          <p:cNvPr id="14" name="TextBox 13"/>
          <p:cNvSpPr txBox="1"/>
          <p:nvPr/>
        </p:nvSpPr>
        <p:spPr>
          <a:xfrm>
            <a:off x="2857488" y="6429396"/>
            <a:ext cx="571504" cy="276999"/>
          </a:xfrm>
          <a:prstGeom prst="rect">
            <a:avLst/>
          </a:prstGeom>
          <a:noFill/>
        </p:spPr>
        <p:txBody>
          <a:bodyPr wrap="square" rtlCol="0">
            <a:spAutoFit/>
          </a:bodyPr>
          <a:lstStyle/>
          <a:p>
            <a:r>
              <a:rPr lang="en-IN" sz="1200" dirty="0"/>
              <a:t>2013</a:t>
            </a:r>
          </a:p>
        </p:txBody>
      </p:sp>
      <p:sp>
        <p:nvSpPr>
          <p:cNvPr id="15" name="TextBox 14"/>
          <p:cNvSpPr txBox="1"/>
          <p:nvPr/>
        </p:nvSpPr>
        <p:spPr>
          <a:xfrm>
            <a:off x="4643438" y="6429396"/>
            <a:ext cx="500066" cy="276999"/>
          </a:xfrm>
          <a:prstGeom prst="rect">
            <a:avLst/>
          </a:prstGeom>
          <a:noFill/>
        </p:spPr>
        <p:txBody>
          <a:bodyPr wrap="square" rtlCol="0">
            <a:spAutoFit/>
          </a:bodyPr>
          <a:lstStyle/>
          <a:p>
            <a:r>
              <a:rPr lang="en-IN" sz="1200" dirty="0"/>
              <a:t>2015</a:t>
            </a:r>
          </a:p>
        </p:txBody>
      </p:sp>
      <p:sp>
        <p:nvSpPr>
          <p:cNvPr id="16" name="TextBox 15"/>
          <p:cNvSpPr txBox="1"/>
          <p:nvPr/>
        </p:nvSpPr>
        <p:spPr>
          <a:xfrm>
            <a:off x="6215074" y="6429396"/>
            <a:ext cx="500066" cy="276999"/>
          </a:xfrm>
          <a:prstGeom prst="rect">
            <a:avLst/>
          </a:prstGeom>
          <a:noFill/>
        </p:spPr>
        <p:txBody>
          <a:bodyPr wrap="square" rtlCol="0">
            <a:spAutoFit/>
          </a:bodyPr>
          <a:lstStyle/>
          <a:p>
            <a:r>
              <a:rPr lang="en-IN" sz="1200" dirty="0"/>
              <a:t>2017</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166" y="0"/>
            <a:ext cx="5357850" cy="714380"/>
          </a:xfrm>
        </p:spPr>
        <p:txBody>
          <a:bodyPr>
            <a:normAutofit/>
          </a:bodyPr>
          <a:lstStyle/>
          <a:p>
            <a:r>
              <a:rPr lang="en-IN" sz="2800" dirty="0"/>
              <a:t>Some more analysis on the data</a:t>
            </a:r>
          </a:p>
        </p:txBody>
      </p:sp>
      <p:pic>
        <p:nvPicPr>
          <p:cNvPr id="4" name="Content Placeholder 3" descr="Picture1.jpg"/>
          <p:cNvPicPr>
            <a:picLocks noGrp="1" noChangeAspect="1"/>
          </p:cNvPicPr>
          <p:nvPr>
            <p:ph idx="1"/>
          </p:nvPr>
        </p:nvPicPr>
        <p:blipFill>
          <a:blip r:embed="rId2"/>
          <a:stretch>
            <a:fillRect/>
          </a:stretch>
        </p:blipFill>
        <p:spPr>
          <a:xfrm>
            <a:off x="250001" y="1928826"/>
            <a:ext cx="4572032" cy="3857628"/>
          </a:xfrm>
        </p:spPr>
      </p:pic>
      <p:pic>
        <p:nvPicPr>
          <p:cNvPr id="6" name="Picture 5" descr="Picture2.jpg"/>
          <p:cNvPicPr>
            <a:picLocks noChangeAspect="1"/>
          </p:cNvPicPr>
          <p:nvPr/>
        </p:nvPicPr>
        <p:blipFill>
          <a:blip r:embed="rId3"/>
          <a:stretch>
            <a:fillRect/>
          </a:stretch>
        </p:blipFill>
        <p:spPr>
          <a:xfrm>
            <a:off x="4714876" y="1928802"/>
            <a:ext cx="4429124" cy="3857652"/>
          </a:xfrm>
          <a:prstGeom prst="rect">
            <a:avLst/>
          </a:prstGeom>
        </p:spPr>
      </p:pic>
      <p:sp>
        <p:nvSpPr>
          <p:cNvPr id="8" name="TextBox 7"/>
          <p:cNvSpPr txBox="1"/>
          <p:nvPr/>
        </p:nvSpPr>
        <p:spPr>
          <a:xfrm>
            <a:off x="0" y="1071546"/>
            <a:ext cx="4071934" cy="707886"/>
          </a:xfrm>
          <a:prstGeom prst="rect">
            <a:avLst/>
          </a:prstGeom>
          <a:noFill/>
        </p:spPr>
        <p:txBody>
          <a:bodyPr wrap="square" rtlCol="0">
            <a:spAutoFit/>
          </a:bodyPr>
          <a:lstStyle/>
          <a:p>
            <a:pPr>
              <a:buFont typeface="Arial" pitchFamily="34" charset="0"/>
              <a:buChar char="•"/>
            </a:pPr>
            <a:r>
              <a:rPr lang="en-IN" sz="2000" dirty="0"/>
              <a:t>Distribution of all courses according to The level of expertise</a:t>
            </a:r>
          </a:p>
        </p:txBody>
      </p:sp>
      <p:sp>
        <p:nvSpPr>
          <p:cNvPr id="9" name="TextBox 8"/>
          <p:cNvSpPr txBox="1"/>
          <p:nvPr/>
        </p:nvSpPr>
        <p:spPr>
          <a:xfrm>
            <a:off x="5214942" y="1142984"/>
            <a:ext cx="4286248" cy="400110"/>
          </a:xfrm>
          <a:prstGeom prst="rect">
            <a:avLst/>
          </a:prstGeom>
          <a:noFill/>
        </p:spPr>
        <p:txBody>
          <a:bodyPr wrap="square" rtlCol="0">
            <a:spAutoFit/>
          </a:bodyPr>
          <a:lstStyle/>
          <a:p>
            <a:pPr>
              <a:buFont typeface="Arial" pitchFamily="34" charset="0"/>
              <a:buChar char="•"/>
            </a:pPr>
            <a:r>
              <a:rPr lang="en-IN" sz="2000" dirty="0"/>
              <a:t>Paid </a:t>
            </a:r>
            <a:r>
              <a:rPr lang="en-IN" sz="2000" dirty="0" err="1"/>
              <a:t>vs</a:t>
            </a:r>
            <a:r>
              <a:rPr lang="en-IN" sz="2000" dirty="0"/>
              <a:t> Unpaid Courses</a:t>
            </a:r>
          </a:p>
        </p:txBody>
      </p:sp>
      <p:sp>
        <p:nvSpPr>
          <p:cNvPr id="10" name="TextBox 9"/>
          <p:cNvSpPr txBox="1"/>
          <p:nvPr/>
        </p:nvSpPr>
        <p:spPr>
          <a:xfrm>
            <a:off x="500034" y="5786454"/>
            <a:ext cx="4071966" cy="369332"/>
          </a:xfrm>
          <a:prstGeom prst="rect">
            <a:avLst/>
          </a:prstGeom>
          <a:noFill/>
        </p:spPr>
        <p:txBody>
          <a:bodyPr wrap="square" rtlCol="0">
            <a:spAutoFit/>
          </a:bodyPr>
          <a:lstStyle/>
          <a:p>
            <a:r>
              <a:rPr lang="en-IN" dirty="0"/>
              <a:t>Most students preferred All level Courses</a:t>
            </a:r>
          </a:p>
        </p:txBody>
      </p:sp>
      <p:sp>
        <p:nvSpPr>
          <p:cNvPr id="11" name="TextBox 10"/>
          <p:cNvSpPr txBox="1"/>
          <p:nvPr/>
        </p:nvSpPr>
        <p:spPr>
          <a:xfrm>
            <a:off x="5715008" y="5786454"/>
            <a:ext cx="2714644" cy="369332"/>
          </a:xfrm>
          <a:prstGeom prst="rect">
            <a:avLst/>
          </a:prstGeom>
          <a:noFill/>
        </p:spPr>
        <p:txBody>
          <a:bodyPr wrap="square" rtlCol="0">
            <a:spAutoFit/>
          </a:bodyPr>
          <a:lstStyle/>
          <a:p>
            <a:r>
              <a:rPr lang="en-IN" dirty="0"/>
              <a:t>Paid </a:t>
            </a:r>
            <a:r>
              <a:rPr lang="en-IN" dirty="0" err="1"/>
              <a:t>vs</a:t>
            </a:r>
            <a:r>
              <a:rPr lang="en-IN" dirty="0"/>
              <a:t> Unpaid : Paid Wins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7166"/>
            <a:ext cx="8229600" cy="1143000"/>
          </a:xfrm>
        </p:spPr>
        <p:txBody>
          <a:bodyPr>
            <a:normAutofit/>
          </a:bodyPr>
          <a:lstStyle/>
          <a:p>
            <a:pPr>
              <a:buFont typeface="Arial" pitchFamily="34" charset="0"/>
              <a:buChar char="•"/>
            </a:pPr>
            <a:r>
              <a:rPr lang="en-IN" sz="3200" dirty="0"/>
              <a:t>Cumulative comparison of different subjects</a:t>
            </a:r>
          </a:p>
        </p:txBody>
      </p:sp>
      <p:pic>
        <p:nvPicPr>
          <p:cNvPr id="4" name="Content Placeholder 3" descr="download (1).png"/>
          <p:cNvPicPr>
            <a:picLocks noGrp="1" noChangeAspect="1"/>
          </p:cNvPicPr>
          <p:nvPr>
            <p:ph idx="1"/>
          </p:nvPr>
        </p:nvPicPr>
        <p:blipFill>
          <a:blip r:embed="rId2"/>
          <a:stretch>
            <a:fillRect/>
          </a:stretch>
        </p:blipFill>
        <p:spPr>
          <a:xfrm>
            <a:off x="285720" y="1333500"/>
            <a:ext cx="8858280" cy="55245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42900"/>
            <a:ext cx="7786710" cy="928670"/>
          </a:xfrm>
        </p:spPr>
        <p:txBody>
          <a:bodyPr>
            <a:normAutofit fontScale="90000"/>
          </a:bodyPr>
          <a:lstStyle/>
          <a:p>
            <a:r>
              <a:rPr lang="en-IN" dirty="0"/>
              <a:t>Let’s have an analysis Subject-wise</a:t>
            </a:r>
          </a:p>
        </p:txBody>
      </p:sp>
      <p:sp>
        <p:nvSpPr>
          <p:cNvPr id="3" name="Subtitle 2"/>
          <p:cNvSpPr>
            <a:spLocks noGrp="1"/>
          </p:cNvSpPr>
          <p:nvPr>
            <p:ph type="subTitle" idx="1"/>
          </p:nvPr>
        </p:nvSpPr>
        <p:spPr>
          <a:xfrm>
            <a:off x="-1285916" y="571480"/>
            <a:ext cx="6400800" cy="1752600"/>
          </a:xfrm>
        </p:spPr>
        <p:txBody>
          <a:bodyPr/>
          <a:lstStyle/>
          <a:p>
            <a:pPr>
              <a:buFont typeface="Arial" pitchFamily="34" charset="0"/>
              <a:buChar char="•"/>
            </a:pPr>
            <a:r>
              <a:rPr lang="en-IN" dirty="0"/>
              <a:t>Business Finance:</a:t>
            </a:r>
          </a:p>
        </p:txBody>
      </p:sp>
      <p:pic>
        <p:nvPicPr>
          <p:cNvPr id="4" name="Picture 3" descr="newplot (4).png"/>
          <p:cNvPicPr>
            <a:picLocks noChangeAspect="1"/>
          </p:cNvPicPr>
          <p:nvPr/>
        </p:nvPicPr>
        <p:blipFill>
          <a:blip r:embed="rId3"/>
          <a:stretch>
            <a:fillRect/>
          </a:stretch>
        </p:blipFill>
        <p:spPr>
          <a:xfrm>
            <a:off x="0" y="1000108"/>
            <a:ext cx="4905386" cy="2803078"/>
          </a:xfrm>
          <a:prstGeom prst="rect">
            <a:avLst/>
          </a:prstGeom>
        </p:spPr>
      </p:pic>
      <p:pic>
        <p:nvPicPr>
          <p:cNvPr id="6" name="Picture 5" descr="newplot (6).png"/>
          <p:cNvPicPr>
            <a:picLocks noChangeAspect="1"/>
          </p:cNvPicPr>
          <p:nvPr/>
        </p:nvPicPr>
        <p:blipFill>
          <a:blip r:embed="rId4"/>
          <a:stretch>
            <a:fillRect/>
          </a:stretch>
        </p:blipFill>
        <p:spPr>
          <a:xfrm>
            <a:off x="0" y="4000504"/>
            <a:ext cx="4786314" cy="2428892"/>
          </a:xfrm>
          <a:prstGeom prst="rect">
            <a:avLst/>
          </a:prstGeom>
        </p:spPr>
      </p:pic>
      <p:pic>
        <p:nvPicPr>
          <p:cNvPr id="7" name="Picture 6" descr="newplot (7).png"/>
          <p:cNvPicPr>
            <a:picLocks noChangeAspect="1"/>
          </p:cNvPicPr>
          <p:nvPr/>
        </p:nvPicPr>
        <p:blipFill>
          <a:blip r:embed="rId5"/>
          <a:stretch>
            <a:fillRect/>
          </a:stretch>
        </p:blipFill>
        <p:spPr>
          <a:xfrm>
            <a:off x="4643438" y="3929066"/>
            <a:ext cx="4857785" cy="2571768"/>
          </a:xfrm>
          <a:prstGeom prst="rect">
            <a:avLst/>
          </a:prstGeom>
        </p:spPr>
      </p:pic>
      <p:pic>
        <p:nvPicPr>
          <p:cNvPr id="8" name="Picture 7" descr="newplot (8).png"/>
          <p:cNvPicPr>
            <a:picLocks noChangeAspect="1"/>
          </p:cNvPicPr>
          <p:nvPr/>
        </p:nvPicPr>
        <p:blipFill>
          <a:blip r:embed="rId6"/>
          <a:stretch>
            <a:fillRect/>
          </a:stretch>
        </p:blipFill>
        <p:spPr>
          <a:xfrm>
            <a:off x="4714876" y="1000108"/>
            <a:ext cx="4643471" cy="27146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8478" y="2000240"/>
            <a:ext cx="2043098" cy="439718"/>
          </a:xfrm>
        </p:spPr>
        <p:txBody>
          <a:bodyPr>
            <a:normAutofit fontScale="90000"/>
          </a:bodyPr>
          <a:lstStyle/>
          <a:p>
            <a:endParaRPr lang="en-IN" dirty="0"/>
          </a:p>
        </p:txBody>
      </p:sp>
      <p:sp>
        <p:nvSpPr>
          <p:cNvPr id="3" name="Content Placeholder 2"/>
          <p:cNvSpPr>
            <a:spLocks noGrp="1"/>
          </p:cNvSpPr>
          <p:nvPr>
            <p:ph idx="1"/>
          </p:nvPr>
        </p:nvSpPr>
        <p:spPr>
          <a:xfrm>
            <a:off x="0" y="0"/>
            <a:ext cx="8229600" cy="4525963"/>
          </a:xfrm>
        </p:spPr>
        <p:txBody>
          <a:bodyPr/>
          <a:lstStyle/>
          <a:p>
            <a:r>
              <a:rPr lang="en-IN" dirty="0"/>
              <a:t>Web Development</a:t>
            </a:r>
          </a:p>
        </p:txBody>
      </p:sp>
      <p:pic>
        <p:nvPicPr>
          <p:cNvPr id="4" name="Picture 3" descr="newplot (9).png"/>
          <p:cNvPicPr>
            <a:picLocks noChangeAspect="1"/>
          </p:cNvPicPr>
          <p:nvPr/>
        </p:nvPicPr>
        <p:blipFill>
          <a:blip r:embed="rId2"/>
          <a:stretch>
            <a:fillRect/>
          </a:stretch>
        </p:blipFill>
        <p:spPr>
          <a:xfrm>
            <a:off x="0" y="500042"/>
            <a:ext cx="4500562" cy="1864178"/>
          </a:xfrm>
          <a:prstGeom prst="rect">
            <a:avLst/>
          </a:prstGeom>
        </p:spPr>
      </p:pic>
      <p:pic>
        <p:nvPicPr>
          <p:cNvPr id="5" name="Picture 4" descr="newplot (13).png"/>
          <p:cNvPicPr>
            <a:picLocks noChangeAspect="1"/>
          </p:cNvPicPr>
          <p:nvPr/>
        </p:nvPicPr>
        <p:blipFill>
          <a:blip r:embed="rId3"/>
          <a:stretch>
            <a:fillRect/>
          </a:stretch>
        </p:blipFill>
        <p:spPr>
          <a:xfrm>
            <a:off x="4426512" y="661858"/>
            <a:ext cx="4281052" cy="1651263"/>
          </a:xfrm>
          <a:prstGeom prst="rect">
            <a:avLst/>
          </a:prstGeom>
        </p:spPr>
      </p:pic>
      <p:pic>
        <p:nvPicPr>
          <p:cNvPr id="6" name="Picture 5" descr="newplot (10).png"/>
          <p:cNvPicPr>
            <a:picLocks noChangeAspect="1"/>
          </p:cNvPicPr>
          <p:nvPr/>
        </p:nvPicPr>
        <p:blipFill>
          <a:blip r:embed="rId4"/>
          <a:stretch>
            <a:fillRect/>
          </a:stretch>
        </p:blipFill>
        <p:spPr>
          <a:xfrm>
            <a:off x="5034643" y="4595810"/>
            <a:ext cx="3821026" cy="2262190"/>
          </a:xfrm>
          <a:prstGeom prst="rect">
            <a:avLst/>
          </a:prstGeom>
        </p:spPr>
      </p:pic>
      <p:pic>
        <p:nvPicPr>
          <p:cNvPr id="7" name="Picture 6" descr="newplot (11).png"/>
          <p:cNvPicPr>
            <a:picLocks noChangeAspect="1"/>
          </p:cNvPicPr>
          <p:nvPr/>
        </p:nvPicPr>
        <p:blipFill>
          <a:blip r:embed="rId5"/>
          <a:stretch>
            <a:fillRect/>
          </a:stretch>
        </p:blipFill>
        <p:spPr>
          <a:xfrm>
            <a:off x="1" y="2357430"/>
            <a:ext cx="4643438" cy="2286016"/>
          </a:xfrm>
          <a:prstGeom prst="rect">
            <a:avLst/>
          </a:prstGeom>
        </p:spPr>
      </p:pic>
      <p:pic>
        <p:nvPicPr>
          <p:cNvPr id="8" name="Picture 7" descr="newplot (12).png"/>
          <p:cNvPicPr>
            <a:picLocks noChangeAspect="1"/>
          </p:cNvPicPr>
          <p:nvPr/>
        </p:nvPicPr>
        <p:blipFill>
          <a:blip r:embed="rId6"/>
          <a:stretch>
            <a:fillRect/>
          </a:stretch>
        </p:blipFill>
        <p:spPr>
          <a:xfrm>
            <a:off x="4426512" y="2430604"/>
            <a:ext cx="4503206" cy="2357454"/>
          </a:xfrm>
          <a:prstGeom prst="rect">
            <a:avLst/>
          </a:prstGeom>
        </p:spPr>
      </p:pic>
      <p:pic>
        <p:nvPicPr>
          <p:cNvPr id="9" name="Picture 8" descr="Picture3.jpg"/>
          <p:cNvPicPr>
            <a:picLocks noChangeAspect="1"/>
          </p:cNvPicPr>
          <p:nvPr/>
        </p:nvPicPr>
        <p:blipFill>
          <a:blip r:embed="rId7"/>
          <a:stretch>
            <a:fillRect/>
          </a:stretch>
        </p:blipFill>
        <p:spPr>
          <a:xfrm>
            <a:off x="0" y="4788058"/>
            <a:ext cx="5143504" cy="2069942"/>
          </a:xfrm>
          <a:prstGeom prst="rect">
            <a:avLst/>
          </a:prstGeom>
        </p:spPr>
      </p:pic>
      <p:sp>
        <p:nvSpPr>
          <p:cNvPr id="10" name="TextBox 9"/>
          <p:cNvSpPr txBox="1"/>
          <p:nvPr/>
        </p:nvSpPr>
        <p:spPr>
          <a:xfrm>
            <a:off x="214282" y="4500570"/>
            <a:ext cx="5500726" cy="246221"/>
          </a:xfrm>
          <a:prstGeom prst="rect">
            <a:avLst/>
          </a:prstGeom>
          <a:noFill/>
        </p:spPr>
        <p:txBody>
          <a:bodyPr wrap="square" rtlCol="0">
            <a:spAutoFit/>
          </a:bodyPr>
          <a:lstStyle/>
          <a:p>
            <a:r>
              <a:rPr lang="en-IN" sz="1000" dirty="0"/>
              <a:t>Using heat map we made </a:t>
            </a:r>
            <a:r>
              <a:rPr lang="en-IN" sz="1000" dirty="0" err="1"/>
              <a:t>corr</a:t>
            </a:r>
            <a:r>
              <a:rPr lang="en-IN" sz="1000" dirty="0"/>
              <a:t>() function only for web development subject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4610" y="-285776"/>
            <a:ext cx="7972452" cy="1082660"/>
          </a:xfrm>
        </p:spPr>
        <p:txBody>
          <a:bodyPr>
            <a:normAutofit/>
          </a:bodyPr>
          <a:lstStyle/>
          <a:p>
            <a:pPr>
              <a:buFont typeface="Arial" pitchFamily="34" charset="0"/>
              <a:buChar char="•"/>
            </a:pPr>
            <a:r>
              <a:rPr lang="en-IN" sz="4000" dirty="0"/>
              <a:t>Graphic Design</a:t>
            </a:r>
          </a:p>
        </p:txBody>
      </p:sp>
      <p:pic>
        <p:nvPicPr>
          <p:cNvPr id="4" name="Content Placeholder 3" descr="newplot (14).png"/>
          <p:cNvPicPr>
            <a:picLocks noGrp="1" noChangeAspect="1"/>
          </p:cNvPicPr>
          <p:nvPr>
            <p:ph idx="1"/>
          </p:nvPr>
        </p:nvPicPr>
        <p:blipFill>
          <a:blip r:embed="rId2"/>
          <a:stretch>
            <a:fillRect/>
          </a:stretch>
        </p:blipFill>
        <p:spPr>
          <a:xfrm>
            <a:off x="0" y="714356"/>
            <a:ext cx="4786314" cy="3048008"/>
          </a:xfrm>
        </p:spPr>
      </p:pic>
      <p:pic>
        <p:nvPicPr>
          <p:cNvPr id="5" name="Picture 4" descr="newplot (15).png"/>
          <p:cNvPicPr>
            <a:picLocks noChangeAspect="1"/>
          </p:cNvPicPr>
          <p:nvPr/>
        </p:nvPicPr>
        <p:blipFill>
          <a:blip r:embed="rId3"/>
          <a:stretch>
            <a:fillRect/>
          </a:stretch>
        </p:blipFill>
        <p:spPr>
          <a:xfrm>
            <a:off x="0" y="3957630"/>
            <a:ext cx="5214942" cy="2900370"/>
          </a:xfrm>
          <a:prstGeom prst="rect">
            <a:avLst/>
          </a:prstGeom>
        </p:spPr>
      </p:pic>
      <p:pic>
        <p:nvPicPr>
          <p:cNvPr id="6" name="Picture 5" descr="newplot (16).png"/>
          <p:cNvPicPr>
            <a:picLocks noChangeAspect="1"/>
          </p:cNvPicPr>
          <p:nvPr/>
        </p:nvPicPr>
        <p:blipFill>
          <a:blip r:embed="rId4"/>
          <a:stretch>
            <a:fillRect/>
          </a:stretch>
        </p:blipFill>
        <p:spPr>
          <a:xfrm>
            <a:off x="4857752" y="3929066"/>
            <a:ext cx="4572032" cy="2928934"/>
          </a:xfrm>
          <a:prstGeom prst="rect">
            <a:avLst/>
          </a:prstGeom>
        </p:spPr>
      </p:pic>
      <p:pic>
        <p:nvPicPr>
          <p:cNvPr id="7" name="Picture 6" descr="newplot (17).png"/>
          <p:cNvPicPr>
            <a:picLocks noChangeAspect="1"/>
          </p:cNvPicPr>
          <p:nvPr/>
        </p:nvPicPr>
        <p:blipFill>
          <a:blip r:embed="rId5"/>
          <a:stretch>
            <a:fillRect/>
          </a:stretch>
        </p:blipFill>
        <p:spPr>
          <a:xfrm>
            <a:off x="4679125" y="642918"/>
            <a:ext cx="4679221" cy="30718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230" y="-214338"/>
            <a:ext cx="8229600" cy="1143000"/>
          </a:xfrm>
        </p:spPr>
        <p:txBody>
          <a:bodyPr/>
          <a:lstStyle/>
          <a:p>
            <a:pPr>
              <a:buFont typeface="Arial" pitchFamily="34" charset="0"/>
              <a:buChar char="•"/>
            </a:pPr>
            <a:r>
              <a:rPr lang="en-IN" dirty="0"/>
              <a:t>Musical Instruments</a:t>
            </a:r>
          </a:p>
        </p:txBody>
      </p:sp>
      <p:pic>
        <p:nvPicPr>
          <p:cNvPr id="4" name="Content Placeholder 3" descr="newplot (18).png"/>
          <p:cNvPicPr>
            <a:picLocks noGrp="1" noChangeAspect="1"/>
          </p:cNvPicPr>
          <p:nvPr>
            <p:ph idx="1"/>
          </p:nvPr>
        </p:nvPicPr>
        <p:blipFill>
          <a:blip r:embed="rId2"/>
          <a:stretch>
            <a:fillRect/>
          </a:stretch>
        </p:blipFill>
        <p:spPr>
          <a:xfrm>
            <a:off x="0" y="642918"/>
            <a:ext cx="4929190" cy="3286148"/>
          </a:xfrm>
        </p:spPr>
      </p:pic>
      <p:pic>
        <p:nvPicPr>
          <p:cNvPr id="5" name="Picture 4" descr="newplot (19).png"/>
          <p:cNvPicPr>
            <a:picLocks noChangeAspect="1"/>
          </p:cNvPicPr>
          <p:nvPr/>
        </p:nvPicPr>
        <p:blipFill>
          <a:blip r:embed="rId3"/>
          <a:stretch>
            <a:fillRect/>
          </a:stretch>
        </p:blipFill>
        <p:spPr>
          <a:xfrm>
            <a:off x="0" y="4171944"/>
            <a:ext cx="5072066" cy="2686056"/>
          </a:xfrm>
          <a:prstGeom prst="rect">
            <a:avLst/>
          </a:prstGeom>
        </p:spPr>
      </p:pic>
      <p:pic>
        <p:nvPicPr>
          <p:cNvPr id="6" name="Picture 5" descr="newplot (20).png"/>
          <p:cNvPicPr>
            <a:picLocks noChangeAspect="1"/>
          </p:cNvPicPr>
          <p:nvPr/>
        </p:nvPicPr>
        <p:blipFill>
          <a:blip r:embed="rId4"/>
          <a:stretch>
            <a:fillRect/>
          </a:stretch>
        </p:blipFill>
        <p:spPr>
          <a:xfrm>
            <a:off x="4857752" y="4114794"/>
            <a:ext cx="4572032" cy="2743206"/>
          </a:xfrm>
          <a:prstGeom prst="rect">
            <a:avLst/>
          </a:prstGeom>
        </p:spPr>
      </p:pic>
      <p:pic>
        <p:nvPicPr>
          <p:cNvPr id="7" name="Picture 6" descr="newplot (21).png"/>
          <p:cNvPicPr>
            <a:picLocks noChangeAspect="1"/>
          </p:cNvPicPr>
          <p:nvPr/>
        </p:nvPicPr>
        <p:blipFill>
          <a:blip r:embed="rId5"/>
          <a:stretch>
            <a:fillRect/>
          </a:stretch>
        </p:blipFill>
        <p:spPr>
          <a:xfrm>
            <a:off x="4786314" y="571480"/>
            <a:ext cx="4643470" cy="335758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263</Words>
  <Application>Microsoft Office PowerPoint</Application>
  <PresentationFormat>On-screen Show (4:3)</PresentationFormat>
  <Paragraphs>44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Assignment-1</vt:lpstr>
      <vt:lpstr>PowerPoint Presentation</vt:lpstr>
      <vt:lpstr>PowerPoint Presentation</vt:lpstr>
      <vt:lpstr>Some more analysis on the data</vt:lpstr>
      <vt:lpstr>Cumulative comparison of different subjects</vt:lpstr>
      <vt:lpstr>Let’s have an analysis Subject-wise</vt:lpstr>
      <vt:lpstr>PowerPoint Presentation</vt:lpstr>
      <vt:lpstr>Graphic Design</vt:lpstr>
      <vt:lpstr>Musical Instruments</vt:lpstr>
      <vt:lpstr>Web Development</vt:lpstr>
      <vt:lpstr>Comparing our data with Real World Trends</vt:lpstr>
      <vt:lpstr>Comparing our data with real world trends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Assignment-1</dc:title>
  <dc:creator>Avinash</dc:creator>
  <cp:lastModifiedBy>Charupriya S</cp:lastModifiedBy>
  <cp:revision>17</cp:revision>
  <dcterms:created xsi:type="dcterms:W3CDTF">2020-07-17T11:32:18Z</dcterms:created>
  <dcterms:modified xsi:type="dcterms:W3CDTF">2020-07-17T14:48:21Z</dcterms:modified>
</cp:coreProperties>
</file>