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Google Sans"/>
      <p:regular r:id="rId23"/>
      <p:bold r:id="rId24"/>
      <p:italic r:id="rId25"/>
      <p:boldItalic r:id="rId26"/>
    </p:embeddedFont>
    <p:embeddedFont>
      <p:font typeface="Google Sans Medium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4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GoogleSans-bold.fntdata"/><Relationship Id="rId23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ogleSans-boldItalic.fntdata"/><Relationship Id="rId25" Type="http://schemas.openxmlformats.org/officeDocument/2006/relationships/font" Target="fonts/GoogleSans-italic.fntdata"/><Relationship Id="rId28" Type="http://schemas.openxmlformats.org/officeDocument/2006/relationships/font" Target="fonts/GoogleSansMedium-bold.fntdata"/><Relationship Id="rId27" Type="http://schemas.openxmlformats.org/officeDocument/2006/relationships/font" Target="fonts/Google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ogle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font" Target="fonts/GoogleSans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Light-boldItalic.fntdata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startup-start-up-people-593343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startup-start-up-people-593343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xhere.com/en/photo/155336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aaf8c78e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aaf8c78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our last lesson in our introduction to Machine Learning. You are going to apply in groups what you have learned and your own interests to prepare a short presentation on an application of machine learning. You will then deliver these mini-presentations before the end of the lesson.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8f966f3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8f966f3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goal of the group presentations.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8f966f3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8f966f3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8f966f30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8f966f30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[Go through the instructions on the slide and ask if there are any clarifying questions. Provide 3-5 minutes for this task]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https://pixabay.com/photos/startup-start-up-people-593343/</a:t>
            </a:r>
            <a:r>
              <a:rPr lang="en"/>
              <a:t> Pixabay License Free for commercial use No attribution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9a73d0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9a73d0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now need you to do is to come to this wall/table and start organising your post-its. You have the freedom to put your wherever you see fit, and you are allowed to move other's notes.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[Learners are going to work together to organize the notes and review what others have written. Ask if there are any clarifying questions. Provide 5 minutes for this task]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from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https://pixabay.com/photos/startup-start-up-people-593343/</a:t>
            </a:r>
            <a:r>
              <a:rPr lang="en">
                <a:solidFill>
                  <a:schemeClr val="dk1"/>
                </a:solidFill>
              </a:rPr>
              <a:t> Pixabay License Free for commercial use No attribution required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9a73d0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9a73d0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 students decisions, ask them why they have put a post-it in a particular place to ensure they are thinking critically about it.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Ask the group to produce labels for the groupings that the class have arranged.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Write down on the whiteboard or separate out the applications which seemed most interesting to the learners.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8f966f30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8f966f30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Review the list above. Each presentation should address all of these.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Learners have 20 minutes for brainstorming and creating their presentation.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Emphasize the focus should be on clarity of the idea (as opposed to a beautiful slide or catchy team name).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Organize learners into groups of 2-4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Ask which students are interested in each application from the previous discussion. Those interested in a topic should form a group.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there are more than 3 people interested in a topic then make two groups.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irculate the room, ensuring that all learners are making progress. Give them time updates every 5 minutes. Question and challenge their choices and ensure that they are prepared to present.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https://pxhere.com/en/photo/1553361</a:t>
            </a:r>
            <a:r>
              <a:rPr lang="en"/>
              <a:t>  CC0 Public Domain Free for personal and commercial use No attribution required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bd47ad8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bd47ad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bd47a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bd47a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 1">
  <p:cSld name="SECTION_HEADER_3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6636" l="0" r="20911" t="24373"/>
          <a:stretch/>
        </p:blipFill>
        <p:spPr>
          <a:xfrm>
            <a:off x="4360400" y="-30925"/>
            <a:ext cx="4783600" cy="517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8223" r="0" t="0"/>
          <a:stretch/>
        </p:blipFill>
        <p:spPr>
          <a:xfrm>
            <a:off x="1139119" y="181494"/>
            <a:ext cx="968400" cy="2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1049225" y="1909300"/>
            <a:ext cx="35004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46549" y="2974350"/>
            <a:ext cx="3500400" cy="3051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06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_1_2_2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8223" r="0" t="0"/>
          <a:stretch/>
        </p:blipFill>
        <p:spPr>
          <a:xfrm>
            <a:off x="8189763" y="191216"/>
            <a:ext cx="806025" cy="2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type="title"/>
          </p:nvPr>
        </p:nvSpPr>
        <p:spPr>
          <a:xfrm>
            <a:off x="417675" y="341875"/>
            <a:ext cx="7918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1_2_2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0" l="8223" r="0" t="0"/>
          <a:stretch/>
        </p:blipFill>
        <p:spPr>
          <a:xfrm>
            <a:off x="8189763" y="191216"/>
            <a:ext cx="806025" cy="2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 Background">
  <p:cSld name="TITLE_1_2_2_1_1_1">
    <p:bg>
      <p:bgPr>
        <a:solidFill>
          <a:srgbClr val="0000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36163" l="0" r="0" t="29027"/>
          <a:stretch/>
        </p:blipFill>
        <p:spPr>
          <a:xfrm>
            <a:off x="8142925" y="129001"/>
            <a:ext cx="824649" cy="29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 2 1">
  <p:cSld name="TITLE_AND_BODY_1_1">
    <p:bg>
      <p:bgPr>
        <a:solidFill>
          <a:srgbClr val="F8F9FA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0951" y="4760105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382900" y="4774376"/>
            <a:ext cx="612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</a:t>
            </a:r>
            <a:fld id="{00000000-1234-1234-1234-123412341234}" type="slidenum">
              <a:rPr lang="en"/>
              <a:t>‹#›</a:t>
            </a:fld>
            <a:endParaRPr sz="1400">
              <a:solidFill>
                <a:srgbClr val="9AA0A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64406" l="-1041" r="3745" t="-3192"/>
          <a:stretch/>
        </p:blipFill>
        <p:spPr>
          <a:xfrm rot="10800000">
            <a:off x="615195" y="0"/>
            <a:ext cx="2321350" cy="9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2" type="title"/>
          </p:nvPr>
        </p:nvSpPr>
        <p:spPr>
          <a:xfrm>
            <a:off x="1049225" y="1909300"/>
            <a:ext cx="7007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049226" y="2898150"/>
            <a:ext cx="3500400" cy="3051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063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8223" r="0" t="0"/>
          <a:stretch/>
        </p:blipFill>
        <p:spPr>
          <a:xfrm>
            <a:off x="8189763" y="191216"/>
            <a:ext cx="806025" cy="2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5">
  <p:cSld name="TITLE_AND_BODY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22850" lIns="91450" spcFirstLastPara="1" rIns="22850" wrap="square" tIns="22850">
            <a:noAutofit/>
          </a:bodyPr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000"/>
              </a:spcBef>
              <a:spcAft>
                <a:spcPts val="3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k—statement slide, light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ctrTitle"/>
          </p:nvPr>
        </p:nvSpPr>
        <p:spPr>
          <a:xfrm>
            <a:off x="342038" y="1545450"/>
            <a:ext cx="8460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Google Sans Medium"/>
              <a:buChar char="●"/>
              <a:defRPr sz="35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○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■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●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○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■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●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○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■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6"/>
          <p:cNvSpPr txBox="1"/>
          <p:nvPr/>
        </p:nvSpPr>
        <p:spPr>
          <a:xfrm>
            <a:off x="6731788" y="4656234"/>
            <a:ext cx="20433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GROUP PRESENTATIONS</a:t>
            </a:r>
            <a:endParaRPr sz="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483875" y="4696434"/>
            <a:ext cx="1043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22850" spcFirstLastPara="1" rIns="22850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 </a:t>
            </a:r>
            <a:endParaRPr sz="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39484" l="0" r="0" t="38916"/>
          <a:stretch/>
        </p:blipFill>
        <p:spPr>
          <a:xfrm>
            <a:off x="440800" y="4656234"/>
            <a:ext cx="1043076" cy="2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k — 1-L header, 2-up ">
  <p:cSld name="TITLE_1_2_2_1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 flipH="1">
            <a:off x="424063" y="1957331"/>
            <a:ext cx="3475800" cy="3416400"/>
          </a:xfrm>
          <a:prstGeom prst="rect">
            <a:avLst/>
          </a:prstGeom>
        </p:spPr>
        <p:txBody>
          <a:bodyPr anchorCtr="0" anchor="t" bIns="22850" lIns="91450" spcFirstLastPara="1" rIns="22850" wrap="square" tIns="22850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–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000"/>
              </a:spcBef>
              <a:spcAft>
                <a:spcPts val="3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440794" y="519738"/>
            <a:ext cx="4330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Google Sans Medium"/>
              <a:buChar char="●"/>
              <a:defRPr sz="20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○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■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●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○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■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●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○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Google Sans Medium"/>
              <a:buChar char="■"/>
              <a:defRPr sz="52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440794" y="1722050"/>
            <a:ext cx="2408100" cy="2796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3" type="body"/>
          </p:nvPr>
        </p:nvSpPr>
        <p:spPr>
          <a:xfrm flipH="1">
            <a:off x="4434719" y="1957331"/>
            <a:ext cx="3475800" cy="3416400"/>
          </a:xfrm>
          <a:prstGeom prst="rect">
            <a:avLst/>
          </a:prstGeom>
        </p:spPr>
        <p:txBody>
          <a:bodyPr anchorCtr="0" anchor="t" bIns="22850" lIns="91450" spcFirstLastPara="1" rIns="22850" wrap="square" tIns="22850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–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000"/>
              </a:spcBef>
              <a:spcAft>
                <a:spcPts val="3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subTitle"/>
          </p:nvPr>
        </p:nvSpPr>
        <p:spPr>
          <a:xfrm>
            <a:off x="4451450" y="1722050"/>
            <a:ext cx="2408100" cy="2796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edium"/>
              <a:buNone/>
              <a:defRPr sz="1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3" name="Google Shape;83;p17"/>
          <p:cNvSpPr txBox="1"/>
          <p:nvPr/>
        </p:nvSpPr>
        <p:spPr>
          <a:xfrm>
            <a:off x="6731788" y="4656234"/>
            <a:ext cx="20433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GROUP PRESENTATIONS</a:t>
            </a:r>
            <a:endParaRPr sz="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483875" y="4696434"/>
            <a:ext cx="1043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22850" spcFirstLastPara="1" rIns="22850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 </a:t>
            </a:r>
            <a:endParaRPr sz="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39484" l="0" r="0" t="38916"/>
          <a:stretch/>
        </p:blipFill>
        <p:spPr>
          <a:xfrm>
            <a:off x="440800" y="4656234"/>
            <a:ext cx="1043076" cy="2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 2">
  <p:cSld name="SECTION_HEADER_3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49869" l="0" r="41619" t="0"/>
          <a:stretch/>
        </p:blipFill>
        <p:spPr>
          <a:xfrm>
            <a:off x="3314875" y="973200"/>
            <a:ext cx="5829123" cy="41702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049225" y="1909300"/>
            <a:ext cx="35004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3">
            <a:alphaModFix/>
          </a:blip>
          <a:srcRect b="0" l="8223" r="0" t="0"/>
          <a:stretch/>
        </p:blipFill>
        <p:spPr>
          <a:xfrm>
            <a:off x="1139119" y="181494"/>
            <a:ext cx="968400" cy="2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6549" y="2974350"/>
            <a:ext cx="3500400" cy="3051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06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 3">
  <p:cSld name="SECTION_HEADER_3_2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-3798" l="0" r="34819" t="-1420"/>
          <a:stretch/>
        </p:blipFill>
        <p:spPr>
          <a:xfrm>
            <a:off x="4505775" y="197154"/>
            <a:ext cx="4638225" cy="45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049225" y="1909300"/>
            <a:ext cx="35004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8223" r="0" t="0"/>
          <a:stretch/>
        </p:blipFill>
        <p:spPr>
          <a:xfrm>
            <a:off x="1139119" y="181494"/>
            <a:ext cx="968400" cy="2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146549" y="2974350"/>
            <a:ext cx="3500400" cy="3051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06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Opt 1" type="tx">
  <p:cSld name="TITLE_AND_BODY">
    <p:bg>
      <p:bgPr>
        <a:solidFill>
          <a:srgbClr val="F8F9FA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64406" l="-1041" r="3745" t="-3192"/>
          <a:stretch/>
        </p:blipFill>
        <p:spPr>
          <a:xfrm rot="10800000">
            <a:off x="615195" y="0"/>
            <a:ext cx="2321350" cy="9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1049225" y="1909300"/>
            <a:ext cx="7007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8223" r="0" t="0"/>
          <a:stretch/>
        </p:blipFill>
        <p:spPr>
          <a:xfrm>
            <a:off x="8189763" y="191216"/>
            <a:ext cx="806025" cy="2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146549" y="2974350"/>
            <a:ext cx="3500400" cy="3051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06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Opt 2">
  <p:cSld name="TITLE_AND_BODY_4">
    <p:bg>
      <p:bgPr>
        <a:solidFill>
          <a:srgbClr val="F8F9FA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6331" r="0" t="44586"/>
          <a:stretch/>
        </p:blipFill>
        <p:spPr>
          <a:xfrm>
            <a:off x="0" y="0"/>
            <a:ext cx="2431776" cy="12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1049225" y="1909300"/>
            <a:ext cx="7007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3">
            <a:alphaModFix/>
          </a:blip>
          <a:srcRect b="0" l="8223" r="0" t="0"/>
          <a:stretch/>
        </p:blipFill>
        <p:spPr>
          <a:xfrm>
            <a:off x="8189763" y="191216"/>
            <a:ext cx="806025" cy="2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146549" y="2974350"/>
            <a:ext cx="3500400" cy="3051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06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Opt 3">
  <p:cSld name="TITLE_AND_BODY_3">
    <p:bg>
      <p:bgPr>
        <a:solidFill>
          <a:srgbClr val="F8F9FA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75" y="66250"/>
            <a:ext cx="2008061" cy="124795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1049225" y="1909300"/>
            <a:ext cx="7007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3">
            <a:alphaModFix/>
          </a:blip>
          <a:srcRect b="0" l="8223" r="0" t="0"/>
          <a:stretch/>
        </p:blipFill>
        <p:spPr>
          <a:xfrm>
            <a:off x="8189763" y="191216"/>
            <a:ext cx="806025" cy="2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1146549" y="2974350"/>
            <a:ext cx="3500400" cy="3051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06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 Title and Text">
  <p:cSld name="TITLE_AND_BODY_1">
    <p:bg>
      <p:bgPr>
        <a:noFill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17675" y="341875"/>
            <a:ext cx="7918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591450" y="1020025"/>
            <a:ext cx="7744500" cy="33789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606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8223" r="0" t="0"/>
          <a:stretch/>
        </p:blipFill>
        <p:spPr>
          <a:xfrm>
            <a:off x="8189763" y="191216"/>
            <a:ext cx="806025" cy="2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itle and Text 1/3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905275" y="0"/>
            <a:ext cx="6238800" cy="5143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417673" y="341875"/>
            <a:ext cx="2235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587148" y="835792"/>
            <a:ext cx="2235000" cy="35631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606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2">
            <a:alphaModFix/>
          </a:blip>
          <a:srcRect b="0" l="8223" r="0" t="0"/>
          <a:stretch/>
        </p:blipFill>
        <p:spPr>
          <a:xfrm>
            <a:off x="8189763" y="191216"/>
            <a:ext cx="806025" cy="2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itle and Text 1/2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417677" y="341875"/>
            <a:ext cx="3807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570075" y="835794"/>
            <a:ext cx="3807900" cy="35631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606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8223" r="0" t="0"/>
          <a:stretch/>
        </p:blipFill>
        <p:spPr>
          <a:xfrm>
            <a:off x="8189763" y="191216"/>
            <a:ext cx="806025" cy="2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 flipH="1">
            <a:off x="424075" y="1957325"/>
            <a:ext cx="345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91450" spcFirstLastPara="1" rIns="22850" wrap="square" tIns="2285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–"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oogle Sans"/>
              <a:buChar char="●"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○"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●"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○"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■"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●"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○"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rtl="0">
              <a:lnSpc>
                <a:spcPct val="115000"/>
              </a:lnSpc>
              <a:spcBef>
                <a:spcPts val="1000"/>
              </a:spcBef>
              <a:spcAft>
                <a:spcPts val="300"/>
              </a:spcAft>
              <a:buSzPts val="1800"/>
              <a:buFont typeface="Google Sans"/>
              <a:buChar char="■"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2" type="body"/>
          </p:nvPr>
        </p:nvSpPr>
        <p:spPr>
          <a:xfrm flipH="1">
            <a:off x="4434726" y="1957325"/>
            <a:ext cx="433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91450" spcFirstLastPara="1" rIns="22850" wrap="square" tIns="2285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–"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oogle Sans"/>
              <a:buChar char="●"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○"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●"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○"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■"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●"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oogle Sans"/>
              <a:buChar char="○"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rtl="0">
              <a:lnSpc>
                <a:spcPct val="115000"/>
              </a:lnSpc>
              <a:spcBef>
                <a:spcPts val="1000"/>
              </a:spcBef>
              <a:spcAft>
                <a:spcPts val="300"/>
              </a:spcAft>
              <a:buSzPts val="1800"/>
              <a:buFont typeface="Google Sans"/>
              <a:buChar char="■"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ews.mongabay.com/wildtech/2018/08/automating-drone-based-wildlife-surveys-saves-time-and-money-study-finds/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www.rdmag.com/article/2018/07/machine-learning-could-be-used-early-dementia-diagnosis" TargetMode="External"/><Relationship Id="rId6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ews.mongabay.com/wildtech/2018/08/automating-drone-based-wildlife-surveys-saves-time-and-money-study-finds/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www.rdmag.com/article/2018/07/machine-learning-could-be-used-early-dementia-diagnosis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ws.mongabay.com/wildtech/2018/08/automating-drone-based-wildlife-surveys-saves-time-and-money-study-finds/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www.rdmag.com/article/2018/07/machine-learning-could-be-used-early-dementia-diagnosis" TargetMode="External"/><Relationship Id="rId6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ews.mongabay.com/wildtech/2018/08/automating-drone-based-wildlife-surveys-saves-time-and-money-study-finds/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www.rdmag.com/article/2018/07/machine-learning-could-be-used-early-dementia-diagno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30951" y="4760105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Bringing ML to the Classroom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1049225" y="1909300"/>
            <a:ext cx="35004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Presentations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17675" y="341875"/>
            <a:ext cx="79182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591450" y="1020025"/>
            <a:ext cx="7744500" cy="33789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06366"/>
              </a:buClr>
              <a:buSzPts val="1800"/>
              <a:buChar char="●"/>
            </a:pPr>
            <a:r>
              <a:rPr lang="en"/>
              <a:t>Identify a potential machine learning application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06366"/>
              </a:buClr>
              <a:buSzPts val="1800"/>
              <a:buChar char="●"/>
            </a:pPr>
            <a:r>
              <a:rPr lang="en"/>
              <a:t>Synthesize what you have learned to create an ML project pitch.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049225" y="1909300"/>
            <a:ext cx="70077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Starter: Visual Thinking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326" y="2677490"/>
            <a:ext cx="153150" cy="1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326" y="4380425"/>
            <a:ext cx="153150" cy="1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6">
            <a:alphaModFix/>
          </a:blip>
          <a:srcRect b="14798" l="0" r="0" t="14798"/>
          <a:stretch/>
        </p:blipFill>
        <p:spPr>
          <a:xfrm>
            <a:off x="417675" y="1793093"/>
            <a:ext cx="3346701" cy="15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type="title"/>
          </p:nvPr>
        </p:nvSpPr>
        <p:spPr>
          <a:xfrm>
            <a:off x="417675" y="341875"/>
            <a:ext cx="79182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Thinking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4258700" y="1020025"/>
            <a:ext cx="4569900" cy="33789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post-its to 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ogle Sans"/>
              <a:buAutoNum type="arabicPeriod"/>
            </a:pPr>
            <a:r>
              <a:rPr lang="en">
                <a:solidFill>
                  <a:schemeClr val="dk1"/>
                </a:solidFill>
              </a:rPr>
              <a:t>write an inspiring word, phrase, statement, or fact about 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ogle Sans"/>
              <a:buAutoNum type="arabicPeriod"/>
            </a:pPr>
            <a:r>
              <a:rPr lang="en">
                <a:solidFill>
                  <a:schemeClr val="dk1"/>
                </a:solidFill>
              </a:rPr>
              <a:t>draw a picture or diagram relating to Machine Learning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ogle Sans"/>
              <a:buAutoNum type="arabicPeriod"/>
            </a:pPr>
            <a:r>
              <a:rPr lang="en">
                <a:solidFill>
                  <a:schemeClr val="dk1"/>
                </a:solidFill>
              </a:rPr>
              <a:t>share a potential application for 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Fill-up as many as you can!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326" y="2677490"/>
            <a:ext cx="153150" cy="1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326" y="4380425"/>
            <a:ext cx="153150" cy="1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6">
            <a:alphaModFix/>
          </a:blip>
          <a:srcRect b="43521" l="0" r="0" t="0"/>
          <a:stretch/>
        </p:blipFill>
        <p:spPr>
          <a:xfrm>
            <a:off x="417675" y="1793093"/>
            <a:ext cx="3346701" cy="15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417675" y="341875"/>
            <a:ext cx="79182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Thinking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4258700" y="1020025"/>
            <a:ext cx="4569900" cy="33789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Walk around and review the notes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rganize the post-its into groups and by similarities.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7">
            <a:alphaModFix/>
          </a:blip>
          <a:srcRect b="14798" l="0" r="0" t="14798"/>
          <a:stretch/>
        </p:blipFill>
        <p:spPr>
          <a:xfrm>
            <a:off x="417675" y="1793093"/>
            <a:ext cx="3346701" cy="15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17675" y="341875"/>
            <a:ext cx="79182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Debrief</a:t>
            </a:r>
            <a:endParaRPr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591450" y="1020025"/>
            <a:ext cx="7744500" cy="33789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How did you organize the notes?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should we label our clusters?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Which applications seemed most interesting to you?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326" y="2677490"/>
            <a:ext cx="153150" cy="1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326" y="4380425"/>
            <a:ext cx="153150" cy="1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6">
            <a:alphaModFix/>
          </a:blip>
          <a:srcRect b="0" l="19" r="19" t="0"/>
          <a:stretch/>
        </p:blipFill>
        <p:spPr>
          <a:xfrm>
            <a:off x="5190675" y="1456075"/>
            <a:ext cx="3346700" cy="22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type="title"/>
          </p:nvPr>
        </p:nvSpPr>
        <p:spPr>
          <a:xfrm>
            <a:off x="417675" y="341875"/>
            <a:ext cx="79182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 an Idea for an application of ML</a:t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591450" y="1020025"/>
            <a:ext cx="3900600" cy="33789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 sure to include: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</a:rPr>
              <a:t>Goal/Problem statement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</a:rPr>
              <a:t>How this impacts/benefits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</a:rPr>
              <a:t>Type of ML problem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</a:rPr>
              <a:t>Data needed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</a:rPr>
              <a:t>Concerns (privacy, bias)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1049225" y="1909300"/>
            <a:ext cx="70077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Your Ideas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326" y="2677490"/>
            <a:ext cx="153150" cy="1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326" y="4380425"/>
            <a:ext cx="153150" cy="1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type="title"/>
          </p:nvPr>
        </p:nvSpPr>
        <p:spPr>
          <a:xfrm>
            <a:off x="417675" y="341875"/>
            <a:ext cx="79182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Discussion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591450" y="1020025"/>
            <a:ext cx="7744500" cy="3378900"/>
          </a:xfrm>
          <a:prstGeom prst="rect">
            <a:avLst/>
          </a:prstGeom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Common themes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Areas we missed?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are you interested in doing next with ML?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