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Google Sans"/>
      <p:regular r:id="rId29"/>
      <p:bold r:id="rId30"/>
      <p:italic r:id="rId31"/>
      <p:boldItalic r:id="rId32"/>
    </p:embeddedFont>
    <p:embeddedFont>
      <p:font typeface="Google Sans Medium"/>
      <p:regular r:id="rId33"/>
      <p:bold r:id="rId34"/>
      <p:italic r:id="rId35"/>
      <p:boldItalic r:id="rId36"/>
    </p:embeddedFont>
    <p:embeddedFont>
      <p:font typeface="Robo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6">
          <p15:clr>
            <a:srgbClr val="A4A3A4"/>
          </p15:clr>
        </p15:guide>
        <p15:guide id="2" pos="278">
          <p15:clr>
            <a:srgbClr val="A4A3A4"/>
          </p15:clr>
        </p15:guide>
        <p15:guide id="3" pos="216">
          <p15:clr>
            <a:srgbClr val="9AA0A6"/>
          </p15:clr>
        </p15:guide>
        <p15:guide id="4" pos="576">
          <p15:clr>
            <a:srgbClr val="9AA0A6"/>
          </p15:clr>
        </p15:guide>
        <p15:guide id="5" pos="673">
          <p15:clr>
            <a:srgbClr val="9AA0A6"/>
          </p15:clr>
        </p15:guide>
        <p15:guide id="6" pos="1035">
          <p15:clr>
            <a:srgbClr val="9AA0A6"/>
          </p15:clr>
        </p15:guide>
        <p15:guide id="7" pos="1130">
          <p15:clr>
            <a:srgbClr val="9AA0A6"/>
          </p15:clr>
        </p15:guide>
        <p15:guide id="8" pos="1482">
          <p15:clr>
            <a:srgbClr val="9AA0A6"/>
          </p15:clr>
        </p15:guide>
        <p15:guide id="9" pos="1569">
          <p15:clr>
            <a:srgbClr val="9AA0A6"/>
          </p15:clr>
        </p15:guide>
        <p15:guide id="10" pos="1929">
          <p15:clr>
            <a:srgbClr val="9AA0A6"/>
          </p15:clr>
        </p15:guide>
        <p15:guide id="11" pos="2031">
          <p15:clr>
            <a:srgbClr val="9AA0A6"/>
          </p15:clr>
        </p15:guide>
        <p15:guide id="12" pos="2388">
          <p15:clr>
            <a:srgbClr val="9AA0A6"/>
          </p15:clr>
        </p15:guide>
        <p15:guide id="13" pos="2478">
          <p15:clr>
            <a:srgbClr val="9AA0A6"/>
          </p15:clr>
        </p15:guide>
        <p15:guide id="14" pos="5169">
          <p15:clr>
            <a:srgbClr val="9AA0A6"/>
          </p15:clr>
        </p15:guide>
        <p15:guide id="15" pos="5087">
          <p15:clr>
            <a:srgbClr val="9AA0A6"/>
          </p15:clr>
        </p15:guide>
        <p15:guide id="16" pos="4725">
          <p15:clr>
            <a:srgbClr val="9AA0A6"/>
          </p15:clr>
        </p15:guide>
        <p15:guide id="17" pos="5522">
          <p15:clr>
            <a:srgbClr val="9AA0A6"/>
          </p15:clr>
        </p15:guide>
        <p15:guide id="18" pos="4630">
          <p15:clr>
            <a:srgbClr val="9AA0A6"/>
          </p15:clr>
        </p15:guide>
        <p15:guide id="19" pos="4278">
          <p15:clr>
            <a:srgbClr val="9AA0A6"/>
          </p15:clr>
        </p15:guide>
        <p15:guide id="20" pos="4191">
          <p15:clr>
            <a:srgbClr val="9AA0A6"/>
          </p15:clr>
        </p15:guide>
        <p15:guide id="21" pos="3824">
          <p15:clr>
            <a:srgbClr val="9AA0A6"/>
          </p15:clr>
        </p15:guide>
        <p15:guide id="22" pos="3737">
          <p15:clr>
            <a:srgbClr val="9AA0A6"/>
          </p15:clr>
        </p15:guide>
        <p15:guide id="23" pos="2927">
          <p15:clr>
            <a:srgbClr val="9AA0A6"/>
          </p15:clr>
        </p15:guide>
        <p15:guide id="24" pos="2833">
          <p15:clr>
            <a:srgbClr val="9AA0A6"/>
          </p15:clr>
        </p15:guide>
        <p15:guide id="25" pos="3282">
          <p15:clr>
            <a:srgbClr val="9AA0A6"/>
          </p15:clr>
        </p15:guide>
        <p15:guide id="26" pos="3378">
          <p15:clr>
            <a:srgbClr val="9AA0A6"/>
          </p15:clr>
        </p15:guide>
        <p15:guide id="27" orient="horz" pos="1080">
          <p15:clr>
            <a:srgbClr val="9AA0A6"/>
          </p15:clr>
        </p15:guide>
        <p15:guide id="28" orient="horz" pos="307">
          <p15:clr>
            <a:srgbClr val="9AA0A6"/>
          </p15:clr>
        </p15:guide>
        <p15:guide id="29" orient="horz" pos="489">
          <p15:clr>
            <a:srgbClr val="9AA0A6"/>
          </p15:clr>
        </p15:guide>
        <p15:guide id="30" orient="horz" pos="588">
          <p15:clr>
            <a:srgbClr val="9AA0A6"/>
          </p15:clr>
        </p15:guide>
        <p15:guide id="31" orient="horz" pos="849">
          <p15:clr>
            <a:srgbClr val="9AA0A6"/>
          </p15:clr>
        </p15:guide>
        <p15:guide id="32" orient="horz" pos="948">
          <p15:clr>
            <a:srgbClr val="9AA0A6"/>
          </p15:clr>
        </p15:guide>
        <p15:guide id="33" orient="horz" pos="2022">
          <p15:clr>
            <a:srgbClr val="9AA0A6"/>
          </p15:clr>
        </p15:guide>
        <p15:guide id="34" orient="horz" pos="1929">
          <p15:clr>
            <a:srgbClr val="9AA0A6"/>
          </p15:clr>
        </p15:guide>
        <p15:guide id="35" orient="horz" pos="1576">
          <p15:clr>
            <a:srgbClr val="9AA0A6"/>
          </p15:clr>
        </p15:guide>
        <p15:guide id="36" orient="horz" pos="1311">
          <p15:clr>
            <a:srgbClr val="9AA0A6"/>
          </p15:clr>
        </p15:guide>
        <p15:guide id="37" orient="horz" pos="1224">
          <p15:clr>
            <a:srgbClr val="9AA0A6"/>
          </p15:clr>
        </p15:guide>
        <p15:guide id="38" orient="horz" pos="162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James W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56" orient="horz"/>
        <p:guide pos="278"/>
        <p:guide pos="216"/>
        <p:guide pos="576"/>
        <p:guide pos="673"/>
        <p:guide pos="1035"/>
        <p:guide pos="1130"/>
        <p:guide pos="1482"/>
        <p:guide pos="1569"/>
        <p:guide pos="1929"/>
        <p:guide pos="2031"/>
        <p:guide pos="2388"/>
        <p:guide pos="2478"/>
        <p:guide pos="5169"/>
        <p:guide pos="5087"/>
        <p:guide pos="4725"/>
        <p:guide pos="5522"/>
        <p:guide pos="4630"/>
        <p:guide pos="4278"/>
        <p:guide pos="4191"/>
        <p:guide pos="3824"/>
        <p:guide pos="3737"/>
        <p:guide pos="2927"/>
        <p:guide pos="2833"/>
        <p:guide pos="3282"/>
        <p:guide pos="3378"/>
        <p:guide pos="1080" orient="horz"/>
        <p:guide pos="307" orient="horz"/>
        <p:guide pos="489" orient="horz"/>
        <p:guide pos="588" orient="horz"/>
        <p:guide pos="849" orient="horz"/>
        <p:guide pos="948" orient="horz"/>
        <p:guide pos="2022" orient="horz"/>
        <p:guide pos="1929" orient="horz"/>
        <p:guide pos="1576" orient="horz"/>
        <p:guide pos="1311" orient="horz"/>
        <p:guide pos="1224" orient="horz"/>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oogle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italic.fntdata"/><Relationship Id="rId30" Type="http://schemas.openxmlformats.org/officeDocument/2006/relationships/font" Target="fonts/GoogleSans-bold.fntdata"/><Relationship Id="rId11" Type="http://schemas.openxmlformats.org/officeDocument/2006/relationships/slide" Target="slides/slide5.xml"/><Relationship Id="rId33" Type="http://schemas.openxmlformats.org/officeDocument/2006/relationships/font" Target="fonts/GoogleSansMedium-regular.fntdata"/><Relationship Id="rId10" Type="http://schemas.openxmlformats.org/officeDocument/2006/relationships/slide" Target="slides/slide4.xml"/><Relationship Id="rId32" Type="http://schemas.openxmlformats.org/officeDocument/2006/relationships/font" Target="fonts/GoogleSans-boldItalic.fntdata"/><Relationship Id="rId13" Type="http://schemas.openxmlformats.org/officeDocument/2006/relationships/slide" Target="slides/slide7.xml"/><Relationship Id="rId35" Type="http://schemas.openxmlformats.org/officeDocument/2006/relationships/font" Target="fonts/GoogleSansMedium-italic.fntdata"/><Relationship Id="rId12" Type="http://schemas.openxmlformats.org/officeDocument/2006/relationships/slide" Target="slides/slide6.xml"/><Relationship Id="rId34" Type="http://schemas.openxmlformats.org/officeDocument/2006/relationships/font" Target="fonts/GoogleSansMedium-bold.fntdata"/><Relationship Id="rId15" Type="http://schemas.openxmlformats.org/officeDocument/2006/relationships/slide" Target="slides/slide9.xml"/><Relationship Id="rId37" Type="http://schemas.openxmlformats.org/officeDocument/2006/relationships/font" Target="fonts/RobotoLight-regular.fntdata"/><Relationship Id="rId14" Type="http://schemas.openxmlformats.org/officeDocument/2006/relationships/slide" Target="slides/slide8.xml"/><Relationship Id="rId36" Type="http://schemas.openxmlformats.org/officeDocument/2006/relationships/font" Target="fonts/GoogleSansMedium-boldItalic.fntdata"/><Relationship Id="rId17" Type="http://schemas.openxmlformats.org/officeDocument/2006/relationships/slide" Target="slides/slide11.xml"/><Relationship Id="rId39" Type="http://schemas.openxmlformats.org/officeDocument/2006/relationships/font" Target="fonts/RobotoLight-italic.fntdata"/><Relationship Id="rId16" Type="http://schemas.openxmlformats.org/officeDocument/2006/relationships/slide" Target="slides/slide10.xml"/><Relationship Id="rId38" Type="http://schemas.openxmlformats.org/officeDocument/2006/relationships/font" Target="fonts/RobotoLight-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8T17:22:48.265">
    <p:pos x="553" y="1858"/>
    <p:text>We should add attribution and a link to the image.</p:text>
  </p:cm>
  <p:cm authorId="0" idx="2" dt="2019-07-03T22:42:16.076">
    <p:pos x="553" y="1858"/>
    <p:text>What restrictions do we put on people who receive the content? For example, are they allowed to share the lessons?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vectors/bees-honeycomb-combs-honey-wax-4579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albertogp123/5843577306/in/photostrea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stanford.edu/2017/01/25/artificial-intelligence-used-identify-skin-cancer/" TargetMode="External"/><Relationship Id="rId3" Type="http://schemas.openxmlformats.org/officeDocument/2006/relationships/hyperlink" Target="https://docs.google.com/document/d/1uUUJkIcrDGML1AUBWgdeSvDO2MLY-FzwvCzdpHCpCKs/edit?usp=sharing" TargetMode="External"/><Relationship Id="rId4" Type="http://schemas.openxmlformats.org/officeDocument/2006/relationships/hyperlink" Target="https://pixabay.com/photos/cancer-cells-cells-scan-54195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Machine learning systems learn from patterns in data. But how do you know if your machine learning system is doing well? It doesn't matter if your system is 100% accurate if it's not achieving the goal or problem you are trying to achieve.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 this session, we'll discuss how to make a frame a machine learning problem so its clear to everyone when your model is successful.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b9d41ed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b9d41ed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a</a:t>
            </a:r>
            <a:r>
              <a:rPr lang="en"/>
              <a:t>nimate each row]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It is helpful to think of the ML process as an experiment where we run test after test after test to converge on a workable model. Like an experiment, the process can be exciting and challenging, but ultimately worthwhile.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Ok we are going to move onto our final activity but first: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These are best practices to start building a model. Doing this helps you ensure that you start out on the right foot.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[cover the points on the slide]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Suppose: You have a landscaping business and are getting ready to hire some people to help out for the fall. You want an ML model to predict how many leaves will fall from a tree on a given day so that you can figure out how many people you need to hire to clean up the leaves.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Clear use case</a:t>
            </a:r>
            <a:endParaRPr b="1"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Is it obvious what the ML system would need to do?</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Yes, predict the number of leaves.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Know the problem</a:t>
            </a:r>
            <a:r>
              <a:rPr lang="en" sz="1200">
                <a:solidFill>
                  <a:schemeClr val="dk1"/>
                </a:solidFill>
              </a:rPr>
              <a:t>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The problem is that you need to hire help but don’t know how many people you will actually need on a given day.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You have a lot of data</a:t>
            </a:r>
            <a:endParaRPr b="1"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How would you get data on leaves falling from trees. Would you be able to get it from every type of tree in a given area? What factors might influence leaves falling?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Predictive power</a:t>
            </a:r>
            <a:endParaRPr b="1"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It is even possible to reliably predict what you are hoping to? Is it possible to predict if it is going to rain on a given day- yes. How about for our scenario?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Aim to make decisions, not just predictions</a:t>
            </a:r>
            <a:endParaRPr b="1"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A prediction can only take you so far. That prediction has to enable you (or the system) to make a decision.</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In this case yes, it will help determine how many people to hire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So- is this a well framed problem for ML?</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Would you consider this a good fit for an ML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What feedback would you have on their ML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What issues do you think they will encounter?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Image from </a:t>
            </a:r>
            <a:r>
              <a:rPr lang="en" u="sng">
                <a:solidFill>
                  <a:schemeClr val="hlink"/>
                </a:solidFill>
                <a:hlinkClick r:id="rId2"/>
              </a:rPr>
              <a:t>Pixabay</a:t>
            </a:r>
            <a:r>
              <a:rPr lang="en">
                <a:solidFill>
                  <a:schemeClr val="dk1"/>
                </a:solidFill>
              </a:rPr>
              <a:t> (Pixabay Licence)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9d41ed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5b9d41ed1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Would you consider this a good fit for an ML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What feedback would you have on their ML problem?</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What issues do you think they will encounter?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Image from </a:t>
            </a:r>
            <a:r>
              <a:rPr lang="en" u="sng">
                <a:solidFill>
                  <a:schemeClr val="hlink"/>
                </a:solidFill>
                <a:hlinkClick r:id="rId2"/>
              </a:rPr>
              <a:t>Alberto G on Flick</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b9d41ed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5b9d41ed14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Answers could include generic definitions of ML:</a:t>
            </a:r>
            <a:endParaRPr/>
          </a:p>
          <a:p>
            <a:pPr indent="-298450" lvl="0" marL="457200" rtl="0" algn="l">
              <a:lnSpc>
                <a:spcPct val="100000"/>
              </a:lnSpc>
              <a:spcBef>
                <a:spcPts val="0"/>
              </a:spcBef>
              <a:spcAft>
                <a:spcPts val="0"/>
              </a:spcAft>
              <a:buSzPts val="1100"/>
              <a:buChar char="●"/>
            </a:pPr>
            <a:r>
              <a:rPr lang="en"/>
              <a:t>Machine Learning systems take inputs (data) to make useful predictions and decisions about previously unseen pieces of data.</a:t>
            </a:r>
            <a:endParaRPr/>
          </a:p>
          <a:p>
            <a:pPr indent="-298450" lvl="0" marL="457200" rtl="0" algn="l">
              <a:lnSpc>
                <a:spcPct val="100000"/>
              </a:lnSpc>
              <a:spcBef>
                <a:spcPts val="0"/>
              </a:spcBef>
              <a:spcAft>
                <a:spcPts val="0"/>
              </a:spcAft>
              <a:buSzPts val="1100"/>
              <a:buChar char="●"/>
            </a:pPr>
            <a:r>
              <a:rPr lang="en"/>
              <a:t>Computers learning how to do a task without being explicitly programmed to do so.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a:t>
            </a:r>
            <a:r>
              <a:rPr lang="en"/>
              <a:t>ut it's important to clarify that supervised ML uses labeled data as an additional source of information. It is like giving an example test with the answers all worked out in order to learn how to solve the problems.</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2d6bded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b2d6bded1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Let's review some ML terminology you may have seen before which will help in writing a clear ML problem.</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2d6bded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5b2d6bded1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2d6bded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5b2d6bded1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2d6bded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5b2d6bded1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2d6bded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5b2d6bded1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b2d6bded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5b2d6bded1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Original article: </a:t>
            </a:r>
            <a:r>
              <a:rPr lang="en" u="sng">
                <a:solidFill>
                  <a:srgbClr val="1973E8"/>
                </a:solidFill>
                <a:hlinkClick r:id="rId2"/>
              </a:rPr>
              <a:t>https://news.stanford.edu/2017/01/25/artificial-intelligence-used-identify-skin-cancer/</a:t>
            </a:r>
            <a:endParaRPr>
              <a:solidFill>
                <a:srgbClr val="1973E8"/>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Printable Doc:</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rgbClr val="1A73E8"/>
                </a:solidFill>
                <a:hlinkClick r:id="rId3"/>
              </a:rPr>
              <a:t>https://docs.google.com/document/d/1uUUJkIcrDGML1AUBWgdeSvDO2MLY-FzwvCzdpHCpCKs/edit?usp=sharing</a:t>
            </a:r>
            <a:endParaRPr>
              <a:solidFill>
                <a:srgbClr val="1A73E8"/>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[Provide 10 minutes for learners to read article and highlight/record each term as it relates to the model described.]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Review answers: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Label: Type of cancer or not cancer-malignant carcinoma or melanoma</a:t>
            </a:r>
            <a:endParaRPr>
              <a:solidFill>
                <a:schemeClr val="dk1"/>
              </a:solidFill>
            </a:endParaRPr>
          </a:p>
          <a:p>
            <a:pPr indent="-298450" lvl="0" marL="457200" rtl="0" algn="l">
              <a:lnSpc>
                <a:spcPct val="100000"/>
              </a:lnSpc>
              <a:spcBef>
                <a:spcPts val="0"/>
              </a:spcBef>
              <a:spcAft>
                <a:spcPts val="0"/>
              </a:spcAft>
              <a:buSzPts val="1100"/>
              <a:buChar char="●"/>
            </a:pPr>
            <a:r>
              <a:rPr lang="en"/>
              <a:t>Feature: What might features of skin cancer be?  </a:t>
            </a:r>
            <a:r>
              <a:rPr lang="en" u="sng">
                <a:highlight>
                  <a:schemeClr val="lt1"/>
                </a:highlight>
              </a:rPr>
              <a:t>A</a:t>
            </a:r>
            <a:r>
              <a:rPr lang="en">
                <a:highlight>
                  <a:schemeClr val="lt1"/>
                </a:highlight>
              </a:rPr>
              <a:t>symmetry, irregular </a:t>
            </a:r>
            <a:r>
              <a:rPr lang="en" u="sng">
                <a:highlight>
                  <a:schemeClr val="lt1"/>
                </a:highlight>
              </a:rPr>
              <a:t>B</a:t>
            </a:r>
            <a:r>
              <a:rPr lang="en">
                <a:highlight>
                  <a:schemeClr val="lt1"/>
                </a:highlight>
              </a:rPr>
              <a:t>orders, more than one or uneven distribution of </a:t>
            </a:r>
            <a:r>
              <a:rPr lang="en" u="sng">
                <a:highlight>
                  <a:schemeClr val="lt1"/>
                </a:highlight>
              </a:rPr>
              <a:t>C</a:t>
            </a:r>
            <a:r>
              <a:rPr lang="en">
                <a:highlight>
                  <a:schemeClr val="lt1"/>
                </a:highlight>
              </a:rPr>
              <a:t>olor, or a large (greater than 6mm) </a:t>
            </a:r>
            <a:r>
              <a:rPr lang="en" u="sng">
                <a:highlight>
                  <a:schemeClr val="lt1"/>
                </a:highlight>
              </a:rPr>
              <a:t>D</a:t>
            </a:r>
            <a:r>
              <a:rPr lang="en">
                <a:highlight>
                  <a:schemeClr val="lt1"/>
                </a:highlight>
              </a:rPr>
              <a:t>iameter, the </a:t>
            </a:r>
            <a:r>
              <a:rPr lang="en" u="sng">
                <a:highlight>
                  <a:schemeClr val="lt1"/>
                </a:highlight>
              </a:rPr>
              <a:t>E</a:t>
            </a:r>
            <a:r>
              <a:rPr lang="en">
                <a:highlight>
                  <a:schemeClr val="lt1"/>
                </a:highlight>
              </a:rPr>
              <a:t>volution of moles (growth) </a:t>
            </a:r>
            <a:endParaRPr/>
          </a:p>
          <a:p>
            <a:pPr indent="-298450" lvl="0" marL="457200" rtl="0" algn="l">
              <a:lnSpc>
                <a:spcPct val="100000"/>
              </a:lnSpc>
              <a:spcBef>
                <a:spcPts val="0"/>
              </a:spcBef>
              <a:spcAft>
                <a:spcPts val="0"/>
              </a:spcAft>
              <a:buSzPts val="1100"/>
              <a:buChar char="●"/>
            </a:pPr>
            <a:r>
              <a:rPr lang="en">
                <a:solidFill>
                  <a:schemeClr val="dk1"/>
                </a:solidFill>
              </a:rPr>
              <a:t>Example: image of a skin lesion</a:t>
            </a:r>
            <a:endParaRPr>
              <a:solidFill>
                <a:schemeClr val="dk1"/>
              </a:solidFill>
            </a:endParaRPr>
          </a:p>
          <a:p>
            <a:pPr indent="-298450" lvl="0" marL="457200" rtl="0" algn="l">
              <a:lnSpc>
                <a:spcPct val="100000"/>
              </a:lnSpc>
              <a:spcBef>
                <a:spcPts val="0"/>
              </a:spcBef>
              <a:spcAft>
                <a:spcPts val="0"/>
              </a:spcAft>
              <a:buSzPts val="1100"/>
              <a:buChar char="●"/>
            </a:pPr>
            <a:r>
              <a:rPr lang="en">
                <a:solidFill>
                  <a:schemeClr val="dk1"/>
                </a:solidFill>
              </a:rPr>
              <a:t>Labeled example: Biopsy confirmed image of cancerous lesion, labeled by a radiologist</a:t>
            </a:r>
            <a:endParaRPr>
              <a:solidFill>
                <a:schemeClr val="dk1"/>
              </a:solidFill>
            </a:endParaRPr>
          </a:p>
          <a:p>
            <a:pPr indent="-298450" lvl="0" marL="457200" rtl="0" algn="l">
              <a:lnSpc>
                <a:spcPct val="100000"/>
              </a:lnSpc>
              <a:spcBef>
                <a:spcPts val="0"/>
              </a:spcBef>
              <a:spcAft>
                <a:spcPts val="0"/>
              </a:spcAft>
              <a:buSzPts val="1100"/>
              <a:buChar char="●"/>
            </a:pPr>
            <a:r>
              <a:rPr lang="en">
                <a:solidFill>
                  <a:schemeClr val="dk1"/>
                </a:solidFill>
              </a:rPr>
              <a:t>Unlabeled example: image of skin- unknown if there is cancer</a:t>
            </a:r>
            <a:endParaRPr>
              <a:solidFill>
                <a:schemeClr val="dk1"/>
              </a:solidFill>
            </a:endParaRPr>
          </a:p>
          <a:p>
            <a:pPr indent="-298450" lvl="0" marL="457200" rtl="0" algn="l">
              <a:lnSpc>
                <a:spcPct val="100000"/>
              </a:lnSpc>
              <a:spcBef>
                <a:spcPts val="0"/>
              </a:spcBef>
              <a:spcAft>
                <a:spcPts val="0"/>
              </a:spcAft>
              <a:buSzPts val="1100"/>
              <a:buChar char="●"/>
            </a:pPr>
            <a:r>
              <a:rPr lang="en">
                <a:solidFill>
                  <a:schemeClr val="dk1"/>
                </a:solidFill>
              </a:rPr>
              <a:t>Output: prediction of cancer vs. not cancer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Stretch Questions: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What is the real-word impact of this model?</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How can a computer “see” an image?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Image from </a:t>
            </a:r>
            <a:r>
              <a:rPr lang="en" u="sng">
                <a:solidFill>
                  <a:schemeClr val="hlink"/>
                </a:solidFill>
                <a:hlinkClick r:id="rId4"/>
              </a:rPr>
              <a:t>https://pixabay.com/photos/cancer-cells-cells-scan-541954/</a:t>
            </a:r>
            <a:r>
              <a:rPr lang="en">
                <a:solidFill>
                  <a:schemeClr val="dk1"/>
                </a:solidFill>
              </a:rPr>
              <a:t> Pixabay License Free for commercial use  No attribution required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1">
  <p:cSld name="SECTION_HEADER_3">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636" l="0" r="20911" t="24373"/>
          <a:stretch/>
        </p:blipFill>
        <p:spPr>
          <a:xfrm>
            <a:off x="4360400" y="-30925"/>
            <a:ext cx="4783600" cy="5174427"/>
          </a:xfrm>
          <a:prstGeom prst="rect">
            <a:avLst/>
          </a:prstGeom>
          <a:noFill/>
          <a:ln>
            <a:noFill/>
          </a:ln>
        </p:spPr>
      </p:pic>
      <p:pic>
        <p:nvPicPr>
          <p:cNvPr id="10" name="Google Shape;10;p2"/>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1" name="Google Shape;11;p2"/>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 name="Google Shape;12;p2"/>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_1_2_2_1">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
        <p:nvSpPr>
          <p:cNvPr id="54" name="Google Shape;54;p11"/>
          <p:cNvSpPr txBox="1"/>
          <p:nvPr>
            <p:ph type="title"/>
          </p:nvPr>
        </p:nvSpPr>
        <p:spPr>
          <a:xfrm>
            <a:off x="417675" y="341875"/>
            <a:ext cx="79182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1_2_2_1_1">
    <p:spTree>
      <p:nvGrpSpPr>
        <p:cNvPr id="55" name="Shape 55"/>
        <p:cNvGrpSpPr/>
        <p:nvPr/>
      </p:nvGrpSpPr>
      <p:grpSpPr>
        <a:xfrm>
          <a:off x="0" y="0"/>
          <a:ext cx="0" cy="0"/>
          <a:chOff x="0" y="0"/>
          <a:chExt cx="0" cy="0"/>
        </a:xfrm>
      </p:grpSpPr>
      <p:pic>
        <p:nvPicPr>
          <p:cNvPr id="56" name="Google Shape;56;p12"/>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Background">
  <p:cSld name="TITLE_1_2_2_1_1_1">
    <p:bg>
      <p:bgPr>
        <a:solidFill>
          <a:srgbClr val="000000"/>
        </a:solidFill>
      </p:bgPr>
    </p:bg>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b="36163" l="0" r="0" t="29027"/>
          <a:stretch/>
        </p:blipFill>
        <p:spPr>
          <a:xfrm>
            <a:off x="8142925" y="129001"/>
            <a:ext cx="824649" cy="29232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slide, Light">
  <p:cSld name="TITLE_3">
    <p:spTree>
      <p:nvGrpSpPr>
        <p:cNvPr id="59" name="Shape 59"/>
        <p:cNvGrpSpPr/>
        <p:nvPr/>
      </p:nvGrpSpPr>
      <p:grpSpPr>
        <a:xfrm>
          <a:off x="0" y="0"/>
          <a:ext cx="0" cy="0"/>
          <a:chOff x="0" y="0"/>
          <a:chExt cx="0" cy="0"/>
        </a:xfrm>
      </p:grpSpPr>
      <p:sp>
        <p:nvSpPr>
          <p:cNvPr id="60" name="Google Shape;60;p14"/>
          <p:cNvSpPr txBox="1"/>
          <p:nvPr>
            <p:ph type="ctrTitle"/>
          </p:nvPr>
        </p:nvSpPr>
        <p:spPr>
          <a:xfrm>
            <a:off x="342038" y="1545450"/>
            <a:ext cx="8460000" cy="2052600"/>
          </a:xfrm>
          <a:prstGeom prst="rect">
            <a:avLst/>
          </a:prstGeom>
          <a:noFill/>
          <a:ln>
            <a:noFill/>
          </a:ln>
        </p:spPr>
        <p:txBody>
          <a:bodyPr anchorCtr="0" anchor="ctr" bIns="22850" lIns="22850" spcFirstLastPara="1" rIns="22850" wrap="square" tIns="22850">
            <a:noAutofit/>
          </a:bodyPr>
          <a:lstStyle>
            <a:lvl1pPr lvl="0" rtl="0" algn="ctr">
              <a:spcBef>
                <a:spcPts val="0"/>
              </a:spcBef>
              <a:spcAft>
                <a:spcPts val="0"/>
              </a:spcAft>
              <a:buSzPts val="3600"/>
              <a:buFont typeface="Google Sans Medium"/>
              <a:buChar char="●"/>
              <a:defRPr sz="3600">
                <a:latin typeface="Google Sans Medium"/>
                <a:ea typeface="Google Sans Medium"/>
                <a:cs typeface="Google Sans Medium"/>
                <a:sym typeface="Google Sans Medium"/>
              </a:defRPr>
            </a:lvl1pPr>
            <a:lvl2pPr lvl="1"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rtl="0" algn="ctr">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pic>
        <p:nvPicPr>
          <p:cNvPr id="61" name="Google Shape;61;p14"/>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extLst>
    <p:ext uri="{DCECCB84-F9BA-43D5-87BE-67443E8EF086}">
      <p15:sldGuideLst>
        <p15:guide id="1" orient="horz" pos="302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2">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nvSpPr>
        <p:spPr>
          <a:xfrm>
            <a:off x="673178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PROBLEM FRAMING</a:t>
            </a:r>
            <a:endParaRPr b="0" i="0" sz="500" u="none" cap="none" strike="noStrike">
              <a:solidFill>
                <a:srgbClr val="FFFFFF"/>
              </a:solidFill>
              <a:latin typeface="Roboto"/>
              <a:ea typeface="Roboto"/>
              <a:cs typeface="Roboto"/>
              <a:sym typeface="Roboto"/>
            </a:endParaRPr>
          </a:p>
        </p:txBody>
      </p:sp>
      <p:sp>
        <p:nvSpPr>
          <p:cNvPr id="65" name="Google Shape;65;p15"/>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PROPRIETARY + CONFIDENTIAL </a:t>
            </a:r>
            <a:endParaRPr b="0" i="0" sz="500" u="none" cap="none" strike="noStrike">
              <a:solidFill>
                <a:srgbClr val="FFFFFF"/>
              </a:solidFill>
              <a:latin typeface="Roboto"/>
              <a:ea typeface="Roboto"/>
              <a:cs typeface="Roboto"/>
              <a:sym typeface="Roboto"/>
            </a:endParaRPr>
          </a:p>
        </p:txBody>
      </p:sp>
      <p:pic>
        <p:nvPicPr>
          <p:cNvPr id="66" name="Google Shape;66;p15"/>
          <p:cNvPicPr preferRelativeResize="0"/>
          <p:nvPr/>
        </p:nvPicPr>
        <p:blipFill rotWithShape="1">
          <a:blip r:embed="rId2">
            <a:alphaModFix/>
          </a:blip>
          <a:srcRect b="38887" l="0" r="0" t="38691"/>
          <a:stretch/>
        </p:blipFill>
        <p:spPr>
          <a:xfrm>
            <a:off x="459788" y="4656225"/>
            <a:ext cx="1005099" cy="2253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 1-L header, 2-up ">
  <p:cSld name="TITLE_1_2_2_1_2">
    <p:spTree>
      <p:nvGrpSpPr>
        <p:cNvPr id="67" name="Shape 67"/>
        <p:cNvGrpSpPr/>
        <p:nvPr/>
      </p:nvGrpSpPr>
      <p:grpSpPr>
        <a:xfrm>
          <a:off x="0" y="0"/>
          <a:ext cx="0" cy="0"/>
          <a:chOff x="0" y="0"/>
          <a:chExt cx="0" cy="0"/>
        </a:xfrm>
      </p:grpSpPr>
      <p:sp>
        <p:nvSpPr>
          <p:cNvPr id="68" name="Google Shape;68;p16"/>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69" name="Google Shape;69;p16"/>
          <p:cNvSpPr txBox="1"/>
          <p:nvPr>
            <p:ph idx="1" type="body"/>
          </p:nvPr>
        </p:nvSpPr>
        <p:spPr>
          <a:xfrm flipH="1">
            <a:off x="424063" y="1957331"/>
            <a:ext cx="3475800" cy="3416400"/>
          </a:xfrm>
          <a:prstGeom prst="rect">
            <a:avLst/>
          </a:prstGeom>
          <a:noFill/>
          <a:ln>
            <a:noFill/>
          </a:ln>
        </p:spPr>
        <p:txBody>
          <a:bodyPr anchorCtr="0" anchor="t" bIns="22850" lIns="91450" spcFirstLastPara="1" rIns="22850" wrap="square" tIns="22850">
            <a:noAutofit/>
          </a:bodyPr>
          <a:lstStyle>
            <a:lvl1pPr indent="-304800" lvl="0" marL="4572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1pPr>
            <a:lvl2pPr indent="-304800" lvl="1" marL="914400" rtl="0" algn="l">
              <a:lnSpc>
                <a:spcPct val="115000"/>
              </a:lnSpc>
              <a:spcBef>
                <a:spcPts val="1000"/>
              </a:spcBef>
              <a:spcAft>
                <a:spcPts val="0"/>
              </a:spcAft>
              <a:buClr>
                <a:srgbClr val="666666"/>
              </a:buClr>
              <a:buSzPts val="1200"/>
              <a:buFont typeface="Roboto Light"/>
              <a:buChar char="●"/>
              <a:defRPr sz="1200">
                <a:latin typeface="Roboto Light"/>
                <a:ea typeface="Roboto Light"/>
                <a:cs typeface="Roboto Light"/>
                <a:sym typeface="Roboto Light"/>
              </a:defRPr>
            </a:lvl2pPr>
            <a:lvl3pPr indent="-304800" lvl="2" marL="1371600" rtl="0" algn="l">
              <a:lnSpc>
                <a:spcPct val="115000"/>
              </a:lnSpc>
              <a:spcBef>
                <a:spcPts val="1000"/>
              </a:spcBef>
              <a:spcAft>
                <a:spcPts val="0"/>
              </a:spcAft>
              <a:buClr>
                <a:schemeClr val="dk2"/>
              </a:buClr>
              <a:buSzPts val="1200"/>
              <a:buFont typeface="Roboto Light"/>
              <a:buChar char="○"/>
              <a:defRPr sz="1200">
                <a:latin typeface="Roboto Light"/>
                <a:ea typeface="Roboto Light"/>
                <a:cs typeface="Roboto Light"/>
                <a:sym typeface="Roboto Light"/>
              </a:defRPr>
            </a:lvl3pPr>
            <a:lvl4pPr indent="-304800" lvl="3" marL="18288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4pPr>
            <a:lvl5pPr indent="-304800" lvl="4" marL="22860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5pPr>
            <a:lvl6pPr indent="-304800" lvl="5" marL="27432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6pPr>
            <a:lvl7pPr indent="-304800" lvl="6" marL="32004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7pPr>
            <a:lvl8pPr indent="-304800" lvl="7" marL="36576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8pPr>
            <a:lvl9pPr indent="-304800" lvl="8" marL="4114800" rtl="0" algn="l">
              <a:lnSpc>
                <a:spcPct val="115000"/>
              </a:lnSpc>
              <a:spcBef>
                <a:spcPts val="1000"/>
              </a:spcBef>
              <a:spcAft>
                <a:spcPts val="300"/>
              </a:spcAft>
              <a:buSzPts val="1200"/>
              <a:buFont typeface="Roboto Light"/>
              <a:buChar char="■"/>
              <a:defRPr sz="1200">
                <a:latin typeface="Roboto Light"/>
                <a:ea typeface="Roboto Light"/>
                <a:cs typeface="Roboto Light"/>
                <a:sym typeface="Roboto Light"/>
              </a:defRPr>
            </a:lvl9pPr>
          </a:lstStyle>
          <a:p/>
        </p:txBody>
      </p:sp>
      <p:sp>
        <p:nvSpPr>
          <p:cNvPr id="70" name="Google Shape;70;p16"/>
          <p:cNvSpPr txBox="1"/>
          <p:nvPr>
            <p:ph type="ctrTitle"/>
          </p:nvPr>
        </p:nvSpPr>
        <p:spPr>
          <a:xfrm>
            <a:off x="440794" y="519738"/>
            <a:ext cx="4330800" cy="6030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71" name="Google Shape;71;p16"/>
          <p:cNvSpPr txBox="1"/>
          <p:nvPr>
            <p:ph idx="2" type="subTitle"/>
          </p:nvPr>
        </p:nvSpPr>
        <p:spPr>
          <a:xfrm>
            <a:off x="440794" y="1722050"/>
            <a:ext cx="2408100" cy="2796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1200"/>
              <a:buFont typeface="Roboto"/>
              <a:buNone/>
              <a:defRPr sz="1200">
                <a:latin typeface="Roboto"/>
                <a:ea typeface="Roboto"/>
                <a:cs typeface="Roboto"/>
                <a:sym typeface="Roboto"/>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72" name="Google Shape;72;p16"/>
          <p:cNvSpPr txBox="1"/>
          <p:nvPr>
            <p:ph idx="3" type="body"/>
          </p:nvPr>
        </p:nvSpPr>
        <p:spPr>
          <a:xfrm flipH="1">
            <a:off x="4434719" y="1957331"/>
            <a:ext cx="3475800" cy="3416400"/>
          </a:xfrm>
          <a:prstGeom prst="rect">
            <a:avLst/>
          </a:prstGeom>
          <a:noFill/>
          <a:ln>
            <a:noFill/>
          </a:ln>
        </p:spPr>
        <p:txBody>
          <a:bodyPr anchorCtr="0" anchor="t" bIns="22850" lIns="91450" spcFirstLastPara="1" rIns="22850" wrap="square" tIns="22850">
            <a:noAutofit/>
          </a:bodyPr>
          <a:lstStyle>
            <a:lvl1pPr indent="-304800" lvl="0" marL="4572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1pPr>
            <a:lvl2pPr indent="-304800" lvl="1" marL="914400" rtl="0" algn="l">
              <a:lnSpc>
                <a:spcPct val="115000"/>
              </a:lnSpc>
              <a:spcBef>
                <a:spcPts val="1000"/>
              </a:spcBef>
              <a:spcAft>
                <a:spcPts val="0"/>
              </a:spcAft>
              <a:buClr>
                <a:srgbClr val="666666"/>
              </a:buClr>
              <a:buSzPts val="1200"/>
              <a:buFont typeface="Roboto Light"/>
              <a:buChar char="●"/>
              <a:defRPr sz="1200">
                <a:latin typeface="Roboto Light"/>
                <a:ea typeface="Roboto Light"/>
                <a:cs typeface="Roboto Light"/>
                <a:sym typeface="Roboto Light"/>
              </a:defRPr>
            </a:lvl2pPr>
            <a:lvl3pPr indent="-304800" lvl="2" marL="1371600" rtl="0" algn="l">
              <a:lnSpc>
                <a:spcPct val="115000"/>
              </a:lnSpc>
              <a:spcBef>
                <a:spcPts val="1000"/>
              </a:spcBef>
              <a:spcAft>
                <a:spcPts val="0"/>
              </a:spcAft>
              <a:buClr>
                <a:schemeClr val="dk2"/>
              </a:buClr>
              <a:buSzPts val="1200"/>
              <a:buFont typeface="Roboto Light"/>
              <a:buChar char="○"/>
              <a:defRPr sz="1200">
                <a:latin typeface="Roboto Light"/>
                <a:ea typeface="Roboto Light"/>
                <a:cs typeface="Roboto Light"/>
                <a:sym typeface="Roboto Light"/>
              </a:defRPr>
            </a:lvl3pPr>
            <a:lvl4pPr indent="-304800" lvl="3" marL="18288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4pPr>
            <a:lvl5pPr indent="-304800" lvl="4" marL="22860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5pPr>
            <a:lvl6pPr indent="-304800" lvl="5" marL="27432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6pPr>
            <a:lvl7pPr indent="-304800" lvl="6" marL="32004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7pPr>
            <a:lvl8pPr indent="-304800" lvl="7" marL="3657600" rtl="0" algn="l">
              <a:lnSpc>
                <a:spcPct val="115000"/>
              </a:lnSpc>
              <a:spcBef>
                <a:spcPts val="1000"/>
              </a:spcBef>
              <a:spcAft>
                <a:spcPts val="0"/>
              </a:spcAft>
              <a:buSzPts val="1200"/>
              <a:buFont typeface="Roboto Light"/>
              <a:buChar char="○"/>
              <a:defRPr sz="1200">
                <a:latin typeface="Roboto Light"/>
                <a:ea typeface="Roboto Light"/>
                <a:cs typeface="Roboto Light"/>
                <a:sym typeface="Roboto Light"/>
              </a:defRPr>
            </a:lvl8pPr>
            <a:lvl9pPr indent="-304800" lvl="8" marL="4114800" rtl="0" algn="l">
              <a:lnSpc>
                <a:spcPct val="115000"/>
              </a:lnSpc>
              <a:spcBef>
                <a:spcPts val="1000"/>
              </a:spcBef>
              <a:spcAft>
                <a:spcPts val="300"/>
              </a:spcAft>
              <a:buSzPts val="1200"/>
              <a:buFont typeface="Roboto Light"/>
              <a:buChar char="■"/>
              <a:defRPr sz="1200">
                <a:latin typeface="Roboto Light"/>
                <a:ea typeface="Roboto Light"/>
                <a:cs typeface="Roboto Light"/>
                <a:sym typeface="Roboto Light"/>
              </a:defRPr>
            </a:lvl9pPr>
          </a:lstStyle>
          <a:p/>
        </p:txBody>
      </p:sp>
      <p:sp>
        <p:nvSpPr>
          <p:cNvPr id="73" name="Google Shape;73;p16"/>
          <p:cNvSpPr txBox="1"/>
          <p:nvPr>
            <p:ph idx="4" type="subTitle"/>
          </p:nvPr>
        </p:nvSpPr>
        <p:spPr>
          <a:xfrm>
            <a:off x="4451450" y="1722050"/>
            <a:ext cx="2408100" cy="2796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1200"/>
              <a:buFont typeface="Roboto"/>
              <a:buNone/>
              <a:defRPr sz="1200">
                <a:latin typeface="Roboto"/>
                <a:ea typeface="Roboto"/>
                <a:cs typeface="Roboto"/>
                <a:sym typeface="Roboto"/>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74" name="Google Shape;74;p16"/>
          <p:cNvSpPr txBox="1"/>
          <p:nvPr/>
        </p:nvSpPr>
        <p:spPr>
          <a:xfrm>
            <a:off x="673178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PROBLEM FRAMING</a:t>
            </a:r>
            <a:endParaRPr b="0" i="0" sz="500" u="none" cap="none" strike="noStrike">
              <a:solidFill>
                <a:srgbClr val="666666"/>
              </a:solidFill>
              <a:latin typeface="Roboto"/>
              <a:ea typeface="Roboto"/>
              <a:cs typeface="Roboto"/>
              <a:sym typeface="Roboto"/>
            </a:endParaRPr>
          </a:p>
        </p:txBody>
      </p:sp>
      <p:sp>
        <p:nvSpPr>
          <p:cNvPr id="75" name="Google Shape;75;p16"/>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76" name="Google Shape;76;p16"/>
          <p:cNvPicPr preferRelativeResize="0"/>
          <p:nvPr/>
        </p:nvPicPr>
        <p:blipFill rotWithShape="1">
          <a:blip r:embed="rId2">
            <a:alphaModFix/>
          </a:blip>
          <a:srcRect b="39482" l="0" r="0" t="38916"/>
          <a:stretch/>
        </p:blipFill>
        <p:spPr>
          <a:xfrm>
            <a:off x="440800" y="4656234"/>
            <a:ext cx="1043076" cy="225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_3">
    <p:spTree>
      <p:nvGrpSpPr>
        <p:cNvPr id="77" name="Shape 77"/>
        <p:cNvGrpSpPr/>
        <p:nvPr/>
      </p:nvGrpSpPr>
      <p:grpSpPr>
        <a:xfrm>
          <a:off x="0" y="0"/>
          <a:ext cx="0" cy="0"/>
          <a:chOff x="0" y="0"/>
          <a:chExt cx="0" cy="0"/>
        </a:xfrm>
      </p:grpSpPr>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673178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PROBLEM FRAMING</a:t>
            </a:r>
            <a:endParaRPr b="0" i="0" sz="500" u="none" cap="none" strike="noStrike">
              <a:solidFill>
                <a:srgbClr val="FFFFFF"/>
              </a:solidFill>
              <a:latin typeface="Roboto"/>
              <a:ea typeface="Roboto"/>
              <a:cs typeface="Roboto"/>
              <a:sym typeface="Roboto"/>
            </a:endParaRPr>
          </a:p>
        </p:txBody>
      </p:sp>
      <p:sp>
        <p:nvSpPr>
          <p:cNvPr id="80" name="Google Shape;80;p17"/>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PROPRIETARY + CONFIDENTIAL </a:t>
            </a:r>
            <a:endParaRPr b="0" i="0" sz="500" u="none" cap="none" strike="noStrike">
              <a:solidFill>
                <a:srgbClr val="FFFFFF"/>
              </a:solidFill>
              <a:latin typeface="Roboto"/>
              <a:ea typeface="Roboto"/>
              <a:cs typeface="Roboto"/>
              <a:sym typeface="Roboto"/>
            </a:endParaRPr>
          </a:p>
        </p:txBody>
      </p:sp>
      <p:pic>
        <p:nvPicPr>
          <p:cNvPr id="81" name="Google Shape;81;p17"/>
          <p:cNvPicPr preferRelativeResize="0"/>
          <p:nvPr/>
        </p:nvPicPr>
        <p:blipFill rotWithShape="1">
          <a:blip r:embed="rId2">
            <a:alphaModFix/>
          </a:blip>
          <a:srcRect b="38887" l="0" r="0" t="38691"/>
          <a:stretch/>
        </p:blipFill>
        <p:spPr>
          <a:xfrm>
            <a:off x="459788" y="4656225"/>
            <a:ext cx="1005099" cy="225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k — 1-L header, 3-up, 2-L subhead">
  <p:cSld name="TITLE_1_2_1">
    <p:spTree>
      <p:nvGrpSpPr>
        <p:cNvPr id="82" name="Shape 82"/>
        <p:cNvGrpSpPr/>
        <p:nvPr/>
      </p:nvGrpSpPr>
      <p:grpSpPr>
        <a:xfrm>
          <a:off x="0" y="0"/>
          <a:ext cx="0" cy="0"/>
          <a:chOff x="0" y="0"/>
          <a:chExt cx="0" cy="0"/>
        </a:xfrm>
      </p:grpSpPr>
      <p:sp>
        <p:nvSpPr>
          <p:cNvPr id="83" name="Google Shape;83;p18"/>
          <p:cNvSpPr/>
          <p:nvPr/>
        </p:nvSpPr>
        <p:spPr>
          <a:xfrm>
            <a:off x="0" y="0"/>
            <a:ext cx="9144000" cy="5143500"/>
          </a:xfrm>
          <a:prstGeom prst="rect">
            <a:avLst/>
          </a:prstGeom>
          <a:solidFill>
            <a:srgbClr val="F5F5F5"/>
          </a:solidFill>
          <a:ln>
            <a:noFill/>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84" name="Google Shape;84;p18"/>
          <p:cNvSpPr txBox="1"/>
          <p:nvPr>
            <p:ph type="ctrTitle"/>
          </p:nvPr>
        </p:nvSpPr>
        <p:spPr>
          <a:xfrm>
            <a:off x="440794" y="519738"/>
            <a:ext cx="5303400" cy="6030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2000"/>
              <a:buFont typeface="Google Sans Medium"/>
              <a:buChar char="●"/>
              <a:defRPr sz="2000">
                <a:latin typeface="Google Sans Medium"/>
                <a:ea typeface="Google Sans Medium"/>
                <a:cs typeface="Google Sans Medium"/>
                <a:sym typeface="Google Sans Medium"/>
              </a:defRPr>
            </a:lvl1pPr>
            <a:lvl2pPr lvl="1"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2pPr>
            <a:lvl3pPr lvl="2"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3pPr>
            <a:lvl4pPr lvl="3"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4pPr>
            <a:lvl5pPr lvl="4"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5pPr>
            <a:lvl6pPr lvl="5"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6pPr>
            <a:lvl7pPr lvl="6"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7pPr>
            <a:lvl8pPr lvl="7"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8pPr>
            <a:lvl9pPr lvl="8" rtl="0" algn="ctr">
              <a:lnSpc>
                <a:spcPct val="100000"/>
              </a:lnSpc>
              <a:spcBef>
                <a:spcPts val="0"/>
              </a:spcBef>
              <a:spcAft>
                <a:spcPts val="0"/>
              </a:spcAft>
              <a:buSzPts val="5200"/>
              <a:buFont typeface="Google Sans Medium"/>
              <a:buChar char="■"/>
              <a:defRPr sz="5200">
                <a:latin typeface="Google Sans Medium"/>
                <a:ea typeface="Google Sans Medium"/>
                <a:cs typeface="Google Sans Medium"/>
                <a:sym typeface="Google Sans Medium"/>
              </a:defRPr>
            </a:lvl9pPr>
          </a:lstStyle>
          <a:p/>
        </p:txBody>
      </p:sp>
      <p:sp>
        <p:nvSpPr>
          <p:cNvPr id="85" name="Google Shape;85;p18"/>
          <p:cNvSpPr txBox="1"/>
          <p:nvPr>
            <p:ph idx="1" type="subTitle"/>
          </p:nvPr>
        </p:nvSpPr>
        <p:spPr>
          <a:xfrm>
            <a:off x="440794" y="1722050"/>
            <a:ext cx="2408100" cy="2796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1200"/>
              <a:buFont typeface="Roboto"/>
              <a:buNone/>
              <a:defRPr sz="1200">
                <a:latin typeface="Roboto"/>
                <a:ea typeface="Roboto"/>
                <a:cs typeface="Roboto"/>
                <a:sym typeface="Roboto"/>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86" name="Google Shape;86;p18"/>
          <p:cNvSpPr txBox="1"/>
          <p:nvPr>
            <p:ph idx="2" type="subTitle"/>
          </p:nvPr>
        </p:nvSpPr>
        <p:spPr>
          <a:xfrm>
            <a:off x="440794" y="2108150"/>
            <a:ext cx="2408100" cy="279600"/>
          </a:xfrm>
          <a:prstGeom prst="rect">
            <a:avLst/>
          </a:prstGeom>
          <a:noFill/>
          <a:ln>
            <a:noFill/>
          </a:ln>
        </p:spPr>
        <p:txBody>
          <a:bodyPr anchorCtr="0" anchor="t" bIns="22850" lIns="22850" spcFirstLastPara="1" rIns="22850" wrap="square" tIns="22850">
            <a:noAutofit/>
          </a:bodyPr>
          <a:lstStyle>
            <a:lvl1pPr lvl="0" rt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87" name="Google Shape;87;p18"/>
          <p:cNvSpPr txBox="1"/>
          <p:nvPr>
            <p:ph idx="3" type="subTitle"/>
          </p:nvPr>
        </p:nvSpPr>
        <p:spPr>
          <a:xfrm>
            <a:off x="3210775" y="1722050"/>
            <a:ext cx="2490300" cy="3684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1200"/>
              <a:buFont typeface="Roboto"/>
              <a:buNone/>
              <a:defRPr sz="1200">
                <a:latin typeface="Roboto"/>
                <a:ea typeface="Roboto"/>
                <a:cs typeface="Roboto"/>
                <a:sym typeface="Roboto"/>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88" name="Google Shape;88;p18"/>
          <p:cNvSpPr txBox="1"/>
          <p:nvPr>
            <p:ph idx="4" type="subTitle"/>
          </p:nvPr>
        </p:nvSpPr>
        <p:spPr>
          <a:xfrm>
            <a:off x="3210775" y="2108150"/>
            <a:ext cx="2408100" cy="279600"/>
          </a:xfrm>
          <a:prstGeom prst="rect">
            <a:avLst/>
          </a:prstGeom>
          <a:noFill/>
          <a:ln>
            <a:noFill/>
          </a:ln>
        </p:spPr>
        <p:txBody>
          <a:bodyPr anchorCtr="0" anchor="t" bIns="22850" lIns="22850" spcFirstLastPara="1" rIns="22850" wrap="square" tIns="22850">
            <a:noAutofit/>
          </a:bodyPr>
          <a:lstStyle>
            <a:lvl1pPr lvl="0" rt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89" name="Google Shape;89;p18"/>
          <p:cNvSpPr txBox="1"/>
          <p:nvPr>
            <p:ph idx="5" type="subTitle"/>
          </p:nvPr>
        </p:nvSpPr>
        <p:spPr>
          <a:xfrm>
            <a:off x="6091356" y="1722050"/>
            <a:ext cx="2408100" cy="279600"/>
          </a:xfrm>
          <a:prstGeom prst="rect">
            <a:avLst/>
          </a:prstGeom>
          <a:noFill/>
          <a:ln>
            <a:noFill/>
          </a:ln>
        </p:spPr>
        <p:txBody>
          <a:bodyPr anchorCtr="0" anchor="t" bIns="22850" lIns="22850" spcFirstLastPara="1" rIns="22850" wrap="square" tIns="22850">
            <a:noAutofit/>
          </a:bodyPr>
          <a:lstStyle>
            <a:lvl1pPr lvl="0" rtl="0" algn="l">
              <a:lnSpc>
                <a:spcPct val="100000"/>
              </a:lnSpc>
              <a:spcBef>
                <a:spcPts val="0"/>
              </a:spcBef>
              <a:spcAft>
                <a:spcPts val="0"/>
              </a:spcAft>
              <a:buSzPts val="1200"/>
              <a:buFont typeface="Roboto"/>
              <a:buNone/>
              <a:defRPr sz="1200">
                <a:latin typeface="Roboto"/>
                <a:ea typeface="Roboto"/>
                <a:cs typeface="Roboto"/>
                <a:sym typeface="Roboto"/>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90" name="Google Shape;90;p18"/>
          <p:cNvSpPr txBox="1"/>
          <p:nvPr>
            <p:ph idx="6" type="subTitle"/>
          </p:nvPr>
        </p:nvSpPr>
        <p:spPr>
          <a:xfrm>
            <a:off x="6091356" y="2108150"/>
            <a:ext cx="2408100" cy="279600"/>
          </a:xfrm>
          <a:prstGeom prst="rect">
            <a:avLst/>
          </a:prstGeom>
          <a:noFill/>
          <a:ln>
            <a:noFill/>
          </a:ln>
        </p:spPr>
        <p:txBody>
          <a:bodyPr anchorCtr="0" anchor="t" bIns="22850" lIns="22850" spcFirstLastPara="1" rIns="22850" wrap="square" tIns="22850">
            <a:noAutofit/>
          </a:bodyPr>
          <a:lstStyle>
            <a:lvl1pPr lvl="0" rtl="0" algn="l">
              <a:lnSpc>
                <a:spcPct val="115000"/>
              </a:lnSpc>
              <a:spcBef>
                <a:spcPts val="0"/>
              </a:spcBef>
              <a:spcAft>
                <a:spcPts val="0"/>
              </a:spcAft>
              <a:buSzPts val="1200"/>
              <a:buFont typeface="Roboto Light"/>
              <a:buNone/>
              <a:defRPr sz="1200">
                <a:latin typeface="Roboto Light"/>
                <a:ea typeface="Roboto Light"/>
                <a:cs typeface="Roboto Light"/>
                <a:sym typeface="Roboto Light"/>
              </a:defRPr>
            </a:lvl1pPr>
            <a:lvl2pPr lvl="1"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2pPr>
            <a:lvl3pPr lvl="2"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3pPr>
            <a:lvl4pPr lvl="3"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4pPr>
            <a:lvl5pPr lvl="4"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5pPr>
            <a:lvl6pPr lvl="5"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6pPr>
            <a:lvl7pPr lvl="6"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7pPr>
            <a:lvl8pPr lvl="7"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8pPr>
            <a:lvl9pPr lvl="8" rtl="0" algn="ctr">
              <a:lnSpc>
                <a:spcPct val="100000"/>
              </a:lnSpc>
              <a:spcBef>
                <a:spcPts val="0"/>
              </a:spcBef>
              <a:spcAft>
                <a:spcPts val="0"/>
              </a:spcAft>
              <a:buSzPts val="1200"/>
              <a:buFont typeface="Roboto Medium"/>
              <a:buNone/>
              <a:defRPr sz="1200">
                <a:latin typeface="Roboto Medium"/>
                <a:ea typeface="Roboto Medium"/>
                <a:cs typeface="Roboto Medium"/>
                <a:sym typeface="Roboto Medium"/>
              </a:defRPr>
            </a:lvl9pPr>
          </a:lstStyle>
          <a:p/>
        </p:txBody>
      </p:sp>
      <p:sp>
        <p:nvSpPr>
          <p:cNvPr id="91" name="Google Shape;91;p18"/>
          <p:cNvSpPr txBox="1"/>
          <p:nvPr/>
        </p:nvSpPr>
        <p:spPr>
          <a:xfrm>
            <a:off x="6731788" y="4662581"/>
            <a:ext cx="2043300" cy="225300"/>
          </a:xfrm>
          <a:prstGeom prst="rect">
            <a:avLst/>
          </a:prstGeom>
          <a:noFill/>
          <a:ln>
            <a:noFill/>
          </a:ln>
        </p:spPr>
        <p:txBody>
          <a:bodyPr anchorCtr="0" anchor="ctr" bIns="22850" lIns="22850" spcFirstLastPara="1" rIns="22850" wrap="square" tIns="22850">
            <a:no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PROBLEM FRAMING</a:t>
            </a:r>
            <a:endParaRPr b="0" i="0" sz="500" u="none" cap="none" strike="noStrike">
              <a:solidFill>
                <a:srgbClr val="666666"/>
              </a:solidFill>
              <a:latin typeface="Roboto"/>
              <a:ea typeface="Roboto"/>
              <a:cs typeface="Roboto"/>
              <a:sym typeface="Roboto"/>
            </a:endParaRPr>
          </a:p>
        </p:txBody>
      </p:sp>
      <p:sp>
        <p:nvSpPr>
          <p:cNvPr id="92" name="Google Shape;92;p18"/>
          <p:cNvSpPr txBox="1"/>
          <p:nvPr/>
        </p:nvSpPr>
        <p:spPr>
          <a:xfrm>
            <a:off x="1483875" y="4696434"/>
            <a:ext cx="1043100" cy="144900"/>
          </a:xfrm>
          <a:prstGeom prst="rect">
            <a:avLst/>
          </a:prstGeom>
          <a:noFill/>
          <a:ln>
            <a:noFill/>
          </a:ln>
        </p:spPr>
        <p:txBody>
          <a:bodyPr anchorCtr="0" anchor="b" bIns="22850" lIns="22850" spcFirstLastPara="1" rIns="22850" wrap="square" tIns="2285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666666"/>
                </a:solidFill>
                <a:latin typeface="Roboto"/>
                <a:ea typeface="Roboto"/>
                <a:cs typeface="Roboto"/>
                <a:sym typeface="Roboto"/>
              </a:rPr>
              <a:t>PROPRIETARY + CONFIDENTIAL </a:t>
            </a:r>
            <a:endParaRPr b="0" i="0" sz="500" u="none" cap="none" strike="noStrike">
              <a:solidFill>
                <a:srgbClr val="666666"/>
              </a:solidFill>
              <a:latin typeface="Roboto"/>
              <a:ea typeface="Roboto"/>
              <a:cs typeface="Roboto"/>
              <a:sym typeface="Roboto"/>
            </a:endParaRPr>
          </a:p>
        </p:txBody>
      </p:sp>
      <p:pic>
        <p:nvPicPr>
          <p:cNvPr id="93" name="Google Shape;93;p18"/>
          <p:cNvPicPr preferRelativeResize="0"/>
          <p:nvPr/>
        </p:nvPicPr>
        <p:blipFill rotWithShape="1">
          <a:blip r:embed="rId2">
            <a:alphaModFix/>
          </a:blip>
          <a:srcRect b="39482" l="0" r="0" t="38916"/>
          <a:stretch/>
        </p:blipFill>
        <p:spPr>
          <a:xfrm>
            <a:off x="440800" y="4656234"/>
            <a:ext cx="1043076" cy="225300"/>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552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2">
  <p:cSld name="SECTION_HEADER_3_2">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49869" l="0" r="41619" t="0"/>
          <a:stretch/>
        </p:blipFill>
        <p:spPr>
          <a:xfrm>
            <a:off x="3314875" y="973200"/>
            <a:ext cx="5829123" cy="4170298"/>
          </a:xfrm>
          <a:prstGeom prst="rect">
            <a:avLst/>
          </a:prstGeom>
          <a:noFill/>
          <a:ln>
            <a:noFill/>
          </a:ln>
        </p:spPr>
      </p:pic>
      <p:sp>
        <p:nvSpPr>
          <p:cNvPr id="15" name="Google Shape;15;p3"/>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6" name="Google Shape;16;p3"/>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7" name="Google Shape;17;p3"/>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3">
  <p:cSld name="SECTION_HEADER_3_2_1">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3798" l="0" r="34819" t="-1420"/>
          <a:stretch/>
        </p:blipFill>
        <p:spPr>
          <a:xfrm>
            <a:off x="4505775" y="197154"/>
            <a:ext cx="4638225" cy="4589450"/>
          </a:xfrm>
          <a:prstGeom prst="rect">
            <a:avLst/>
          </a:prstGeom>
          <a:noFill/>
          <a:ln>
            <a:noFill/>
          </a:ln>
        </p:spPr>
      </p:pic>
      <p:sp>
        <p:nvSpPr>
          <p:cNvPr id="20" name="Google Shape;20;p4"/>
          <p:cNvSpPr txBox="1"/>
          <p:nvPr>
            <p:ph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1" name="Google Shape;21;p4"/>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22" name="Google Shape;22;p4"/>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1" type="tx">
  <p:cSld name="TITLE_AND_BODY">
    <p:bg>
      <p:bgPr>
        <a:solidFill>
          <a:srgbClr val="F8F9FA"/>
        </a:solidFill>
      </p:bgPr>
    </p:bg>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64406" l="-1041" r="3745" t="-3192"/>
          <a:stretch/>
        </p:blipFill>
        <p:spPr>
          <a:xfrm rot="10800000">
            <a:off x="615195" y="0"/>
            <a:ext cx="2321350" cy="925400"/>
          </a:xfrm>
          <a:prstGeom prst="rect">
            <a:avLst/>
          </a:prstGeom>
          <a:noFill/>
          <a:ln>
            <a:noFill/>
          </a:ln>
        </p:spPr>
      </p:pic>
      <p:sp>
        <p:nvSpPr>
          <p:cNvPr id="25" name="Google Shape;25;p5"/>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6" name="Google Shape;26;p5"/>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27" name="Google Shape;27;p5"/>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2">
  <p:cSld name="TITLE_AND_BODY_4">
    <p:bg>
      <p:bgPr>
        <a:solidFill>
          <a:srgbClr val="F8F9FA"/>
        </a:solidFill>
      </p:bgPr>
    </p:bg>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6331" r="0" t="44586"/>
          <a:stretch/>
        </p:blipFill>
        <p:spPr>
          <a:xfrm>
            <a:off x="0" y="0"/>
            <a:ext cx="2431776" cy="1220349"/>
          </a:xfrm>
          <a:prstGeom prst="rect">
            <a:avLst/>
          </a:prstGeom>
          <a:noFill/>
          <a:ln>
            <a:noFill/>
          </a:ln>
        </p:spPr>
      </p:pic>
      <p:sp>
        <p:nvSpPr>
          <p:cNvPr id="30" name="Google Shape;30;p6"/>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31" name="Google Shape;31;p6"/>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32" name="Google Shape;32;p6"/>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Opt 3">
  <p:cSld name="TITLE_AND_BODY_3">
    <p:bg>
      <p:bgPr>
        <a:solidFill>
          <a:srgbClr val="F8F9FA"/>
        </a:solidFill>
      </p:bgPr>
    </p:bg>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39775" y="66250"/>
            <a:ext cx="2008061" cy="1247951"/>
          </a:xfrm>
          <a:prstGeom prst="rect">
            <a:avLst/>
          </a:prstGeom>
          <a:noFill/>
          <a:ln>
            <a:noFill/>
          </a:ln>
        </p:spPr>
      </p:pic>
      <p:sp>
        <p:nvSpPr>
          <p:cNvPr id="35" name="Google Shape;35;p7"/>
          <p:cNvSpPr txBox="1"/>
          <p:nvPr>
            <p:ph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36" name="Google Shape;36;p7"/>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
        <p:nvSpPr>
          <p:cNvPr id="37" name="Google Shape;37;p7"/>
          <p:cNvSpPr txBox="1"/>
          <p:nvPr>
            <p:ph idx="1" type="subTitle"/>
          </p:nvPr>
        </p:nvSpPr>
        <p:spPr>
          <a:xfrm>
            <a:off x="1146549" y="2974350"/>
            <a:ext cx="3500400" cy="305100"/>
          </a:xfrm>
          <a:prstGeom prst="rect">
            <a:avLst/>
          </a:prstGeom>
        </p:spPr>
        <p:txBody>
          <a:bodyPr anchorCtr="0" anchor="t" bIns="22850" lIns="22850" spcFirstLastPara="1" rIns="22850" wrap="square" tIns="22850">
            <a:noAutofit/>
          </a:bodyPr>
          <a:lstStyle>
            <a:lvl1pPr lvl="0" rtl="0">
              <a:spcBef>
                <a:spcPts val="0"/>
              </a:spcBef>
              <a:spcAft>
                <a:spcPts val="0"/>
              </a:spcAft>
              <a:buNone/>
              <a:defRPr sz="9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Title and Text">
  <p:cSld name="TITLE_AND_BODY_1">
    <p:bg>
      <p:bgPr>
        <a:no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17675" y="341875"/>
            <a:ext cx="79182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8"/>
          <p:cNvSpPr txBox="1"/>
          <p:nvPr>
            <p:ph idx="1" type="subTitle"/>
          </p:nvPr>
        </p:nvSpPr>
        <p:spPr>
          <a:xfrm>
            <a:off x="591450" y="1020025"/>
            <a:ext cx="7744500" cy="33789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sz="180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41" name="Google Shape;41;p8"/>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itle and Text 1/3" type="blank">
  <p:cSld name="BLANK">
    <p:spTree>
      <p:nvGrpSpPr>
        <p:cNvPr id="42" name="Shape 42"/>
        <p:cNvGrpSpPr/>
        <p:nvPr/>
      </p:nvGrpSpPr>
      <p:grpSpPr>
        <a:xfrm>
          <a:off x="0" y="0"/>
          <a:ext cx="0" cy="0"/>
          <a:chOff x="0" y="0"/>
          <a:chExt cx="0" cy="0"/>
        </a:xfrm>
      </p:grpSpPr>
      <p:sp>
        <p:nvSpPr>
          <p:cNvPr id="43" name="Google Shape;43;p9"/>
          <p:cNvSpPr/>
          <p:nvPr/>
        </p:nvSpPr>
        <p:spPr>
          <a:xfrm>
            <a:off x="2905275" y="0"/>
            <a:ext cx="62388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417673" y="341875"/>
            <a:ext cx="22350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 name="Google Shape;45;p9"/>
          <p:cNvSpPr txBox="1"/>
          <p:nvPr>
            <p:ph idx="1" type="subTitle"/>
          </p:nvPr>
        </p:nvSpPr>
        <p:spPr>
          <a:xfrm>
            <a:off x="587148" y="835792"/>
            <a:ext cx="2235000" cy="35631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46" name="Google Shape;46;p9"/>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itle and Text 1/2">
  <p:cSld name="BLANK_1">
    <p:spTree>
      <p:nvGrpSpPr>
        <p:cNvPr id="47" name="Shape 47"/>
        <p:cNvGrpSpPr/>
        <p:nvPr/>
      </p:nvGrpSpPr>
      <p:grpSpPr>
        <a:xfrm>
          <a:off x="0" y="0"/>
          <a:ext cx="0" cy="0"/>
          <a:chOff x="0" y="0"/>
          <a:chExt cx="0" cy="0"/>
        </a:xfrm>
      </p:grpSpPr>
      <p:sp>
        <p:nvSpPr>
          <p:cNvPr id="48" name="Google Shape;48;p10"/>
          <p:cNvSpPr/>
          <p:nvPr/>
        </p:nvSpPr>
        <p:spPr>
          <a:xfrm>
            <a:off x="4572000" y="0"/>
            <a:ext cx="45720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417677" y="341875"/>
            <a:ext cx="38079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 name="Google Shape;50;p10"/>
          <p:cNvSpPr txBox="1"/>
          <p:nvPr>
            <p:ph idx="1" type="subTitle"/>
          </p:nvPr>
        </p:nvSpPr>
        <p:spPr>
          <a:xfrm>
            <a:off x="570075" y="835794"/>
            <a:ext cx="3807900" cy="3563100"/>
          </a:xfrm>
          <a:prstGeom prst="rect">
            <a:avLst/>
          </a:prstGeom>
        </p:spPr>
        <p:txBody>
          <a:bodyPr anchorCtr="0" anchor="t" bIns="22850" lIns="22850" spcFirstLastPara="1" rIns="22850" wrap="square" tIns="22850">
            <a:noAutofit/>
          </a:bodyPr>
          <a:lstStyle>
            <a:lvl1pPr lvl="0" rtl="0">
              <a:lnSpc>
                <a:spcPct val="115000"/>
              </a:lnSpc>
              <a:spcBef>
                <a:spcPts val="0"/>
              </a:spcBef>
              <a:spcAft>
                <a:spcPts val="0"/>
              </a:spcAft>
              <a:buNone/>
              <a:defRPr b="0">
                <a:solidFill>
                  <a:srgbClr val="606366"/>
                </a:solidFill>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51" name="Google Shape;51;p10"/>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flipH="1">
            <a:off x="424075" y="1957325"/>
            <a:ext cx="3459000" cy="3416400"/>
          </a:xfrm>
          <a:prstGeom prst="rect">
            <a:avLst/>
          </a:prstGeom>
          <a:noFill/>
          <a:ln>
            <a:noFill/>
          </a:ln>
        </p:spPr>
        <p:txBody>
          <a:bodyPr anchorCtr="0" anchor="t" bIns="22850" lIns="91450" spcFirstLastPara="1" rIns="22850" wrap="square" tIns="22850">
            <a:noAutofit/>
          </a:bodyPr>
          <a:lstStyle>
            <a:lvl1pPr indent="-342900" lvl="0" marL="457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1pPr>
            <a:lvl2pPr indent="-342900" lvl="1" marL="914400" rtl="0">
              <a:lnSpc>
                <a:spcPct val="115000"/>
              </a:lnSpc>
              <a:spcBef>
                <a:spcPts val="1000"/>
              </a:spcBef>
              <a:spcAft>
                <a:spcPts val="0"/>
              </a:spcAft>
              <a:buClr>
                <a:srgbClr val="666666"/>
              </a:buClr>
              <a:buSzPts val="1800"/>
              <a:buFont typeface="Google Sans"/>
              <a:buChar char="●"/>
              <a:defRPr sz="1800">
                <a:latin typeface="Google Sans"/>
                <a:ea typeface="Google Sans"/>
                <a:cs typeface="Google Sans"/>
                <a:sym typeface="Google Sans"/>
              </a:defRPr>
            </a:lvl2pPr>
            <a:lvl3pPr indent="-342900" lvl="2" marL="1371600" rtl="0">
              <a:lnSpc>
                <a:spcPct val="115000"/>
              </a:lnSpc>
              <a:spcBef>
                <a:spcPts val="1000"/>
              </a:spcBef>
              <a:spcAft>
                <a:spcPts val="0"/>
              </a:spcAft>
              <a:buClr>
                <a:schemeClr val="dk2"/>
              </a:buClr>
              <a:buSzPts val="1800"/>
              <a:buFont typeface="Google Sans"/>
              <a:buChar char="○"/>
              <a:defRPr sz="1800">
                <a:latin typeface="Google Sans"/>
                <a:ea typeface="Google Sans"/>
                <a:cs typeface="Google Sans"/>
                <a:sym typeface="Google Sans"/>
              </a:defRPr>
            </a:lvl3pPr>
            <a:lvl4pPr indent="-342900" lvl="3" marL="18288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4pPr>
            <a:lvl5pPr indent="-342900" lvl="4" marL="22860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5pPr>
            <a:lvl6pPr indent="-342900" lvl="5" marL="2743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6pPr>
            <a:lvl7pPr indent="-342900" lvl="6" marL="32004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7pPr>
            <a:lvl8pPr indent="-342900" lvl="7" marL="36576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8pPr>
            <a:lvl9pPr indent="-342900" lvl="8" marL="4114800" rtl="0">
              <a:lnSpc>
                <a:spcPct val="115000"/>
              </a:lnSpc>
              <a:spcBef>
                <a:spcPts val="1000"/>
              </a:spcBef>
              <a:spcAft>
                <a:spcPts val="300"/>
              </a:spcAft>
              <a:buSzPts val="1800"/>
              <a:buFont typeface="Google Sans"/>
              <a:buChar char="■"/>
              <a:defRPr sz="1800">
                <a:latin typeface="Google Sans"/>
                <a:ea typeface="Google Sans"/>
                <a:cs typeface="Google Sans"/>
                <a:sym typeface="Google Sans"/>
              </a:defRPr>
            </a:lvl9pPr>
          </a:lstStyle>
          <a:p/>
        </p:txBody>
      </p:sp>
      <p:sp>
        <p:nvSpPr>
          <p:cNvPr id="7" name="Google Shape;7;p1"/>
          <p:cNvSpPr txBox="1"/>
          <p:nvPr>
            <p:ph idx="2" type="body"/>
          </p:nvPr>
        </p:nvSpPr>
        <p:spPr>
          <a:xfrm flipH="1">
            <a:off x="4434726" y="1957325"/>
            <a:ext cx="4330800" cy="3416400"/>
          </a:xfrm>
          <a:prstGeom prst="rect">
            <a:avLst/>
          </a:prstGeom>
          <a:noFill/>
          <a:ln>
            <a:noFill/>
          </a:ln>
        </p:spPr>
        <p:txBody>
          <a:bodyPr anchorCtr="0" anchor="t" bIns="22850" lIns="91450" spcFirstLastPara="1" rIns="22850" wrap="square" tIns="22850">
            <a:noAutofit/>
          </a:bodyPr>
          <a:lstStyle>
            <a:lvl1pPr indent="-342900" lvl="0" marL="457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1pPr>
            <a:lvl2pPr indent="-342900" lvl="1" marL="914400" rtl="0">
              <a:lnSpc>
                <a:spcPct val="115000"/>
              </a:lnSpc>
              <a:spcBef>
                <a:spcPts val="1000"/>
              </a:spcBef>
              <a:spcAft>
                <a:spcPts val="0"/>
              </a:spcAft>
              <a:buClr>
                <a:srgbClr val="666666"/>
              </a:buClr>
              <a:buSzPts val="1800"/>
              <a:buFont typeface="Google Sans"/>
              <a:buChar char="●"/>
              <a:defRPr sz="1800">
                <a:latin typeface="Google Sans"/>
                <a:ea typeface="Google Sans"/>
                <a:cs typeface="Google Sans"/>
                <a:sym typeface="Google Sans"/>
              </a:defRPr>
            </a:lvl2pPr>
            <a:lvl3pPr indent="-342900" lvl="2" marL="1371600" rtl="0">
              <a:lnSpc>
                <a:spcPct val="115000"/>
              </a:lnSpc>
              <a:spcBef>
                <a:spcPts val="1000"/>
              </a:spcBef>
              <a:spcAft>
                <a:spcPts val="0"/>
              </a:spcAft>
              <a:buClr>
                <a:schemeClr val="dk2"/>
              </a:buClr>
              <a:buSzPts val="1800"/>
              <a:buFont typeface="Google Sans"/>
              <a:buChar char="○"/>
              <a:defRPr sz="1800">
                <a:latin typeface="Google Sans"/>
                <a:ea typeface="Google Sans"/>
                <a:cs typeface="Google Sans"/>
                <a:sym typeface="Google Sans"/>
              </a:defRPr>
            </a:lvl3pPr>
            <a:lvl4pPr indent="-342900" lvl="3" marL="18288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4pPr>
            <a:lvl5pPr indent="-342900" lvl="4" marL="22860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5pPr>
            <a:lvl6pPr indent="-342900" lvl="5" marL="27432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6pPr>
            <a:lvl7pPr indent="-342900" lvl="6" marL="32004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7pPr>
            <a:lvl8pPr indent="-342900" lvl="7" marL="3657600" rtl="0">
              <a:lnSpc>
                <a:spcPct val="115000"/>
              </a:lnSpc>
              <a:spcBef>
                <a:spcPts val="1000"/>
              </a:spcBef>
              <a:spcAft>
                <a:spcPts val="0"/>
              </a:spcAft>
              <a:buSzPts val="1800"/>
              <a:buFont typeface="Google Sans"/>
              <a:buChar char="○"/>
              <a:defRPr sz="1800">
                <a:latin typeface="Google Sans"/>
                <a:ea typeface="Google Sans"/>
                <a:cs typeface="Google Sans"/>
                <a:sym typeface="Google Sans"/>
              </a:defRPr>
            </a:lvl8pPr>
            <a:lvl9pPr indent="-342900" lvl="8" marL="4114800" rtl="0">
              <a:lnSpc>
                <a:spcPct val="115000"/>
              </a:lnSpc>
              <a:spcBef>
                <a:spcPts val="1000"/>
              </a:spcBef>
              <a:spcAft>
                <a:spcPts val="300"/>
              </a:spcAft>
              <a:buSzPts val="1800"/>
              <a:buFont typeface="Google Sans"/>
              <a:buChar char="■"/>
              <a:defRPr sz="1800">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news.stanford.edu/2017/01/25/artificial-intelligence-used-identify-skin-cancer/" TargetMode="External"/><Relationship Id="rId4" Type="http://schemas.openxmlformats.org/officeDocument/2006/relationships/image" Target="../media/image8.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1049225" y="1909300"/>
            <a:ext cx="3500400" cy="9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Framing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Method</a:t>
            </a:r>
            <a:endParaRPr/>
          </a:p>
        </p:txBody>
      </p:sp>
      <p:grpSp>
        <p:nvGrpSpPr>
          <p:cNvPr id="155" name="Google Shape;155;p28"/>
          <p:cNvGrpSpPr/>
          <p:nvPr/>
        </p:nvGrpSpPr>
        <p:grpSpPr>
          <a:xfrm>
            <a:off x="714750" y="933450"/>
            <a:ext cx="7027500" cy="493800"/>
            <a:chOff x="714750" y="933450"/>
            <a:chExt cx="7027500" cy="493800"/>
          </a:xfrm>
        </p:grpSpPr>
        <p:sp>
          <p:nvSpPr>
            <p:cNvPr id="156" name="Google Shape;156;p28"/>
            <p:cNvSpPr txBox="1"/>
            <p:nvPr/>
          </p:nvSpPr>
          <p:spPr>
            <a:xfrm>
              <a:off x="714750" y="933450"/>
              <a:ext cx="28509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a:pPr>
              <a:r>
                <a:rPr lang="en" sz="1800">
                  <a:solidFill>
                    <a:srgbClr val="212121"/>
                  </a:solidFill>
                  <a:latin typeface="Google Sans"/>
                  <a:ea typeface="Google Sans"/>
                  <a:cs typeface="Google Sans"/>
                  <a:sym typeface="Google Sans"/>
                </a:rPr>
                <a:t>Frame the problem:</a:t>
              </a:r>
              <a:endParaRPr sz="1800">
                <a:solidFill>
                  <a:srgbClr val="212121"/>
                </a:solidFill>
                <a:latin typeface="Google Sans"/>
                <a:ea typeface="Google Sans"/>
                <a:cs typeface="Google Sans"/>
                <a:sym typeface="Google Sans"/>
              </a:endParaRPr>
            </a:p>
          </p:txBody>
        </p:sp>
        <p:sp>
          <p:nvSpPr>
            <p:cNvPr id="157" name="Google Shape;157;p28"/>
            <p:cNvSpPr txBox="1"/>
            <p:nvPr/>
          </p:nvSpPr>
          <p:spPr>
            <a:xfrm>
              <a:off x="3534150" y="933450"/>
              <a:ext cx="42081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What will traffic be like tomorrow?</a:t>
              </a:r>
              <a:endParaRPr sz="1800">
                <a:solidFill>
                  <a:srgbClr val="212121"/>
                </a:solidFill>
                <a:latin typeface="Google Sans"/>
                <a:ea typeface="Google Sans"/>
                <a:cs typeface="Google Sans"/>
                <a:sym typeface="Google Sans"/>
              </a:endParaRPr>
            </a:p>
          </p:txBody>
        </p:sp>
      </p:grpSp>
      <p:sp>
        <p:nvSpPr>
          <p:cNvPr id="158" name="Google Shape;158;p28"/>
          <p:cNvSpPr txBox="1"/>
          <p:nvPr/>
        </p:nvSpPr>
        <p:spPr>
          <a:xfrm>
            <a:off x="714750" y="1389774"/>
            <a:ext cx="27918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2"/>
            </a:pPr>
            <a:r>
              <a:rPr lang="en" sz="1800">
                <a:solidFill>
                  <a:srgbClr val="212121"/>
                </a:solidFill>
                <a:latin typeface="Google Sans"/>
                <a:ea typeface="Google Sans"/>
                <a:cs typeface="Google Sans"/>
                <a:sym typeface="Google Sans"/>
              </a:rPr>
              <a:t>Make a hypothesis:</a:t>
            </a:r>
            <a:endParaRPr sz="1800">
              <a:solidFill>
                <a:srgbClr val="212121"/>
              </a:solidFill>
              <a:latin typeface="Google Sans"/>
              <a:ea typeface="Google Sans"/>
              <a:cs typeface="Google Sans"/>
              <a:sym typeface="Google Sans"/>
            </a:endParaRPr>
          </a:p>
        </p:txBody>
      </p:sp>
      <p:sp>
        <p:nvSpPr>
          <p:cNvPr id="159" name="Google Shape;159;p28"/>
          <p:cNvSpPr txBox="1"/>
          <p:nvPr/>
        </p:nvSpPr>
        <p:spPr>
          <a:xfrm>
            <a:off x="3534150" y="1389774"/>
            <a:ext cx="42081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Weather forecast could be informative.</a:t>
            </a:r>
            <a:endParaRPr sz="1800">
              <a:solidFill>
                <a:srgbClr val="212121"/>
              </a:solidFill>
              <a:latin typeface="Google Sans"/>
              <a:ea typeface="Google Sans"/>
              <a:cs typeface="Google Sans"/>
              <a:sym typeface="Google Sans"/>
            </a:endParaRPr>
          </a:p>
        </p:txBody>
      </p:sp>
      <p:sp>
        <p:nvSpPr>
          <p:cNvPr id="160" name="Google Shape;160;p28"/>
          <p:cNvSpPr txBox="1"/>
          <p:nvPr/>
        </p:nvSpPr>
        <p:spPr>
          <a:xfrm>
            <a:off x="714750" y="1846100"/>
            <a:ext cx="26670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3"/>
            </a:pPr>
            <a:r>
              <a:rPr lang="en" sz="1800">
                <a:solidFill>
                  <a:srgbClr val="212121"/>
                </a:solidFill>
                <a:latin typeface="Google Sans"/>
                <a:ea typeface="Google Sans"/>
                <a:cs typeface="Google Sans"/>
                <a:sym typeface="Google Sans"/>
              </a:rPr>
              <a:t>Collect the data:</a:t>
            </a:r>
            <a:endParaRPr sz="1800">
              <a:solidFill>
                <a:srgbClr val="212121"/>
              </a:solidFill>
              <a:latin typeface="Google Sans"/>
              <a:ea typeface="Google Sans"/>
              <a:cs typeface="Google Sans"/>
              <a:sym typeface="Google Sans"/>
            </a:endParaRPr>
          </a:p>
          <a:p>
            <a:pPr indent="0" lvl="0" marL="0" rtl="0" algn="l">
              <a:spcBef>
                <a:spcPts val="0"/>
              </a:spcBef>
              <a:spcAft>
                <a:spcPts val="0"/>
              </a:spcAft>
              <a:buNone/>
            </a:pPr>
            <a:r>
              <a:t/>
            </a:r>
            <a:endParaRPr sz="1800">
              <a:solidFill>
                <a:srgbClr val="212121"/>
              </a:solidFill>
              <a:latin typeface="Google Sans"/>
              <a:ea typeface="Google Sans"/>
              <a:cs typeface="Google Sans"/>
              <a:sym typeface="Google Sans"/>
            </a:endParaRPr>
          </a:p>
        </p:txBody>
      </p:sp>
      <p:sp>
        <p:nvSpPr>
          <p:cNvPr id="161" name="Google Shape;161;p28"/>
          <p:cNvSpPr txBox="1"/>
          <p:nvPr/>
        </p:nvSpPr>
        <p:spPr>
          <a:xfrm>
            <a:off x="3534150" y="1846098"/>
            <a:ext cx="45390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Collect historical traffic and weather data.</a:t>
            </a:r>
            <a:endParaRPr sz="1800">
              <a:solidFill>
                <a:srgbClr val="212121"/>
              </a:solidFill>
              <a:latin typeface="Google Sans"/>
              <a:ea typeface="Google Sans"/>
              <a:cs typeface="Google Sans"/>
              <a:sym typeface="Google Sans"/>
            </a:endParaRPr>
          </a:p>
        </p:txBody>
      </p:sp>
      <p:sp>
        <p:nvSpPr>
          <p:cNvPr id="162" name="Google Shape;162;p28"/>
          <p:cNvSpPr txBox="1"/>
          <p:nvPr/>
        </p:nvSpPr>
        <p:spPr>
          <a:xfrm>
            <a:off x="714750" y="2302425"/>
            <a:ext cx="26907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4"/>
            </a:pPr>
            <a:r>
              <a:rPr lang="en" sz="1800">
                <a:solidFill>
                  <a:srgbClr val="212121"/>
                </a:solidFill>
                <a:latin typeface="Google Sans"/>
                <a:ea typeface="Google Sans"/>
                <a:cs typeface="Google Sans"/>
                <a:sym typeface="Google Sans"/>
              </a:rPr>
              <a:t>Test hypothesis:</a:t>
            </a:r>
            <a:endParaRPr sz="1800">
              <a:solidFill>
                <a:srgbClr val="212121"/>
              </a:solidFill>
              <a:latin typeface="Google Sans"/>
              <a:ea typeface="Google Sans"/>
              <a:cs typeface="Google Sans"/>
              <a:sym typeface="Google Sans"/>
            </a:endParaRPr>
          </a:p>
          <a:p>
            <a:pPr indent="0" lvl="0" marL="0" rtl="0" algn="l">
              <a:spcBef>
                <a:spcPts val="0"/>
              </a:spcBef>
              <a:spcAft>
                <a:spcPts val="0"/>
              </a:spcAft>
              <a:buNone/>
            </a:pPr>
            <a:r>
              <a:t/>
            </a:r>
            <a:endParaRPr sz="1800">
              <a:solidFill>
                <a:srgbClr val="212121"/>
              </a:solidFill>
              <a:latin typeface="Google Sans"/>
              <a:ea typeface="Google Sans"/>
              <a:cs typeface="Google Sans"/>
              <a:sym typeface="Google Sans"/>
            </a:endParaRPr>
          </a:p>
        </p:txBody>
      </p:sp>
      <p:sp>
        <p:nvSpPr>
          <p:cNvPr id="163" name="Google Shape;163;p28"/>
          <p:cNvSpPr txBox="1"/>
          <p:nvPr/>
        </p:nvSpPr>
        <p:spPr>
          <a:xfrm>
            <a:off x="3534150" y="2302422"/>
            <a:ext cx="45390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Collect historical traffic and weather data.</a:t>
            </a:r>
            <a:endParaRPr sz="1800">
              <a:solidFill>
                <a:srgbClr val="212121"/>
              </a:solidFill>
              <a:latin typeface="Google Sans"/>
              <a:ea typeface="Google Sans"/>
              <a:cs typeface="Google Sans"/>
              <a:sym typeface="Google Sans"/>
            </a:endParaRPr>
          </a:p>
        </p:txBody>
      </p:sp>
      <p:sp>
        <p:nvSpPr>
          <p:cNvPr id="164" name="Google Shape;164;p28"/>
          <p:cNvSpPr txBox="1"/>
          <p:nvPr/>
        </p:nvSpPr>
        <p:spPr>
          <a:xfrm>
            <a:off x="714750" y="2758747"/>
            <a:ext cx="27918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5"/>
            </a:pPr>
            <a:r>
              <a:rPr lang="en" sz="1800">
                <a:solidFill>
                  <a:srgbClr val="212121"/>
                </a:solidFill>
                <a:latin typeface="Google Sans"/>
                <a:ea typeface="Google Sans"/>
                <a:cs typeface="Google Sans"/>
                <a:sym typeface="Google Sans"/>
              </a:rPr>
              <a:t>Analyze results:</a:t>
            </a:r>
            <a:endParaRPr sz="1800">
              <a:solidFill>
                <a:srgbClr val="212121"/>
              </a:solidFill>
              <a:latin typeface="Google Sans"/>
              <a:ea typeface="Google Sans"/>
              <a:cs typeface="Google Sans"/>
              <a:sym typeface="Google Sans"/>
            </a:endParaRPr>
          </a:p>
        </p:txBody>
      </p:sp>
      <p:sp>
        <p:nvSpPr>
          <p:cNvPr id="165" name="Google Shape;165;p28"/>
          <p:cNvSpPr txBox="1"/>
          <p:nvPr/>
        </p:nvSpPr>
        <p:spPr>
          <a:xfrm>
            <a:off x="3534150" y="2758747"/>
            <a:ext cx="45390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Is this model better than existing systems?</a:t>
            </a:r>
            <a:endParaRPr sz="1800">
              <a:solidFill>
                <a:srgbClr val="212121"/>
              </a:solidFill>
              <a:latin typeface="Google Sans"/>
              <a:ea typeface="Google Sans"/>
              <a:cs typeface="Google Sans"/>
              <a:sym typeface="Google Sans"/>
            </a:endParaRPr>
          </a:p>
        </p:txBody>
      </p:sp>
      <p:sp>
        <p:nvSpPr>
          <p:cNvPr id="166" name="Google Shape;166;p28"/>
          <p:cNvSpPr txBox="1"/>
          <p:nvPr/>
        </p:nvSpPr>
        <p:spPr>
          <a:xfrm>
            <a:off x="714750" y="3215071"/>
            <a:ext cx="27444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6"/>
            </a:pPr>
            <a:r>
              <a:rPr lang="en" sz="1800">
                <a:solidFill>
                  <a:srgbClr val="212121"/>
                </a:solidFill>
                <a:latin typeface="Google Sans"/>
                <a:ea typeface="Google Sans"/>
                <a:cs typeface="Google Sans"/>
                <a:sym typeface="Google Sans"/>
              </a:rPr>
              <a:t>Reach a conclusion:</a:t>
            </a:r>
            <a:endParaRPr sz="1800">
              <a:solidFill>
                <a:srgbClr val="212121"/>
              </a:solidFill>
              <a:latin typeface="Google Sans"/>
              <a:ea typeface="Google Sans"/>
              <a:cs typeface="Google Sans"/>
              <a:sym typeface="Google Sans"/>
            </a:endParaRPr>
          </a:p>
        </p:txBody>
      </p:sp>
      <p:sp>
        <p:nvSpPr>
          <p:cNvPr id="167" name="Google Shape;167;p28"/>
          <p:cNvSpPr txBox="1"/>
          <p:nvPr/>
        </p:nvSpPr>
        <p:spPr>
          <a:xfrm>
            <a:off x="3534150" y="3215071"/>
            <a:ext cx="56598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I should (not) use this model, because of X, Y, and Z.</a:t>
            </a:r>
            <a:endParaRPr sz="1800">
              <a:solidFill>
                <a:srgbClr val="212121"/>
              </a:solidFill>
              <a:latin typeface="Google Sans"/>
              <a:ea typeface="Google Sans"/>
              <a:cs typeface="Google Sans"/>
              <a:sym typeface="Google Sans"/>
            </a:endParaRPr>
          </a:p>
        </p:txBody>
      </p:sp>
      <p:sp>
        <p:nvSpPr>
          <p:cNvPr id="168" name="Google Shape;168;p28"/>
          <p:cNvSpPr txBox="1"/>
          <p:nvPr/>
        </p:nvSpPr>
        <p:spPr>
          <a:xfrm>
            <a:off x="714750" y="3676650"/>
            <a:ext cx="2744400" cy="49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Google Sans"/>
              <a:buAutoNum type="arabicPeriod" startAt="7"/>
            </a:pPr>
            <a:r>
              <a:rPr lang="en" sz="1800">
                <a:solidFill>
                  <a:srgbClr val="212121"/>
                </a:solidFill>
                <a:latin typeface="Google Sans"/>
                <a:ea typeface="Google Sans"/>
                <a:cs typeface="Google Sans"/>
                <a:sym typeface="Google Sans"/>
              </a:rPr>
              <a:t>Refine and repeat </a:t>
            </a:r>
            <a:endParaRPr sz="1800">
              <a:solidFill>
                <a:srgbClr val="212121"/>
              </a:solidFill>
              <a:latin typeface="Google Sans"/>
              <a:ea typeface="Google Sans"/>
              <a:cs typeface="Google Sans"/>
              <a:sym typeface="Google Sans"/>
            </a:endParaRPr>
          </a:p>
        </p:txBody>
      </p:sp>
      <p:sp>
        <p:nvSpPr>
          <p:cNvPr id="169" name="Google Shape;169;p28"/>
          <p:cNvSpPr txBox="1"/>
          <p:nvPr/>
        </p:nvSpPr>
        <p:spPr>
          <a:xfrm>
            <a:off x="3534150" y="3671395"/>
            <a:ext cx="56598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Google Sans"/>
                <a:ea typeface="Google Sans"/>
                <a:cs typeface="Google Sans"/>
                <a:sym typeface="Google Sans"/>
              </a:rPr>
              <a:t>Time of year could be a helpful signal.</a:t>
            </a:r>
            <a:endParaRPr sz="1800">
              <a:solidFill>
                <a:srgbClr val="212121"/>
              </a:solidFill>
              <a:latin typeface="Google Sans"/>
              <a:ea typeface="Google Sans"/>
              <a:cs typeface="Google Sans"/>
              <a:sym typeface="Google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Problem Framing Practice</a:t>
            </a:r>
            <a:endParaRPr b="0" i="1">
              <a:solidFill>
                <a:srgbClr val="212121"/>
              </a:solidFill>
            </a:endParaRPr>
          </a:p>
        </p:txBody>
      </p:sp>
      <p:sp>
        <p:nvSpPr>
          <p:cNvPr id="175" name="Google Shape;175;p29"/>
          <p:cNvSpPr txBox="1"/>
          <p:nvPr>
            <p:ph idx="1" type="subTitle"/>
          </p:nvPr>
        </p:nvSpPr>
        <p:spPr>
          <a:xfrm>
            <a:off x="591450" y="1020025"/>
            <a:ext cx="7744500" cy="3378900"/>
          </a:xfrm>
          <a:prstGeom prst="rect">
            <a:avLst/>
          </a:prstGeom>
        </p:spPr>
        <p:txBody>
          <a:bodyPr anchorCtr="0" anchor="t" bIns="22850" lIns="22850" spcFirstLastPara="1" rIns="22850" wrap="square" tIns="22850">
            <a:noAutofit/>
          </a:bodyPr>
          <a:lstStyle/>
          <a:p>
            <a:pPr indent="0" lvl="0" marL="0" rtl="0" algn="l">
              <a:lnSpc>
                <a:spcPct val="100000"/>
              </a:lnSpc>
              <a:spcBef>
                <a:spcPts val="0"/>
              </a:spcBef>
              <a:spcAft>
                <a:spcPts val="0"/>
              </a:spcAft>
              <a:buNone/>
            </a:pPr>
            <a:r>
              <a:rPr i="1" lang="en">
                <a:solidFill>
                  <a:schemeClr val="accent2"/>
                </a:solidFill>
              </a:rPr>
              <a:t>Your landscaping business is hiring people for the fall season. </a:t>
            </a:r>
            <a:br>
              <a:rPr i="1" lang="en">
                <a:solidFill>
                  <a:schemeClr val="accent2"/>
                </a:solidFill>
              </a:rPr>
            </a:br>
            <a:r>
              <a:rPr i="1" lang="en">
                <a:solidFill>
                  <a:schemeClr val="accent2"/>
                </a:solidFill>
              </a:rPr>
              <a:t>You want to predict how many leaves will fall from a tree each day so you hire the right number of people to clean up.</a:t>
            </a:r>
            <a:endParaRPr i="1">
              <a:solidFill>
                <a:schemeClr val="accent2"/>
              </a:solidFill>
            </a:endParaRPr>
          </a:p>
          <a:p>
            <a:pPr indent="0" lvl="0" marL="0" rtl="0" algn="l">
              <a:lnSpc>
                <a:spcPct val="100000"/>
              </a:lnSpc>
              <a:spcBef>
                <a:spcPts val="0"/>
              </a:spcBef>
              <a:spcAft>
                <a:spcPts val="0"/>
              </a:spcAft>
              <a:buNone/>
            </a:pPr>
            <a:r>
              <a:t/>
            </a:r>
            <a:endParaRPr>
              <a:solidFill>
                <a:schemeClr val="accent2"/>
              </a:solidFill>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a:solidFill>
                  <a:schemeClr val="accent2"/>
                </a:solidFill>
              </a:rPr>
              <a:t>Clear use case</a:t>
            </a:r>
            <a:endParaRPr>
              <a:solidFill>
                <a:schemeClr val="accent2"/>
              </a:solidFill>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a:solidFill>
                  <a:schemeClr val="accent2"/>
                </a:solidFill>
              </a:rPr>
              <a:t>Know the problem </a:t>
            </a:r>
            <a:endParaRPr>
              <a:solidFill>
                <a:schemeClr val="accent2"/>
              </a:solidFill>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a:solidFill>
                  <a:schemeClr val="accent2"/>
                </a:solidFill>
              </a:rPr>
              <a:t>You have a lot of data</a:t>
            </a:r>
            <a:endParaRPr>
              <a:solidFill>
                <a:schemeClr val="accent2"/>
              </a:solidFill>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a:solidFill>
                  <a:schemeClr val="accent2"/>
                </a:solidFill>
              </a:rPr>
              <a:t>Predictive power</a:t>
            </a:r>
            <a:endParaRPr>
              <a:solidFill>
                <a:schemeClr val="accent2"/>
              </a:solidFill>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a:solidFill>
                  <a:schemeClr val="accent2"/>
                </a:solidFill>
              </a:rPr>
              <a:t>Aim to make decisions, not just predictions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17677" y="341875"/>
            <a:ext cx="38079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Framing Feedback</a:t>
            </a:r>
            <a:endParaRPr/>
          </a:p>
        </p:txBody>
      </p:sp>
      <p:sp>
        <p:nvSpPr>
          <p:cNvPr id="181" name="Google Shape;181;p30"/>
          <p:cNvSpPr txBox="1"/>
          <p:nvPr/>
        </p:nvSpPr>
        <p:spPr>
          <a:xfrm>
            <a:off x="4918850" y="1393150"/>
            <a:ext cx="4032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Clear use case</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Know the problem </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You have a lot of data</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Predictive power</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Decisions, not just predictions</a:t>
            </a:r>
            <a:endParaRPr/>
          </a:p>
        </p:txBody>
      </p:sp>
      <p:sp>
        <p:nvSpPr>
          <p:cNvPr id="182" name="Google Shape;182;p30"/>
          <p:cNvSpPr txBox="1"/>
          <p:nvPr/>
        </p:nvSpPr>
        <p:spPr>
          <a:xfrm>
            <a:off x="291675" y="1204625"/>
            <a:ext cx="3933900" cy="114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444444"/>
                </a:solidFill>
                <a:latin typeface="Google Sans"/>
                <a:ea typeface="Google Sans"/>
                <a:cs typeface="Google Sans"/>
                <a:sym typeface="Google Sans"/>
              </a:rPr>
              <a:t>A beekeeper wants to analyse pictures of their honeybees and identify their role within their colony.</a:t>
            </a:r>
            <a:endParaRPr sz="1800">
              <a:solidFill>
                <a:srgbClr val="444444"/>
              </a:solidFill>
              <a:latin typeface="Google Sans"/>
              <a:ea typeface="Google Sans"/>
              <a:cs typeface="Google Sans"/>
              <a:sym typeface="Google Sans"/>
            </a:endParaRPr>
          </a:p>
        </p:txBody>
      </p:sp>
      <p:pic>
        <p:nvPicPr>
          <p:cNvPr id="183" name="Google Shape;183;p30"/>
          <p:cNvPicPr preferRelativeResize="0"/>
          <p:nvPr/>
        </p:nvPicPr>
        <p:blipFill rotWithShape="1">
          <a:blip r:embed="rId3">
            <a:alphaModFix/>
          </a:blip>
          <a:srcRect b="0" l="0" r="0" t="-2543"/>
          <a:stretch/>
        </p:blipFill>
        <p:spPr>
          <a:xfrm>
            <a:off x="1380550" y="2833700"/>
            <a:ext cx="1756150" cy="1575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17677" y="341875"/>
            <a:ext cx="38079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Framing Feedback</a:t>
            </a:r>
            <a:endParaRPr/>
          </a:p>
        </p:txBody>
      </p:sp>
      <p:sp>
        <p:nvSpPr>
          <p:cNvPr id="189" name="Google Shape;189;p31"/>
          <p:cNvSpPr txBox="1"/>
          <p:nvPr/>
        </p:nvSpPr>
        <p:spPr>
          <a:xfrm>
            <a:off x="4918850" y="1393150"/>
            <a:ext cx="4032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Clear use case</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Know the problem </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You have a lot of data</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Predictive power</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Decisions, not just predictions</a:t>
            </a:r>
            <a:endParaRPr/>
          </a:p>
        </p:txBody>
      </p:sp>
      <p:sp>
        <p:nvSpPr>
          <p:cNvPr id="190" name="Google Shape;190;p31"/>
          <p:cNvSpPr txBox="1"/>
          <p:nvPr/>
        </p:nvSpPr>
        <p:spPr>
          <a:xfrm>
            <a:off x="291675" y="1204625"/>
            <a:ext cx="3933900" cy="114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444444"/>
                </a:solidFill>
                <a:latin typeface="Google Sans"/>
                <a:ea typeface="Google Sans"/>
                <a:cs typeface="Google Sans"/>
                <a:sym typeface="Google Sans"/>
              </a:rPr>
              <a:t>A teacher wants to predict a student’s end-of-year test result based on a student’s performance on</a:t>
            </a:r>
            <a:r>
              <a:rPr lang="en" sz="1800">
                <a:solidFill>
                  <a:srgbClr val="444444"/>
                </a:solidFill>
                <a:latin typeface="Google Sans"/>
                <a:ea typeface="Google Sans"/>
                <a:cs typeface="Google Sans"/>
                <a:sym typeface="Google Sans"/>
              </a:rPr>
              <a:t> mini tests </a:t>
            </a:r>
            <a:r>
              <a:rPr lang="en" sz="1800">
                <a:solidFill>
                  <a:srgbClr val="444444"/>
                </a:solidFill>
                <a:latin typeface="Google Sans"/>
                <a:ea typeface="Google Sans"/>
                <a:cs typeface="Google Sans"/>
                <a:sym typeface="Google Sans"/>
              </a:rPr>
              <a:t>throughout the year.</a:t>
            </a:r>
            <a:endParaRPr sz="1800">
              <a:solidFill>
                <a:srgbClr val="444444"/>
              </a:solidFill>
              <a:latin typeface="Google Sans"/>
              <a:ea typeface="Google Sans"/>
              <a:cs typeface="Google Sans"/>
              <a:sym typeface="Google Sans"/>
            </a:endParaRPr>
          </a:p>
          <a:p>
            <a:pPr indent="0" lvl="0" marL="0" rtl="0" algn="ctr">
              <a:lnSpc>
                <a:spcPct val="115000"/>
              </a:lnSpc>
              <a:spcBef>
                <a:spcPts val="1600"/>
              </a:spcBef>
              <a:spcAft>
                <a:spcPts val="0"/>
              </a:spcAft>
              <a:buNone/>
            </a:pPr>
            <a:r>
              <a:t/>
            </a:r>
            <a:endParaRPr sz="1800">
              <a:solidFill>
                <a:srgbClr val="444444"/>
              </a:solidFill>
              <a:latin typeface="Google Sans"/>
              <a:ea typeface="Google Sans"/>
              <a:cs typeface="Google Sans"/>
              <a:sym typeface="Google Sans"/>
            </a:endParaRPr>
          </a:p>
          <a:p>
            <a:pPr indent="0" lvl="0" marL="0" rtl="0" algn="ctr">
              <a:lnSpc>
                <a:spcPct val="115000"/>
              </a:lnSpc>
              <a:spcBef>
                <a:spcPts val="1600"/>
              </a:spcBef>
              <a:spcAft>
                <a:spcPts val="1600"/>
              </a:spcAft>
              <a:buNone/>
            </a:pPr>
            <a:r>
              <a:t/>
            </a:r>
            <a:endParaRPr sz="1800">
              <a:solidFill>
                <a:srgbClr val="444444"/>
              </a:solidFill>
              <a:latin typeface="Google Sans"/>
              <a:ea typeface="Google Sans"/>
              <a:cs typeface="Google Sans"/>
              <a:sym typeface="Google Sans"/>
            </a:endParaRPr>
          </a:p>
        </p:txBody>
      </p:sp>
      <p:pic>
        <p:nvPicPr>
          <p:cNvPr id="191" name="Google Shape;191;p31"/>
          <p:cNvPicPr preferRelativeResize="0"/>
          <p:nvPr/>
        </p:nvPicPr>
        <p:blipFill rotWithShape="1">
          <a:blip r:embed="rId4">
            <a:alphaModFix/>
          </a:blip>
          <a:srcRect b="10411" l="0" r="0" t="10411"/>
          <a:stretch/>
        </p:blipFill>
        <p:spPr>
          <a:xfrm>
            <a:off x="879191" y="2950122"/>
            <a:ext cx="2884875" cy="1522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17677" y="341875"/>
            <a:ext cx="38079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Framing Feedback</a:t>
            </a:r>
            <a:endParaRPr/>
          </a:p>
        </p:txBody>
      </p:sp>
      <p:sp>
        <p:nvSpPr>
          <p:cNvPr id="197" name="Google Shape;197;p32"/>
          <p:cNvSpPr txBox="1"/>
          <p:nvPr/>
        </p:nvSpPr>
        <p:spPr>
          <a:xfrm>
            <a:off x="4918850" y="1393150"/>
            <a:ext cx="4032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Clear use case</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Know the problem </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You have a lot of data</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Predictive power</a:t>
            </a:r>
            <a:endParaRPr sz="1800">
              <a:solidFill>
                <a:schemeClr val="accent2"/>
              </a:solidFill>
              <a:latin typeface="Google Sans"/>
              <a:ea typeface="Google Sans"/>
              <a:cs typeface="Google Sans"/>
              <a:sym typeface="Google Sans"/>
            </a:endParaRPr>
          </a:p>
          <a:p>
            <a:pPr indent="-342900" lvl="0" marL="457200" rtl="0" algn="l">
              <a:lnSpc>
                <a:spcPct val="200000"/>
              </a:lnSpc>
              <a:spcBef>
                <a:spcPts val="0"/>
              </a:spcBef>
              <a:spcAft>
                <a:spcPts val="0"/>
              </a:spcAft>
              <a:buClr>
                <a:schemeClr val="accent2"/>
              </a:buClr>
              <a:buSzPts val="1800"/>
              <a:buFont typeface="Google Sans"/>
              <a:buAutoNum type="arabicPeriod"/>
            </a:pPr>
            <a:r>
              <a:rPr lang="en" sz="1800">
                <a:solidFill>
                  <a:schemeClr val="accent2"/>
                </a:solidFill>
                <a:latin typeface="Google Sans"/>
                <a:ea typeface="Google Sans"/>
                <a:cs typeface="Google Sans"/>
                <a:sym typeface="Google Sans"/>
              </a:rPr>
              <a:t>Decisions, not just predictions</a:t>
            </a:r>
            <a:endParaRPr/>
          </a:p>
        </p:txBody>
      </p:sp>
      <p:sp>
        <p:nvSpPr>
          <p:cNvPr id="198" name="Google Shape;198;p32"/>
          <p:cNvSpPr txBox="1"/>
          <p:nvPr/>
        </p:nvSpPr>
        <p:spPr>
          <a:xfrm>
            <a:off x="291675" y="1204625"/>
            <a:ext cx="3933900" cy="318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444444"/>
                </a:solidFill>
                <a:latin typeface="Google Sans"/>
                <a:ea typeface="Google Sans"/>
                <a:cs typeface="Google Sans"/>
                <a:sym typeface="Google Sans"/>
              </a:rPr>
              <a:t>Choose an organization who would benefit from a ML model. Explain what the proposed model will do and how it will impact the business.</a:t>
            </a:r>
            <a:br>
              <a:rPr lang="en" sz="1800">
                <a:solidFill>
                  <a:srgbClr val="444444"/>
                </a:solidFill>
                <a:latin typeface="Google Sans"/>
                <a:ea typeface="Google Sans"/>
                <a:cs typeface="Google Sans"/>
                <a:sym typeface="Google Sans"/>
              </a:rPr>
            </a:br>
            <a:endParaRPr sz="1800">
              <a:solidFill>
                <a:srgbClr val="444444"/>
              </a:solidFill>
              <a:latin typeface="Google Sans"/>
              <a:ea typeface="Google Sans"/>
              <a:cs typeface="Google Sans"/>
              <a:sym typeface="Google Sans"/>
            </a:endParaRPr>
          </a:p>
          <a:p>
            <a:pPr indent="0" lvl="0" marL="0" rtl="0" algn="ctr">
              <a:lnSpc>
                <a:spcPct val="115000"/>
              </a:lnSpc>
              <a:spcBef>
                <a:spcPts val="1600"/>
              </a:spcBef>
              <a:spcAft>
                <a:spcPts val="1600"/>
              </a:spcAft>
              <a:buNone/>
            </a:pPr>
            <a:r>
              <a:rPr lang="en" sz="9600">
                <a:solidFill>
                  <a:srgbClr val="444444"/>
                </a:solidFill>
                <a:latin typeface="Google Sans"/>
                <a:ea typeface="Google Sans"/>
                <a:cs typeface="Google Sans"/>
                <a:sym typeface="Google Sans"/>
              </a:rPr>
              <a:t>?</a:t>
            </a:r>
            <a:endParaRPr sz="9600">
              <a:solidFill>
                <a:srgbClr val="444444"/>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42038" y="1545450"/>
            <a:ext cx="84600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Google Sans"/>
                <a:ea typeface="Google Sans"/>
                <a:cs typeface="Google Sans"/>
                <a:sym typeface="Google Sans"/>
              </a:rPr>
              <a:t>What is Supervised Machine Learning?</a:t>
            </a:r>
            <a:endParaRPr sz="2400">
              <a:latin typeface="Google Sans"/>
              <a:ea typeface="Google Sans"/>
              <a:cs typeface="Google Sans"/>
              <a:sym typeface="Google Sans"/>
            </a:endParaRPr>
          </a:p>
          <a:p>
            <a:pPr indent="0" lvl="0" marL="0" rtl="0" algn="ctr">
              <a:spcBef>
                <a:spcPts val="0"/>
              </a:spcBef>
              <a:spcAft>
                <a:spcPts val="0"/>
              </a:spcAft>
              <a:buClr>
                <a:schemeClr val="dk1"/>
              </a:buClr>
              <a:buSzPts val="1100"/>
              <a:buFont typeface="Arial"/>
              <a:buNone/>
            </a:pPr>
            <a:r>
              <a:t/>
            </a:r>
            <a:endParaRPr sz="2400">
              <a:latin typeface="Google Sans"/>
              <a:ea typeface="Google Sans"/>
              <a:cs typeface="Google Sans"/>
              <a:sym typeface="Google Sans"/>
            </a:endParaRPr>
          </a:p>
          <a:p>
            <a:pPr indent="0" lvl="0" marL="0" rtl="0" algn="ctr">
              <a:spcBef>
                <a:spcPts val="0"/>
              </a:spcBef>
              <a:spcAft>
                <a:spcPts val="0"/>
              </a:spcAft>
              <a:buClr>
                <a:schemeClr val="dk1"/>
              </a:buClr>
              <a:buSzPts val="1100"/>
              <a:buFont typeface="Arial"/>
              <a:buNone/>
            </a:pPr>
            <a:r>
              <a:rPr lang="en" sz="2400">
                <a:latin typeface="Google Sans"/>
                <a:ea typeface="Google Sans"/>
                <a:cs typeface="Google Sans"/>
                <a:sym typeface="Google Sans"/>
              </a:rPr>
              <a:t>In 90 seconds, </a:t>
            </a:r>
            <a:endParaRPr sz="2400">
              <a:latin typeface="Google Sans"/>
              <a:ea typeface="Google Sans"/>
              <a:cs typeface="Google Sans"/>
              <a:sym typeface="Google Sans"/>
            </a:endParaRPr>
          </a:p>
          <a:p>
            <a:pPr indent="0" lvl="0" marL="0" rtl="0" algn="ctr">
              <a:spcBef>
                <a:spcPts val="0"/>
              </a:spcBef>
              <a:spcAft>
                <a:spcPts val="0"/>
              </a:spcAft>
              <a:buNone/>
            </a:pPr>
            <a:r>
              <a:rPr lang="en" sz="2400">
                <a:latin typeface="Google Sans"/>
                <a:ea typeface="Google Sans"/>
                <a:cs typeface="Google Sans"/>
                <a:sym typeface="Google Sans"/>
              </a:rPr>
              <a:t>summarise what you know in pairs. Go!</a:t>
            </a:r>
            <a:endParaRPr sz="2400">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1A73E8"/>
                </a:solidFill>
              </a:rPr>
              <a:t>Label</a:t>
            </a:r>
            <a:r>
              <a:rPr lang="en">
                <a:solidFill>
                  <a:srgbClr val="1A73E8"/>
                </a:solidFill>
              </a:rPr>
              <a:t> </a:t>
            </a:r>
            <a:r>
              <a:rPr lang="en">
                <a:solidFill>
                  <a:srgbClr val="444444"/>
                </a:solidFill>
              </a:rPr>
              <a:t>is the true thing we are predicting “</a:t>
            </a:r>
            <a:r>
              <a:rPr b="1" lang="en">
                <a:solidFill>
                  <a:srgbClr val="444444"/>
                </a:solidFill>
              </a:rPr>
              <a:t>y</a:t>
            </a:r>
            <a:r>
              <a:rPr lang="en">
                <a:solidFill>
                  <a:srgbClr val="444444"/>
                </a:solidFill>
              </a:rPr>
              <a:t>”</a:t>
            </a:r>
            <a:endParaRPr>
              <a:solidFill>
                <a:srgbClr val="444444"/>
              </a:solidFill>
            </a:endParaRPr>
          </a:p>
          <a:p>
            <a:pPr indent="-342900" lvl="0" marL="457200" rtl="0" algn="l">
              <a:lnSpc>
                <a:spcPct val="150000"/>
              </a:lnSpc>
              <a:spcBef>
                <a:spcPts val="0"/>
              </a:spcBef>
              <a:spcAft>
                <a:spcPts val="0"/>
              </a:spcAft>
              <a:buClr>
                <a:srgbClr val="444444"/>
              </a:buClr>
              <a:buSzPts val="1800"/>
              <a:buChar char="●"/>
            </a:pPr>
            <a:r>
              <a:rPr lang="en">
                <a:solidFill>
                  <a:srgbClr val="444444"/>
                </a:solidFill>
              </a:rPr>
              <a:t>The </a:t>
            </a:r>
            <a:r>
              <a:rPr lang="en">
                <a:solidFill>
                  <a:srgbClr val="444444"/>
                </a:solidFill>
                <a:latin typeface="Consolas"/>
                <a:ea typeface="Consolas"/>
                <a:cs typeface="Consolas"/>
                <a:sym typeface="Consolas"/>
              </a:rPr>
              <a:t>y</a:t>
            </a:r>
            <a:r>
              <a:rPr lang="en">
                <a:solidFill>
                  <a:srgbClr val="444444"/>
                </a:solidFill>
              </a:rPr>
              <a:t> variable in basic linear regression</a:t>
            </a:r>
            <a:endParaRPr/>
          </a:p>
        </p:txBody>
      </p:sp>
      <p:sp>
        <p:nvSpPr>
          <p:cNvPr id="109" name="Google Shape;109;p21"/>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9E9E9E"/>
                </a:solidFill>
              </a:rPr>
              <a:t>Label</a:t>
            </a:r>
            <a:r>
              <a:rPr lang="en">
                <a:solidFill>
                  <a:srgbClr val="9E9E9E"/>
                </a:solidFill>
              </a:rPr>
              <a:t> is the true thing we are predicting “</a:t>
            </a:r>
            <a:r>
              <a:rPr b="1" lang="en">
                <a:solidFill>
                  <a:srgbClr val="9E9E9E"/>
                </a:solidFill>
              </a:rPr>
              <a:t>y</a:t>
            </a:r>
            <a:r>
              <a:rPr lang="en">
                <a:solidFill>
                  <a:srgbClr val="9E9E9E"/>
                </a:solidFill>
              </a:rPr>
              <a:t>”</a:t>
            </a:r>
            <a:endParaRPr>
              <a:solidFill>
                <a:srgbClr val="9E9E9E"/>
              </a:solidFill>
            </a:endParaRPr>
          </a:p>
          <a:p>
            <a:pPr indent="0" lvl="0" marL="0" rtl="0" algn="l">
              <a:lnSpc>
                <a:spcPct val="150000"/>
              </a:lnSpc>
              <a:spcBef>
                <a:spcPts val="0"/>
              </a:spcBef>
              <a:spcAft>
                <a:spcPts val="0"/>
              </a:spcAft>
              <a:buNone/>
            </a:pPr>
            <a:r>
              <a:rPr b="1" lang="en">
                <a:solidFill>
                  <a:srgbClr val="1A73E8"/>
                </a:solidFill>
              </a:rPr>
              <a:t>Features</a:t>
            </a:r>
            <a:r>
              <a:rPr lang="en">
                <a:solidFill>
                  <a:srgbClr val="1A73E8"/>
                </a:solidFill>
              </a:rPr>
              <a:t> </a:t>
            </a:r>
            <a:r>
              <a:rPr lang="en">
                <a:solidFill>
                  <a:srgbClr val="444444"/>
                </a:solidFill>
              </a:rPr>
              <a:t>are input variables describing our data “x1”</a:t>
            </a:r>
            <a:endParaRPr>
              <a:solidFill>
                <a:srgbClr val="444444"/>
              </a:solidFill>
            </a:endParaRPr>
          </a:p>
          <a:p>
            <a:pPr indent="-342900" lvl="0" marL="457200" rtl="0" algn="l">
              <a:lnSpc>
                <a:spcPct val="150000"/>
              </a:lnSpc>
              <a:spcBef>
                <a:spcPts val="0"/>
              </a:spcBef>
              <a:spcAft>
                <a:spcPts val="0"/>
              </a:spcAft>
              <a:buClr>
                <a:srgbClr val="444444"/>
              </a:buClr>
              <a:buSzPts val="1800"/>
              <a:buChar char="●"/>
            </a:pPr>
            <a:r>
              <a:rPr lang="en">
                <a:solidFill>
                  <a:srgbClr val="444444"/>
                </a:solidFill>
              </a:rPr>
              <a:t>The </a:t>
            </a:r>
            <a:r>
              <a:rPr lang="en">
                <a:solidFill>
                  <a:srgbClr val="444444"/>
                </a:solidFill>
                <a:latin typeface="Consolas"/>
                <a:ea typeface="Consolas"/>
                <a:cs typeface="Consolas"/>
                <a:sym typeface="Consolas"/>
              </a:rPr>
              <a:t>x1, x2, xn</a:t>
            </a:r>
            <a:r>
              <a:rPr lang="en">
                <a:solidFill>
                  <a:srgbClr val="444444"/>
                </a:solidFill>
              </a:rPr>
              <a:t> variables in basic linear regression</a:t>
            </a:r>
            <a:endParaRPr/>
          </a:p>
        </p:txBody>
      </p:sp>
      <p:sp>
        <p:nvSpPr>
          <p:cNvPr id="115" name="Google Shape;115;p22"/>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9E9E9E"/>
                </a:solidFill>
              </a:rPr>
              <a:t>Label</a:t>
            </a:r>
            <a:r>
              <a:rPr lang="en">
                <a:solidFill>
                  <a:srgbClr val="9E9E9E"/>
                </a:solidFill>
              </a:rPr>
              <a:t> is the true thing we are predicting “</a:t>
            </a:r>
            <a:r>
              <a:rPr b="1" lang="en">
                <a:solidFill>
                  <a:srgbClr val="9E9E9E"/>
                </a:solidFill>
              </a:rPr>
              <a:t>y</a:t>
            </a:r>
            <a:r>
              <a:rPr lang="en">
                <a:solidFill>
                  <a:srgbClr val="9E9E9E"/>
                </a:solidFill>
              </a:rPr>
              <a:t>”</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Features</a:t>
            </a:r>
            <a:r>
              <a:rPr lang="en">
                <a:solidFill>
                  <a:srgbClr val="9E9E9E"/>
                </a:solidFill>
              </a:rPr>
              <a:t> are input variables describing our data “x1”</a:t>
            </a:r>
            <a:endParaRPr>
              <a:solidFill>
                <a:srgbClr val="9E9E9E"/>
              </a:solidFill>
            </a:endParaRPr>
          </a:p>
          <a:p>
            <a:pPr indent="0" lvl="0" marL="0" rtl="0" algn="l">
              <a:lnSpc>
                <a:spcPct val="150000"/>
              </a:lnSpc>
              <a:spcBef>
                <a:spcPts val="0"/>
              </a:spcBef>
              <a:spcAft>
                <a:spcPts val="0"/>
              </a:spcAft>
              <a:buNone/>
            </a:pPr>
            <a:r>
              <a:rPr b="1" lang="en">
                <a:solidFill>
                  <a:srgbClr val="1A73E8"/>
                </a:solidFill>
              </a:rPr>
              <a:t>Example</a:t>
            </a:r>
            <a:r>
              <a:rPr lang="en">
                <a:solidFill>
                  <a:srgbClr val="444444"/>
                </a:solidFill>
              </a:rPr>
              <a:t> is a particular instance of data, x</a:t>
            </a:r>
            <a:endParaRPr/>
          </a:p>
        </p:txBody>
      </p:sp>
      <p:sp>
        <p:nvSpPr>
          <p:cNvPr id="121" name="Google Shape;121;p23"/>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9E9E9E"/>
                </a:solidFill>
              </a:rPr>
              <a:t>Label</a:t>
            </a:r>
            <a:r>
              <a:rPr lang="en">
                <a:solidFill>
                  <a:srgbClr val="9E9E9E"/>
                </a:solidFill>
              </a:rPr>
              <a:t> is the true thing we are predicting “</a:t>
            </a:r>
            <a:r>
              <a:rPr b="1" lang="en">
                <a:solidFill>
                  <a:srgbClr val="9E9E9E"/>
                </a:solidFill>
              </a:rPr>
              <a:t>y</a:t>
            </a:r>
            <a:r>
              <a:rPr lang="en">
                <a:solidFill>
                  <a:srgbClr val="9E9E9E"/>
                </a:solidFill>
              </a:rPr>
              <a:t>”</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Features</a:t>
            </a:r>
            <a:r>
              <a:rPr lang="en">
                <a:solidFill>
                  <a:srgbClr val="9E9E9E"/>
                </a:solidFill>
              </a:rPr>
              <a:t> are input variables describing our data “x1”</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Example</a:t>
            </a:r>
            <a:r>
              <a:rPr lang="en">
                <a:solidFill>
                  <a:srgbClr val="9E9E9E"/>
                </a:solidFill>
              </a:rPr>
              <a:t> is a particular instance of data, x</a:t>
            </a:r>
            <a:endParaRPr>
              <a:solidFill>
                <a:srgbClr val="9E9E9E"/>
              </a:solidFill>
            </a:endParaRPr>
          </a:p>
          <a:p>
            <a:pPr indent="0" lvl="0" marL="0" rtl="0" algn="l">
              <a:lnSpc>
                <a:spcPct val="150000"/>
              </a:lnSpc>
              <a:spcBef>
                <a:spcPts val="0"/>
              </a:spcBef>
              <a:spcAft>
                <a:spcPts val="0"/>
              </a:spcAft>
              <a:buNone/>
            </a:pPr>
            <a:r>
              <a:rPr b="1" lang="en">
                <a:solidFill>
                  <a:srgbClr val="1A73E8"/>
                </a:solidFill>
              </a:rPr>
              <a:t>Labeled example</a:t>
            </a:r>
            <a:r>
              <a:rPr lang="en">
                <a:solidFill>
                  <a:srgbClr val="444444"/>
                </a:solidFill>
              </a:rPr>
              <a:t> {features, label}: (x,y)</a:t>
            </a:r>
            <a:endParaRPr>
              <a:solidFill>
                <a:srgbClr val="444444"/>
              </a:solidFill>
            </a:endParaRPr>
          </a:p>
          <a:p>
            <a:pPr indent="-342900" lvl="0" marL="457200" rtl="0" algn="l">
              <a:lnSpc>
                <a:spcPct val="150000"/>
              </a:lnSpc>
              <a:spcBef>
                <a:spcPts val="0"/>
              </a:spcBef>
              <a:spcAft>
                <a:spcPts val="0"/>
              </a:spcAft>
              <a:buClr>
                <a:srgbClr val="444444"/>
              </a:buClr>
              <a:buSzPts val="1800"/>
              <a:buChar char="●"/>
            </a:pPr>
            <a:r>
              <a:rPr lang="en">
                <a:solidFill>
                  <a:srgbClr val="444444"/>
                </a:solidFill>
              </a:rPr>
              <a:t>Used to train the model</a:t>
            </a:r>
            <a:endParaRPr/>
          </a:p>
        </p:txBody>
      </p:sp>
      <p:sp>
        <p:nvSpPr>
          <p:cNvPr id="127" name="Google Shape;127;p24"/>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9E9E9E"/>
                </a:solidFill>
              </a:rPr>
              <a:t>Label</a:t>
            </a:r>
            <a:r>
              <a:rPr lang="en">
                <a:solidFill>
                  <a:srgbClr val="9E9E9E"/>
                </a:solidFill>
              </a:rPr>
              <a:t> is the true thing we are predicting “</a:t>
            </a:r>
            <a:r>
              <a:rPr b="1" lang="en">
                <a:solidFill>
                  <a:srgbClr val="9E9E9E"/>
                </a:solidFill>
              </a:rPr>
              <a:t>y</a:t>
            </a:r>
            <a:r>
              <a:rPr lang="en">
                <a:solidFill>
                  <a:srgbClr val="9E9E9E"/>
                </a:solidFill>
              </a:rPr>
              <a:t>”</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Features</a:t>
            </a:r>
            <a:r>
              <a:rPr lang="en">
                <a:solidFill>
                  <a:srgbClr val="9E9E9E"/>
                </a:solidFill>
              </a:rPr>
              <a:t> are input variables describing our data “x1”</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Example</a:t>
            </a:r>
            <a:r>
              <a:rPr lang="en">
                <a:solidFill>
                  <a:srgbClr val="9E9E9E"/>
                </a:solidFill>
              </a:rPr>
              <a:t> is a particular instance of data, x</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Labeled example</a:t>
            </a:r>
            <a:r>
              <a:rPr lang="en">
                <a:solidFill>
                  <a:srgbClr val="9E9E9E"/>
                </a:solidFill>
              </a:rPr>
              <a:t> {features, label}: (x,y)</a:t>
            </a:r>
            <a:endParaRPr>
              <a:solidFill>
                <a:srgbClr val="9E9E9E"/>
              </a:solidFill>
            </a:endParaRPr>
          </a:p>
          <a:p>
            <a:pPr indent="0" lvl="0" marL="0" rtl="0" algn="l">
              <a:lnSpc>
                <a:spcPct val="150000"/>
              </a:lnSpc>
              <a:spcBef>
                <a:spcPts val="0"/>
              </a:spcBef>
              <a:spcAft>
                <a:spcPts val="0"/>
              </a:spcAft>
              <a:buNone/>
            </a:pPr>
            <a:r>
              <a:rPr b="1" lang="en">
                <a:solidFill>
                  <a:srgbClr val="1A73E8"/>
                </a:solidFill>
              </a:rPr>
              <a:t>Unlabeled example</a:t>
            </a:r>
            <a:r>
              <a:rPr lang="en">
                <a:solidFill>
                  <a:srgbClr val="444444"/>
                </a:solidFill>
              </a:rPr>
              <a:t> {feature,?}: (x,?)</a:t>
            </a:r>
            <a:endParaRPr>
              <a:solidFill>
                <a:srgbClr val="444444"/>
              </a:solidFill>
            </a:endParaRPr>
          </a:p>
          <a:p>
            <a:pPr indent="-342900" lvl="0" marL="457200" rtl="0" algn="l">
              <a:lnSpc>
                <a:spcPct val="150000"/>
              </a:lnSpc>
              <a:spcBef>
                <a:spcPts val="0"/>
              </a:spcBef>
              <a:spcAft>
                <a:spcPts val="0"/>
              </a:spcAft>
              <a:buClr>
                <a:srgbClr val="444444"/>
              </a:buClr>
              <a:buSzPts val="1800"/>
              <a:buChar char="●"/>
            </a:pPr>
            <a:r>
              <a:rPr lang="en">
                <a:solidFill>
                  <a:srgbClr val="444444"/>
                </a:solidFill>
              </a:rPr>
              <a:t>Used for making predictions on new data</a:t>
            </a:r>
            <a:endParaRPr/>
          </a:p>
        </p:txBody>
      </p:sp>
      <p:sp>
        <p:nvSpPr>
          <p:cNvPr id="133" name="Google Shape;133;p25"/>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idx="1" type="subTitle"/>
          </p:nvPr>
        </p:nvSpPr>
        <p:spPr>
          <a:xfrm>
            <a:off x="591450" y="1324825"/>
            <a:ext cx="6909600" cy="3378900"/>
          </a:xfrm>
          <a:prstGeom prst="rect">
            <a:avLst/>
          </a:prstGeom>
        </p:spPr>
        <p:txBody>
          <a:bodyPr anchorCtr="0" anchor="t" bIns="22850" lIns="22850" spcFirstLastPara="1" rIns="22850" wrap="square" tIns="22850">
            <a:noAutofit/>
          </a:bodyPr>
          <a:lstStyle/>
          <a:p>
            <a:pPr indent="0" lvl="0" marL="0" rtl="0" algn="l">
              <a:lnSpc>
                <a:spcPct val="150000"/>
              </a:lnSpc>
              <a:spcBef>
                <a:spcPts val="0"/>
              </a:spcBef>
              <a:spcAft>
                <a:spcPts val="0"/>
              </a:spcAft>
              <a:buNone/>
            </a:pPr>
            <a:r>
              <a:rPr b="1" lang="en">
                <a:solidFill>
                  <a:srgbClr val="9E9E9E"/>
                </a:solidFill>
              </a:rPr>
              <a:t>Label</a:t>
            </a:r>
            <a:r>
              <a:rPr lang="en">
                <a:solidFill>
                  <a:srgbClr val="9E9E9E"/>
                </a:solidFill>
              </a:rPr>
              <a:t> is the true thing we are predicting “</a:t>
            </a:r>
            <a:r>
              <a:rPr b="1" lang="en">
                <a:solidFill>
                  <a:srgbClr val="9E9E9E"/>
                </a:solidFill>
              </a:rPr>
              <a:t>y</a:t>
            </a:r>
            <a:r>
              <a:rPr lang="en">
                <a:solidFill>
                  <a:srgbClr val="9E9E9E"/>
                </a:solidFill>
              </a:rPr>
              <a:t>”</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Features</a:t>
            </a:r>
            <a:r>
              <a:rPr lang="en">
                <a:solidFill>
                  <a:srgbClr val="9E9E9E"/>
                </a:solidFill>
              </a:rPr>
              <a:t> are input variables describing our data “x1”</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Example</a:t>
            </a:r>
            <a:r>
              <a:rPr lang="en">
                <a:solidFill>
                  <a:srgbClr val="9E9E9E"/>
                </a:solidFill>
              </a:rPr>
              <a:t> is a particular instance of data, x</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Labeled example</a:t>
            </a:r>
            <a:r>
              <a:rPr lang="en">
                <a:solidFill>
                  <a:srgbClr val="9E9E9E"/>
                </a:solidFill>
              </a:rPr>
              <a:t> {features, label}: (x,y)</a:t>
            </a:r>
            <a:endParaRPr>
              <a:solidFill>
                <a:srgbClr val="9E9E9E"/>
              </a:solidFill>
            </a:endParaRPr>
          </a:p>
          <a:p>
            <a:pPr indent="0" lvl="0" marL="0" rtl="0" algn="l">
              <a:lnSpc>
                <a:spcPct val="150000"/>
              </a:lnSpc>
              <a:spcBef>
                <a:spcPts val="0"/>
              </a:spcBef>
              <a:spcAft>
                <a:spcPts val="0"/>
              </a:spcAft>
              <a:buNone/>
            </a:pPr>
            <a:r>
              <a:rPr b="1" lang="en">
                <a:solidFill>
                  <a:srgbClr val="9E9E9E"/>
                </a:solidFill>
              </a:rPr>
              <a:t>Unlabeled example</a:t>
            </a:r>
            <a:r>
              <a:rPr lang="en">
                <a:solidFill>
                  <a:srgbClr val="9E9E9E"/>
                </a:solidFill>
              </a:rPr>
              <a:t> {feature,?}: (x,?)</a:t>
            </a:r>
            <a:endParaRPr>
              <a:solidFill>
                <a:srgbClr val="9E9E9E"/>
              </a:solidFill>
            </a:endParaRPr>
          </a:p>
          <a:p>
            <a:pPr indent="0" lvl="0" marL="0" rtl="0" algn="l">
              <a:lnSpc>
                <a:spcPct val="150000"/>
              </a:lnSpc>
              <a:spcBef>
                <a:spcPts val="0"/>
              </a:spcBef>
              <a:spcAft>
                <a:spcPts val="0"/>
              </a:spcAft>
              <a:buNone/>
            </a:pPr>
            <a:r>
              <a:rPr b="1" lang="en">
                <a:solidFill>
                  <a:srgbClr val="1A73E8"/>
                </a:solidFill>
              </a:rPr>
              <a:t>Model</a:t>
            </a:r>
            <a:r>
              <a:rPr lang="en">
                <a:solidFill>
                  <a:srgbClr val="444444"/>
                </a:solidFill>
              </a:rPr>
              <a:t> maps examples to prediction labels: y</a:t>
            </a:r>
            <a:endParaRPr>
              <a:solidFill>
                <a:srgbClr val="444444"/>
              </a:solidFill>
            </a:endParaRPr>
          </a:p>
          <a:p>
            <a:pPr indent="-342900" lvl="0" marL="457200" rtl="0" algn="l">
              <a:lnSpc>
                <a:spcPct val="150000"/>
              </a:lnSpc>
              <a:spcBef>
                <a:spcPts val="0"/>
              </a:spcBef>
              <a:spcAft>
                <a:spcPts val="0"/>
              </a:spcAft>
              <a:buClr>
                <a:srgbClr val="444444"/>
              </a:buClr>
              <a:buSzPts val="1800"/>
              <a:buChar char="●"/>
            </a:pPr>
            <a:r>
              <a:rPr lang="en">
                <a:solidFill>
                  <a:srgbClr val="444444"/>
                </a:solidFill>
              </a:rPr>
              <a:t>Defined by internal parameters, which are learned</a:t>
            </a:r>
            <a:endParaRPr>
              <a:solidFill>
                <a:srgbClr val="444444"/>
              </a:solidFill>
            </a:endParaRPr>
          </a:p>
          <a:p>
            <a:pPr indent="0" lvl="0" marL="0" rtl="0" algn="l">
              <a:lnSpc>
                <a:spcPct val="150000"/>
              </a:lnSpc>
              <a:spcBef>
                <a:spcPts val="0"/>
              </a:spcBef>
              <a:spcAft>
                <a:spcPts val="0"/>
              </a:spcAft>
              <a:buNone/>
            </a:pPr>
            <a:r>
              <a:t/>
            </a:r>
            <a:endParaRPr>
              <a:solidFill>
                <a:srgbClr val="444444"/>
              </a:solidFill>
            </a:endParaRPr>
          </a:p>
          <a:p>
            <a:pPr indent="0" lvl="0" marL="0" rtl="0" algn="l">
              <a:lnSpc>
                <a:spcPct val="150000"/>
              </a:lnSpc>
              <a:spcBef>
                <a:spcPts val="0"/>
              </a:spcBef>
              <a:spcAft>
                <a:spcPts val="0"/>
              </a:spcAft>
              <a:buNone/>
            </a:pPr>
            <a:r>
              <a:t/>
            </a:r>
            <a:endParaRPr>
              <a:solidFill>
                <a:srgbClr val="444444"/>
              </a:solidFill>
            </a:endParaRPr>
          </a:p>
          <a:p>
            <a:pPr indent="0" lvl="0" marL="0" rtl="0" algn="l">
              <a:lnSpc>
                <a:spcPct val="150000"/>
              </a:lnSpc>
              <a:spcBef>
                <a:spcPts val="0"/>
              </a:spcBef>
              <a:spcAft>
                <a:spcPts val="0"/>
              </a:spcAft>
              <a:buNone/>
            </a:pPr>
            <a:r>
              <a:t/>
            </a:r>
            <a:endParaRPr>
              <a:solidFill>
                <a:srgbClr val="444444"/>
              </a:solidFill>
            </a:endParaRPr>
          </a:p>
          <a:p>
            <a:pPr indent="0" lvl="0" marL="0" rtl="0" algn="l">
              <a:lnSpc>
                <a:spcPct val="150000"/>
              </a:lnSpc>
              <a:spcBef>
                <a:spcPts val="0"/>
              </a:spcBef>
              <a:spcAft>
                <a:spcPts val="0"/>
              </a:spcAft>
              <a:buNone/>
            </a:pPr>
            <a:r>
              <a:t/>
            </a:r>
            <a:endParaRPr>
              <a:solidFill>
                <a:srgbClr val="444444"/>
              </a:solidFill>
            </a:endParaRPr>
          </a:p>
          <a:p>
            <a:pPr indent="0" lvl="0" marL="0" rtl="0" algn="l">
              <a:spcBef>
                <a:spcPts val="0"/>
              </a:spcBef>
              <a:spcAft>
                <a:spcPts val="0"/>
              </a:spcAft>
              <a:buNone/>
            </a:pPr>
            <a:r>
              <a:t/>
            </a:r>
            <a:endParaRPr/>
          </a:p>
        </p:txBody>
      </p:sp>
      <p:sp>
        <p:nvSpPr>
          <p:cNvPr id="139" name="Google Shape;139;p26"/>
          <p:cNvSpPr txBox="1"/>
          <p:nvPr>
            <p:ph type="title"/>
          </p:nvPr>
        </p:nvSpPr>
        <p:spPr>
          <a:xfrm>
            <a:off x="417675" y="3418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 Label and Framing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nvSpPr>
        <p:spPr>
          <a:xfrm>
            <a:off x="1222075" y="1396475"/>
            <a:ext cx="3124500" cy="1369500"/>
          </a:xfrm>
          <a:prstGeom prst="rect">
            <a:avLst/>
          </a:prstGeom>
          <a:noFill/>
          <a:ln>
            <a:noFill/>
          </a:ln>
        </p:spPr>
        <p:txBody>
          <a:bodyPr anchorCtr="0" anchor="ctr" bIns="22850" lIns="22850" spcFirstLastPara="1" rIns="22850" wrap="square" tIns="22850">
            <a:noAutofit/>
          </a:bodyPr>
          <a:lstStyle/>
          <a:p>
            <a:pPr indent="0" lvl="0" marL="0" marR="0" rtl="0" algn="ctr">
              <a:lnSpc>
                <a:spcPct val="111111"/>
              </a:lnSpc>
              <a:spcBef>
                <a:spcPts val="0"/>
              </a:spcBef>
              <a:spcAft>
                <a:spcPts val="0"/>
              </a:spcAft>
              <a:buClr>
                <a:srgbClr val="000000"/>
              </a:buClr>
              <a:buSzPts val="1400"/>
              <a:buFont typeface="Arial"/>
              <a:buNone/>
            </a:pPr>
            <a:r>
              <a:rPr i="0" lang="en" sz="1800" u="none" cap="none" strike="noStrike">
                <a:solidFill>
                  <a:schemeClr val="dk1"/>
                </a:solidFill>
                <a:latin typeface="Google Sans"/>
                <a:ea typeface="Google Sans"/>
                <a:cs typeface="Google Sans"/>
                <a:sym typeface="Google Sans"/>
              </a:rPr>
              <a:t>Deep learning algorithm does as well as dermatologists in identifying skin cancer</a:t>
            </a:r>
            <a:endParaRPr i="0" sz="1800" u="none" cap="none" strike="noStrike">
              <a:solidFill>
                <a:schemeClr val="dk1"/>
              </a:solidFill>
              <a:latin typeface="Google Sans"/>
              <a:ea typeface="Google Sans"/>
              <a:cs typeface="Google Sans"/>
              <a:sym typeface="Google Sans"/>
            </a:endParaRPr>
          </a:p>
        </p:txBody>
      </p:sp>
      <p:sp>
        <p:nvSpPr>
          <p:cNvPr id="145" name="Google Shape;145;p27"/>
          <p:cNvSpPr txBox="1"/>
          <p:nvPr>
            <p:ph idx="4294967295" type="body"/>
          </p:nvPr>
        </p:nvSpPr>
        <p:spPr>
          <a:xfrm flipH="1">
            <a:off x="1032250" y="3395950"/>
            <a:ext cx="2850600" cy="1369500"/>
          </a:xfrm>
          <a:prstGeom prst="rect">
            <a:avLst/>
          </a:prstGeom>
          <a:noFill/>
          <a:ln>
            <a:noFill/>
          </a:ln>
        </p:spPr>
        <p:txBody>
          <a:bodyPr anchorCtr="0" anchor="t" bIns="22850" lIns="91450" spcFirstLastPara="1" rIns="22850" wrap="square" tIns="22850">
            <a:noAutofit/>
          </a:bodyPr>
          <a:lstStyle/>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Label:    __________</a:t>
            </a:r>
            <a:endParaRPr sz="1800">
              <a:latin typeface="Consolas"/>
              <a:ea typeface="Consolas"/>
              <a:cs typeface="Consolas"/>
              <a:sym typeface="Consolas"/>
            </a:endParaRPr>
          </a:p>
          <a:p>
            <a:pPr indent="0" lvl="0" marL="0" rtl="0" algn="l">
              <a:lnSpc>
                <a:spcPct val="115000"/>
              </a:lnSpc>
              <a:spcBef>
                <a:spcPts val="1000"/>
              </a:spcBef>
              <a:spcAft>
                <a:spcPts val="0"/>
              </a:spcAft>
              <a:buSzPts val="1200"/>
              <a:buNone/>
            </a:pPr>
            <a:r>
              <a:rPr lang="en" sz="1800">
                <a:latin typeface="Consolas"/>
                <a:ea typeface="Consolas"/>
                <a:cs typeface="Consolas"/>
                <a:sym typeface="Consolas"/>
              </a:rPr>
              <a:t>Feature:  __________</a:t>
            </a:r>
            <a:endParaRPr sz="1800">
              <a:latin typeface="Consolas"/>
              <a:ea typeface="Consolas"/>
              <a:cs typeface="Consolas"/>
              <a:sym typeface="Consolas"/>
            </a:endParaRPr>
          </a:p>
          <a:p>
            <a:pPr indent="0" lvl="0" marL="0" rtl="0" algn="l">
              <a:lnSpc>
                <a:spcPct val="115000"/>
              </a:lnSpc>
              <a:spcBef>
                <a:spcPts val="1000"/>
              </a:spcBef>
              <a:spcAft>
                <a:spcPts val="0"/>
              </a:spcAft>
              <a:buSzPts val="1200"/>
              <a:buNone/>
            </a:pPr>
            <a:r>
              <a:rPr lang="en" sz="1800">
                <a:latin typeface="Consolas"/>
                <a:ea typeface="Consolas"/>
                <a:cs typeface="Consolas"/>
                <a:sym typeface="Consolas"/>
              </a:rPr>
              <a:t>Example:  __________</a:t>
            </a:r>
            <a:endParaRPr>
              <a:latin typeface="Consolas"/>
              <a:ea typeface="Consolas"/>
              <a:cs typeface="Consolas"/>
              <a:sym typeface="Consolas"/>
            </a:endParaRPr>
          </a:p>
        </p:txBody>
      </p:sp>
      <p:pic>
        <p:nvPicPr>
          <p:cNvPr id="146" name="Google Shape;146;p27">
            <a:hlinkClick r:id="rId3"/>
          </p:cNvPr>
          <p:cNvPicPr preferRelativeResize="0"/>
          <p:nvPr/>
        </p:nvPicPr>
        <p:blipFill rotWithShape="1">
          <a:blip r:embed="rId4">
            <a:alphaModFix/>
          </a:blip>
          <a:srcRect b="0" l="0" r="0" t="0"/>
          <a:stretch/>
        </p:blipFill>
        <p:spPr>
          <a:xfrm>
            <a:off x="3558326" y="2677490"/>
            <a:ext cx="153150" cy="153150"/>
          </a:xfrm>
          <a:prstGeom prst="rect">
            <a:avLst/>
          </a:prstGeom>
          <a:noFill/>
          <a:ln>
            <a:noFill/>
          </a:ln>
        </p:spPr>
      </p:pic>
      <p:sp>
        <p:nvSpPr>
          <p:cNvPr id="147" name="Google Shape;147;p27"/>
          <p:cNvSpPr txBox="1"/>
          <p:nvPr>
            <p:ph idx="4294967295" type="subTitle"/>
          </p:nvPr>
        </p:nvSpPr>
        <p:spPr>
          <a:xfrm flipH="1">
            <a:off x="4234875" y="3395950"/>
            <a:ext cx="4227900" cy="1369500"/>
          </a:xfrm>
          <a:prstGeom prst="rect">
            <a:avLst/>
          </a:prstGeom>
          <a:noFill/>
          <a:ln>
            <a:noFill/>
          </a:ln>
        </p:spPr>
        <p:txBody>
          <a:bodyPr anchorCtr="0" anchor="t" bIns="22850" lIns="91450" spcFirstLastPara="1" rIns="22850" wrap="square" tIns="22850">
            <a:noAutofit/>
          </a:bodyPr>
          <a:lstStyle/>
          <a:p>
            <a:pPr indent="0" lvl="0" marL="0" rtl="0" algn="l">
              <a:lnSpc>
                <a:spcPct val="115000"/>
              </a:lnSpc>
              <a:spcBef>
                <a:spcPts val="1000"/>
              </a:spcBef>
              <a:spcAft>
                <a:spcPts val="0"/>
              </a:spcAft>
              <a:buSzPts val="1200"/>
              <a:buNone/>
            </a:pPr>
            <a:r>
              <a:rPr lang="en" sz="1800">
                <a:latin typeface="Consolas"/>
                <a:ea typeface="Consolas"/>
                <a:cs typeface="Consolas"/>
                <a:sym typeface="Consolas"/>
              </a:rPr>
              <a:t>Labeled Examples:    ___________</a:t>
            </a:r>
            <a:endParaRPr sz="1800">
              <a:latin typeface="Consolas"/>
              <a:ea typeface="Consolas"/>
              <a:cs typeface="Consolas"/>
              <a:sym typeface="Consolas"/>
            </a:endParaRPr>
          </a:p>
          <a:p>
            <a:pPr indent="0" lvl="0" marL="0" rtl="0" algn="l">
              <a:lnSpc>
                <a:spcPct val="115000"/>
              </a:lnSpc>
              <a:spcBef>
                <a:spcPts val="1000"/>
              </a:spcBef>
              <a:spcAft>
                <a:spcPts val="0"/>
              </a:spcAft>
              <a:buSzPts val="1200"/>
              <a:buNone/>
            </a:pPr>
            <a:r>
              <a:rPr lang="en" sz="1800">
                <a:latin typeface="Consolas"/>
                <a:ea typeface="Consolas"/>
                <a:cs typeface="Consolas"/>
                <a:sym typeface="Consolas"/>
              </a:rPr>
              <a:t>Unlabeled Examples:  ___________</a:t>
            </a:r>
            <a:endParaRPr sz="1800">
              <a:latin typeface="Consolas"/>
              <a:ea typeface="Consolas"/>
              <a:cs typeface="Consolas"/>
              <a:sym typeface="Consolas"/>
            </a:endParaRPr>
          </a:p>
          <a:p>
            <a:pPr indent="0" lvl="0" marL="0" rtl="0" algn="l">
              <a:lnSpc>
                <a:spcPct val="115000"/>
              </a:lnSpc>
              <a:spcBef>
                <a:spcPts val="1000"/>
              </a:spcBef>
              <a:spcAft>
                <a:spcPts val="0"/>
              </a:spcAft>
              <a:buSzPts val="1200"/>
              <a:buNone/>
            </a:pPr>
            <a:r>
              <a:rPr lang="en" sz="1800">
                <a:latin typeface="Consolas"/>
                <a:ea typeface="Consolas"/>
                <a:cs typeface="Consolas"/>
                <a:sym typeface="Consolas"/>
              </a:rPr>
              <a:t>Output:</a:t>
            </a:r>
            <a:r>
              <a:rPr lang="en">
                <a:latin typeface="Consolas"/>
                <a:ea typeface="Consolas"/>
                <a:cs typeface="Consolas"/>
                <a:sym typeface="Consolas"/>
              </a:rPr>
              <a:t>              ___________</a:t>
            </a:r>
            <a:endParaRPr>
              <a:latin typeface="Consolas"/>
              <a:ea typeface="Consolas"/>
              <a:cs typeface="Consolas"/>
              <a:sym typeface="Consolas"/>
            </a:endParaRPr>
          </a:p>
        </p:txBody>
      </p:sp>
      <p:sp>
        <p:nvSpPr>
          <p:cNvPr id="148" name="Google Shape;148;p27"/>
          <p:cNvSpPr txBox="1"/>
          <p:nvPr/>
        </p:nvSpPr>
        <p:spPr>
          <a:xfrm>
            <a:off x="417675" y="341875"/>
            <a:ext cx="79182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02124"/>
                </a:solidFill>
                <a:latin typeface="Google Sans"/>
                <a:ea typeface="Google Sans"/>
                <a:cs typeface="Google Sans"/>
                <a:sym typeface="Google Sans"/>
              </a:rPr>
              <a:t>Machine Learning in the News</a:t>
            </a:r>
            <a:endParaRPr b="1" sz="2000">
              <a:solidFill>
                <a:srgbClr val="202124"/>
              </a:solidFill>
              <a:latin typeface="Google Sans"/>
              <a:ea typeface="Google Sans"/>
              <a:cs typeface="Google Sans"/>
              <a:sym typeface="Google Sans"/>
            </a:endParaRPr>
          </a:p>
        </p:txBody>
      </p:sp>
      <p:pic>
        <p:nvPicPr>
          <p:cNvPr id="149" name="Google Shape;149;p27"/>
          <p:cNvPicPr preferRelativeResize="0"/>
          <p:nvPr/>
        </p:nvPicPr>
        <p:blipFill>
          <a:blip r:embed="rId5">
            <a:alphaModFix/>
          </a:blip>
          <a:stretch>
            <a:fillRect/>
          </a:stretch>
        </p:blipFill>
        <p:spPr>
          <a:xfrm>
            <a:off x="5485273" y="1154785"/>
            <a:ext cx="2850600" cy="18528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ogle A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