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60" r:id="rId11"/>
    <p:sldId id="2146847061" r:id="rId12"/>
    <p:sldId id="2146847063" r:id="rId13"/>
    <p:sldId id="2146847062" r:id="rId14"/>
    <p:sldId id="2146847064" r:id="rId15"/>
    <p:sldId id="2146847065" r:id="rId16"/>
    <p:sldId id="2146847066" r:id="rId17"/>
    <p:sldId id="2146847059" r:id="rId18"/>
    <p:sldId id="266" r:id="rId19"/>
    <p:sldId id="267" r:id="rId20"/>
    <p:sldId id="268" r:id="rId21"/>
    <p:sldId id="269" r:id="rId22"/>
    <p:sldId id="2146847056" r:id="rId23"/>
    <p:sldId id="2146847057"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6060"/>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dancerworld60/project-title-seoul-bike-sharing-demand-prediction-e1be18f23cbe" TargetMode="External"/><Relationship Id="rId2" Type="http://schemas.openxmlformats.org/officeDocument/2006/relationships/hyperlink" Target="https://www.kaggle.com/datasets/saurabhshahane/seoul-bike-sharing-demand-predic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Seoul bike rental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60315" y="4458985"/>
            <a:ext cx="8786027" cy="1938992"/>
          </a:xfrm>
          <a:prstGeom prst="rect">
            <a:avLst/>
          </a:prstGeom>
          <a:noFill/>
        </p:spPr>
        <p:txBody>
          <a:bodyPr wrap="square" lIns="91440" tIns="45720" rIns="91440" bIns="45720" rtlCol="0" anchor="t">
            <a:spAutoFit/>
          </a:bodyPr>
          <a:lstStyle/>
          <a:p>
            <a:r>
              <a:rPr lang="en-US" sz="2000" b="1" dirty="0">
                <a:solidFill>
                  <a:schemeClr val="bg1">
                    <a:lumMod val="8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bg1"/>
                </a:solidFill>
                <a:latin typeface="Arial"/>
                <a:cs typeface="Arial"/>
              </a:rPr>
              <a:t>	AVINASH V</a:t>
            </a:r>
          </a:p>
          <a:p>
            <a:r>
              <a:rPr lang="en-US" sz="2000" b="1" dirty="0">
                <a:solidFill>
                  <a:schemeClr val="bg1"/>
                </a:solidFill>
                <a:latin typeface="Arial"/>
                <a:cs typeface="Arial"/>
              </a:rPr>
              <a:t>	Vellore Institute of Technology Chennai</a:t>
            </a:r>
          </a:p>
          <a:p>
            <a:r>
              <a:rPr lang="en-US" sz="2000" b="1" dirty="0">
                <a:solidFill>
                  <a:schemeClr val="bg1"/>
                </a:solidFill>
                <a:latin typeface="Arial"/>
                <a:cs typeface="Arial"/>
              </a:rPr>
              <a:t>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sp>
        <p:nvSpPr>
          <p:cNvPr id="2" name="TextBox 1">
            <a:extLst>
              <a:ext uri="{FF2B5EF4-FFF2-40B4-BE49-F238E27FC236}">
                <a16:creationId xmlns:a16="http://schemas.microsoft.com/office/drawing/2014/main" id="{6B587E23-5F16-4988-A736-CF3E8AEB9850}"/>
              </a:ext>
            </a:extLst>
          </p:cNvPr>
          <p:cNvSpPr txBox="1"/>
          <p:nvPr/>
        </p:nvSpPr>
        <p:spPr>
          <a:xfrm>
            <a:off x="581192" y="1613043"/>
            <a:ext cx="4463419" cy="2862322"/>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b="0" i="0" dirty="0">
                <a:solidFill>
                  <a:srgbClr val="161719"/>
                </a:solidFill>
                <a:effectLst/>
                <a:latin typeface="Times New Roman" panose="02020603050405020304" pitchFamily="18" charset="0"/>
                <a:cs typeface="Times New Roman" panose="02020603050405020304" pitchFamily="18" charset="0"/>
              </a:rPr>
              <a:t>People tend to rent bikes more frequently on working days over</a:t>
            </a:r>
            <a:r>
              <a:rPr lang="en-US" dirty="0">
                <a:latin typeface="Times New Roman" panose="02020603050405020304" pitchFamily="18" charset="0"/>
                <a:cs typeface="Times New Roman" panose="02020603050405020304" pitchFamily="18" charset="0"/>
              </a:rPr>
              <a:t> holidays </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Also, we can infer that people use rented bikes for commuting to their workplace</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year 2018 the number of bikes rented out was high when compared to 2017</a:t>
            </a:r>
          </a:p>
          <a:p>
            <a:pPr marL="285750" indent="-285750">
              <a:buClr>
                <a:srgbClr val="00B0F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6EA24CD-EC90-EC21-1141-9F13E6160DDF}"/>
              </a:ext>
            </a:extLst>
          </p:cNvPr>
          <p:cNvGraphicFramePr>
            <a:graphicFrameLocks noGrp="1"/>
          </p:cNvGraphicFramePr>
          <p:nvPr>
            <p:extLst>
              <p:ext uri="{D42A27DB-BD31-4B8C-83A1-F6EECF244321}">
                <p14:modId xmlns:p14="http://schemas.microsoft.com/office/powerpoint/2010/main" val="2283820651"/>
              </p:ext>
            </p:extLst>
          </p:nvPr>
        </p:nvGraphicFramePr>
        <p:xfrm>
          <a:off x="5828887" y="1613043"/>
          <a:ext cx="5575428" cy="1704444"/>
        </p:xfrm>
        <a:graphic>
          <a:graphicData uri="http://schemas.openxmlformats.org/drawingml/2006/table">
            <a:tbl>
              <a:tblPr firstRow="1" bandRow="1">
                <a:tableStyleId>{5C22544A-7EE6-4342-B048-85BDC9FD1C3A}</a:tableStyleId>
              </a:tblPr>
              <a:tblGrid>
                <a:gridCol w="2787714">
                  <a:extLst>
                    <a:ext uri="{9D8B030D-6E8A-4147-A177-3AD203B41FA5}">
                      <a16:colId xmlns:a16="http://schemas.microsoft.com/office/drawing/2014/main" val="534369761"/>
                    </a:ext>
                  </a:extLst>
                </a:gridCol>
                <a:gridCol w="2787714">
                  <a:extLst>
                    <a:ext uri="{9D8B030D-6E8A-4147-A177-3AD203B41FA5}">
                      <a16:colId xmlns:a16="http://schemas.microsoft.com/office/drawing/2014/main" val="709122344"/>
                    </a:ext>
                  </a:extLst>
                </a:gridCol>
              </a:tblGrid>
              <a:tr h="568148">
                <a:tc>
                  <a:txBody>
                    <a:bodyPr/>
                    <a:lstStyle/>
                    <a:p>
                      <a:r>
                        <a:rPr lang="en-US" dirty="0"/>
                        <a:t>Holiday</a:t>
                      </a:r>
                      <a:endParaRPr lang="en-IN" dirty="0"/>
                    </a:p>
                  </a:txBody>
                  <a:tcPr/>
                </a:tc>
                <a:tc>
                  <a:txBody>
                    <a:bodyPr/>
                    <a:lstStyle/>
                    <a:p>
                      <a:r>
                        <a:rPr lang="en-US" dirty="0"/>
                        <a:t>Rented Bike Count</a:t>
                      </a:r>
                      <a:endParaRPr lang="en-IN" dirty="0"/>
                    </a:p>
                  </a:txBody>
                  <a:tcPr/>
                </a:tc>
                <a:extLst>
                  <a:ext uri="{0D108BD9-81ED-4DB2-BD59-A6C34878D82A}">
                    <a16:rowId xmlns:a16="http://schemas.microsoft.com/office/drawing/2014/main" val="1598225385"/>
                  </a:ext>
                </a:extLst>
              </a:tr>
              <a:tr h="568148">
                <a:tc>
                  <a:txBody>
                    <a:bodyPr/>
                    <a:lstStyle/>
                    <a:p>
                      <a:r>
                        <a:rPr lang="en-US" dirty="0"/>
                        <a:t>Yes</a:t>
                      </a:r>
                      <a:endParaRPr lang="en-IN" dirty="0"/>
                    </a:p>
                  </a:txBody>
                  <a:tcPr/>
                </a:tc>
                <a:tc>
                  <a:txBody>
                    <a:bodyPr/>
                    <a:lstStyle/>
                    <a:p>
                      <a:r>
                        <a:rPr lang="en-US" dirty="0"/>
                        <a:t>215895</a:t>
                      </a:r>
                      <a:endParaRPr lang="en-IN" dirty="0"/>
                    </a:p>
                  </a:txBody>
                  <a:tcPr/>
                </a:tc>
                <a:extLst>
                  <a:ext uri="{0D108BD9-81ED-4DB2-BD59-A6C34878D82A}">
                    <a16:rowId xmlns:a16="http://schemas.microsoft.com/office/drawing/2014/main" val="2128524426"/>
                  </a:ext>
                </a:extLst>
              </a:tr>
              <a:tr h="568148">
                <a:tc>
                  <a:txBody>
                    <a:bodyPr/>
                    <a:lstStyle/>
                    <a:p>
                      <a:r>
                        <a:rPr lang="en-US" dirty="0"/>
                        <a:t>No</a:t>
                      </a:r>
                      <a:endParaRPr lang="en-IN" dirty="0"/>
                    </a:p>
                  </a:txBody>
                  <a:tcPr/>
                </a:tc>
                <a:tc>
                  <a:txBody>
                    <a:bodyPr/>
                    <a:lstStyle/>
                    <a:p>
                      <a:r>
                        <a:rPr lang="en-US" dirty="0"/>
                        <a:t>5956419</a:t>
                      </a:r>
                      <a:endParaRPr lang="en-IN" dirty="0"/>
                    </a:p>
                  </a:txBody>
                  <a:tcPr/>
                </a:tc>
                <a:extLst>
                  <a:ext uri="{0D108BD9-81ED-4DB2-BD59-A6C34878D82A}">
                    <a16:rowId xmlns:a16="http://schemas.microsoft.com/office/drawing/2014/main" val="3870259325"/>
                  </a:ext>
                </a:extLst>
              </a:tr>
            </a:tbl>
          </a:graphicData>
        </a:graphic>
      </p:graphicFrame>
      <p:graphicFrame>
        <p:nvGraphicFramePr>
          <p:cNvPr id="10" name="Table 9">
            <a:extLst>
              <a:ext uri="{FF2B5EF4-FFF2-40B4-BE49-F238E27FC236}">
                <a16:creationId xmlns:a16="http://schemas.microsoft.com/office/drawing/2014/main" id="{17717FC0-D61D-8DB8-FCB3-A4BC481C846B}"/>
              </a:ext>
            </a:extLst>
          </p:cNvPr>
          <p:cNvGraphicFramePr>
            <a:graphicFrameLocks noGrp="1"/>
          </p:cNvGraphicFramePr>
          <p:nvPr>
            <p:extLst>
              <p:ext uri="{D42A27DB-BD31-4B8C-83A1-F6EECF244321}">
                <p14:modId xmlns:p14="http://schemas.microsoft.com/office/powerpoint/2010/main" val="3145556601"/>
              </p:ext>
            </p:extLst>
          </p:nvPr>
        </p:nvGraphicFramePr>
        <p:xfrm>
          <a:off x="5828887" y="4036032"/>
          <a:ext cx="5575428" cy="1704444"/>
        </p:xfrm>
        <a:graphic>
          <a:graphicData uri="http://schemas.openxmlformats.org/drawingml/2006/table">
            <a:tbl>
              <a:tblPr firstRow="1" bandRow="1">
                <a:tableStyleId>{5C22544A-7EE6-4342-B048-85BDC9FD1C3A}</a:tableStyleId>
              </a:tblPr>
              <a:tblGrid>
                <a:gridCol w="2787714">
                  <a:extLst>
                    <a:ext uri="{9D8B030D-6E8A-4147-A177-3AD203B41FA5}">
                      <a16:colId xmlns:a16="http://schemas.microsoft.com/office/drawing/2014/main" val="534369761"/>
                    </a:ext>
                  </a:extLst>
                </a:gridCol>
                <a:gridCol w="2787714">
                  <a:extLst>
                    <a:ext uri="{9D8B030D-6E8A-4147-A177-3AD203B41FA5}">
                      <a16:colId xmlns:a16="http://schemas.microsoft.com/office/drawing/2014/main" val="709122344"/>
                    </a:ext>
                  </a:extLst>
                </a:gridCol>
              </a:tblGrid>
              <a:tr h="568148">
                <a:tc>
                  <a:txBody>
                    <a:bodyPr/>
                    <a:lstStyle/>
                    <a:p>
                      <a:r>
                        <a:rPr lang="en-US" dirty="0"/>
                        <a:t>Year</a:t>
                      </a:r>
                      <a:endParaRPr lang="en-IN" dirty="0"/>
                    </a:p>
                  </a:txBody>
                  <a:tcPr/>
                </a:tc>
                <a:tc>
                  <a:txBody>
                    <a:bodyPr/>
                    <a:lstStyle/>
                    <a:p>
                      <a:r>
                        <a:rPr lang="en-US" dirty="0"/>
                        <a:t>Rented Bike Count</a:t>
                      </a:r>
                      <a:endParaRPr lang="en-IN" dirty="0"/>
                    </a:p>
                  </a:txBody>
                  <a:tcPr/>
                </a:tc>
                <a:extLst>
                  <a:ext uri="{0D108BD9-81ED-4DB2-BD59-A6C34878D82A}">
                    <a16:rowId xmlns:a16="http://schemas.microsoft.com/office/drawing/2014/main" val="1598225385"/>
                  </a:ext>
                </a:extLst>
              </a:tr>
              <a:tr h="568148">
                <a:tc>
                  <a:txBody>
                    <a:bodyPr/>
                    <a:lstStyle/>
                    <a:p>
                      <a:pPr algn="l"/>
                      <a:r>
                        <a:rPr lang="en-US" dirty="0"/>
                        <a:t>2017</a:t>
                      </a:r>
                      <a:endParaRPr lang="en-IN" dirty="0"/>
                    </a:p>
                  </a:txBody>
                  <a:tcPr/>
                </a:tc>
                <a:tc>
                  <a:txBody>
                    <a:bodyPr/>
                    <a:lstStyle/>
                    <a:p>
                      <a:pPr algn="l"/>
                      <a:r>
                        <a:rPr lang="en-IN" sz="1800" b="0" i="0" kern="1200" dirty="0">
                          <a:solidFill>
                            <a:schemeClr val="dk1"/>
                          </a:solidFill>
                          <a:effectLst/>
                          <a:latin typeface="+mn-lt"/>
                          <a:ea typeface="+mn-ea"/>
                          <a:cs typeface="+mn-cs"/>
                        </a:rPr>
                        <a:t>185330</a:t>
                      </a:r>
                      <a:endParaRPr lang="en-IN" dirty="0"/>
                    </a:p>
                  </a:txBody>
                  <a:tcPr/>
                </a:tc>
                <a:extLst>
                  <a:ext uri="{0D108BD9-81ED-4DB2-BD59-A6C34878D82A}">
                    <a16:rowId xmlns:a16="http://schemas.microsoft.com/office/drawing/2014/main" val="2128524426"/>
                  </a:ext>
                </a:extLst>
              </a:tr>
              <a:tr h="568148">
                <a:tc>
                  <a:txBody>
                    <a:bodyPr/>
                    <a:lstStyle/>
                    <a:p>
                      <a:pPr algn="l"/>
                      <a:r>
                        <a:rPr lang="en-US" dirty="0"/>
                        <a:t>2018</a:t>
                      </a:r>
                      <a:endParaRPr lang="en-IN" dirty="0"/>
                    </a:p>
                  </a:txBody>
                  <a:tcPr/>
                </a:tc>
                <a:tc>
                  <a:txBody>
                    <a:bodyPr/>
                    <a:lstStyle/>
                    <a:p>
                      <a:pPr algn="l"/>
                      <a:r>
                        <a:rPr lang="en-IN" dirty="0">
                          <a:effectLst/>
                        </a:rPr>
                        <a:t>5986984</a:t>
                      </a:r>
                    </a:p>
                  </a:txBody>
                  <a:tcPr marL="50800" marR="50800" marT="25400" marB="25400" anchor="ctr"/>
                </a:tc>
                <a:extLst>
                  <a:ext uri="{0D108BD9-81ED-4DB2-BD59-A6C34878D82A}">
                    <a16:rowId xmlns:a16="http://schemas.microsoft.com/office/drawing/2014/main" val="3870259325"/>
                  </a:ext>
                </a:extLst>
              </a:tr>
            </a:tbl>
          </a:graphicData>
        </a:graphic>
      </p:graphicFrame>
    </p:spTree>
    <p:extLst>
      <p:ext uri="{BB962C8B-B14F-4D97-AF65-F5344CB8AC3E}">
        <p14:creationId xmlns:p14="http://schemas.microsoft.com/office/powerpoint/2010/main" val="344612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sp>
        <p:nvSpPr>
          <p:cNvPr id="2" name="TextBox 1">
            <a:extLst>
              <a:ext uri="{FF2B5EF4-FFF2-40B4-BE49-F238E27FC236}">
                <a16:creationId xmlns:a16="http://schemas.microsoft.com/office/drawing/2014/main" id="{6B587E23-5F16-4988-A736-CF3E8AEB9850}"/>
              </a:ext>
            </a:extLst>
          </p:cNvPr>
          <p:cNvSpPr txBox="1"/>
          <p:nvPr/>
        </p:nvSpPr>
        <p:spPr>
          <a:xfrm>
            <a:off x="581192" y="1613043"/>
            <a:ext cx="4042179" cy="3416320"/>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is evident from the temperature vs rental count graph that Seoul residents prefer to rent bikes during warm weather</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 the other hand during cold weather there is a significant drop in the bike rental count</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Similarly the dew point temperature also holds the same kind of relationship with the bike rental count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687269-47FB-DF2E-3169-05723D61C037}"/>
              </a:ext>
            </a:extLst>
          </p:cNvPr>
          <p:cNvPicPr>
            <a:picLocks noChangeAspect="1"/>
          </p:cNvPicPr>
          <p:nvPr/>
        </p:nvPicPr>
        <p:blipFill>
          <a:blip r:embed="rId2"/>
          <a:stretch>
            <a:fillRect/>
          </a:stretch>
        </p:blipFill>
        <p:spPr>
          <a:xfrm>
            <a:off x="5445303" y="1192868"/>
            <a:ext cx="6383677" cy="4787758"/>
          </a:xfrm>
          <a:prstGeom prst="rect">
            <a:avLst/>
          </a:prstGeom>
        </p:spPr>
      </p:pic>
    </p:spTree>
    <p:extLst>
      <p:ext uri="{BB962C8B-B14F-4D97-AF65-F5344CB8AC3E}">
        <p14:creationId xmlns:p14="http://schemas.microsoft.com/office/powerpoint/2010/main" val="62867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sp>
        <p:nvSpPr>
          <p:cNvPr id="2" name="TextBox 1">
            <a:extLst>
              <a:ext uri="{FF2B5EF4-FFF2-40B4-BE49-F238E27FC236}">
                <a16:creationId xmlns:a16="http://schemas.microsoft.com/office/drawing/2014/main" id="{6B587E23-5F16-4988-A736-CF3E8AEB9850}"/>
              </a:ext>
            </a:extLst>
          </p:cNvPr>
          <p:cNvSpPr txBox="1"/>
          <p:nvPr/>
        </p:nvSpPr>
        <p:spPr>
          <a:xfrm>
            <a:off x="479870" y="5307668"/>
            <a:ext cx="8058074" cy="1477328"/>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From the two graphs it is clear that Seoul residents prefer to afford a rental bike when there is no rainfall or Snowfall</a:t>
            </a:r>
          </a:p>
          <a:p>
            <a:pPr>
              <a:buClr>
                <a:srgbClr val="00B0F0"/>
              </a:buCl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b="0" i="0" dirty="0">
                <a:solidFill>
                  <a:srgbClr val="161719"/>
                </a:solidFill>
                <a:effectLst/>
                <a:latin typeface="Times New Roman" panose="02020603050405020304" pitchFamily="18" charset="0"/>
                <a:cs typeface="Times New Roman" panose="02020603050405020304" pitchFamily="18" charset="0"/>
              </a:rPr>
              <a:t>We can also infer that some people still prefer rental bikes even when there is a small amount of rainfall or snowfall.</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143E873-D397-3669-F310-8DFDD29D5521}"/>
              </a:ext>
            </a:extLst>
          </p:cNvPr>
          <p:cNvPicPr>
            <a:picLocks noChangeAspect="1"/>
          </p:cNvPicPr>
          <p:nvPr/>
        </p:nvPicPr>
        <p:blipFill>
          <a:blip r:embed="rId2"/>
          <a:stretch>
            <a:fillRect/>
          </a:stretch>
        </p:blipFill>
        <p:spPr>
          <a:xfrm>
            <a:off x="638008" y="1065271"/>
            <a:ext cx="5486400" cy="4134057"/>
          </a:xfrm>
          <a:prstGeom prst="rect">
            <a:avLst/>
          </a:prstGeom>
        </p:spPr>
      </p:pic>
      <p:pic>
        <p:nvPicPr>
          <p:cNvPr id="12" name="Picture 11">
            <a:extLst>
              <a:ext uri="{FF2B5EF4-FFF2-40B4-BE49-F238E27FC236}">
                <a16:creationId xmlns:a16="http://schemas.microsoft.com/office/drawing/2014/main" id="{BC104FFF-AD0C-8668-392C-6C507A3BCFE6}"/>
              </a:ext>
            </a:extLst>
          </p:cNvPr>
          <p:cNvPicPr>
            <a:picLocks noChangeAspect="1"/>
          </p:cNvPicPr>
          <p:nvPr/>
        </p:nvPicPr>
        <p:blipFill>
          <a:blip r:embed="rId3"/>
          <a:stretch>
            <a:fillRect/>
          </a:stretch>
        </p:blipFill>
        <p:spPr>
          <a:xfrm>
            <a:off x="6225730" y="974887"/>
            <a:ext cx="5486400" cy="4134058"/>
          </a:xfrm>
          <a:prstGeom prst="rect">
            <a:avLst/>
          </a:prstGeom>
        </p:spPr>
      </p:pic>
    </p:spTree>
    <p:extLst>
      <p:ext uri="{BB962C8B-B14F-4D97-AF65-F5344CB8AC3E}">
        <p14:creationId xmlns:p14="http://schemas.microsoft.com/office/powerpoint/2010/main" val="119625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sp>
        <p:nvSpPr>
          <p:cNvPr id="2" name="TextBox 1">
            <a:extLst>
              <a:ext uri="{FF2B5EF4-FFF2-40B4-BE49-F238E27FC236}">
                <a16:creationId xmlns:a16="http://schemas.microsoft.com/office/drawing/2014/main" id="{6B587E23-5F16-4988-A736-CF3E8AEB9850}"/>
              </a:ext>
            </a:extLst>
          </p:cNvPr>
          <p:cNvSpPr txBox="1"/>
          <p:nvPr/>
        </p:nvSpPr>
        <p:spPr>
          <a:xfrm>
            <a:off x="581192" y="1676839"/>
            <a:ext cx="4042179" cy="1200329"/>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Linear Correlation between Number of bikes rented and weather conditions are listed below:</a:t>
            </a:r>
          </a:p>
          <a:p>
            <a:pPr>
              <a:buClr>
                <a:srgbClr val="00B0F0"/>
              </a:buClr>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ECCA80-B893-3647-3BB1-5A42BB483592}"/>
              </a:ext>
            </a:extLst>
          </p:cNvPr>
          <p:cNvPicPr>
            <a:picLocks noChangeAspect="1"/>
          </p:cNvPicPr>
          <p:nvPr/>
        </p:nvPicPr>
        <p:blipFill>
          <a:blip r:embed="rId2"/>
          <a:stretch>
            <a:fillRect/>
          </a:stretch>
        </p:blipFill>
        <p:spPr>
          <a:xfrm>
            <a:off x="4783987" y="1063256"/>
            <a:ext cx="7333822" cy="5326910"/>
          </a:xfrm>
          <a:prstGeom prst="rect">
            <a:avLst/>
          </a:prstGeom>
        </p:spPr>
      </p:pic>
      <p:pic>
        <p:nvPicPr>
          <p:cNvPr id="8" name="Picture 7">
            <a:extLst>
              <a:ext uri="{FF2B5EF4-FFF2-40B4-BE49-F238E27FC236}">
                <a16:creationId xmlns:a16="http://schemas.microsoft.com/office/drawing/2014/main" id="{B997CF36-C9BE-F29B-33A9-8DE7C17093F4}"/>
              </a:ext>
            </a:extLst>
          </p:cNvPr>
          <p:cNvPicPr>
            <a:picLocks noChangeAspect="1"/>
          </p:cNvPicPr>
          <p:nvPr/>
        </p:nvPicPr>
        <p:blipFill>
          <a:blip r:embed="rId3"/>
          <a:stretch>
            <a:fillRect/>
          </a:stretch>
        </p:blipFill>
        <p:spPr>
          <a:xfrm>
            <a:off x="880680" y="2706813"/>
            <a:ext cx="3822999" cy="3683353"/>
          </a:xfrm>
          <a:prstGeom prst="rect">
            <a:avLst/>
          </a:prstGeom>
        </p:spPr>
      </p:pic>
    </p:spTree>
    <p:extLst>
      <p:ext uri="{BB962C8B-B14F-4D97-AF65-F5344CB8AC3E}">
        <p14:creationId xmlns:p14="http://schemas.microsoft.com/office/powerpoint/2010/main" val="15524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57677"/>
          </a:xfrm>
        </p:spPr>
        <p:txBody>
          <a:bodyPr>
            <a:normAutofit/>
          </a:bodyPr>
          <a:lstStyle/>
          <a:p>
            <a:pPr marL="305435" indent="-305435"/>
            <a:r>
              <a:rPr lang="en-IN" sz="18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800" dirty="0">
              <a:latin typeface="Times New Roman" panose="02020603050405020304" pitchFamily="18" charset="0"/>
              <a:cs typeface="Times New Roman" panose="02020603050405020304" pitchFamily="18" charset="0"/>
            </a:endParaRPr>
          </a:p>
          <a:p>
            <a:pPr marL="305435" indent="-305435"/>
            <a:r>
              <a:rPr lang="en-IN" sz="1800" b="1" dirty="0">
                <a:latin typeface="Times New Roman" panose="02020603050405020304" pitchFamily="18" charset="0"/>
                <a:ea typeface="+mn-lt"/>
                <a:cs typeface="Times New Roman" panose="02020603050405020304" pitchFamily="18" charset="0"/>
              </a:rPr>
              <a:t>Algorithm Selection:</a:t>
            </a:r>
            <a:endParaRPr lang="en-IN" sz="1800" dirty="0">
              <a:latin typeface="Times New Roman" panose="02020603050405020304" pitchFamily="18" charset="0"/>
              <a:cs typeface="Times New Roman" panose="02020603050405020304" pitchFamily="18" charset="0"/>
            </a:endParaRPr>
          </a:p>
          <a:p>
            <a:pPr marL="629920" lvl="1" indent="-305435"/>
            <a:r>
              <a:rPr lang="en-US" sz="1800" dirty="0">
                <a:latin typeface="Times New Roman" panose="02020603050405020304" pitchFamily="18" charset="0"/>
                <a:ea typeface="+mn-lt"/>
                <a:cs typeface="Times New Roman" panose="02020603050405020304" pitchFamily="18" charset="0"/>
              </a:rPr>
              <a:t>The </a:t>
            </a:r>
            <a:r>
              <a:rPr lang="en-US" sz="1800" dirty="0" err="1">
                <a:latin typeface="Times New Roman" panose="02020603050405020304" pitchFamily="18" charset="0"/>
                <a:ea typeface="+mn-lt"/>
                <a:cs typeface="Times New Roman" panose="02020603050405020304" pitchFamily="18" charset="0"/>
              </a:rPr>
              <a:t>XGBoost</a:t>
            </a:r>
            <a:r>
              <a:rPr lang="en-US" sz="1800" dirty="0">
                <a:latin typeface="Times New Roman" panose="02020603050405020304" pitchFamily="18" charset="0"/>
                <a:ea typeface="+mn-lt"/>
                <a:cs typeface="Times New Roman" panose="02020603050405020304" pitchFamily="18" charset="0"/>
              </a:rPr>
              <a:t> Regressor is capable of handling both numerical and categorical features, providing flexibility in dealing with diverse types of data present in the bike rental dataset.</a:t>
            </a:r>
          </a:p>
          <a:p>
            <a:pPr marL="629920" lvl="1" indent="-305435"/>
            <a:r>
              <a:rPr lang="en-US" sz="1800" dirty="0">
                <a:latin typeface="Times New Roman" panose="02020603050405020304" pitchFamily="18" charset="0"/>
                <a:ea typeface="+mn-lt"/>
                <a:cs typeface="Times New Roman" panose="02020603050405020304" pitchFamily="18" charset="0"/>
              </a:rPr>
              <a:t>Its regularization techniques contribute to stable and reliable predictions, crucial for a regression task with potentially noisy and dynamic data.</a:t>
            </a:r>
          </a:p>
          <a:p>
            <a:pPr marL="305435" indent="-305435"/>
            <a:r>
              <a:rPr lang="en-IN" sz="1800" b="1" dirty="0">
                <a:latin typeface="Times New Roman" panose="02020603050405020304" pitchFamily="18" charset="0"/>
                <a:ea typeface="+mn-lt"/>
                <a:cs typeface="Times New Roman" panose="02020603050405020304" pitchFamily="18" charset="0"/>
              </a:rPr>
              <a:t>Data Input :</a:t>
            </a:r>
          </a:p>
          <a:p>
            <a:pPr marL="629435" lvl="1" indent="-305435"/>
            <a:r>
              <a:rPr lang="en-IN" sz="1800" dirty="0">
                <a:latin typeface="Times New Roman" panose="02020603050405020304" pitchFamily="18" charset="0"/>
                <a:ea typeface="+mn-lt"/>
                <a:cs typeface="Times New Roman" panose="02020603050405020304" pitchFamily="18" charset="0"/>
              </a:rPr>
              <a:t>For making prediction on number of bike rental per hour on a particular day we use factors like </a:t>
            </a:r>
          </a:p>
          <a:p>
            <a:pPr lvl="3"/>
            <a:r>
              <a:rPr lang="en-IN" sz="1800" dirty="0">
                <a:latin typeface="Times New Roman" panose="02020603050405020304" pitchFamily="18" charset="0"/>
                <a:ea typeface="+mn-lt"/>
                <a:cs typeface="Times New Roman" panose="02020603050405020304" pitchFamily="18" charset="0"/>
              </a:rPr>
              <a:t>Season</a:t>
            </a:r>
          </a:p>
          <a:p>
            <a:pPr lvl="3"/>
            <a:r>
              <a:rPr lang="en-IN" sz="1800" dirty="0">
                <a:latin typeface="Times New Roman" panose="02020603050405020304" pitchFamily="18" charset="0"/>
                <a:ea typeface="+mn-lt"/>
                <a:cs typeface="Times New Roman" panose="02020603050405020304" pitchFamily="18" charset="0"/>
              </a:rPr>
              <a:t>Month </a:t>
            </a:r>
          </a:p>
          <a:p>
            <a:pPr lvl="3"/>
            <a:r>
              <a:rPr lang="en-IN" sz="1800" dirty="0">
                <a:latin typeface="Times New Roman" panose="02020603050405020304" pitchFamily="18" charset="0"/>
                <a:ea typeface="+mn-lt"/>
                <a:cs typeface="Times New Roman" panose="02020603050405020304" pitchFamily="18" charset="0"/>
              </a:rPr>
              <a:t>Weather conditions	</a:t>
            </a:r>
          </a:p>
          <a:p>
            <a:pPr lvl="3"/>
            <a:r>
              <a:rPr lang="en-IN" sz="1800" dirty="0">
                <a:latin typeface="Times New Roman" panose="02020603050405020304" pitchFamily="18" charset="0"/>
                <a:ea typeface="+mn-lt"/>
                <a:cs typeface="Times New Roman" panose="02020603050405020304" pitchFamily="18" charset="0"/>
              </a:rPr>
              <a:t>Rainy or Snowfall conditions	</a:t>
            </a:r>
          </a:p>
          <a:p>
            <a:pPr marL="305435" indent="-305435"/>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83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97234"/>
            <a:ext cx="11029615" cy="2499412"/>
          </a:xfrm>
        </p:spPr>
        <p:txBody>
          <a:bodyPr>
            <a:normAutofit/>
          </a:bodyPr>
          <a:lstStyle/>
          <a:p>
            <a:pPr marL="305435" indent="-305435"/>
            <a:r>
              <a:rPr lang="en-IN" sz="1800" b="1" dirty="0">
                <a:latin typeface="Times New Roman" panose="02020603050405020304" pitchFamily="18" charset="0"/>
                <a:ea typeface="+mn-lt"/>
                <a:cs typeface="Times New Roman" panose="02020603050405020304" pitchFamily="18" charset="0"/>
              </a:rPr>
              <a:t>Training Process:</a:t>
            </a:r>
            <a:endParaRPr lang="en-IN" sz="1800"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cs typeface="Times New Roman" panose="02020603050405020304" pitchFamily="18" charset="0"/>
              </a:rPr>
              <a:t>From the cleaned data out of 80% of data is used for training the Machine Learning model </a:t>
            </a:r>
          </a:p>
          <a:p>
            <a:pPr marL="305435" indent="-305435"/>
            <a:r>
              <a:rPr lang="en-IN" sz="1800" b="1" dirty="0">
                <a:latin typeface="Times New Roman" panose="02020603050405020304" pitchFamily="18" charset="0"/>
                <a:ea typeface="+mn-lt"/>
                <a:cs typeface="Times New Roman" panose="02020603050405020304" pitchFamily="18" charset="0"/>
              </a:rPr>
              <a:t>Prediction Process:</a:t>
            </a:r>
          </a:p>
          <a:p>
            <a:pPr marL="629920" lvl="1" indent="-305435"/>
            <a:r>
              <a:rPr lang="en-IN" sz="1800" dirty="0">
                <a:latin typeface="Times New Roman" panose="02020603050405020304" pitchFamily="18" charset="0"/>
                <a:ea typeface="+mn-lt"/>
                <a:cs typeface="Times New Roman" panose="02020603050405020304" pitchFamily="18" charset="0"/>
              </a:rPr>
              <a:t>Rest 20% of data is used to test the model performance </a:t>
            </a:r>
          </a:p>
          <a:p>
            <a:pPr marL="629920" lvl="1" indent="-305435"/>
            <a:r>
              <a:rPr lang="en-IN" sz="1800" dirty="0">
                <a:latin typeface="Times New Roman" panose="02020603050405020304" pitchFamily="18" charset="0"/>
                <a:ea typeface="+mn-lt"/>
                <a:cs typeface="Times New Roman" panose="02020603050405020304" pitchFamily="18" charset="0"/>
              </a:rPr>
              <a:t>The performance metrics of model is evaluated with help of mean squared error and r2 score</a:t>
            </a:r>
            <a:endParaRPr lang="en-IN" sz="18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73A9EC7-A06F-2F3D-9F88-36369184B6E2}"/>
              </a:ext>
            </a:extLst>
          </p:cNvPr>
          <p:cNvPicPr>
            <a:picLocks noGrp="1" noChangeAspect="1"/>
          </p:cNvPicPr>
          <p:nvPr>
            <p:ph idx="1"/>
          </p:nvPr>
        </p:nvPicPr>
        <p:blipFill>
          <a:blip r:embed="rId2"/>
          <a:stretch>
            <a:fillRect/>
          </a:stretch>
        </p:blipFill>
        <p:spPr>
          <a:xfrm>
            <a:off x="581192" y="1542782"/>
            <a:ext cx="5715000" cy="4314825"/>
          </a:xfrm>
        </p:spPr>
      </p:pic>
      <p:graphicFrame>
        <p:nvGraphicFramePr>
          <p:cNvPr id="10" name="Table 9">
            <a:extLst>
              <a:ext uri="{FF2B5EF4-FFF2-40B4-BE49-F238E27FC236}">
                <a16:creationId xmlns:a16="http://schemas.microsoft.com/office/drawing/2014/main" id="{93129DC4-F7EB-8E07-E79D-B32976987613}"/>
              </a:ext>
            </a:extLst>
          </p:cNvPr>
          <p:cNvGraphicFramePr>
            <a:graphicFrameLocks noGrp="1"/>
          </p:cNvGraphicFramePr>
          <p:nvPr>
            <p:extLst>
              <p:ext uri="{D42A27DB-BD31-4B8C-83A1-F6EECF244321}">
                <p14:modId xmlns:p14="http://schemas.microsoft.com/office/powerpoint/2010/main" val="2149458603"/>
              </p:ext>
            </p:extLst>
          </p:nvPr>
        </p:nvGraphicFramePr>
        <p:xfrm>
          <a:off x="6296192" y="2576778"/>
          <a:ext cx="5575428" cy="1704444"/>
        </p:xfrm>
        <a:graphic>
          <a:graphicData uri="http://schemas.openxmlformats.org/drawingml/2006/table">
            <a:tbl>
              <a:tblPr firstRow="1" bandRow="1">
                <a:tableStyleId>{5C22544A-7EE6-4342-B048-85BDC9FD1C3A}</a:tableStyleId>
              </a:tblPr>
              <a:tblGrid>
                <a:gridCol w="2787714">
                  <a:extLst>
                    <a:ext uri="{9D8B030D-6E8A-4147-A177-3AD203B41FA5}">
                      <a16:colId xmlns:a16="http://schemas.microsoft.com/office/drawing/2014/main" val="534369761"/>
                    </a:ext>
                  </a:extLst>
                </a:gridCol>
                <a:gridCol w="2787714">
                  <a:extLst>
                    <a:ext uri="{9D8B030D-6E8A-4147-A177-3AD203B41FA5}">
                      <a16:colId xmlns:a16="http://schemas.microsoft.com/office/drawing/2014/main" val="709122344"/>
                    </a:ext>
                  </a:extLst>
                </a:gridCol>
              </a:tblGrid>
              <a:tr h="568148">
                <a:tc>
                  <a:txBody>
                    <a:bodyPr/>
                    <a:lstStyle/>
                    <a:p>
                      <a:r>
                        <a:rPr lang="en-US" dirty="0"/>
                        <a:t>Metrics</a:t>
                      </a:r>
                      <a:endParaRPr lang="en-IN" dirty="0"/>
                    </a:p>
                  </a:txBody>
                  <a:tcPr/>
                </a:tc>
                <a:tc>
                  <a:txBody>
                    <a:bodyPr/>
                    <a:lstStyle/>
                    <a:p>
                      <a:r>
                        <a:rPr lang="en-US" dirty="0"/>
                        <a:t>Values</a:t>
                      </a:r>
                      <a:endParaRPr lang="en-IN" dirty="0"/>
                    </a:p>
                  </a:txBody>
                  <a:tcPr/>
                </a:tc>
                <a:extLst>
                  <a:ext uri="{0D108BD9-81ED-4DB2-BD59-A6C34878D82A}">
                    <a16:rowId xmlns:a16="http://schemas.microsoft.com/office/drawing/2014/main" val="1598225385"/>
                  </a:ext>
                </a:extLst>
              </a:tr>
              <a:tr h="568148">
                <a:tc>
                  <a:txBody>
                    <a:bodyPr/>
                    <a:lstStyle/>
                    <a:p>
                      <a:r>
                        <a:rPr lang="en-US" dirty="0"/>
                        <a:t>Mean Squared Error</a:t>
                      </a:r>
                      <a:endParaRPr lang="en-IN" dirty="0"/>
                    </a:p>
                  </a:txBody>
                  <a:tcPr/>
                </a:tc>
                <a:tc>
                  <a:txBody>
                    <a:bodyPr/>
                    <a:lstStyle/>
                    <a:p>
                      <a:r>
                        <a:rPr lang="en-IN" sz="1800" b="0" i="0" kern="1200">
                          <a:solidFill>
                            <a:schemeClr val="dk1"/>
                          </a:solidFill>
                          <a:effectLst/>
                          <a:latin typeface="+mn-lt"/>
                          <a:ea typeface="+mn-ea"/>
                          <a:cs typeface="+mn-cs"/>
                        </a:rPr>
                        <a:t>75479.3471</a:t>
                      </a:r>
                      <a:endParaRPr lang="en-IN" dirty="0"/>
                    </a:p>
                  </a:txBody>
                  <a:tcPr/>
                </a:tc>
                <a:extLst>
                  <a:ext uri="{0D108BD9-81ED-4DB2-BD59-A6C34878D82A}">
                    <a16:rowId xmlns:a16="http://schemas.microsoft.com/office/drawing/2014/main" val="2128524426"/>
                  </a:ext>
                </a:extLst>
              </a:tr>
              <a:tr h="568148">
                <a:tc>
                  <a:txBody>
                    <a:bodyPr/>
                    <a:lstStyle/>
                    <a:p>
                      <a:r>
                        <a:rPr lang="en-US" dirty="0"/>
                        <a:t>R2 Score</a:t>
                      </a:r>
                      <a:endParaRPr lang="en-IN" dirty="0"/>
                    </a:p>
                  </a:txBody>
                  <a:tcPr/>
                </a:tc>
                <a:tc>
                  <a:txBody>
                    <a:bodyPr/>
                    <a:lstStyle/>
                    <a:p>
                      <a:r>
                        <a:rPr lang="en-IN" sz="1800" b="0" i="0" kern="1200" dirty="0">
                          <a:solidFill>
                            <a:schemeClr val="dk1"/>
                          </a:solidFill>
                          <a:effectLst/>
                          <a:latin typeface="+mn-lt"/>
                          <a:ea typeface="+mn-ea"/>
                          <a:cs typeface="+mn-cs"/>
                        </a:rPr>
                        <a:t>0.8298</a:t>
                      </a:r>
                      <a:endParaRPr lang="en-IN" dirty="0"/>
                    </a:p>
                  </a:txBody>
                  <a:tcPr/>
                </a:tc>
                <a:extLst>
                  <a:ext uri="{0D108BD9-81ED-4DB2-BD59-A6C34878D82A}">
                    <a16:rowId xmlns:a16="http://schemas.microsoft.com/office/drawing/2014/main" val="3870259325"/>
                  </a:ext>
                </a:extLst>
              </a:tr>
            </a:tbl>
          </a:graphicData>
        </a:graphic>
      </p:graphicFrame>
      <p:sp>
        <p:nvSpPr>
          <p:cNvPr id="11" name="TextBox 10">
            <a:extLst>
              <a:ext uri="{FF2B5EF4-FFF2-40B4-BE49-F238E27FC236}">
                <a16:creationId xmlns:a16="http://schemas.microsoft.com/office/drawing/2014/main" id="{5AA3755A-B4EE-9CAF-F313-28EA44A511F9}"/>
              </a:ext>
            </a:extLst>
          </p:cNvPr>
          <p:cNvSpPr txBox="1"/>
          <p:nvPr/>
        </p:nvSpPr>
        <p:spPr>
          <a:xfrm>
            <a:off x="6296192" y="1535283"/>
            <a:ext cx="53146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Model: </a:t>
            </a:r>
            <a:r>
              <a:rPr lang="en-IN" dirty="0">
                <a:latin typeface="Times New Roman" panose="02020603050405020304" pitchFamily="18" charset="0"/>
                <a:cs typeface="Times New Roman" panose="02020603050405020304" pitchFamily="18" charset="0"/>
              </a:rPr>
              <a:t>XGB Regressor</a:t>
            </a:r>
          </a:p>
        </p:txBody>
      </p:sp>
    </p:spTree>
    <p:extLst>
      <p:ext uri="{BB962C8B-B14F-4D97-AF65-F5344CB8AC3E}">
        <p14:creationId xmlns:p14="http://schemas.microsoft.com/office/powerpoint/2010/main" val="148329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a:extLst>
              <a:ext uri="{FF2B5EF4-FFF2-40B4-BE49-F238E27FC236}">
                <a16:creationId xmlns:a16="http://schemas.microsoft.com/office/drawing/2014/main" id="{16F7D23C-F33E-2F10-7C70-A62F1CEFF691}"/>
              </a:ext>
            </a:extLst>
          </p:cNvPr>
          <p:cNvSpPr txBox="1"/>
          <p:nvPr/>
        </p:nvSpPr>
        <p:spPr>
          <a:xfrm>
            <a:off x="893852" y="1736333"/>
            <a:ext cx="9041258" cy="5355312"/>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Bike rental company should increase the total number of available bikes during the Summer season as the demand is high</a:t>
            </a:r>
          </a:p>
          <a:p>
            <a:pPr>
              <a:buClr>
                <a:srgbClr val="00B0F0"/>
              </a:buClr>
            </a:pPr>
            <a:endParaRPr lang="en-IN"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Also the company should focus on bike maintenance and it’s repair in the season of winter so that the company’s reliability goes high </a:t>
            </a:r>
          </a:p>
          <a:p>
            <a:pPr>
              <a:buClr>
                <a:srgbClr val="00B0F0"/>
              </a:buClr>
            </a:pPr>
            <a:endParaRPr lang="en-IN"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company may provide rain covers for the riders so that people can prefer the bike rental even during rainy days</a:t>
            </a:r>
          </a:p>
          <a:p>
            <a:pPr>
              <a:buClr>
                <a:srgbClr val="00B0F0"/>
              </a:buClr>
            </a:pPr>
            <a:endParaRPr lang="en-IN"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New advertising strategies should be followed in the winter season to promote bike rentals</a:t>
            </a:r>
          </a:p>
          <a:p>
            <a:pPr>
              <a:buClr>
                <a:srgbClr val="00B0F0"/>
              </a:buClr>
            </a:pPr>
            <a:endParaRPr lang="en-IN"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number of bikes being lent out for rent can be reduced in the winter season so that unwanted maintenance and expense on bikes can be reduced</a:t>
            </a:r>
          </a:p>
          <a:p>
            <a:pPr>
              <a:buClr>
                <a:srgbClr val="00B0F0"/>
              </a:buClr>
            </a:pPr>
            <a:endParaRPr lang="en-IN"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Based on the feedbacks received from the user the company may adapt new features to promote user experience </a:t>
            </a:r>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endParaRPr lang="en-IN" dirty="0"/>
          </a:p>
          <a:p>
            <a:pPr marL="285750" indent="-285750">
              <a:buClr>
                <a:srgbClr val="00B0F0"/>
              </a:buClr>
              <a:buFont typeface="Wingdings" panose="05000000000000000000" pitchFamily="2" charset="2"/>
              <a:buChar char="§"/>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id="{918B7412-20EC-137B-6737-E9160C0F0D94}"/>
              </a:ext>
            </a:extLst>
          </p:cNvPr>
          <p:cNvSpPr txBox="1"/>
          <p:nvPr/>
        </p:nvSpPr>
        <p:spPr>
          <a:xfrm>
            <a:off x="842481" y="1479479"/>
            <a:ext cx="9894013" cy="1754326"/>
          </a:xfrm>
          <a:prstGeom prst="rect">
            <a:avLst/>
          </a:prstGeom>
          <a:noFill/>
        </p:spPr>
        <p:txBody>
          <a:bodyPr wrap="square" rtlCol="0">
            <a:spAutoFit/>
          </a:bodyPr>
          <a:lstStyle/>
          <a:p>
            <a:r>
              <a:rPr lang="en-IN" dirty="0"/>
              <a:t>Dataset: </a:t>
            </a:r>
            <a:r>
              <a:rPr lang="en-IN" dirty="0">
                <a:hlinkClick r:id="rId2"/>
              </a:rPr>
              <a:t>https://www.kaggle.com/datasets/saurabhshahane/seoul-bike-sharing-demand-prediction</a:t>
            </a:r>
            <a:endParaRPr lang="en-IN" dirty="0"/>
          </a:p>
          <a:p>
            <a:endParaRPr lang="en-IN" dirty="0"/>
          </a:p>
          <a:p>
            <a:r>
              <a:rPr lang="en-IN" dirty="0"/>
              <a:t>Article: </a:t>
            </a:r>
            <a:r>
              <a:rPr lang="en-IN" dirty="0">
                <a:hlinkClick r:id="rId3"/>
              </a:rPr>
              <a:t>https://medium.com/@dancerworld60/project-title-seoul-bike-sharing-demand-prediction-e1be18f23cbe</a:t>
            </a:r>
            <a:r>
              <a:rPr lang="en-IN" dirty="0"/>
              <a:t> </a:t>
            </a:r>
          </a:p>
          <a:p>
            <a:endParaRPr lang="en-IN" dirty="0"/>
          </a:p>
          <a:p>
            <a:r>
              <a:rPr lang="en-IN" dirty="0" err="1"/>
              <a:t>GItHub</a:t>
            </a:r>
            <a:r>
              <a:rPr lang="en-IN" dirty="0"/>
              <a:t>: </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D8866193-EB57-6F3F-987D-0244BB436321}"/>
              </a:ext>
            </a:extLst>
          </p:cNvPr>
          <p:cNvPicPr>
            <a:picLocks noChangeAspect="1"/>
          </p:cNvPicPr>
          <p:nvPr/>
        </p:nvPicPr>
        <p:blipFill>
          <a:blip r:embed="rId2"/>
          <a:stretch>
            <a:fillRect/>
          </a:stretch>
        </p:blipFill>
        <p:spPr>
          <a:xfrm>
            <a:off x="1900719" y="1399890"/>
            <a:ext cx="7448764" cy="495161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28BB04D3-7632-EC6E-9C8E-A78FEFFAD877}"/>
              </a:ext>
            </a:extLst>
          </p:cNvPr>
          <p:cNvPicPr>
            <a:picLocks noChangeAspect="1"/>
          </p:cNvPicPr>
          <p:nvPr/>
        </p:nvPicPr>
        <p:blipFill>
          <a:blip r:embed="rId2"/>
          <a:stretch>
            <a:fillRect/>
          </a:stretch>
        </p:blipFill>
        <p:spPr>
          <a:xfrm>
            <a:off x="2024009" y="1469204"/>
            <a:ext cx="7438490" cy="4929282"/>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Seoul, the bustling capital of South Korea, has witnessed a significant increase in the popularity of bike rentals as a sustainable and convenient mode of transportation. The Seoul Bike Sharing System collects vast amounts of data related to bike rentals, including time, location, weather conditions, and user demographics. This dataset presents an opportunity for in-depth analysis to derive valuable insights that can enhance the efficiency and user experience of the bike-sharing system.</a:t>
            </a:r>
          </a:p>
          <a:p>
            <a:pPr marL="305435" indent="-305435"/>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800" dirty="0">
                <a:latin typeface="Times New Roman" panose="02020603050405020304" pitchFamily="18" charset="0"/>
                <a:ea typeface="+mn-lt"/>
                <a:cs typeface="Times New Roman" panose="02020603050405020304"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800" dirty="0">
              <a:latin typeface="Times New Roman" panose="02020603050405020304" pitchFamily="18" charset="0"/>
              <a:cs typeface="Times New Roman" panose="02020603050405020304" pitchFamily="18" charset="0"/>
            </a:endParaRPr>
          </a:p>
          <a:p>
            <a:pPr marL="305435" indent="-305435"/>
            <a:r>
              <a:rPr lang="en-IN" sz="1800" b="1" dirty="0">
                <a:latin typeface="Times New Roman" panose="02020603050405020304" pitchFamily="18" charset="0"/>
                <a:ea typeface="+mn-lt"/>
                <a:cs typeface="Times New Roman" panose="02020603050405020304" pitchFamily="18" charset="0"/>
              </a:rPr>
              <a:t>Data Collection:</a:t>
            </a:r>
            <a:endParaRPr lang="en-IN" sz="1800" b="1"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Gather historical data on bike rentals, including time, date, location, and other relevant factors.</a:t>
            </a:r>
            <a:endParaRPr lang="en-IN" sz="1800"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Utilize real-time data sources, such as weather conditions, events, and holidays, to enhance prediction accuracy.</a:t>
            </a:r>
            <a:endParaRPr lang="en-IN" sz="1800" dirty="0">
              <a:latin typeface="Times New Roman" panose="02020603050405020304" pitchFamily="18" charset="0"/>
              <a:cs typeface="Times New Roman" panose="02020603050405020304" pitchFamily="18" charset="0"/>
            </a:endParaRPr>
          </a:p>
          <a:p>
            <a:pPr marL="305435" indent="-305435"/>
            <a:r>
              <a:rPr lang="en-IN" sz="1800" b="1" dirty="0">
                <a:latin typeface="Times New Roman" panose="02020603050405020304" pitchFamily="18" charset="0"/>
                <a:ea typeface="+mn-lt"/>
                <a:cs typeface="Times New Roman" panose="02020603050405020304" pitchFamily="18" charset="0"/>
              </a:rPr>
              <a:t>Data Preprocessing:</a:t>
            </a:r>
            <a:endParaRPr lang="en-IN" sz="1800" b="1"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endParaRPr lang="en-IN" sz="1800"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Feature engineering to extract relevant features from the data that might impact bike demand.</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Data Analysis:</a:t>
            </a:r>
          </a:p>
          <a:p>
            <a:pPr lvl="1"/>
            <a:r>
              <a:rPr lang="en-IN" sz="1800" dirty="0" err="1">
                <a:latin typeface="Times New Roman" panose="02020603050405020304" pitchFamily="18" charset="0"/>
                <a:ea typeface="+mn-lt"/>
                <a:cs typeface="Times New Roman" panose="02020603050405020304" pitchFamily="18" charset="0"/>
              </a:rPr>
              <a:t>Analyze</a:t>
            </a:r>
            <a:r>
              <a:rPr lang="en-IN" sz="1800" dirty="0">
                <a:latin typeface="Times New Roman" panose="02020603050405020304" pitchFamily="18" charset="0"/>
                <a:ea typeface="+mn-lt"/>
                <a:cs typeface="Times New Roman" panose="02020603050405020304" pitchFamily="18" charset="0"/>
              </a:rPr>
              <a:t> the data to extract valuable insights and hidden pattern from the data </a:t>
            </a:r>
          </a:p>
          <a:p>
            <a:pPr lvl="1"/>
            <a:r>
              <a:rPr lang="en-IN" sz="1800" dirty="0">
                <a:latin typeface="Times New Roman" panose="02020603050405020304" pitchFamily="18" charset="0"/>
                <a:ea typeface="+mn-lt"/>
                <a:cs typeface="Times New Roman" panose="02020603050405020304" pitchFamily="18" charset="0"/>
              </a:rPr>
              <a:t>Exploratory Data Analysis and Diagnostic Analysis to find the impact on bike rentals</a:t>
            </a: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4972692"/>
          </a:xfrm>
        </p:spPr>
        <p:txBody>
          <a:bodyPr vert="horz" lIns="91440" tIns="45720" rIns="91440" bIns="45720" rtlCol="0" anchor="ctr">
            <a:noAutofit/>
          </a:bodyPr>
          <a:lstStyle/>
          <a:p>
            <a:pPr marL="0" indent="0">
              <a:buNone/>
            </a:pP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Machine Learning Algorithm:</a:t>
            </a:r>
            <a:endParaRPr lang="en-IN" sz="1800" b="1"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Implement a machine learning algorithm, such as linear regression or </a:t>
            </a:r>
            <a:r>
              <a:rPr lang="en-IN" sz="1800" dirty="0" err="1">
                <a:latin typeface="Times New Roman" panose="02020603050405020304" pitchFamily="18" charset="0"/>
                <a:ea typeface="+mn-lt"/>
                <a:cs typeface="Times New Roman" panose="02020603050405020304" pitchFamily="18" charset="0"/>
              </a:rPr>
              <a:t>XGBoost</a:t>
            </a:r>
            <a:r>
              <a:rPr lang="en-IN" sz="1800" dirty="0">
                <a:latin typeface="Times New Roman" panose="02020603050405020304" pitchFamily="18" charset="0"/>
                <a:ea typeface="+mn-lt"/>
                <a:cs typeface="Times New Roman" panose="02020603050405020304" pitchFamily="18" charset="0"/>
              </a:rPr>
              <a:t> Regressor to predict bike counts based on historical patterns.</a:t>
            </a:r>
            <a:endParaRPr lang="en-IN" sz="1800"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Consider incorporating other factors like weather conditions, day of the week, and special events to improve prediction accuracy.</a:t>
            </a:r>
            <a:endParaRPr lang="en-IN" sz="1800" dirty="0">
              <a:latin typeface="Times New Roman" panose="02020603050405020304" pitchFamily="18" charset="0"/>
              <a:cs typeface="Times New Roman" panose="02020603050405020304" pitchFamily="18" charset="0"/>
            </a:endParaRPr>
          </a:p>
          <a:p>
            <a:pPr marL="305435" indent="-305435"/>
            <a:r>
              <a:rPr lang="en-IN" sz="1800" b="1" dirty="0">
                <a:latin typeface="Times New Roman" panose="02020603050405020304" pitchFamily="18" charset="0"/>
                <a:ea typeface="+mn-lt"/>
                <a:cs typeface="Times New Roman" panose="02020603050405020304" pitchFamily="18" charset="0"/>
              </a:rPr>
              <a:t>Parameter Tuning:</a:t>
            </a:r>
          </a:p>
          <a:p>
            <a:pPr marL="629435" lvl="1" indent="-305435"/>
            <a:r>
              <a:rPr lang="en-IN" sz="1800" dirty="0">
                <a:latin typeface="Times New Roman" panose="02020603050405020304" pitchFamily="18" charset="0"/>
                <a:ea typeface="+mn-lt"/>
                <a:cs typeface="Times New Roman" panose="02020603050405020304" pitchFamily="18" charset="0"/>
              </a:rPr>
              <a:t>Parameter tuning of the Machine Learning model to achieve better performance</a:t>
            </a:r>
            <a:endParaRPr lang="en-IN" sz="1800" b="1" dirty="0">
              <a:latin typeface="Times New Roman" panose="02020603050405020304" pitchFamily="18" charset="0"/>
              <a:ea typeface="+mn-lt"/>
              <a:cs typeface="Times New Roman" panose="02020603050405020304" pitchFamily="18" charset="0"/>
            </a:endParaRPr>
          </a:p>
          <a:p>
            <a:pPr marL="305435" indent="-305435"/>
            <a:r>
              <a:rPr lang="en-IN" sz="1800" b="1" dirty="0">
                <a:latin typeface="Times New Roman" panose="02020603050405020304" pitchFamily="18" charset="0"/>
                <a:ea typeface="+mn-lt"/>
                <a:cs typeface="Times New Roman" panose="02020603050405020304" pitchFamily="18" charset="0"/>
              </a:rPr>
              <a:t>Evaluation:</a:t>
            </a:r>
            <a:endParaRPr lang="en-IN" sz="1800" b="1"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Assess the model's performance using appropriate metrics such as Mean Absolute Error (MAE), Root Mean Squared Error (RMSE), or other relevant metrics.</a:t>
            </a:r>
            <a:endParaRPr lang="en-IN" sz="1800" dirty="0">
              <a:latin typeface="Times New Roman" panose="02020603050405020304" pitchFamily="18" charset="0"/>
              <a:cs typeface="Times New Roman" panose="02020603050405020304" pitchFamily="18" charset="0"/>
            </a:endParaRPr>
          </a:p>
          <a:p>
            <a:pPr marL="629920" lvl="1" indent="-305435"/>
            <a:r>
              <a:rPr lang="en-IN" sz="1800" dirty="0">
                <a:latin typeface="Times New Roman" panose="02020603050405020304" pitchFamily="18" charset="0"/>
                <a:ea typeface="+mn-lt"/>
                <a:cs typeface="Times New Roman" panose="02020603050405020304" pitchFamily="18" charset="0"/>
              </a:rPr>
              <a:t>Fine-tune the model based on feedback and continuous monitoring of prediction accuracy.</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91752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5341495"/>
          </a:xfrm>
        </p:spPr>
        <p:txBody>
          <a:bodyPr>
            <a:normAutofit fontScale="92500" lnSpcReduction="20000"/>
          </a:bodyPr>
          <a:lstStyle/>
          <a:p>
            <a:pPr marL="0" indent="0">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1.Hardware Requirements:</a:t>
            </a:r>
          </a:p>
          <a:p>
            <a:r>
              <a:rPr lang="en-IN" sz="1800" dirty="0">
                <a:solidFill>
                  <a:srgbClr val="0F0F0F"/>
                </a:solidFill>
                <a:latin typeface="Times New Roman" panose="02020603050405020304" pitchFamily="18" charset="0"/>
                <a:cs typeface="Times New Roman" panose="02020603050405020304" pitchFamily="18" charset="0"/>
              </a:rPr>
              <a:t>Specify the recommended hardware components for system performance.</a:t>
            </a:r>
          </a:p>
          <a:p>
            <a:r>
              <a:rPr lang="en-IN" sz="1800" dirty="0">
                <a:solidFill>
                  <a:srgbClr val="0F0F0F"/>
                </a:solidFill>
                <a:latin typeface="Times New Roman" panose="02020603050405020304" pitchFamily="18" charset="0"/>
                <a:cs typeface="Times New Roman" panose="02020603050405020304" pitchFamily="18" charset="0"/>
              </a:rPr>
              <a:t>Processor (CPU)</a:t>
            </a:r>
          </a:p>
          <a:p>
            <a:r>
              <a:rPr lang="en-IN" sz="1800" dirty="0">
                <a:solidFill>
                  <a:srgbClr val="0F0F0F"/>
                </a:solidFill>
                <a:latin typeface="Times New Roman" panose="02020603050405020304" pitchFamily="18" charset="0"/>
                <a:cs typeface="Times New Roman" panose="02020603050405020304" pitchFamily="18" charset="0"/>
              </a:rPr>
              <a:t>Random Access Memory (RAM)</a:t>
            </a:r>
          </a:p>
          <a:p>
            <a:r>
              <a:rPr lang="en-IN" sz="1800" dirty="0">
                <a:solidFill>
                  <a:srgbClr val="0F0F0F"/>
                </a:solidFill>
                <a:latin typeface="Times New Roman" panose="02020603050405020304" pitchFamily="18" charset="0"/>
                <a:cs typeface="Times New Roman" panose="02020603050405020304" pitchFamily="18" charset="0"/>
              </a:rPr>
              <a:t>Storage</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2.Software Requirements:</a:t>
            </a:r>
          </a:p>
          <a:p>
            <a:r>
              <a:rPr lang="en-IN" sz="1800" dirty="0">
                <a:solidFill>
                  <a:srgbClr val="0F0F0F"/>
                </a:solidFill>
                <a:latin typeface="Times New Roman" panose="02020603050405020304" pitchFamily="18" charset="0"/>
                <a:cs typeface="Times New Roman" panose="02020603050405020304" pitchFamily="18" charset="0"/>
              </a:rPr>
              <a:t>Operating System</a:t>
            </a:r>
          </a:p>
          <a:p>
            <a:r>
              <a:rPr lang="en-IN" sz="1800" dirty="0">
                <a:solidFill>
                  <a:srgbClr val="0F0F0F"/>
                </a:solidFill>
                <a:latin typeface="Times New Roman" panose="02020603050405020304" pitchFamily="18" charset="0"/>
                <a:cs typeface="Times New Roman" panose="02020603050405020304" pitchFamily="18" charset="0"/>
              </a:rPr>
              <a:t>Python and associated libraries</a:t>
            </a:r>
          </a:p>
          <a:p>
            <a:r>
              <a:rPr lang="en-IN" sz="1800" dirty="0">
                <a:solidFill>
                  <a:srgbClr val="0F0F0F"/>
                </a:solidFill>
                <a:latin typeface="Times New Roman" panose="02020603050405020304" pitchFamily="18" charset="0"/>
                <a:cs typeface="Times New Roman" panose="02020603050405020304" pitchFamily="18" charset="0"/>
              </a:rPr>
              <a:t>Integrated Development Environment (IDE)</a:t>
            </a:r>
          </a:p>
          <a:p>
            <a:r>
              <a:rPr lang="en-IN" sz="1800" dirty="0">
                <a:solidFill>
                  <a:srgbClr val="0F0F0F"/>
                </a:solidFill>
                <a:latin typeface="Times New Roman" panose="02020603050405020304" pitchFamily="18" charset="0"/>
                <a:cs typeface="Times New Roman" panose="02020603050405020304" pitchFamily="18" charset="0"/>
              </a:rPr>
              <a:t>Data Analysis and Visualization Tools</a:t>
            </a:r>
          </a:p>
          <a:p>
            <a:r>
              <a:rPr lang="en-IN" sz="1800" dirty="0">
                <a:solidFill>
                  <a:srgbClr val="0F0F0F"/>
                </a:solidFill>
                <a:latin typeface="Times New Roman" panose="02020603050405020304" pitchFamily="18" charset="0"/>
                <a:cs typeface="Times New Roman" panose="02020603050405020304" pitchFamily="18" charset="0"/>
              </a:rPr>
              <a:t>Database Management System (DBMS)</a:t>
            </a:r>
          </a:p>
          <a:p>
            <a:r>
              <a:rPr lang="en-IN" sz="1800" dirty="0">
                <a:solidFill>
                  <a:srgbClr val="0F0F0F"/>
                </a:solidFill>
                <a:latin typeface="Times New Roman" panose="02020603050405020304" pitchFamily="18" charset="0"/>
                <a:cs typeface="Times New Roman" panose="02020603050405020304" pitchFamily="18" charset="0"/>
              </a:rPr>
              <a:t>Machine Learning Libraries (if applicable)</a:t>
            </a: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1">
            <a:extLst>
              <a:ext uri="{FF2B5EF4-FFF2-40B4-BE49-F238E27FC236}">
                <a16:creationId xmlns:a16="http://schemas.microsoft.com/office/drawing/2014/main" id="{FB322798-D1FE-69A7-18BE-74AA4DC69F52}"/>
              </a:ext>
            </a:extLst>
          </p:cNvPr>
          <p:cNvSpPr txBox="1">
            <a:spLocks/>
          </p:cNvSpPr>
          <p:nvPr/>
        </p:nvSpPr>
        <p:spPr>
          <a:xfrm>
            <a:off x="6260387" y="3606230"/>
            <a:ext cx="5514807" cy="325177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IN" sz="1800" b="1">
                <a:solidFill>
                  <a:srgbClr val="0F0F0F"/>
                </a:solidFill>
                <a:latin typeface="Times New Roman" panose="02020603050405020304" pitchFamily="18" charset="0"/>
                <a:cs typeface="Times New Roman" panose="02020603050405020304" pitchFamily="18" charset="0"/>
              </a:rPr>
              <a:t>Libraries required</a:t>
            </a:r>
          </a:p>
          <a:p>
            <a:r>
              <a:rPr lang="en-IN" sz="1800">
                <a:solidFill>
                  <a:srgbClr val="0F0F0F"/>
                </a:solidFill>
                <a:latin typeface="Times New Roman" panose="02020603050405020304" pitchFamily="18" charset="0"/>
                <a:cs typeface="Times New Roman" panose="02020603050405020304" pitchFamily="18" charset="0"/>
              </a:rPr>
              <a:t>Pandas</a:t>
            </a:r>
          </a:p>
          <a:p>
            <a:r>
              <a:rPr lang="en-IN" sz="1800">
                <a:solidFill>
                  <a:srgbClr val="0F0F0F"/>
                </a:solidFill>
                <a:latin typeface="Times New Roman" panose="02020603050405020304" pitchFamily="18" charset="0"/>
                <a:cs typeface="Times New Roman" panose="02020603050405020304" pitchFamily="18" charset="0"/>
              </a:rPr>
              <a:t>Seaborn</a:t>
            </a:r>
          </a:p>
          <a:p>
            <a:r>
              <a:rPr lang="en-IN" sz="1800">
                <a:solidFill>
                  <a:srgbClr val="0F0F0F"/>
                </a:solidFill>
                <a:latin typeface="Times New Roman" panose="02020603050405020304" pitchFamily="18" charset="0"/>
                <a:cs typeface="Times New Roman" panose="02020603050405020304" pitchFamily="18" charset="0"/>
              </a:rPr>
              <a:t>Matplotlib</a:t>
            </a:r>
          </a:p>
          <a:p>
            <a:r>
              <a:rPr lang="en-IN" sz="1800">
                <a:solidFill>
                  <a:srgbClr val="0F0F0F"/>
                </a:solidFill>
                <a:latin typeface="Times New Roman" panose="02020603050405020304" pitchFamily="18" charset="0"/>
                <a:cs typeface="Times New Roman" panose="02020603050405020304" pitchFamily="18" charset="0"/>
              </a:rPr>
              <a:t>SciKit Learn</a:t>
            </a:r>
          </a:p>
          <a:p>
            <a:r>
              <a:rPr lang="en-IN" sz="1800">
                <a:solidFill>
                  <a:srgbClr val="0F0F0F"/>
                </a:solidFill>
                <a:latin typeface="Times New Roman" panose="02020603050405020304" pitchFamily="18" charset="0"/>
                <a:cs typeface="Times New Roman" panose="02020603050405020304" pitchFamily="18" charset="0"/>
              </a:rPr>
              <a:t>XGBoost</a:t>
            </a:r>
          </a:p>
          <a:p>
            <a:r>
              <a:rPr lang="en-IN" sz="1800">
                <a:solidFill>
                  <a:srgbClr val="0F0F0F"/>
                </a:solidFill>
                <a:latin typeface="Times New Roman" panose="02020603050405020304" pitchFamily="18" charset="0"/>
                <a:cs typeface="Times New Roman" panose="02020603050405020304" pitchFamily="18" charset="0"/>
              </a:rPr>
              <a:t>Numpy</a:t>
            </a:r>
          </a:p>
          <a:p>
            <a:endParaRPr lang="en-IN" sz="1800" b="1">
              <a:solidFill>
                <a:srgbClr val="0F0F0F"/>
              </a:solidFill>
              <a:latin typeface="Times New Roman" panose="02020603050405020304" pitchFamily="18" charset="0"/>
              <a:cs typeface="Times New Roman" panose="02020603050405020304" pitchFamily="18" charset="0"/>
            </a:endParaRPr>
          </a:p>
          <a:p>
            <a:endParaRPr lang="en-IN" sz="1800" b="1">
              <a:solidFill>
                <a:srgbClr val="0F0F0F"/>
              </a:solidFill>
              <a:latin typeface="Times New Roman" panose="02020603050405020304" pitchFamily="18" charset="0"/>
              <a:cs typeface="Times New Roman" panose="02020603050405020304" pitchFamily="18" charset="0"/>
            </a:endParaRPr>
          </a:p>
          <a:p>
            <a:pPr marL="0" indent="0">
              <a:buFont typeface="Wingdings 2" panose="05020102010507070707" pitchFamily="18" charset="2"/>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pic>
        <p:nvPicPr>
          <p:cNvPr id="6" name="Content Placeholder 5">
            <a:extLst>
              <a:ext uri="{FF2B5EF4-FFF2-40B4-BE49-F238E27FC236}">
                <a16:creationId xmlns:a16="http://schemas.microsoft.com/office/drawing/2014/main" id="{1C904350-2D4C-097F-FD55-765890C633FC}"/>
              </a:ext>
            </a:extLst>
          </p:cNvPr>
          <p:cNvPicPr>
            <a:picLocks noGrp="1" noChangeAspect="1"/>
          </p:cNvPicPr>
          <p:nvPr>
            <p:ph idx="1"/>
          </p:nvPr>
        </p:nvPicPr>
        <p:blipFill>
          <a:blip r:embed="rId2"/>
          <a:stretch>
            <a:fillRect/>
          </a:stretch>
        </p:blipFill>
        <p:spPr>
          <a:xfrm>
            <a:off x="5972710" y="1402311"/>
            <a:ext cx="5020638" cy="4843021"/>
          </a:xfrm>
        </p:spPr>
      </p:pic>
      <p:sp>
        <p:nvSpPr>
          <p:cNvPr id="2" name="TextBox 1">
            <a:extLst>
              <a:ext uri="{FF2B5EF4-FFF2-40B4-BE49-F238E27FC236}">
                <a16:creationId xmlns:a16="http://schemas.microsoft.com/office/drawing/2014/main" id="{6B587E23-5F16-4988-A736-CF3E8AEB9850}"/>
              </a:ext>
            </a:extLst>
          </p:cNvPr>
          <p:cNvSpPr txBox="1"/>
          <p:nvPr/>
        </p:nvSpPr>
        <p:spPr>
          <a:xfrm>
            <a:off x="581192" y="1613043"/>
            <a:ext cx="4042179" cy="4247317"/>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b="0" i="0" dirty="0">
                <a:solidFill>
                  <a:srgbClr val="161719"/>
                </a:solidFill>
                <a:effectLst/>
                <a:latin typeface="Times New Roman" panose="02020603050405020304" pitchFamily="18" charset="0"/>
                <a:cs typeface="Times New Roman" panose="02020603050405020304" pitchFamily="18" charset="0"/>
              </a:rPr>
              <a:t>Out of the four seasons in Seoul, summer season experiences the highest demand for bikes, followed by autumn and spring.</a:t>
            </a:r>
          </a:p>
          <a:p>
            <a:pPr>
              <a:buClr>
                <a:srgbClr val="00B0F0"/>
              </a:buCl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Whereas the least bike demand is in the season of winter</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From the distribution it is clear that people of Seoul prefer other mode of transport during winter  </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It is evident from the distribution that the climate plays a significant role in bike rentals </a:t>
            </a:r>
          </a:p>
        </p:txBody>
      </p:sp>
    </p:spTree>
    <p:extLst>
      <p:ext uri="{BB962C8B-B14F-4D97-AF65-F5344CB8AC3E}">
        <p14:creationId xmlns:p14="http://schemas.microsoft.com/office/powerpoint/2010/main" val="150343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sp>
        <p:nvSpPr>
          <p:cNvPr id="2" name="TextBox 1">
            <a:extLst>
              <a:ext uri="{FF2B5EF4-FFF2-40B4-BE49-F238E27FC236}">
                <a16:creationId xmlns:a16="http://schemas.microsoft.com/office/drawing/2014/main" id="{6B587E23-5F16-4988-A736-CF3E8AEB9850}"/>
              </a:ext>
            </a:extLst>
          </p:cNvPr>
          <p:cNvSpPr txBox="1"/>
          <p:nvPr/>
        </p:nvSpPr>
        <p:spPr>
          <a:xfrm>
            <a:off x="581192" y="1596121"/>
            <a:ext cx="3169410" cy="3139321"/>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June month experienced the highest demand in the years of 2017 and 2018</a:t>
            </a:r>
          </a:p>
          <a:p>
            <a:pPr>
              <a:buClr>
                <a:srgbClr val="00B0F0"/>
              </a:buCl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Also we can verify the previous analysis where the winters had the least demand from December to February month demand</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EEE77D4-9C9F-90F9-542D-AE0B7E58D90F}"/>
              </a:ext>
            </a:extLst>
          </p:cNvPr>
          <p:cNvPicPr>
            <a:picLocks noChangeAspect="1"/>
          </p:cNvPicPr>
          <p:nvPr/>
        </p:nvPicPr>
        <p:blipFill>
          <a:blip r:embed="rId2"/>
          <a:stretch>
            <a:fillRect/>
          </a:stretch>
        </p:blipFill>
        <p:spPr>
          <a:xfrm>
            <a:off x="3945276" y="1094202"/>
            <a:ext cx="8246724" cy="5191125"/>
          </a:xfrm>
          <a:prstGeom prst="rect">
            <a:avLst/>
          </a:prstGeom>
        </p:spPr>
      </p:pic>
    </p:spTree>
    <p:extLst>
      <p:ext uri="{BB962C8B-B14F-4D97-AF65-F5344CB8AC3E}">
        <p14:creationId xmlns:p14="http://schemas.microsoft.com/office/powerpoint/2010/main" val="169165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Data analysis</a:t>
            </a:r>
            <a:endParaRPr lang="en-US" sz="4400" dirty="0">
              <a:solidFill>
                <a:schemeClr val="accent1"/>
              </a:solidFill>
              <a:latin typeface="Calibri Light"/>
              <a:cs typeface="Calibri Light"/>
            </a:endParaRPr>
          </a:p>
        </p:txBody>
      </p:sp>
      <p:pic>
        <p:nvPicPr>
          <p:cNvPr id="10" name="Picture 9">
            <a:extLst>
              <a:ext uri="{FF2B5EF4-FFF2-40B4-BE49-F238E27FC236}">
                <a16:creationId xmlns:a16="http://schemas.microsoft.com/office/drawing/2014/main" id="{B117FC1A-81F1-B046-0FB4-451A7B743539}"/>
              </a:ext>
            </a:extLst>
          </p:cNvPr>
          <p:cNvPicPr>
            <a:picLocks noChangeAspect="1"/>
          </p:cNvPicPr>
          <p:nvPr/>
        </p:nvPicPr>
        <p:blipFill>
          <a:blip r:embed="rId2"/>
          <a:stretch>
            <a:fillRect/>
          </a:stretch>
        </p:blipFill>
        <p:spPr>
          <a:xfrm>
            <a:off x="4353620" y="1043125"/>
            <a:ext cx="7553325" cy="5191125"/>
          </a:xfrm>
          <a:prstGeom prst="rect">
            <a:avLst/>
          </a:prstGeom>
        </p:spPr>
      </p:pic>
      <p:sp>
        <p:nvSpPr>
          <p:cNvPr id="11" name="TextBox 10">
            <a:extLst>
              <a:ext uri="{FF2B5EF4-FFF2-40B4-BE49-F238E27FC236}">
                <a16:creationId xmlns:a16="http://schemas.microsoft.com/office/drawing/2014/main" id="{666D87A2-93DC-FA2A-E6F9-344A16A64ED4}"/>
              </a:ext>
            </a:extLst>
          </p:cNvPr>
          <p:cNvSpPr txBox="1"/>
          <p:nvPr/>
        </p:nvSpPr>
        <p:spPr>
          <a:xfrm>
            <a:off x="452063" y="1345915"/>
            <a:ext cx="3901557" cy="4247317"/>
          </a:xfrm>
          <a:prstGeom prst="rect">
            <a:avLst/>
          </a:prstGeom>
          <a:noFill/>
        </p:spPr>
        <p:txBody>
          <a:bodyPr wrap="square" rtlCol="0">
            <a:spAutoFit/>
          </a:bodyPr>
          <a:lstStyle/>
          <a:p>
            <a:pPr marL="285750" indent="-285750">
              <a:buClr>
                <a:srgbClr val="00B0F0"/>
              </a:buClr>
              <a:buFont typeface="Wingdings" panose="05000000000000000000" pitchFamily="2" charset="2"/>
              <a:buChar char="§"/>
            </a:pPr>
            <a:r>
              <a:rPr lang="en-US" b="0" i="0" dirty="0">
                <a:solidFill>
                  <a:srgbClr val="161719"/>
                </a:solidFill>
                <a:effectLst/>
                <a:latin typeface="Times New Roman" panose="02020603050405020304" pitchFamily="18" charset="0"/>
                <a:cs typeface="Times New Roman" panose="02020603050405020304" pitchFamily="18" charset="0"/>
              </a:rPr>
              <a:t>Based on the analysis of hourly bike rentals, it has been observed that there is a higher demand for rental bikes during the evening hours</a:t>
            </a:r>
          </a:p>
          <a:p>
            <a:pPr>
              <a:buClr>
                <a:srgbClr val="00B0F0"/>
              </a:buCl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particular 6 P.M has the highest ever demand in the evening</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Meanwhile at 8 A.M has the highest number of bike rentals in the morning</a:t>
            </a:r>
          </a:p>
          <a:p>
            <a:pPr marL="285750" indent="-285750">
              <a:buClr>
                <a:srgbClr val="00B0F0"/>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rgbClr val="00B0F0"/>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From this analysis we can infer that working professionals use rental bikes for their transportation needs</a:t>
            </a:r>
            <a:endParaRPr lang="en-IN"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DE196BB0-00EC-3DCE-5963-B8C0D32E7B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From this analysis, we can infer that people who commute to work use rental bikes for their daily transportation needs.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646B81"/>
                </a:solidFill>
                <a:effectLst/>
                <a:latin typeface="Inter"/>
              </a:rPr>
            </a:b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25C41392-1863-C59D-9B67-5AC249A903F1}"/>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From this analysis, we can infer that people who commute to work use rental bikes for their daily transportation needs.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646B81"/>
                </a:solidFill>
                <a:effectLst/>
                <a:latin typeface="Inter"/>
              </a:rPr>
            </a:b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4286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595</TotalTime>
  <Words>1237</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Franklin Gothic Book</vt:lpstr>
      <vt:lpstr>Franklin Gothic Demi</vt:lpstr>
      <vt:lpstr>Inter</vt:lpstr>
      <vt:lpstr>Times New Roman</vt:lpstr>
      <vt:lpstr>Wingdings</vt:lpstr>
      <vt:lpstr>Wingdings 2</vt:lpstr>
      <vt:lpstr>DividendVTI</vt:lpstr>
      <vt:lpstr>Seoul bike rental analysis</vt:lpstr>
      <vt:lpstr>OUTLINE</vt:lpstr>
      <vt:lpstr>Problem Statement</vt:lpstr>
      <vt:lpstr>Proposed Solution</vt:lpstr>
      <vt:lpstr>Proposed Solution</vt:lpstr>
      <vt:lpstr>System  Approach</vt:lpstr>
      <vt:lpstr>Data analysis</vt:lpstr>
      <vt:lpstr>Data analysis</vt:lpstr>
      <vt:lpstr>Data analysis</vt:lpstr>
      <vt:lpstr>Data analysis</vt:lpstr>
      <vt:lpstr>Data analysis</vt:lpstr>
      <vt:lpstr>Data analysis</vt:lpstr>
      <vt:lpstr>Data analysis</vt:lpstr>
      <vt:lpstr>Algorithm &amp; Deployment</vt:lpstr>
      <vt:lpstr>Algorithm &amp; Deployment</vt:lpstr>
      <vt:lpstr>Result</vt:lpstr>
      <vt:lpstr>Conclusion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AVINASH V</cp:lastModifiedBy>
  <cp:revision>27</cp:revision>
  <dcterms:created xsi:type="dcterms:W3CDTF">2021-05-26T16:50:10Z</dcterms:created>
  <dcterms:modified xsi:type="dcterms:W3CDTF">2024-01-07T09:21:59Z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