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T Sans Narrow"/>
      <p:regular r:id="rId30"/>
      <p:bold r:id="rId31"/>
    </p:embeddedFont>
    <p:embeddedFont>
      <p:font typeface="Roboto Mon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1350F4-7FDE-48A6-96C7-D75F3E815B38}">
  <a:tblStyle styleId="{D11350F4-7FDE-48A6-96C7-D75F3E815B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Fatima: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Hello everyone, and welcome to our presentation!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Today, we’ll be introducing our project , Course Mix, which was developed as part of the COSC 4P02 course.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application is designed to help students efficiently plan their course schedules in a user-friendly and organized way.</a:t>
            </a:r>
            <a:endParaRPr>
              <a:solidFill>
                <a:schemeClr val="dk1"/>
              </a:solidFill>
            </a:endParaRPr>
          </a:p>
          <a:p>
            <a:pPr indent="0" lvl="0" marL="0" rtl="0" algn="l">
              <a:spcBef>
                <a:spcPts val="0"/>
              </a:spcBef>
              <a:spcAft>
                <a:spcPts val="0"/>
              </a:spcAft>
              <a:buNone/>
            </a:pPr>
            <a:r>
              <a:rPr lang="en-GB">
                <a:solidFill>
                  <a:schemeClr val="dk1"/>
                </a:solidFill>
              </a:rPr>
              <a:t>We’re excited to walk you through our journey, and show you how our team collaborated to bring this idea to life.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f1100ea5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f1100ea5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version control and</a:t>
            </a:r>
            <a:br>
              <a:rPr lang="en-GB">
                <a:solidFill>
                  <a:schemeClr val="dk1"/>
                </a:solidFill>
              </a:rPr>
            </a:br>
            <a:r>
              <a:rPr lang="en-GB">
                <a:solidFill>
                  <a:schemeClr val="dk1"/>
                </a:solidFill>
              </a:rPr>
              <a:t>We use Git for source control and collaboration:</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GB">
                <a:solidFill>
                  <a:schemeClr val="dk1"/>
                </a:solidFill>
              </a:rPr>
              <a:t>Feature branches</a:t>
            </a:r>
            <a:r>
              <a:rPr lang="en-GB">
                <a:solidFill>
                  <a:schemeClr val="dk1"/>
                </a:solidFill>
              </a:rPr>
              <a:t>: Each new story/task lives in its own branch.</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Pull requests</a:t>
            </a:r>
            <a:r>
              <a:rPr lang="en-GB">
                <a:solidFill>
                  <a:schemeClr val="dk1"/>
                </a:solidFill>
              </a:rPr>
              <a:t>: Completed work is merged into </a:t>
            </a:r>
            <a:r>
              <a:rPr lang="en-GB">
                <a:solidFill>
                  <a:srgbClr val="188038"/>
                </a:solidFill>
                <a:latin typeface="Roboto Mono"/>
                <a:ea typeface="Roboto Mono"/>
                <a:cs typeface="Roboto Mono"/>
                <a:sym typeface="Roboto Mono"/>
              </a:rPr>
              <a:t>main</a:t>
            </a:r>
            <a:r>
              <a:rPr lang="en-GB">
                <a:solidFill>
                  <a:schemeClr val="dk1"/>
                </a:solidFill>
              </a:rPr>
              <a:t> only after a peer review, ensuring code quality and reducing integration conflicts.</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History &amp; rollback</a:t>
            </a:r>
            <a:r>
              <a:rPr lang="en-GB">
                <a:solidFill>
                  <a:schemeClr val="dk1"/>
                </a:solidFill>
              </a:rPr>
              <a:t>: Git’s full history allows us to revert changes if issues arise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26cf0ba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26cf0ba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decc77c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decc77c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Jest’s </a:t>
            </a:r>
            <a:r>
              <a:rPr b="1" lang="en-GB">
                <a:solidFill>
                  <a:schemeClr val="dk1"/>
                </a:solidFill>
              </a:rPr>
              <a:t>mocking</a:t>
            </a:r>
            <a:r>
              <a:rPr lang="en-GB">
                <a:solidFill>
                  <a:schemeClr val="dk1"/>
                </a:solidFill>
              </a:rPr>
              <a:t> capabilities allowed us to isolate and test individual components without relying on real data or external dependencies. By simulating functions, API calls, or modules, we could verify how components behaved under different scenarios without needing a full backend or database. This made our tests faster, more reliable, and easier to debug.</a:t>
            </a:r>
            <a:br>
              <a:rPr lang="en-GB">
                <a:solidFill>
                  <a:schemeClr val="dk1"/>
                </a:solidFill>
              </a:rPr>
            </a:br>
            <a:br>
              <a:rPr lang="en-GB">
                <a:solidFill>
                  <a:schemeClr val="dk1"/>
                </a:solidFill>
              </a:rPr>
            </a:br>
            <a:r>
              <a:rPr b="1" lang="en-GB">
                <a:solidFill>
                  <a:schemeClr val="dk1"/>
                </a:solidFill>
              </a:rPr>
              <a:t>regressions</a:t>
            </a:r>
            <a:r>
              <a:rPr lang="en-GB">
                <a:solidFill>
                  <a:schemeClr val="dk1"/>
                </a:solidFill>
              </a:rPr>
              <a:t> refer to </a:t>
            </a:r>
            <a:r>
              <a:rPr b="1" lang="en-GB">
                <a:solidFill>
                  <a:schemeClr val="dk1"/>
                </a:solidFill>
              </a:rPr>
              <a:t>bugs or issues that appear in previously working features</a:t>
            </a:r>
            <a:r>
              <a:rPr lang="en-GB">
                <a:solidFill>
                  <a:schemeClr val="dk1"/>
                </a:solidFill>
              </a:rPr>
              <a:t> after new code changes have been made. In other words, a regression is when something that used to work—like a button, a function, or a page layout—</a:t>
            </a:r>
            <a:r>
              <a:rPr b="1" lang="en-GB">
                <a:solidFill>
                  <a:schemeClr val="dk1"/>
                </a:solidFill>
              </a:rPr>
              <a:t>breaks unintentionally</a:t>
            </a:r>
            <a:r>
              <a:rPr lang="en-GB">
                <a:solidFill>
                  <a:schemeClr val="dk1"/>
                </a:solidFill>
              </a:rPr>
              <a:t> due to updates or new features being introduced.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For example, if you add a new feature for course reviews and suddenly the course selection page stops loading correctly, that would be considered a regression.</a:t>
            </a:r>
            <a:br>
              <a:rPr lang="en-GB">
                <a:solidFill>
                  <a:schemeClr val="dk1"/>
                </a:solidFill>
              </a:rPr>
            </a:br>
            <a:br>
              <a:rPr lang="en-GB">
                <a:solidFill>
                  <a:schemeClr val="dk1"/>
                </a:solidFill>
              </a:rPr>
            </a:br>
            <a:r>
              <a:rPr b="1" lang="en-GB">
                <a:solidFill>
                  <a:schemeClr val="dk1"/>
                </a:solidFill>
              </a:rPr>
              <a:t>Regression testing</a:t>
            </a:r>
            <a:r>
              <a:rPr lang="en-GB">
                <a:solidFill>
                  <a:schemeClr val="dk1"/>
                </a:solidFill>
              </a:rPr>
              <a:t> is the process of checking that existing functionalities still work after changes are made.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f1100ea5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f1100ea5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Ashu + Avi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f1100ea5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f1100ea5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Ashu + Avi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f1100ea5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f1100ea5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Ashu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f3aa7aa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f3aa7aa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Ashu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f3a52e91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f3a52e91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Jerome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4f1100ea5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4f1100ea5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Jerome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f1100ea5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f1100ea5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Ore:</a:t>
            </a:r>
            <a:endParaRPr/>
          </a:p>
          <a:p>
            <a:pPr indent="0" lvl="0" marL="0" rtl="0" algn="l">
              <a:spcBef>
                <a:spcPts val="0"/>
              </a:spcBef>
              <a:spcAft>
                <a:spcPts val="0"/>
              </a:spcAft>
              <a:buNone/>
            </a:pPr>
            <a:r>
              <a:rPr lang="en-GB"/>
              <a:t>As part of our go-to-market strategy, we’ve been actively experimenting on social media with both AI-generated and human-made content. Surprisingly, they’re performing about the same in terms of engagement, an encouraging sign that our messaging resonates no matter the so</a:t>
            </a:r>
            <a:r>
              <a:rPr lang="en-GB"/>
              <a:t>urce.</a:t>
            </a:r>
            <a:br>
              <a:rPr lang="en-GB"/>
            </a:br>
            <a:r>
              <a:rPr lang="en-GB"/>
              <a:t>Looking ahead, more A/B testing is on the way to refine what performs best.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f1100ea5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f1100ea5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GB">
                <a:solidFill>
                  <a:schemeClr val="dk1"/>
                </a:solidFill>
              </a:rPr>
              <a:t>Fatima:</a:t>
            </a:r>
            <a:endParaRPr>
              <a:solidFill>
                <a:schemeClr val="dk1"/>
              </a:solidFill>
            </a:endParaRPr>
          </a:p>
          <a:p>
            <a:pPr indent="0" lvl="0" marL="0" rtl="0" algn="l">
              <a:lnSpc>
                <a:spcPct val="100000"/>
              </a:lnSpc>
              <a:spcBef>
                <a:spcPts val="1200"/>
              </a:spcBef>
              <a:spcAft>
                <a:spcPts val="0"/>
              </a:spcAft>
              <a:buNone/>
            </a:pPr>
            <a:r>
              <a:rPr lang="en-GB">
                <a:solidFill>
                  <a:schemeClr val="dk1"/>
                </a:solidFill>
              </a:rPr>
              <a:t>Before we dive into the details, let’s introduce the amazing team behind Course Mix:</a:t>
            </a:r>
            <a:endParaRPr>
              <a:solidFill>
                <a:schemeClr val="dk1"/>
              </a:solidFill>
            </a:endParaRPr>
          </a:p>
          <a:p>
            <a:pPr indent="0" lvl="0" marL="0" rtl="0" algn="l">
              <a:lnSpc>
                <a:spcPct val="100000"/>
              </a:lnSpc>
              <a:spcBef>
                <a:spcPts val="1200"/>
              </a:spcBef>
              <a:spcAft>
                <a:spcPts val="1200"/>
              </a:spcAft>
              <a:buNone/>
            </a:pPr>
            <a:r>
              <a:rPr b="1" lang="en-GB">
                <a:solidFill>
                  <a:schemeClr val="dk1"/>
                </a:solidFill>
              </a:rPr>
              <a:t>Olaoluwa </a:t>
            </a:r>
            <a:r>
              <a:rPr lang="en-GB">
                <a:solidFill>
                  <a:schemeClr val="dk1"/>
                </a:solidFill>
              </a:rPr>
              <a:t>took the lead as our </a:t>
            </a:r>
            <a:r>
              <a:rPr b="1" lang="en-GB">
                <a:solidFill>
                  <a:schemeClr val="dk1"/>
                </a:solidFill>
              </a:rPr>
              <a:t>Product Owner</a:t>
            </a:r>
            <a:r>
              <a:rPr lang="en-GB">
                <a:solidFill>
                  <a:schemeClr val="dk1"/>
                </a:solidFill>
              </a:rPr>
              <a:t>, guiding the vision and priorities of the project.</a:t>
            </a:r>
            <a:br>
              <a:rPr lang="en-GB">
                <a:solidFill>
                  <a:schemeClr val="dk1"/>
                </a:solidFill>
              </a:rPr>
            </a:br>
            <a:r>
              <a:rPr lang="en-GB">
                <a:solidFill>
                  <a:schemeClr val="dk1"/>
                </a:solidFill>
              </a:rPr>
              <a:t>I’m </a:t>
            </a:r>
            <a:r>
              <a:rPr b="1" lang="en-GB">
                <a:solidFill>
                  <a:schemeClr val="dk1"/>
                </a:solidFill>
              </a:rPr>
              <a:t>Fatima</a:t>
            </a:r>
            <a:r>
              <a:rPr lang="en-GB">
                <a:solidFill>
                  <a:schemeClr val="dk1"/>
                </a:solidFill>
              </a:rPr>
              <a:t>, and I served as the </a:t>
            </a:r>
            <a:r>
              <a:rPr b="1" lang="en-GB">
                <a:solidFill>
                  <a:schemeClr val="dk1"/>
                </a:solidFill>
              </a:rPr>
              <a:t>Scrum Master</a:t>
            </a:r>
            <a:r>
              <a:rPr lang="en-GB">
                <a:solidFill>
                  <a:schemeClr val="dk1"/>
                </a:solidFill>
              </a:rPr>
              <a:t>, helping facilitate communication and keeping the team on track.</a:t>
            </a:r>
            <a:br>
              <a:rPr lang="en-GB">
                <a:solidFill>
                  <a:schemeClr val="dk1"/>
                </a:solidFill>
              </a:rPr>
            </a:br>
            <a:r>
              <a:rPr lang="en-GB">
                <a:solidFill>
                  <a:schemeClr val="dk1"/>
                </a:solidFill>
              </a:rPr>
              <a:t>We had a dedicated group of </a:t>
            </a:r>
            <a:r>
              <a:rPr b="1" lang="en-GB">
                <a:solidFill>
                  <a:schemeClr val="dk1"/>
                </a:solidFill>
              </a:rPr>
              <a:t>Developers</a:t>
            </a:r>
            <a:r>
              <a:rPr lang="en-GB">
                <a:solidFill>
                  <a:schemeClr val="dk1"/>
                </a:solidFill>
              </a:rPr>
              <a:t>: </a:t>
            </a:r>
            <a:r>
              <a:rPr b="1" lang="en-GB">
                <a:solidFill>
                  <a:schemeClr val="dk1"/>
                </a:solidFill>
              </a:rPr>
              <a:t>Ashu</a:t>
            </a:r>
            <a:r>
              <a:rPr lang="en-GB">
                <a:solidFill>
                  <a:schemeClr val="dk1"/>
                </a:solidFill>
              </a:rPr>
              <a:t>, </a:t>
            </a:r>
            <a:r>
              <a:rPr b="1" lang="en-GB">
                <a:solidFill>
                  <a:schemeClr val="dk1"/>
                </a:solidFill>
              </a:rPr>
              <a:t>Avi</a:t>
            </a:r>
            <a:r>
              <a:rPr lang="en-GB">
                <a:solidFill>
                  <a:schemeClr val="dk1"/>
                </a:solidFill>
              </a:rPr>
              <a:t>, </a:t>
            </a:r>
            <a:r>
              <a:rPr b="1" lang="en-GB">
                <a:solidFill>
                  <a:schemeClr val="dk1"/>
                </a:solidFill>
              </a:rPr>
              <a:t>Jerome</a:t>
            </a:r>
            <a:r>
              <a:rPr lang="en-GB">
                <a:solidFill>
                  <a:schemeClr val="dk1"/>
                </a:solidFill>
              </a:rPr>
              <a:t>, and </a:t>
            </a:r>
            <a:r>
              <a:rPr b="1" lang="en-GB">
                <a:solidFill>
                  <a:schemeClr val="dk1"/>
                </a:solidFill>
              </a:rPr>
              <a:t>Russell</a:t>
            </a:r>
            <a:r>
              <a:rPr lang="en-GB">
                <a:solidFill>
                  <a:schemeClr val="dk1"/>
                </a:solidFill>
              </a:rPr>
              <a:t>, who worked hard to bring the technical side of Course Mix to life.</a:t>
            </a:r>
            <a:br>
              <a:rPr lang="en-GB">
                <a:solidFill>
                  <a:schemeClr val="dk1"/>
                </a:solidFill>
              </a:rPr>
            </a:br>
            <a:r>
              <a:rPr b="1" lang="en-GB">
                <a:solidFill>
                  <a:schemeClr val="dk1"/>
                </a:solidFill>
              </a:rPr>
              <a:t>Oreoluwa </a:t>
            </a:r>
            <a:r>
              <a:rPr lang="en-GB">
                <a:solidFill>
                  <a:schemeClr val="dk1"/>
                </a:solidFill>
              </a:rPr>
              <a:t>was our </a:t>
            </a:r>
            <a:r>
              <a:rPr b="1" lang="en-GB">
                <a:solidFill>
                  <a:schemeClr val="dk1"/>
                </a:solidFill>
              </a:rPr>
              <a:t>Media Manager</a:t>
            </a:r>
            <a:r>
              <a:rPr lang="en-GB">
                <a:solidFill>
                  <a:schemeClr val="dk1"/>
                </a:solidFill>
              </a:rPr>
              <a:t>, ensuring our visuals and outreach materials were clear and polished.</a:t>
            </a:r>
            <a:br>
              <a:rPr lang="en-GB">
                <a:solidFill>
                  <a:schemeClr val="dk1"/>
                </a:solidFill>
              </a:rPr>
            </a:br>
            <a:r>
              <a:rPr lang="en-GB">
                <a:solidFill>
                  <a:schemeClr val="dk1"/>
                </a:solidFill>
              </a:rPr>
              <a:t>Finally, we were supported by the both of you, </a:t>
            </a:r>
            <a:r>
              <a:rPr lang="en-GB">
                <a:solidFill>
                  <a:schemeClr val="dk1"/>
                </a:solidFill>
              </a:rPr>
              <a:t>especially</a:t>
            </a:r>
            <a:r>
              <a:rPr lang="en-GB">
                <a:solidFill>
                  <a:schemeClr val="dk1"/>
                </a:solidFill>
              </a:rPr>
              <a:t> Brendan for providing valuable feedback and direction throughout the process.</a:t>
            </a:r>
            <a:br>
              <a:rPr lang="en-GB">
                <a:solidFill>
                  <a:schemeClr val="dk1"/>
                </a:solidFill>
              </a:rPr>
            </a:br>
            <a:r>
              <a:rPr lang="en-GB">
                <a:solidFill>
                  <a:schemeClr val="dk1"/>
                </a:solidFill>
              </a:rPr>
              <a:t>Each of us brought unique skills to the table, and we’re proud of the collaborative effort that made Course Mix possible.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f1100ea5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f1100ea5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t>Ore: </a:t>
            </a:r>
            <a:r>
              <a:rPr lang="en-GB"/>
              <a:t>The goal of this video is to highlight the app’s key features, demonstrate how it solves real student problems, and show how easy it is to navigate.</a:t>
            </a:r>
            <a:endParaRPr/>
          </a:p>
          <a:p>
            <a:pPr indent="0" lvl="0" marL="0" rtl="0" algn="l">
              <a:lnSpc>
                <a:spcPct val="115000"/>
              </a:lnSpc>
              <a:spcBef>
                <a:spcPts val="1200"/>
              </a:spcBef>
              <a:spcAft>
                <a:spcPts val="0"/>
              </a:spcAft>
              <a:buClr>
                <a:schemeClr val="dk1"/>
              </a:buClr>
              <a:buSzPts val="1100"/>
              <a:buFont typeface="Arial"/>
              <a:buNone/>
            </a:pPr>
            <a:r>
              <a:rPr lang="en-GB"/>
              <a:t>It’s designed to appeal to both new users and stakeholders, and serves as a visual walkthrough for anyone curious about how Course Mix can transform their academic planning.</a:t>
            </a:r>
            <a:endParaRPr/>
          </a:p>
          <a:p>
            <a:pPr indent="0" lvl="0" marL="0" rtl="0" algn="l">
              <a:lnSpc>
                <a:spcPct val="115000"/>
              </a:lnSpc>
              <a:spcBef>
                <a:spcPts val="1200"/>
              </a:spcBef>
              <a:spcAft>
                <a:spcPts val="1200"/>
              </a:spcAft>
              <a:buClr>
                <a:schemeClr val="dk1"/>
              </a:buClr>
              <a:buSzPts val="1100"/>
              <a:buFont typeface="Arial"/>
              <a:buNone/>
            </a:pPr>
            <a:r>
              <a:rPr lang="en-GB"/>
              <a:t>So without further ado, here’s our official launch video!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4f1100ea5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4f1100ea5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presenting:</a:t>
            </a:r>
            <a:endParaRPr/>
          </a:p>
          <a:p>
            <a:pPr indent="0" lvl="0" marL="0" rtl="0" algn="l">
              <a:spcBef>
                <a:spcPts val="0"/>
              </a:spcBef>
              <a:spcAft>
                <a:spcPts val="0"/>
              </a:spcAft>
              <a:buNone/>
            </a:pPr>
            <a:r>
              <a:rPr lang="en-GB"/>
              <a:t>Explain each of these columns in more detail. “Taken” merges refer to the bug we found with pull requests where only the pull request maker gets all the credit in the Contributions tab.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Russell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f1100ea5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f1100ea5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presenting:</a:t>
            </a:r>
            <a:endParaRPr/>
          </a:p>
          <a:p>
            <a:pPr indent="0" lvl="0" marL="0" rtl="0" algn="l">
              <a:spcBef>
                <a:spcPts val="0"/>
              </a:spcBef>
              <a:spcAft>
                <a:spcPts val="0"/>
              </a:spcAft>
              <a:buNone/>
            </a:pPr>
            <a:r>
              <a:rPr lang="en-GB"/>
              <a:t>Explain why Rows Inserted must be approximated (Supabase only gives an </a:t>
            </a:r>
            <a:r>
              <a:rPr i="1" lang="en-GB"/>
              <a:t>estimated</a:t>
            </a:r>
            <a:r>
              <a:rPr lang="en-GB"/>
              <a:t> number of rows)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Russell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f1100ea5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f1100ea5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Fatima:</a:t>
            </a:r>
            <a:endParaRPr/>
          </a:p>
          <a:p>
            <a:pPr indent="0" lvl="0" marL="0" rtl="0" algn="l">
              <a:spcBef>
                <a:spcPts val="0"/>
              </a:spcBef>
              <a:spcAft>
                <a:spcPts val="0"/>
              </a:spcAft>
              <a:buNone/>
            </a:pPr>
            <a:r>
              <a:rPr lang="en-GB"/>
              <a:t>Thank you for listening, I’ll hand it over to Ashu for the live demo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f1100ea5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f1100ea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Fatima: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Right now, academic planning at Brock is scattered across several platforms. You need to check </a:t>
            </a:r>
            <a:r>
              <a:rPr b="1" lang="en-GB">
                <a:solidFill>
                  <a:schemeClr val="dk1"/>
                </a:solidFill>
              </a:rPr>
              <a:t>program requirements</a:t>
            </a:r>
            <a:r>
              <a:rPr lang="en-GB">
                <a:solidFill>
                  <a:schemeClr val="dk1"/>
                </a:solidFill>
              </a:rPr>
              <a:t> using the </a:t>
            </a:r>
            <a:r>
              <a:rPr b="1" lang="en-GB">
                <a:solidFill>
                  <a:schemeClr val="dk1"/>
                </a:solidFill>
              </a:rPr>
              <a:t>program timetable</a:t>
            </a:r>
            <a:r>
              <a:rPr lang="en-GB">
                <a:solidFill>
                  <a:schemeClr val="dk1"/>
                </a:solidFill>
              </a:rPr>
              <a:t>, see </a:t>
            </a:r>
            <a:r>
              <a:rPr b="1" lang="en-GB">
                <a:solidFill>
                  <a:schemeClr val="dk1"/>
                </a:solidFill>
              </a:rPr>
              <a:t>course offerings</a:t>
            </a:r>
            <a:r>
              <a:rPr lang="en-GB">
                <a:solidFill>
                  <a:schemeClr val="dk1"/>
                </a:solidFill>
              </a:rPr>
              <a:t> through the </a:t>
            </a:r>
            <a:r>
              <a:rPr b="1" lang="en-GB">
                <a:solidFill>
                  <a:schemeClr val="dk1"/>
                </a:solidFill>
              </a:rPr>
              <a:t>course timetable</a:t>
            </a:r>
            <a:r>
              <a:rPr lang="en-GB">
                <a:solidFill>
                  <a:schemeClr val="dk1"/>
                </a:solidFill>
              </a:rPr>
              <a:t>, register for courses on the </a:t>
            </a:r>
            <a:r>
              <a:rPr b="1" lang="en-GB">
                <a:solidFill>
                  <a:schemeClr val="dk1"/>
                </a:solidFill>
              </a:rPr>
              <a:t>registration page in the portal</a:t>
            </a:r>
            <a:r>
              <a:rPr lang="en-GB">
                <a:solidFill>
                  <a:schemeClr val="dk1"/>
                </a:solidFill>
              </a:rPr>
              <a:t>, and then go to a </a:t>
            </a:r>
            <a:r>
              <a:rPr lang="en-GB">
                <a:solidFill>
                  <a:schemeClr val="dk1"/>
                </a:solidFill>
              </a:rPr>
              <a:t>separate</a:t>
            </a:r>
            <a:r>
              <a:rPr lang="en-GB">
                <a:solidFill>
                  <a:schemeClr val="dk1"/>
                </a:solidFill>
              </a:rPr>
              <a:t> page, the</a:t>
            </a:r>
            <a:r>
              <a:rPr b="1" lang="en-GB">
                <a:solidFill>
                  <a:schemeClr val="dk1"/>
                </a:solidFill>
              </a:rPr>
              <a:t> student schedule</a:t>
            </a:r>
            <a:r>
              <a:rPr lang="en-GB">
                <a:solidFill>
                  <a:schemeClr val="dk1"/>
                </a:solidFill>
              </a:rPr>
              <a:t> to see if there are conflicts and visualize your schedule.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On top of that, it’s not always possible to meet with an academic advisor. Appointments can be fully booked, which leaves students on their own to make big decisions.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Plus, there are other challenges, like missing a lecture and having no one to ask because you don’t know anyone in the course. Or registering for a course without knowing whether it’s going to be difficult.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Course Mix</a:t>
            </a:r>
            <a:r>
              <a:rPr lang="en-GB">
                <a:solidFill>
                  <a:schemeClr val="dk1"/>
                </a:solidFill>
              </a:rPr>
              <a:t> brings all of this into one place. It maps your entire degree using your real data and preferences. It automatically generates your schedule, flags conflicts, and gives you access to community features like course discussions so you can connect with others in your classes.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You’ll also find a </a:t>
            </a:r>
            <a:r>
              <a:rPr b="1" lang="en-GB">
                <a:solidFill>
                  <a:schemeClr val="dk1"/>
                </a:solidFill>
              </a:rPr>
              <a:t>course feedback page</a:t>
            </a:r>
            <a:r>
              <a:rPr lang="en-GB">
                <a:solidFill>
                  <a:schemeClr val="dk1"/>
                </a:solidFill>
              </a:rPr>
              <a:t> where you can read reviews and difficulty ratings before registering.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Ultimately, Course Mix functions like a 24/7 academic advisor, but with the added benefit of convenience, community support, and data-driven insight—all on one centralized platform.</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f1100ea5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f1100ea5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t>Fatima:</a:t>
            </a:r>
            <a:endParaRPr/>
          </a:p>
          <a:p>
            <a:pPr indent="0" lvl="0" marL="0" rtl="0" algn="l">
              <a:lnSpc>
                <a:spcPct val="115000"/>
              </a:lnSpc>
              <a:spcBef>
                <a:spcPts val="1200"/>
              </a:spcBef>
              <a:spcAft>
                <a:spcPts val="0"/>
              </a:spcAft>
              <a:buClr>
                <a:schemeClr val="dk1"/>
              </a:buClr>
              <a:buSzPts val="1100"/>
              <a:buFont typeface="Arial"/>
              <a:buNone/>
            </a:pPr>
            <a:r>
              <a:rPr lang="en-GB"/>
              <a:t>Our team followed an Agile approach using the Scrum methodology.</a:t>
            </a:r>
            <a:br>
              <a:rPr lang="en-GB"/>
            </a:br>
            <a:r>
              <a:rPr lang="en-GB"/>
              <a:t>As the Scrum Master, I scheduled regular meetings and coordinated with our Product Owner to determine the objectives for each one.</a:t>
            </a:r>
            <a:endParaRPr/>
          </a:p>
          <a:p>
            <a:pPr indent="0" lvl="0" marL="0" rtl="0" algn="l">
              <a:lnSpc>
                <a:spcPct val="115000"/>
              </a:lnSpc>
              <a:spcBef>
                <a:spcPts val="1200"/>
              </a:spcBef>
              <a:spcAft>
                <a:spcPts val="0"/>
              </a:spcAft>
              <a:buClr>
                <a:schemeClr val="dk1"/>
              </a:buClr>
              <a:buSzPts val="1100"/>
              <a:buFont typeface="Arial"/>
              <a:buNone/>
            </a:pPr>
            <a:r>
              <a:rPr lang="en-GB"/>
              <a:t>We use shared Google Doc to collaboratively divide tasks. Each task was outlined clearly, ensuring transparency and a balanced workload across the team. Everyone knew their responsibilities and could track progress easily.</a:t>
            </a:r>
            <a:endParaRPr/>
          </a:p>
          <a:p>
            <a:pPr indent="0" lvl="0" marL="0" rtl="0" algn="l">
              <a:lnSpc>
                <a:spcPct val="115000"/>
              </a:lnSpc>
              <a:spcBef>
                <a:spcPts val="1200"/>
              </a:spcBef>
              <a:spcAft>
                <a:spcPts val="0"/>
              </a:spcAft>
              <a:buClr>
                <a:schemeClr val="dk1"/>
              </a:buClr>
              <a:buSzPts val="1100"/>
              <a:buFont typeface="Arial"/>
              <a:buNone/>
            </a:pPr>
            <a:r>
              <a:rPr lang="en-GB"/>
              <a:t>We held weekly meetings every Tuesday to discuss updates and challenges. If a deliverable or report was due, we also scheduled a Friday meeting to review the document as a team before submitting.</a:t>
            </a:r>
            <a:endParaRPr/>
          </a:p>
          <a:p>
            <a:pPr indent="0" lvl="0" marL="0" rtl="0" algn="l">
              <a:lnSpc>
                <a:spcPct val="115000"/>
              </a:lnSpc>
              <a:spcBef>
                <a:spcPts val="1200"/>
              </a:spcBef>
              <a:spcAft>
                <a:spcPts val="0"/>
              </a:spcAft>
              <a:buClr>
                <a:schemeClr val="dk1"/>
              </a:buClr>
              <a:buSzPts val="1100"/>
              <a:buFont typeface="Arial"/>
              <a:buNone/>
            </a:pPr>
            <a:r>
              <a:rPr lang="en-GB"/>
              <a:t>This routine helped keep everyone accountable and aligned, and allowed us to adapt quickly to any feedback or changes along the way.</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f1100ea5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f1100ea5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Ashu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f3aa7a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f3aa7a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f1100ea5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f1100ea5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Ashu + Avi + Jerome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f1100ea5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f1100ea5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Ashu + Avi + Jerome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f1100ea5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f1100ea5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utilized SCRUM for project timeline.</a:t>
            </a:r>
            <a:br>
              <a:rPr lang="en-GB"/>
            </a:br>
            <a:br>
              <a:rPr lang="en-GB"/>
            </a:br>
            <a:r>
              <a:rPr lang="en-GB"/>
              <a:t>Our project timetable (from proposal) embeds key milestones—proposal submission, release‐planning document, progress reports, final report, and demonstration—into regular sprints, ensuring that deliverables and documentation evolve in lock‑step with the codebase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018119" y="4663225"/>
            <a:ext cx="1002900" cy="393600"/>
          </a:xfrm>
          <a:prstGeom prst="rect">
            <a:avLst/>
          </a:prstGeom>
        </p:spPr>
        <p:txBody>
          <a:bodyPr anchorCtr="0" anchor="ctr" bIns="91425" lIns="91425" spcFirstLastPara="1" rIns="91425" wrap="square" tIns="91425">
            <a:normAutofit/>
          </a:bodyPr>
          <a:lstStyle>
            <a:lvl1pPr lvl="0">
              <a:buNone/>
              <a:defRPr sz="1100">
                <a:solidFill>
                  <a:srgbClr val="040C28"/>
                </a:solidFill>
                <a:highlight>
                  <a:srgbClr val="FFFFFF"/>
                </a:highlight>
                <a:latin typeface="Arial"/>
                <a:ea typeface="Arial"/>
                <a:cs typeface="Arial"/>
                <a:sym typeface="Arial"/>
              </a:defRPr>
            </a:lvl1pPr>
            <a:lvl2pPr lvl="1">
              <a:buNone/>
              <a:defRPr sz="1100">
                <a:solidFill>
                  <a:srgbClr val="040C28"/>
                </a:solidFill>
                <a:highlight>
                  <a:srgbClr val="FFFFFF"/>
                </a:highlight>
                <a:latin typeface="Arial"/>
                <a:ea typeface="Arial"/>
                <a:cs typeface="Arial"/>
                <a:sym typeface="Arial"/>
              </a:defRPr>
            </a:lvl2pPr>
            <a:lvl3pPr lvl="2">
              <a:buNone/>
              <a:defRPr sz="1100">
                <a:solidFill>
                  <a:srgbClr val="040C28"/>
                </a:solidFill>
                <a:highlight>
                  <a:srgbClr val="FFFFFF"/>
                </a:highlight>
                <a:latin typeface="Arial"/>
                <a:ea typeface="Arial"/>
                <a:cs typeface="Arial"/>
                <a:sym typeface="Arial"/>
              </a:defRPr>
            </a:lvl3pPr>
            <a:lvl4pPr lvl="3">
              <a:buNone/>
              <a:defRPr sz="1100">
                <a:solidFill>
                  <a:srgbClr val="040C28"/>
                </a:solidFill>
                <a:highlight>
                  <a:srgbClr val="FFFFFF"/>
                </a:highlight>
                <a:latin typeface="Arial"/>
                <a:ea typeface="Arial"/>
                <a:cs typeface="Arial"/>
                <a:sym typeface="Arial"/>
              </a:defRPr>
            </a:lvl4pPr>
            <a:lvl5pPr lvl="4">
              <a:buNone/>
              <a:defRPr sz="1100">
                <a:solidFill>
                  <a:srgbClr val="040C28"/>
                </a:solidFill>
                <a:highlight>
                  <a:srgbClr val="FFFFFF"/>
                </a:highlight>
                <a:latin typeface="Arial"/>
                <a:ea typeface="Arial"/>
                <a:cs typeface="Arial"/>
                <a:sym typeface="Arial"/>
              </a:defRPr>
            </a:lvl5pPr>
            <a:lvl6pPr lvl="5">
              <a:buNone/>
              <a:defRPr sz="1100">
                <a:solidFill>
                  <a:srgbClr val="040C28"/>
                </a:solidFill>
                <a:highlight>
                  <a:srgbClr val="FFFFFF"/>
                </a:highlight>
                <a:latin typeface="Arial"/>
                <a:ea typeface="Arial"/>
                <a:cs typeface="Arial"/>
                <a:sym typeface="Arial"/>
              </a:defRPr>
            </a:lvl6pPr>
            <a:lvl7pPr lvl="6">
              <a:buNone/>
              <a:defRPr sz="1100">
                <a:solidFill>
                  <a:srgbClr val="040C28"/>
                </a:solidFill>
                <a:highlight>
                  <a:srgbClr val="FFFFFF"/>
                </a:highlight>
                <a:latin typeface="Arial"/>
                <a:ea typeface="Arial"/>
                <a:cs typeface="Arial"/>
                <a:sym typeface="Arial"/>
              </a:defRPr>
            </a:lvl7pPr>
            <a:lvl8pPr lvl="7">
              <a:buNone/>
              <a:defRPr sz="1100">
                <a:solidFill>
                  <a:srgbClr val="040C28"/>
                </a:solidFill>
                <a:highlight>
                  <a:srgbClr val="FFFFFF"/>
                </a:highlight>
                <a:latin typeface="Arial"/>
                <a:ea typeface="Arial"/>
                <a:cs typeface="Arial"/>
                <a:sym typeface="Arial"/>
              </a:defRPr>
            </a:lvl8pPr>
            <a:lvl9pPr lvl="8">
              <a:buNone/>
              <a:defRPr sz="1100">
                <a:solidFill>
                  <a:srgbClr val="040C28"/>
                </a:solidFill>
                <a:highlight>
                  <a:srgbClr val="FFFFFF"/>
                </a:highlight>
                <a:latin typeface="Arial"/>
                <a:ea typeface="Arial"/>
                <a:cs typeface="Arial"/>
                <a:sym typeface="Arial"/>
              </a:defRPr>
            </a:lvl9pPr>
          </a:lstStyle>
          <a:p>
            <a:pPr indent="0" lvl="0" marL="0" rtl="0" algn="r">
              <a:spcBef>
                <a:spcPts val="0"/>
              </a:spcBef>
              <a:spcAft>
                <a:spcPts val="0"/>
              </a:spcAft>
              <a:buNone/>
            </a:pPr>
            <a:r>
              <a:rPr lang="en-GB"/>
              <a:t>© </a:t>
            </a:r>
            <a:r>
              <a:rPr lang="en-GB" sz="1000">
                <a:solidFill>
                  <a:schemeClr val="dk2"/>
                </a:solidFill>
                <a:latin typeface="Open Sans"/>
                <a:ea typeface="Open Sans"/>
                <a:cs typeface="Open Sans"/>
                <a:sym typeface="Open Sans"/>
              </a:rPr>
              <a:t>The Mixers</a:t>
            </a:r>
            <a:endParaRPr sz="1000">
              <a:solidFill>
                <a:schemeClr val="dk2"/>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7" name="Google Shape;57;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8" name="Google Shape;58;p11"/>
          <p:cNvSpPr txBox="1"/>
          <p:nvPr>
            <p:ph idx="12" type="sldNum"/>
          </p:nvPr>
        </p:nvSpPr>
        <p:spPr>
          <a:xfrm>
            <a:off x="7386704" y="4663225"/>
            <a:ext cx="16344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2"/>
          <p:cNvSpPr txBox="1"/>
          <p:nvPr>
            <p:ph idx="12" type="sldNum"/>
          </p:nvPr>
        </p:nvSpPr>
        <p:spPr>
          <a:xfrm>
            <a:off x="7386704" y="4663225"/>
            <a:ext cx="16344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7386704" y="4663225"/>
            <a:ext cx="16344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7386704" y="4663225"/>
            <a:ext cx="16344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3" name="Google Shape;43;p8"/>
          <p:cNvSpPr txBox="1"/>
          <p:nvPr>
            <p:ph idx="12" type="sldNum"/>
          </p:nvPr>
        </p:nvSpPr>
        <p:spPr>
          <a:xfrm>
            <a:off x="7386704" y="4663225"/>
            <a:ext cx="16344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7386704" y="4663225"/>
            <a:ext cx="16344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3" name="Google Shape;53;p10"/>
          <p:cNvSpPr txBox="1"/>
          <p:nvPr>
            <p:ph idx="12" type="sldNum"/>
          </p:nvPr>
        </p:nvSpPr>
        <p:spPr>
          <a:xfrm>
            <a:off x="7386704" y="4663225"/>
            <a:ext cx="16344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7386704" y="4663225"/>
            <a:ext cx="16344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6bSpluelEuQlNApfzUamUWOQuHP_azfK/view" TargetMode="Externa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Course Mix</a:t>
            </a:r>
            <a:endParaRPr/>
          </a:p>
        </p:txBody>
      </p:sp>
      <p:sp>
        <p:nvSpPr>
          <p:cNvPr id="66" name="Google Shape;66;p13"/>
          <p:cNvSpPr txBox="1"/>
          <p:nvPr>
            <p:ph idx="1" type="subTitle"/>
          </p:nvPr>
        </p:nvSpPr>
        <p:spPr>
          <a:xfrm>
            <a:off x="2136750" y="3533073"/>
            <a:ext cx="4870500" cy="47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800">
                <a:solidFill>
                  <a:srgbClr val="0D9488"/>
                </a:solidFill>
                <a:latin typeface="Comic Sans MS"/>
                <a:ea typeface="Comic Sans MS"/>
                <a:cs typeface="Comic Sans MS"/>
                <a:sym typeface="Comic Sans MS"/>
              </a:rPr>
              <a:t>The Mixers</a:t>
            </a:r>
            <a:endParaRPr sz="1800">
              <a:solidFill>
                <a:srgbClr val="0D9488"/>
              </a:solidFill>
              <a:latin typeface="Comic Sans MS"/>
              <a:ea typeface="Comic Sans MS"/>
              <a:cs typeface="Comic Sans MS"/>
              <a:sym typeface="Comic Sans MS"/>
            </a:endParaRPr>
          </a:p>
        </p:txBody>
      </p:sp>
      <p:sp>
        <p:nvSpPr>
          <p:cNvPr id="67" name="Google Shape;67;p13"/>
          <p:cNvSpPr txBox="1"/>
          <p:nvPr>
            <p:ph idx="1" type="subTitle"/>
          </p:nvPr>
        </p:nvSpPr>
        <p:spPr>
          <a:xfrm>
            <a:off x="2136750" y="4298689"/>
            <a:ext cx="48705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GB"/>
              <a:t>COSC 4P02</a:t>
            </a:r>
            <a:endParaRPr/>
          </a:p>
          <a:p>
            <a:pPr indent="0" lvl="0" marL="0" rtl="0" algn="ctr">
              <a:spcBef>
                <a:spcPts val="0"/>
              </a:spcBef>
              <a:spcAft>
                <a:spcPts val="0"/>
              </a:spcAft>
              <a:buNone/>
            </a:pPr>
            <a:r>
              <a:rPr lang="en-GB"/>
              <a:t>WINTER 2025</a:t>
            </a:r>
            <a:endParaRPr/>
          </a:p>
          <a:p>
            <a:pPr indent="0" lvl="0" marL="0" rtl="0" algn="ctr">
              <a:spcBef>
                <a:spcPts val="0"/>
              </a:spcBef>
              <a:spcAft>
                <a:spcPts val="0"/>
              </a:spcAft>
              <a:buNone/>
            </a:pPr>
            <a:r>
              <a:rPr lang="en-GB"/>
              <a:t>BROCK UNIVERSITY</a:t>
            </a:r>
            <a:endParaRPr/>
          </a:p>
          <a:p>
            <a:pPr indent="0" lvl="0" marL="0" rtl="0" algn="ctr">
              <a:spcBef>
                <a:spcPts val="0"/>
              </a:spcBef>
              <a:spcAft>
                <a:spcPts val="0"/>
              </a:spcAft>
              <a:buNone/>
            </a:pPr>
            <a:r>
              <a:rPr lang="en-GB"/>
              <a:t>NASER EZZATI-JIVAN</a:t>
            </a:r>
            <a:endParaRPr/>
          </a:p>
        </p:txBody>
      </p:sp>
      <p:pic>
        <p:nvPicPr>
          <p:cNvPr id="68" name="Google Shape;68;p13"/>
          <p:cNvPicPr preferRelativeResize="0"/>
          <p:nvPr/>
        </p:nvPicPr>
        <p:blipFill>
          <a:blip r:embed="rId3">
            <a:alphaModFix/>
          </a:blip>
          <a:stretch>
            <a:fillRect/>
          </a:stretch>
        </p:blipFill>
        <p:spPr>
          <a:xfrm>
            <a:off x="4067725" y="2623500"/>
            <a:ext cx="1008550" cy="978500"/>
          </a:xfrm>
          <a:prstGeom prst="rect">
            <a:avLst/>
          </a:prstGeom>
          <a:noFill/>
          <a:ln>
            <a:noFill/>
          </a:ln>
        </p:spPr>
      </p:pic>
      <p:sp>
        <p:nvSpPr>
          <p:cNvPr id="69" name="Google Shape;69;p13"/>
          <p:cNvSpPr txBox="1"/>
          <p:nvPr>
            <p:ph idx="12" type="sldNum"/>
          </p:nvPr>
        </p:nvSpPr>
        <p:spPr>
          <a:xfrm>
            <a:off x="8018119" y="4663225"/>
            <a:ext cx="10029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a:t>
            </a:r>
            <a:r>
              <a:rPr lang="en-GB" sz="1000">
                <a:solidFill>
                  <a:schemeClr val="dk2"/>
                </a:solidFill>
                <a:latin typeface="Open Sans"/>
                <a:ea typeface="Open Sans"/>
                <a:cs typeface="Open Sans"/>
                <a:sym typeface="Open Sans"/>
              </a:rPr>
              <a:t>The Mixers</a:t>
            </a:r>
            <a:endParaRPr sz="1000">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GB">
                <a:solidFill>
                  <a:srgbClr val="EF6C00"/>
                </a:solidFill>
              </a:rPr>
              <a:t>SE Activities: Requirements</a:t>
            </a:r>
            <a:endParaRPr>
              <a:solidFill>
                <a:srgbClr val="EF6C00"/>
              </a:solidFill>
            </a:endParaRPr>
          </a:p>
          <a:p>
            <a:pPr indent="0" lvl="0" marL="0" rtl="0" algn="l">
              <a:lnSpc>
                <a:spcPct val="115000"/>
              </a:lnSpc>
              <a:spcBef>
                <a:spcPts val="0"/>
              </a:spcBef>
              <a:spcAft>
                <a:spcPts val="0"/>
              </a:spcAft>
              <a:buNone/>
            </a:pPr>
            <a:r>
              <a:t/>
            </a:r>
            <a:endParaRPr>
              <a:solidFill>
                <a:srgbClr val="EF6C00"/>
              </a:solidFill>
            </a:endParaRPr>
          </a:p>
          <a:p>
            <a:pPr indent="0" lvl="0" marL="0" rtl="0" algn="l">
              <a:spcBef>
                <a:spcPts val="0"/>
              </a:spcBef>
              <a:spcAft>
                <a:spcPts val="0"/>
              </a:spcAft>
              <a:buNone/>
            </a:pPr>
            <a:r>
              <a:t/>
            </a:r>
            <a:endParaRPr/>
          </a:p>
        </p:txBody>
      </p:sp>
      <p:sp>
        <p:nvSpPr>
          <p:cNvPr id="138" name="Google Shape;138;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Backlog &amp; Task Management: Jira and Github</a:t>
            </a:r>
            <a:endParaRPr/>
          </a:p>
          <a:p>
            <a:pPr indent="0" lvl="0" marL="0" rtl="0" algn="l">
              <a:spcBef>
                <a:spcPts val="1200"/>
              </a:spcBef>
              <a:spcAft>
                <a:spcPts val="0"/>
              </a:spcAft>
              <a:buNone/>
            </a:pPr>
            <a:r>
              <a:rPr lang="en-GB"/>
              <a:t>All requirements were documented as user stories in Jira, written from the student’s perspective (e.g., “As a student, I want to see my program’s remaining requirements so I can plan next term”). These stories were then broken into smaller, actionable tasks, estimated, and prioritized for upcoming sprints. Jira’s dashboards and burndown charts helped keep the team aligned and made progress easily trackable. Additionally, we used GitHub Issues to monitor and resolve open items raised during team meetings.</a:t>
            </a:r>
            <a:endParaRPr/>
          </a:p>
          <a:p>
            <a:pPr indent="0" lvl="0" marL="0" rtl="0" algn="l">
              <a:spcBef>
                <a:spcPts val="1200"/>
              </a:spcBef>
              <a:spcAft>
                <a:spcPts val="1200"/>
              </a:spcAft>
              <a:buNone/>
            </a:pPr>
            <a:r>
              <a:rPr lang="en-GB"/>
              <a:t> </a:t>
            </a:r>
            <a:endParaRPr/>
          </a:p>
        </p:txBody>
      </p:sp>
      <p:sp>
        <p:nvSpPr>
          <p:cNvPr id="139" name="Google Shape;139;p22"/>
          <p:cNvSpPr txBox="1"/>
          <p:nvPr>
            <p:ph idx="12" type="sldNum"/>
          </p:nvPr>
        </p:nvSpPr>
        <p:spPr>
          <a:xfrm>
            <a:off x="7508878" y="4663225"/>
            <a:ext cx="1512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 Activities: Software Testing</a:t>
            </a:r>
            <a:endParaRPr/>
          </a:p>
          <a:p>
            <a:pPr indent="0" lvl="0" marL="0" rtl="0" algn="l">
              <a:spcBef>
                <a:spcPts val="0"/>
              </a:spcBef>
              <a:spcAft>
                <a:spcPts val="0"/>
              </a:spcAft>
              <a:buNone/>
            </a:pPr>
            <a:r>
              <a:t/>
            </a:r>
            <a:endParaRPr/>
          </a:p>
        </p:txBody>
      </p:sp>
      <p:sp>
        <p:nvSpPr>
          <p:cNvPr id="145" name="Google Shape;14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6" name="Google Shape;146;p23"/>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id="147" name="Google Shape;147;p23" title="clip.png"/>
          <p:cNvPicPr preferRelativeResize="0"/>
          <p:nvPr/>
        </p:nvPicPr>
        <p:blipFill>
          <a:blip r:embed="rId3">
            <a:alphaModFix/>
          </a:blip>
          <a:stretch>
            <a:fillRect/>
          </a:stretch>
        </p:blipFill>
        <p:spPr>
          <a:xfrm>
            <a:off x="291250" y="1266325"/>
            <a:ext cx="8317167" cy="387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 Activities: Software Testing</a:t>
            </a:r>
            <a:endParaRPr/>
          </a:p>
        </p:txBody>
      </p:sp>
      <p:sp>
        <p:nvSpPr>
          <p:cNvPr id="153" name="Google Shape;15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For testing, we used the Jest framework to ensure code reliability and maintain high-quality standards throughout development. Jest’s simplicity and powerful features, such as built-in mocking, made it ideal for testing JavaScript-based components. We wrote unit tests for core functionalities—such as course selection logic and schedule generation—to catch regressions early and validate expected behaviors.</a:t>
            </a:r>
            <a:endParaRPr/>
          </a:p>
        </p:txBody>
      </p:sp>
      <p:sp>
        <p:nvSpPr>
          <p:cNvPr id="154" name="Google Shape;154;p24"/>
          <p:cNvSpPr txBox="1"/>
          <p:nvPr>
            <p:ph idx="12" type="sldNum"/>
          </p:nvPr>
        </p:nvSpPr>
        <p:spPr>
          <a:xfrm>
            <a:off x="7637202" y="4587025"/>
            <a:ext cx="13839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 Activities: Course Registration</a:t>
            </a:r>
            <a:endParaRPr/>
          </a:p>
        </p:txBody>
      </p:sp>
      <p:sp>
        <p:nvSpPr>
          <p:cNvPr id="160" name="Google Shape;160;p25"/>
          <p:cNvSpPr txBox="1"/>
          <p:nvPr>
            <p:ph idx="1" type="body"/>
          </p:nvPr>
        </p:nvSpPr>
        <p:spPr>
          <a:xfrm>
            <a:off x="311700" y="1266325"/>
            <a:ext cx="35910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Searching for courses searches for all courses offered at Brock currently</a:t>
            </a:r>
            <a:endParaRPr/>
          </a:p>
          <a:p>
            <a:pPr indent="-342900" lvl="0" marL="457200" rtl="0" algn="l">
              <a:spcBef>
                <a:spcPts val="0"/>
              </a:spcBef>
              <a:spcAft>
                <a:spcPts val="0"/>
              </a:spcAft>
              <a:buSzPts val="1800"/>
              <a:buChar char="-"/>
            </a:pPr>
            <a:r>
              <a:rPr lang="en-GB"/>
              <a:t>These must be refreshed yearly to ensure up to date courses are in the database</a:t>
            </a:r>
            <a:endParaRPr/>
          </a:p>
          <a:p>
            <a:pPr indent="-342900" lvl="0" marL="457200" rtl="0" algn="l">
              <a:spcBef>
                <a:spcPts val="0"/>
              </a:spcBef>
              <a:spcAft>
                <a:spcPts val="0"/>
              </a:spcAft>
              <a:buSzPts val="1800"/>
              <a:buChar char="-"/>
            </a:pPr>
            <a:r>
              <a:rPr lang="en-GB"/>
              <a:t>Suggested courses is dependent on your current position in your degree</a:t>
            </a:r>
            <a:endParaRPr/>
          </a:p>
          <a:p>
            <a:pPr indent="-342900" lvl="0" marL="457200" rtl="0" algn="l">
              <a:spcBef>
                <a:spcPts val="0"/>
              </a:spcBef>
              <a:spcAft>
                <a:spcPts val="0"/>
              </a:spcAft>
              <a:buSzPts val="1800"/>
              <a:buChar char="-"/>
            </a:pPr>
            <a:r>
              <a:rPr lang="en-GB"/>
              <a:t>Suggested courses algorithm</a:t>
            </a:r>
            <a:endParaRPr/>
          </a:p>
        </p:txBody>
      </p:sp>
      <p:sp>
        <p:nvSpPr>
          <p:cNvPr id="161" name="Google Shape;161;p25"/>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id="162" name="Google Shape;162;p25"/>
          <p:cNvPicPr preferRelativeResize="0"/>
          <p:nvPr/>
        </p:nvPicPr>
        <p:blipFill>
          <a:blip r:embed="rId3">
            <a:alphaModFix/>
          </a:blip>
          <a:stretch>
            <a:fillRect/>
          </a:stretch>
        </p:blipFill>
        <p:spPr>
          <a:xfrm>
            <a:off x="3902853" y="1266325"/>
            <a:ext cx="5171799" cy="2931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 Activities: Design - Dashboard</a:t>
            </a:r>
            <a:endParaRPr/>
          </a:p>
        </p:txBody>
      </p:sp>
      <p:sp>
        <p:nvSpPr>
          <p:cNvPr id="168" name="Google Shape;168;p26"/>
          <p:cNvSpPr txBox="1"/>
          <p:nvPr>
            <p:ph idx="1" type="body"/>
          </p:nvPr>
        </p:nvSpPr>
        <p:spPr>
          <a:xfrm>
            <a:off x="311700" y="1266325"/>
            <a:ext cx="3864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All in one dashboard</a:t>
            </a:r>
            <a:endParaRPr/>
          </a:p>
          <a:p>
            <a:pPr indent="-342900" lvl="0" marL="457200" rtl="0" algn="l">
              <a:spcBef>
                <a:spcPts val="0"/>
              </a:spcBef>
              <a:spcAft>
                <a:spcPts val="0"/>
              </a:spcAft>
              <a:buSzPts val="1800"/>
              <a:buChar char="-"/>
            </a:pPr>
            <a:r>
              <a:rPr lang="en-GB"/>
              <a:t>Key statistics (projected graduation, term tracker, 	on campus weather)</a:t>
            </a:r>
            <a:endParaRPr/>
          </a:p>
          <a:p>
            <a:pPr indent="-342900" lvl="0" marL="457200" rtl="0" algn="l">
              <a:spcBef>
                <a:spcPts val="0"/>
              </a:spcBef>
              <a:spcAft>
                <a:spcPts val="0"/>
              </a:spcAft>
              <a:buSzPts val="1800"/>
              <a:buChar char="-"/>
            </a:pPr>
            <a:r>
              <a:rPr lang="en-GB"/>
              <a:t>Visually appealing timetable</a:t>
            </a:r>
            <a:endParaRPr/>
          </a:p>
          <a:p>
            <a:pPr indent="-342900" lvl="0" marL="457200" rtl="0" algn="l">
              <a:spcBef>
                <a:spcPts val="0"/>
              </a:spcBef>
              <a:spcAft>
                <a:spcPts val="0"/>
              </a:spcAft>
              <a:buSzPts val="1800"/>
              <a:buChar char="-"/>
            </a:pPr>
            <a:r>
              <a:rPr lang="en-GB"/>
              <a:t>Upcoming deadlines tab</a:t>
            </a:r>
            <a:endParaRPr/>
          </a:p>
          <a:p>
            <a:pPr indent="-342900" lvl="0" marL="457200" rtl="0" algn="l">
              <a:spcBef>
                <a:spcPts val="0"/>
              </a:spcBef>
              <a:spcAft>
                <a:spcPts val="0"/>
              </a:spcAft>
              <a:buSzPts val="1800"/>
              <a:buChar char="-"/>
            </a:pPr>
            <a:r>
              <a:rPr lang="en-GB"/>
              <a:t>Serves as a nice hub for your academic needs</a:t>
            </a:r>
            <a:endParaRPr/>
          </a:p>
        </p:txBody>
      </p:sp>
      <p:sp>
        <p:nvSpPr>
          <p:cNvPr id="169" name="Google Shape;169;p26"/>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id="170" name="Google Shape;170;p26"/>
          <p:cNvPicPr preferRelativeResize="0"/>
          <p:nvPr/>
        </p:nvPicPr>
        <p:blipFill>
          <a:blip r:embed="rId3">
            <a:alphaModFix/>
          </a:blip>
          <a:stretch>
            <a:fillRect/>
          </a:stretch>
        </p:blipFill>
        <p:spPr>
          <a:xfrm>
            <a:off x="4176175" y="1217838"/>
            <a:ext cx="4809748" cy="2707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 Activities: Design - Projected Graduation Algorithm</a:t>
            </a:r>
            <a:endParaRPr/>
          </a:p>
          <a:p>
            <a:pPr indent="0" lvl="0" marL="0" rtl="0" algn="l">
              <a:spcBef>
                <a:spcPts val="0"/>
              </a:spcBef>
              <a:spcAft>
                <a:spcPts val="0"/>
              </a:spcAft>
              <a:buNone/>
            </a:pPr>
            <a:r>
              <a:t/>
            </a:r>
            <a:endParaRPr/>
          </a:p>
        </p:txBody>
      </p:sp>
      <p:sp>
        <p:nvSpPr>
          <p:cNvPr id="176" name="Google Shape;176;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Assumes students will take 5 courses each term</a:t>
            </a:r>
            <a:endParaRPr/>
          </a:p>
          <a:p>
            <a:pPr indent="-342900" lvl="0" marL="457200" rtl="0" algn="l">
              <a:spcBef>
                <a:spcPts val="0"/>
              </a:spcBef>
              <a:spcAft>
                <a:spcPts val="0"/>
              </a:spcAft>
              <a:buSzPts val="1800"/>
              <a:buChar char="-"/>
            </a:pPr>
            <a:r>
              <a:rPr lang="en-GB"/>
              <a:t>Only for Fall and Winter terms, Spring/Summer courses are bonus and not counted in the tracker</a:t>
            </a:r>
            <a:endParaRPr/>
          </a:p>
          <a:p>
            <a:pPr indent="-342900" lvl="0" marL="457200" rtl="0" algn="l">
              <a:spcBef>
                <a:spcPts val="0"/>
              </a:spcBef>
              <a:spcAft>
                <a:spcPts val="0"/>
              </a:spcAft>
              <a:buSzPts val="1800"/>
              <a:buChar char="-"/>
            </a:pPr>
            <a:r>
              <a:rPr lang="en-GB"/>
              <a:t>Estimates the target completion of course work based on 5/term amount</a:t>
            </a:r>
            <a:endParaRPr/>
          </a:p>
          <a:p>
            <a:pPr indent="-342900" lvl="0" marL="457200" rtl="0" algn="l">
              <a:spcBef>
                <a:spcPts val="0"/>
              </a:spcBef>
              <a:spcAft>
                <a:spcPts val="0"/>
              </a:spcAft>
              <a:buSzPts val="1800"/>
              <a:buChar char="-"/>
            </a:pPr>
            <a:r>
              <a:rPr lang="en-GB"/>
              <a:t>Finds the nearest convocation ceremony to that date</a:t>
            </a:r>
            <a:endParaRPr/>
          </a:p>
          <a:p>
            <a:pPr indent="-342900" lvl="0" marL="457200" rtl="0" algn="l">
              <a:spcBef>
                <a:spcPts val="0"/>
              </a:spcBef>
              <a:spcAft>
                <a:spcPts val="0"/>
              </a:spcAft>
              <a:buSzPts val="1800"/>
              <a:buChar char="-"/>
            </a:pPr>
            <a:r>
              <a:rPr lang="en-GB"/>
              <a:t>Projects the nearest convocation (Oct or June) after classes are expected to be completed.</a:t>
            </a:r>
            <a:endParaRPr/>
          </a:p>
          <a:p>
            <a:pPr indent="-342900" lvl="0" marL="457200" rtl="0" algn="l">
              <a:spcBef>
                <a:spcPts val="0"/>
              </a:spcBef>
              <a:spcAft>
                <a:spcPts val="0"/>
              </a:spcAft>
              <a:buSzPts val="1800"/>
              <a:buChar char="-"/>
            </a:pPr>
            <a:r>
              <a:rPr lang="en-GB"/>
              <a:t>All this data is from the Academic Progress page</a:t>
            </a:r>
            <a:endParaRPr/>
          </a:p>
        </p:txBody>
      </p:sp>
      <p:sp>
        <p:nvSpPr>
          <p:cNvPr id="177" name="Google Shape;177;p27"/>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a:t>
            </a:r>
            <a:endParaRPr/>
          </a:p>
        </p:txBody>
      </p:sp>
      <p:sp>
        <p:nvSpPr>
          <p:cNvPr id="183" name="Google Shape;183;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Limited data results in significant limitations in the product we can build</a:t>
            </a:r>
            <a:endParaRPr/>
          </a:p>
          <a:p>
            <a:pPr indent="-342900" lvl="0" marL="457200" rtl="0" algn="l">
              <a:spcBef>
                <a:spcPts val="0"/>
              </a:spcBef>
              <a:spcAft>
                <a:spcPts val="0"/>
              </a:spcAft>
              <a:buSzPts val="1800"/>
              <a:buChar char="-"/>
            </a:pPr>
            <a:r>
              <a:rPr lang="en-GB"/>
              <a:t>Suggested courses could factor in students target GPA and use historical course data to suggest more relevant courses based on difficulty (a ML approach can be utilized here)</a:t>
            </a:r>
            <a:endParaRPr/>
          </a:p>
          <a:p>
            <a:pPr indent="-342900" lvl="0" marL="457200" rtl="0" algn="l">
              <a:spcBef>
                <a:spcPts val="0"/>
              </a:spcBef>
              <a:spcAft>
                <a:spcPts val="0"/>
              </a:spcAft>
              <a:buSzPts val="1800"/>
              <a:buChar char="-"/>
            </a:pPr>
            <a:r>
              <a:rPr lang="en-GB"/>
              <a:t>Similar concept for projected graduation where instead of a specific algorithm, we can use historical trends in how students progress to give a more “smart” projection</a:t>
            </a:r>
            <a:endParaRPr/>
          </a:p>
          <a:p>
            <a:pPr indent="-342900" lvl="0" marL="457200" rtl="0" algn="l">
              <a:spcBef>
                <a:spcPts val="0"/>
              </a:spcBef>
              <a:spcAft>
                <a:spcPts val="0"/>
              </a:spcAft>
              <a:buSzPts val="1800"/>
              <a:buChar char="-"/>
            </a:pPr>
            <a:r>
              <a:rPr lang="en-GB"/>
              <a:t>Ultimately, data constraints limit what we can build, but I believe we have built something that we are proud of with the data we had</a:t>
            </a:r>
            <a:endParaRPr/>
          </a:p>
        </p:txBody>
      </p:sp>
      <p:sp>
        <p:nvSpPr>
          <p:cNvPr id="184" name="Google Shape;184;p28"/>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252613" y="452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 Activities: Design - Course Reviews</a:t>
            </a:r>
            <a:endParaRPr/>
          </a:p>
          <a:p>
            <a:pPr indent="0" lvl="0" marL="0" rtl="0" algn="l">
              <a:spcBef>
                <a:spcPts val="0"/>
              </a:spcBef>
              <a:spcAft>
                <a:spcPts val="0"/>
              </a:spcAft>
              <a:buNone/>
            </a:pPr>
            <a:r>
              <a:t/>
            </a:r>
            <a:endParaRPr/>
          </a:p>
        </p:txBody>
      </p:sp>
      <p:sp>
        <p:nvSpPr>
          <p:cNvPr id="190" name="Google Shape;190;p29"/>
          <p:cNvSpPr txBox="1"/>
          <p:nvPr>
            <p:ph idx="12" type="sldNum"/>
          </p:nvPr>
        </p:nvSpPr>
        <p:spPr>
          <a:xfrm>
            <a:off x="7802680" y="4599525"/>
            <a:ext cx="108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id="191" name="Google Shape;191;p29"/>
          <p:cNvPicPr preferRelativeResize="0"/>
          <p:nvPr/>
        </p:nvPicPr>
        <p:blipFill>
          <a:blip r:embed="rId3">
            <a:alphaModFix/>
          </a:blip>
          <a:stretch>
            <a:fillRect/>
          </a:stretch>
        </p:blipFill>
        <p:spPr>
          <a:xfrm>
            <a:off x="5043438" y="1662200"/>
            <a:ext cx="2809175" cy="2563276"/>
          </a:xfrm>
          <a:prstGeom prst="rect">
            <a:avLst/>
          </a:prstGeom>
          <a:noFill/>
          <a:ln>
            <a:noFill/>
          </a:ln>
        </p:spPr>
      </p:pic>
      <p:sp>
        <p:nvSpPr>
          <p:cNvPr id="192" name="Google Shape;192;p29"/>
          <p:cNvSpPr txBox="1"/>
          <p:nvPr/>
        </p:nvSpPr>
        <p:spPr>
          <a:xfrm>
            <a:off x="440113" y="1507350"/>
            <a:ext cx="3726900" cy="25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Open Sans"/>
                <a:ea typeface="Open Sans"/>
                <a:cs typeface="Open Sans"/>
                <a:sym typeface="Open Sans"/>
              </a:rPr>
              <a:t>Built to support open conversation around specific courses</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Structured text input with support for editing and copying text </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Filtering and sorting to keep discussions organized</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Profanity detection to maintain respectful dialogue</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UI designed for clarity, readability, and ease of use</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Reusable components for consistency across the platform</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Emphasized student engagement and safe interaction</a:t>
            </a:r>
            <a:endParaRPr sz="11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 Activities: Design - Course Discussions</a:t>
            </a:r>
            <a:endParaRPr/>
          </a:p>
          <a:p>
            <a:pPr indent="0" lvl="0" marL="0" rtl="0" algn="l">
              <a:spcBef>
                <a:spcPts val="0"/>
              </a:spcBef>
              <a:spcAft>
                <a:spcPts val="0"/>
              </a:spcAft>
              <a:buNone/>
            </a:pPr>
            <a:r>
              <a:t/>
            </a:r>
            <a:endParaRPr/>
          </a:p>
        </p:txBody>
      </p:sp>
      <p:sp>
        <p:nvSpPr>
          <p:cNvPr id="198" name="Google Shape;198;p30"/>
          <p:cNvSpPr txBox="1"/>
          <p:nvPr>
            <p:ph idx="12" type="sldNum"/>
          </p:nvPr>
        </p:nvSpPr>
        <p:spPr>
          <a:xfrm>
            <a:off x="7861767" y="4592500"/>
            <a:ext cx="108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id="199" name="Google Shape;199;p30"/>
          <p:cNvPicPr preferRelativeResize="0"/>
          <p:nvPr/>
        </p:nvPicPr>
        <p:blipFill rotWithShape="1">
          <a:blip r:embed="rId3">
            <a:alphaModFix/>
          </a:blip>
          <a:srcRect b="10420" l="-1110" r="1110" t="-10420"/>
          <a:stretch/>
        </p:blipFill>
        <p:spPr>
          <a:xfrm>
            <a:off x="4833825" y="1590825"/>
            <a:ext cx="3173151" cy="2563274"/>
          </a:xfrm>
          <a:prstGeom prst="rect">
            <a:avLst/>
          </a:prstGeom>
          <a:noFill/>
          <a:ln>
            <a:noFill/>
          </a:ln>
        </p:spPr>
      </p:pic>
      <p:sp>
        <p:nvSpPr>
          <p:cNvPr id="200" name="Google Shape;200;p30"/>
          <p:cNvSpPr txBox="1"/>
          <p:nvPr/>
        </p:nvSpPr>
        <p:spPr>
          <a:xfrm>
            <a:off x="510000" y="1497025"/>
            <a:ext cx="3470700" cy="24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Open Sans"/>
                <a:ea typeface="Open Sans"/>
                <a:cs typeface="Open Sans"/>
                <a:sym typeface="Open Sans"/>
              </a:rPr>
              <a:t>Designed to collect student feedback on enrolled courses</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Simple and clean UI with dropdown course selection</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Structured input for reviews with difficulty tagging</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Added filtering and sorting for better navigation</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Integrated profanity detection for safe content</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Components built with reusability and maintainability in mind</a:t>
            </a:r>
            <a:br>
              <a:rPr lang="en-GB" sz="1100">
                <a:solidFill>
                  <a:schemeClr val="dk2"/>
                </a:solidFill>
                <a:latin typeface="Open Sans"/>
                <a:ea typeface="Open Sans"/>
                <a:cs typeface="Open Sans"/>
                <a:sym typeface="Open Sans"/>
              </a:rPr>
            </a:b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rPr lang="en-GB" sz="1100">
                <a:solidFill>
                  <a:schemeClr val="dk2"/>
                </a:solidFill>
                <a:latin typeface="Open Sans"/>
                <a:ea typeface="Open Sans"/>
                <a:cs typeface="Open Sans"/>
                <a:sym typeface="Open Sans"/>
              </a:rPr>
              <a:t>Focused on usability and smooth user experience</a:t>
            </a:r>
            <a:endParaRPr sz="11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Marketing: Social Media</a:t>
            </a:r>
            <a:endParaRPr/>
          </a:p>
        </p:txBody>
      </p:sp>
      <p:sp>
        <p:nvSpPr>
          <p:cNvPr id="206" name="Google Shape;206;p31"/>
          <p:cNvSpPr txBox="1"/>
          <p:nvPr>
            <p:ph idx="1" type="body"/>
          </p:nvPr>
        </p:nvSpPr>
        <p:spPr>
          <a:xfrm>
            <a:off x="311700" y="1266325"/>
            <a:ext cx="38742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AI-generated and human-written content tested</a:t>
            </a:r>
            <a:br>
              <a:rPr lang="en-GB"/>
            </a:br>
            <a:endParaRPr/>
          </a:p>
          <a:p>
            <a:pPr indent="-342900" lvl="0" marL="457200" rtl="0" algn="l">
              <a:spcBef>
                <a:spcPts val="0"/>
              </a:spcBef>
              <a:spcAft>
                <a:spcPts val="0"/>
              </a:spcAft>
              <a:buSzPts val="1800"/>
              <a:buChar char="●"/>
            </a:pPr>
            <a:r>
              <a:rPr lang="en-GB"/>
              <a:t>Performance nearly identical across both types</a:t>
            </a:r>
            <a:br>
              <a:rPr lang="en-GB"/>
            </a:br>
            <a:endParaRPr/>
          </a:p>
          <a:p>
            <a:pPr indent="-342900" lvl="0" marL="457200" rtl="0" algn="l">
              <a:spcBef>
                <a:spcPts val="0"/>
              </a:spcBef>
              <a:spcAft>
                <a:spcPts val="0"/>
              </a:spcAft>
              <a:buSzPts val="1800"/>
              <a:buChar char="●"/>
            </a:pPr>
            <a:r>
              <a:rPr lang="en-GB"/>
              <a:t>Experimentation ongoing for optimal engagement</a:t>
            </a:r>
            <a:endParaRPr/>
          </a:p>
        </p:txBody>
      </p:sp>
      <p:sp>
        <p:nvSpPr>
          <p:cNvPr id="207" name="Google Shape;207;p31"/>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id="208" name="Google Shape;208;p31" title="Screenshot (538).png"/>
          <p:cNvPicPr preferRelativeResize="0"/>
          <p:nvPr/>
        </p:nvPicPr>
        <p:blipFill>
          <a:blip r:embed="rId3">
            <a:alphaModFix/>
          </a:blip>
          <a:stretch>
            <a:fillRect/>
          </a:stretch>
        </p:blipFill>
        <p:spPr>
          <a:xfrm>
            <a:off x="4815300" y="164150"/>
            <a:ext cx="3117201" cy="2339101"/>
          </a:xfrm>
          <a:prstGeom prst="rect">
            <a:avLst/>
          </a:prstGeom>
          <a:noFill/>
          <a:ln>
            <a:noFill/>
          </a:ln>
        </p:spPr>
      </p:pic>
      <p:pic>
        <p:nvPicPr>
          <p:cNvPr id="209" name="Google Shape;209;p31" title="Screenshot (537).png"/>
          <p:cNvPicPr preferRelativeResize="0"/>
          <p:nvPr/>
        </p:nvPicPr>
        <p:blipFill>
          <a:blip r:embed="rId4">
            <a:alphaModFix/>
          </a:blip>
          <a:stretch>
            <a:fillRect/>
          </a:stretch>
        </p:blipFill>
        <p:spPr>
          <a:xfrm>
            <a:off x="4815300" y="2640150"/>
            <a:ext cx="3117200" cy="233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The Team</a:t>
            </a:r>
            <a:endParaRPr/>
          </a:p>
        </p:txBody>
      </p:sp>
      <p:sp>
        <p:nvSpPr>
          <p:cNvPr id="75" name="Google Shape;75;p14"/>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graphicFrame>
        <p:nvGraphicFramePr>
          <p:cNvPr id="76" name="Google Shape;76;p14"/>
          <p:cNvGraphicFramePr/>
          <p:nvPr/>
        </p:nvGraphicFramePr>
        <p:xfrm>
          <a:off x="1592513" y="2250675"/>
          <a:ext cx="3000000" cy="3000000"/>
        </p:xfrm>
        <a:graphic>
          <a:graphicData uri="http://schemas.openxmlformats.org/drawingml/2006/table">
            <a:tbl>
              <a:tblPr>
                <a:noFill/>
                <a:tableStyleId>{D11350F4-7FDE-48A6-96C7-D75F3E815B38}</a:tableStyleId>
              </a:tblPr>
              <a:tblGrid>
                <a:gridCol w="1986325"/>
                <a:gridCol w="1986325"/>
                <a:gridCol w="1986325"/>
              </a:tblGrid>
              <a:tr h="752775">
                <a:tc>
                  <a:txBody>
                    <a:bodyPr/>
                    <a:lstStyle/>
                    <a:p>
                      <a:pPr indent="0" lvl="0" marL="0" rtl="0" algn="ctr">
                        <a:lnSpc>
                          <a:spcPct val="115000"/>
                        </a:lnSpc>
                        <a:spcBef>
                          <a:spcPts val="200"/>
                        </a:spcBef>
                        <a:spcAft>
                          <a:spcPts val="0"/>
                        </a:spcAft>
                        <a:buNone/>
                      </a:pPr>
                      <a:r>
                        <a:rPr b="1" lang="en-GB" sz="1500"/>
                        <a:t>Olaoluwa Akanji</a:t>
                      </a:r>
                      <a:endParaRPr b="1" sz="1500"/>
                    </a:p>
                    <a:p>
                      <a:pPr indent="0" lvl="0" marL="0" rtl="0" algn="ctr">
                        <a:lnSpc>
                          <a:spcPct val="115000"/>
                        </a:lnSpc>
                        <a:spcBef>
                          <a:spcPts val="200"/>
                        </a:spcBef>
                        <a:spcAft>
                          <a:spcPts val="200"/>
                        </a:spcAft>
                        <a:buNone/>
                      </a:pPr>
                      <a:r>
                        <a:rPr i="1" lang="en-GB" sz="1500"/>
                        <a:t>Product Owner</a:t>
                      </a:r>
                      <a:endParaRPr i="1"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500"/>
                        <a:t>Fatima Abourida</a:t>
                      </a:r>
                      <a:endParaRPr b="1" sz="1500"/>
                    </a:p>
                    <a:p>
                      <a:pPr indent="0" lvl="0" marL="0" rtl="0" algn="ctr">
                        <a:lnSpc>
                          <a:spcPct val="115000"/>
                        </a:lnSpc>
                        <a:spcBef>
                          <a:spcPts val="0"/>
                        </a:spcBef>
                        <a:spcAft>
                          <a:spcPts val="0"/>
                        </a:spcAft>
                        <a:buNone/>
                      </a:pPr>
                      <a:r>
                        <a:rPr i="1" lang="en-GB" sz="1500"/>
                        <a:t>Scrum Master</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200"/>
                        </a:spcBef>
                        <a:spcAft>
                          <a:spcPts val="0"/>
                        </a:spcAft>
                        <a:buNone/>
                      </a:pPr>
                      <a:r>
                        <a:rPr b="1" lang="en-GB" sz="1500"/>
                        <a:t>Ashu Chauhan</a:t>
                      </a:r>
                      <a:endParaRPr b="1" sz="1500"/>
                    </a:p>
                    <a:p>
                      <a:pPr indent="0" lvl="0" marL="0" rtl="0" algn="ctr">
                        <a:lnSpc>
                          <a:spcPct val="115000"/>
                        </a:lnSpc>
                        <a:spcBef>
                          <a:spcPts val="200"/>
                        </a:spcBef>
                        <a:spcAft>
                          <a:spcPts val="200"/>
                        </a:spcAft>
                        <a:buNone/>
                      </a:pPr>
                      <a:r>
                        <a:rPr i="1" lang="en-GB" sz="1500"/>
                        <a:t>Developer</a:t>
                      </a:r>
                      <a:endParaRPr i="1"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725450">
                <a:tc>
                  <a:txBody>
                    <a:bodyPr/>
                    <a:lstStyle/>
                    <a:p>
                      <a:pPr indent="0" lvl="0" marL="0" rtl="0" algn="ctr">
                        <a:lnSpc>
                          <a:spcPct val="115000"/>
                        </a:lnSpc>
                        <a:spcBef>
                          <a:spcPts val="0"/>
                        </a:spcBef>
                        <a:spcAft>
                          <a:spcPts val="0"/>
                        </a:spcAft>
                        <a:buNone/>
                      </a:pPr>
                      <a:r>
                        <a:rPr b="1" lang="en-GB" sz="1500"/>
                        <a:t>Avi Patel</a:t>
                      </a:r>
                      <a:endParaRPr b="1" sz="1500"/>
                    </a:p>
                    <a:p>
                      <a:pPr indent="0" lvl="0" marL="0" rtl="0" algn="ctr">
                        <a:lnSpc>
                          <a:spcPct val="115000"/>
                        </a:lnSpc>
                        <a:spcBef>
                          <a:spcPts val="0"/>
                        </a:spcBef>
                        <a:spcAft>
                          <a:spcPts val="0"/>
                        </a:spcAft>
                        <a:buNone/>
                      </a:pPr>
                      <a:r>
                        <a:rPr i="1" lang="en-GB" sz="1500"/>
                        <a:t>Developer</a:t>
                      </a:r>
                      <a:endParaRPr i="1"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500"/>
                        <a:t>Jerome Uwaneme</a:t>
                      </a:r>
                      <a:endParaRPr b="1" sz="1500"/>
                    </a:p>
                    <a:p>
                      <a:pPr indent="0" lvl="0" marL="0" rtl="0" algn="ctr">
                        <a:lnSpc>
                          <a:spcPct val="115000"/>
                        </a:lnSpc>
                        <a:spcBef>
                          <a:spcPts val="0"/>
                        </a:spcBef>
                        <a:spcAft>
                          <a:spcPts val="0"/>
                        </a:spcAft>
                        <a:buNone/>
                      </a:pPr>
                      <a:r>
                        <a:rPr i="1" lang="en-GB" sz="1500"/>
                        <a:t>Developer</a:t>
                      </a:r>
                      <a:endParaRPr i="1"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500"/>
                        <a:t>Russell Salacup</a:t>
                      </a:r>
                      <a:endParaRPr b="1" sz="1500"/>
                    </a:p>
                    <a:p>
                      <a:pPr indent="0" lvl="0" marL="0" rtl="0" algn="ctr">
                        <a:lnSpc>
                          <a:spcPct val="115000"/>
                        </a:lnSpc>
                        <a:spcBef>
                          <a:spcPts val="0"/>
                        </a:spcBef>
                        <a:spcAft>
                          <a:spcPts val="0"/>
                        </a:spcAft>
                        <a:buNone/>
                      </a:pPr>
                      <a:r>
                        <a:rPr i="1" lang="en-GB" sz="1500"/>
                        <a:t>Developer</a:t>
                      </a:r>
                      <a:endParaRPr i="1"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725450">
                <a:tc>
                  <a:txBody>
                    <a:bodyPr/>
                    <a:lstStyle/>
                    <a:p>
                      <a:pPr indent="0" lvl="0" marL="0" rtl="0" algn="ctr">
                        <a:lnSpc>
                          <a:spcPct val="115000"/>
                        </a:lnSpc>
                        <a:spcBef>
                          <a:spcPts val="0"/>
                        </a:spcBef>
                        <a:spcAft>
                          <a:spcPts val="0"/>
                        </a:spcAft>
                        <a:buNone/>
                      </a:pPr>
                      <a:r>
                        <a:rPr b="1" lang="en-GB" sz="1500"/>
                        <a:t>Oreoluwa Akanji</a:t>
                      </a:r>
                      <a:endParaRPr b="1" sz="1500"/>
                    </a:p>
                    <a:p>
                      <a:pPr indent="0" lvl="0" marL="0" rtl="0" algn="ctr">
                        <a:lnSpc>
                          <a:spcPct val="115000"/>
                        </a:lnSpc>
                        <a:spcBef>
                          <a:spcPts val="0"/>
                        </a:spcBef>
                        <a:spcAft>
                          <a:spcPts val="0"/>
                        </a:spcAft>
                        <a:buNone/>
                      </a:pPr>
                      <a:r>
                        <a:rPr i="1" lang="en-GB" sz="1500"/>
                        <a:t>Media Manager</a:t>
                      </a:r>
                      <a:endParaRPr i="1"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500"/>
                        <a:t>Brendan</a:t>
                      </a:r>
                      <a:endParaRPr b="1" sz="1500"/>
                    </a:p>
                    <a:p>
                      <a:pPr indent="0" lvl="0" marL="0" rtl="0" algn="ctr">
                        <a:lnSpc>
                          <a:spcPct val="115000"/>
                        </a:lnSpc>
                        <a:spcBef>
                          <a:spcPts val="0"/>
                        </a:spcBef>
                        <a:spcAft>
                          <a:spcPts val="0"/>
                        </a:spcAft>
                        <a:buNone/>
                      </a:pPr>
                      <a:r>
                        <a:rPr i="1" lang="en-GB" sz="1500"/>
                        <a:t>Stakeholder</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500"/>
                        <a:t>Naser Ezzati-Jivan</a:t>
                      </a:r>
                      <a:endParaRPr b="1" sz="1500"/>
                    </a:p>
                    <a:p>
                      <a:pPr indent="0" lvl="0" marL="0" rtl="0" algn="ctr">
                        <a:lnSpc>
                          <a:spcPct val="115000"/>
                        </a:lnSpc>
                        <a:spcBef>
                          <a:spcPts val="0"/>
                        </a:spcBef>
                        <a:spcAft>
                          <a:spcPts val="0"/>
                        </a:spcAft>
                        <a:buNone/>
                      </a:pPr>
                      <a:r>
                        <a:rPr i="1" lang="en-GB" sz="1500"/>
                        <a:t>Stakeholder</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descr="Kreslený tým Stock Fotka zdarma - Public Domain Pictures" id="77" name="Google Shape;77;p14"/>
          <p:cNvPicPr preferRelativeResize="0"/>
          <p:nvPr/>
        </p:nvPicPr>
        <p:blipFill rotWithShape="1">
          <a:blip r:embed="rId3">
            <a:alphaModFix/>
          </a:blip>
          <a:srcRect b="0" l="0" r="4743" t="0"/>
          <a:stretch/>
        </p:blipFill>
        <p:spPr>
          <a:xfrm>
            <a:off x="4104025" y="208650"/>
            <a:ext cx="3447450" cy="2042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Marketing: Product Launch Video</a:t>
            </a:r>
            <a:endParaRPr/>
          </a:p>
        </p:txBody>
      </p:sp>
      <p:sp>
        <p:nvSpPr>
          <p:cNvPr id="215" name="Google Shape;215;p32"/>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id="216" name="Google Shape;216;p32" title="Product Launch Video">
            <a:hlinkClick r:id="rId3"/>
          </p:cNvPr>
          <p:cNvPicPr preferRelativeResize="0"/>
          <p:nvPr/>
        </p:nvPicPr>
        <p:blipFill>
          <a:blip r:embed="rId4">
            <a:alphaModFix/>
          </a:blip>
          <a:stretch>
            <a:fillRect/>
          </a:stretch>
        </p:blipFill>
        <p:spPr>
          <a:xfrm>
            <a:off x="1258950" y="1054075"/>
            <a:ext cx="6626102" cy="3727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Contribution: Github</a:t>
            </a:r>
            <a:endParaRPr/>
          </a:p>
        </p:txBody>
      </p:sp>
      <p:sp>
        <p:nvSpPr>
          <p:cNvPr id="222" name="Google Shape;222;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23" name="Google Shape;223;p33"/>
          <p:cNvSpPr txBox="1"/>
          <p:nvPr>
            <p:ph idx="12" type="sldNum"/>
          </p:nvPr>
        </p:nvSpPr>
        <p:spPr>
          <a:xfrm>
            <a:off x="7722726" y="4663225"/>
            <a:ext cx="1298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sz="900"/>
              <a:t>© The Mixers</a:t>
            </a:r>
            <a:r>
              <a:rPr lang="en-GB"/>
              <a:t> </a:t>
            </a:r>
            <a:fld id="{00000000-1234-1234-1234-123412341234}" type="slidenum">
              <a:rPr lang="en-GB" sz="900"/>
              <a:t>‹#›</a:t>
            </a:fld>
            <a:endParaRPr sz="900"/>
          </a:p>
        </p:txBody>
      </p:sp>
      <p:graphicFrame>
        <p:nvGraphicFramePr>
          <p:cNvPr id="224" name="Google Shape;224;p33"/>
          <p:cNvGraphicFramePr/>
          <p:nvPr/>
        </p:nvGraphicFramePr>
        <p:xfrm>
          <a:off x="898125" y="1152425"/>
          <a:ext cx="3000000" cy="3000000"/>
        </p:xfrm>
        <a:graphic>
          <a:graphicData uri="http://schemas.openxmlformats.org/drawingml/2006/table">
            <a:tbl>
              <a:tblPr>
                <a:noFill/>
                <a:tableStyleId>{D11350F4-7FDE-48A6-96C7-D75F3E815B38}</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Ashu</a:t>
                      </a:r>
                      <a:endParaRPr/>
                    </a:p>
                  </a:txBody>
                  <a:tcPr marT="91425" marB="91425" marR="91425" marL="91425"/>
                </a:tc>
                <a:tc>
                  <a:txBody>
                    <a:bodyPr/>
                    <a:lstStyle/>
                    <a:p>
                      <a:pPr indent="0" lvl="0" marL="0" rtl="0" algn="l">
                        <a:spcBef>
                          <a:spcPts val="0"/>
                        </a:spcBef>
                        <a:spcAft>
                          <a:spcPts val="0"/>
                        </a:spcAft>
                        <a:buNone/>
                      </a:pPr>
                      <a:r>
                        <a:rPr lang="en-GB"/>
                        <a:t>Avi</a:t>
                      </a:r>
                      <a:endParaRPr/>
                    </a:p>
                  </a:txBody>
                  <a:tcPr marT="91425" marB="91425" marR="91425" marL="91425"/>
                </a:tc>
                <a:tc>
                  <a:txBody>
                    <a:bodyPr/>
                    <a:lstStyle/>
                    <a:p>
                      <a:pPr indent="0" lvl="0" marL="0" rtl="0" algn="l">
                        <a:spcBef>
                          <a:spcPts val="0"/>
                        </a:spcBef>
                        <a:spcAft>
                          <a:spcPts val="0"/>
                        </a:spcAft>
                        <a:buNone/>
                      </a:pPr>
                      <a:r>
                        <a:rPr lang="en-GB"/>
                        <a:t>Fatima</a:t>
                      </a:r>
                      <a:endParaRPr/>
                    </a:p>
                  </a:txBody>
                  <a:tcPr marT="91425" marB="91425" marR="91425" marL="91425"/>
                </a:tc>
                <a:tc>
                  <a:txBody>
                    <a:bodyPr/>
                    <a:lstStyle/>
                    <a:p>
                      <a:pPr indent="0" lvl="0" marL="0" rtl="0" algn="l">
                        <a:spcBef>
                          <a:spcPts val="0"/>
                        </a:spcBef>
                        <a:spcAft>
                          <a:spcPts val="0"/>
                        </a:spcAft>
                        <a:buNone/>
                      </a:pPr>
                      <a:r>
                        <a:rPr lang="en-GB"/>
                        <a:t>Jerome</a:t>
                      </a:r>
                      <a:endParaRPr/>
                    </a:p>
                  </a:txBody>
                  <a:tcPr marT="91425" marB="91425" marR="91425" marL="91425"/>
                </a:tc>
                <a:tc>
                  <a:txBody>
                    <a:bodyPr/>
                    <a:lstStyle/>
                    <a:p>
                      <a:pPr indent="0" lvl="0" marL="0" rtl="0" algn="l">
                        <a:spcBef>
                          <a:spcPts val="0"/>
                        </a:spcBef>
                        <a:spcAft>
                          <a:spcPts val="0"/>
                        </a:spcAft>
                        <a:buNone/>
                      </a:pPr>
                      <a:r>
                        <a:rPr lang="en-GB"/>
                        <a:t>Kitan</a:t>
                      </a:r>
                      <a:endParaRPr/>
                    </a:p>
                  </a:txBody>
                  <a:tcPr marT="91425" marB="91425" marR="91425" marL="91425"/>
                </a:tc>
                <a:tc>
                  <a:txBody>
                    <a:bodyPr/>
                    <a:lstStyle/>
                    <a:p>
                      <a:pPr indent="0" lvl="0" marL="0" rtl="0" algn="l">
                        <a:spcBef>
                          <a:spcPts val="0"/>
                        </a:spcBef>
                        <a:spcAft>
                          <a:spcPts val="0"/>
                        </a:spcAft>
                        <a:buNone/>
                      </a:pPr>
                      <a:r>
                        <a:rPr lang="en-GB"/>
                        <a:t>Ola</a:t>
                      </a:r>
                      <a:endParaRPr/>
                    </a:p>
                  </a:txBody>
                  <a:tcPr marT="91425" marB="91425" marR="91425" marL="91425"/>
                </a:tc>
                <a:tc>
                  <a:txBody>
                    <a:bodyPr/>
                    <a:lstStyle/>
                    <a:p>
                      <a:pPr indent="0" lvl="0" marL="0" rtl="0" algn="l">
                        <a:spcBef>
                          <a:spcPts val="0"/>
                        </a:spcBef>
                        <a:spcAft>
                          <a:spcPts val="0"/>
                        </a:spcAft>
                        <a:buNone/>
                      </a:pPr>
                      <a:r>
                        <a:rPr lang="en-GB"/>
                        <a:t>Russell</a:t>
                      </a:r>
                      <a:endParaRPr/>
                    </a:p>
                  </a:txBody>
                  <a:tcPr marT="91425" marB="91425" marR="91425" marL="91425"/>
                </a:tc>
              </a:tr>
              <a:tr h="381000">
                <a:tc>
                  <a:txBody>
                    <a:bodyPr/>
                    <a:lstStyle/>
                    <a:p>
                      <a:pPr indent="0" lvl="0" marL="0" rtl="0" algn="l">
                        <a:spcBef>
                          <a:spcPts val="0"/>
                        </a:spcBef>
                        <a:spcAft>
                          <a:spcPts val="0"/>
                        </a:spcAft>
                        <a:buNone/>
                      </a:pPr>
                      <a:r>
                        <a:rPr lang="en-GB"/>
                        <a:t>Commits merged to main</a:t>
                      </a:r>
                      <a:endParaRPr/>
                    </a:p>
                  </a:txBody>
                  <a:tcPr marT="91425" marB="91425" marR="91425" marL="91425"/>
                </a:tc>
                <a:tc>
                  <a:txBody>
                    <a:bodyPr/>
                    <a:lstStyle/>
                    <a:p>
                      <a:pPr indent="0" lvl="0" marL="0" rtl="0" algn="l">
                        <a:spcBef>
                          <a:spcPts val="0"/>
                        </a:spcBef>
                        <a:spcAft>
                          <a:spcPts val="0"/>
                        </a:spcAft>
                        <a:buNone/>
                      </a:pPr>
                      <a:r>
                        <a:rPr lang="en-GB"/>
                        <a:t>100</a:t>
                      </a:r>
                      <a:endParaRPr/>
                    </a:p>
                  </a:txBody>
                  <a:tcPr marT="91425" marB="91425" marR="91425" marL="91425"/>
                </a:tc>
                <a:tc>
                  <a:txBody>
                    <a:bodyPr/>
                    <a:lstStyle/>
                    <a:p>
                      <a:pPr indent="0" lvl="0" marL="0" rtl="0" algn="l">
                        <a:spcBef>
                          <a:spcPts val="0"/>
                        </a:spcBef>
                        <a:spcAft>
                          <a:spcPts val="0"/>
                        </a:spcAft>
                        <a:buNone/>
                      </a:pPr>
                      <a:r>
                        <a:rPr lang="en-GB"/>
                        <a:t>67</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28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15</a:t>
                      </a:r>
                      <a:endParaRPr/>
                    </a:p>
                  </a:txBody>
                  <a:tcPr marT="91425" marB="91425" marR="91425" marL="91425"/>
                </a:tc>
              </a:tr>
              <a:tr h="381000">
                <a:tc>
                  <a:txBody>
                    <a:bodyPr/>
                    <a:lstStyle/>
                    <a:p>
                      <a:pPr indent="0" lvl="0" marL="0" rtl="0" algn="l">
                        <a:spcBef>
                          <a:spcPts val="0"/>
                        </a:spcBef>
                        <a:spcAft>
                          <a:spcPts val="0"/>
                        </a:spcAft>
                        <a:buNone/>
                      </a:pPr>
                      <a:r>
                        <a:rPr lang="en-GB"/>
                        <a:t>Commits not merged</a:t>
                      </a:r>
                      <a:endParaRPr/>
                    </a:p>
                  </a:txBody>
                  <a:tcPr marT="91425" marB="91425" marR="91425" marL="91425"/>
                </a:tc>
                <a:tc>
                  <a:txBody>
                    <a:bodyPr/>
                    <a:lstStyle/>
                    <a:p>
                      <a:pPr indent="0" lvl="0" marL="0" rtl="0" algn="l">
                        <a:spcBef>
                          <a:spcPts val="0"/>
                        </a:spcBef>
                        <a:spcAft>
                          <a:spcPts val="0"/>
                        </a:spcAft>
                        <a:buNone/>
                      </a:pPr>
                      <a:r>
                        <a:rPr lang="en-GB"/>
                        <a:t>15</a:t>
                      </a:r>
                      <a:endParaRPr/>
                    </a:p>
                  </a:txBody>
                  <a:tcPr marT="91425" marB="91425" marR="91425" marL="91425"/>
                </a:tc>
                <a:tc>
                  <a:txBody>
                    <a:bodyPr/>
                    <a:lstStyle/>
                    <a:p>
                      <a:pPr indent="0" lvl="0" marL="0" rtl="0" algn="l">
                        <a:spcBef>
                          <a:spcPts val="0"/>
                        </a:spcBef>
                        <a:spcAft>
                          <a:spcPts val="0"/>
                        </a:spcAft>
                        <a:buNone/>
                      </a:pPr>
                      <a:r>
                        <a:rPr lang="en-GB"/>
                        <a:t>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GB"/>
                        <a:t>“Taken merges”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10</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10</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Contribution</a:t>
            </a:r>
            <a:r>
              <a:rPr lang="en-GB"/>
              <a:t>: Supabase</a:t>
            </a:r>
            <a:endParaRPr/>
          </a:p>
        </p:txBody>
      </p:sp>
      <p:sp>
        <p:nvSpPr>
          <p:cNvPr id="230" name="Google Shape;230;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31" name="Google Shape;231;p34"/>
          <p:cNvSpPr txBox="1"/>
          <p:nvPr>
            <p:ph idx="12" type="sldNum"/>
          </p:nvPr>
        </p:nvSpPr>
        <p:spPr>
          <a:xfrm>
            <a:off x="7776201" y="4663225"/>
            <a:ext cx="1245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sz="900"/>
              <a:t>© The Mixers </a:t>
            </a:r>
            <a:fld id="{00000000-1234-1234-1234-123412341234}" type="slidenum">
              <a:rPr lang="en-GB" sz="900"/>
              <a:t>‹#›</a:t>
            </a:fld>
            <a:endParaRPr sz="900"/>
          </a:p>
        </p:txBody>
      </p:sp>
      <p:graphicFrame>
        <p:nvGraphicFramePr>
          <p:cNvPr id="232" name="Google Shape;232;p34"/>
          <p:cNvGraphicFramePr/>
          <p:nvPr/>
        </p:nvGraphicFramePr>
        <p:xfrm>
          <a:off x="952500" y="1358675"/>
          <a:ext cx="3000000" cy="3000000"/>
        </p:xfrm>
        <a:graphic>
          <a:graphicData uri="http://schemas.openxmlformats.org/drawingml/2006/table">
            <a:tbl>
              <a:tblPr>
                <a:noFill/>
                <a:tableStyleId>{D11350F4-7FDE-48A6-96C7-D75F3E815B38}</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Ashu</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Avi</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Fatima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Jerome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Kitan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Ola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Russell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Tables created</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2</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t>Rows inserted (approx)</a:t>
                      </a:r>
                      <a:endParaRPr/>
                    </a:p>
                  </a:txBody>
                  <a:tcPr marT="91425" marB="91425" marR="91425" marL="91425"/>
                </a:tc>
                <a:tc>
                  <a:txBody>
                    <a:bodyPr/>
                    <a:lstStyle/>
                    <a:p>
                      <a:pPr indent="0" lvl="0" marL="0" rtl="0" algn="l">
                        <a:spcBef>
                          <a:spcPts val="0"/>
                        </a:spcBef>
                        <a:spcAft>
                          <a:spcPts val="0"/>
                        </a:spcAft>
                        <a:buNone/>
                      </a:pPr>
                      <a:r>
                        <a:rPr lang="en-GB"/>
                        <a:t>300</a:t>
                      </a:r>
                      <a:endParaRPr/>
                    </a:p>
                  </a:txBody>
                  <a:tcPr marT="91425" marB="91425" marR="91425" marL="91425"/>
                </a:tc>
                <a:tc>
                  <a:txBody>
                    <a:bodyPr/>
                    <a:lstStyle/>
                    <a:p>
                      <a:pPr indent="0" lvl="0" marL="0" rtl="0" algn="l">
                        <a:spcBef>
                          <a:spcPts val="0"/>
                        </a:spcBef>
                        <a:spcAft>
                          <a:spcPts val="0"/>
                        </a:spcAft>
                        <a:buNone/>
                      </a:pPr>
                      <a:r>
                        <a:rPr lang="en-GB"/>
                        <a:t>300</a:t>
                      </a:r>
                      <a:endParaRPr/>
                    </a:p>
                  </a:txBody>
                  <a:tcPr marT="91425" marB="91425" marR="91425" marL="91425"/>
                </a:tc>
                <a:tc>
                  <a:txBody>
                    <a:bodyPr/>
                    <a:lstStyle/>
                    <a:p>
                      <a:pPr indent="0" lvl="0" marL="0" rtl="0" algn="l">
                        <a:spcBef>
                          <a:spcPts val="0"/>
                        </a:spcBef>
                        <a:spcAft>
                          <a:spcPts val="0"/>
                        </a:spcAft>
                        <a:buNone/>
                      </a:pPr>
                      <a:r>
                        <a:rPr lang="en-GB"/>
                        <a:t>200</a:t>
                      </a:r>
                      <a:endParaRPr/>
                    </a:p>
                  </a:txBody>
                  <a:tcPr marT="91425" marB="91425" marR="91425" marL="91425"/>
                </a:tc>
                <a:tc>
                  <a:txBody>
                    <a:bodyPr/>
                    <a:lstStyle/>
                    <a:p>
                      <a:pPr indent="0" lvl="0" marL="0" rtl="0" algn="l">
                        <a:spcBef>
                          <a:spcPts val="0"/>
                        </a:spcBef>
                        <a:spcAft>
                          <a:spcPts val="0"/>
                        </a:spcAft>
                        <a:buNone/>
                      </a:pPr>
                      <a:r>
                        <a:rPr lang="en-GB"/>
                        <a:t>600</a:t>
                      </a:r>
                      <a:endParaRPr/>
                    </a:p>
                  </a:txBody>
                  <a:tcPr marT="91425" marB="91425" marR="91425" marL="91425"/>
                </a:tc>
                <a:tc>
                  <a:txBody>
                    <a:bodyPr/>
                    <a:lstStyle/>
                    <a:p>
                      <a:pPr indent="0" lvl="0" marL="0" rtl="0" algn="l">
                        <a:spcBef>
                          <a:spcPts val="0"/>
                        </a:spcBef>
                        <a:spcAft>
                          <a:spcPts val="0"/>
                        </a:spcAft>
                        <a:buNone/>
                      </a:pPr>
                      <a:r>
                        <a:rPr lang="en-GB"/>
                        <a:t>800</a:t>
                      </a:r>
                      <a:endParaRPr/>
                    </a:p>
                  </a:txBody>
                  <a:tcPr marT="91425" marB="91425" marR="91425" marL="91425"/>
                </a:tc>
                <a:tc>
                  <a:txBody>
                    <a:bodyPr/>
                    <a:lstStyle/>
                    <a:p>
                      <a:pPr indent="0" lvl="0" marL="0" rtl="0" algn="l">
                        <a:spcBef>
                          <a:spcPts val="0"/>
                        </a:spcBef>
                        <a:spcAft>
                          <a:spcPts val="0"/>
                        </a:spcAft>
                        <a:buNone/>
                      </a:pPr>
                      <a:r>
                        <a:rPr lang="en-GB"/>
                        <a:t>500</a:t>
                      </a:r>
                      <a:endParaRPr/>
                    </a:p>
                  </a:txBody>
                  <a:tcPr marT="91425" marB="91425" marR="91425" marL="91425"/>
                </a:tc>
                <a:tc>
                  <a:txBody>
                    <a:bodyPr/>
                    <a:lstStyle/>
                    <a:p>
                      <a:pPr indent="0" lvl="0" marL="0" rtl="0" algn="l">
                        <a:spcBef>
                          <a:spcPts val="0"/>
                        </a:spcBef>
                        <a:spcAft>
                          <a:spcPts val="0"/>
                        </a:spcAft>
                        <a:buNone/>
                      </a:pPr>
                      <a:r>
                        <a:rPr lang="en-GB"/>
                        <a:t>200</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81480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Thank You !</a:t>
            </a:r>
            <a:endParaRPr/>
          </a:p>
          <a:p>
            <a:pPr indent="0" lvl="0" marL="0" rtl="0" algn="ctr">
              <a:spcBef>
                <a:spcPts val="0"/>
              </a:spcBef>
              <a:spcAft>
                <a:spcPts val="0"/>
              </a:spcAft>
              <a:buNone/>
            </a:pPr>
            <a:r>
              <a:rPr lang="en-GB"/>
              <a:t>Any Questions ?</a:t>
            </a:r>
            <a:endParaRPr/>
          </a:p>
        </p:txBody>
      </p:sp>
      <p:sp>
        <p:nvSpPr>
          <p:cNvPr id="238" name="Google Shape;238;p35"/>
          <p:cNvSpPr txBox="1"/>
          <p:nvPr>
            <p:ph idx="12" type="sldNum"/>
          </p:nvPr>
        </p:nvSpPr>
        <p:spPr>
          <a:xfrm>
            <a:off x="7386704" y="4663225"/>
            <a:ext cx="1634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pSp>
        <p:nvGrpSpPr>
          <p:cNvPr id="239" name="Google Shape;239;p35"/>
          <p:cNvGrpSpPr/>
          <p:nvPr/>
        </p:nvGrpSpPr>
        <p:grpSpPr>
          <a:xfrm>
            <a:off x="3535817" y="2699676"/>
            <a:ext cx="2072382" cy="2443819"/>
            <a:chOff x="3736200" y="2699700"/>
            <a:chExt cx="1671680" cy="2031100"/>
          </a:xfrm>
        </p:grpSpPr>
        <p:sp>
          <p:nvSpPr>
            <p:cNvPr id="240" name="Google Shape;240;p35"/>
            <p:cNvSpPr txBox="1"/>
            <p:nvPr/>
          </p:nvSpPr>
          <p:spPr>
            <a:xfrm>
              <a:off x="3736200" y="4207300"/>
              <a:ext cx="1671600" cy="5235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GB" sz="1800">
                  <a:solidFill>
                    <a:schemeClr val="lt1"/>
                  </a:solidFill>
                  <a:latin typeface="Comic Sans MS"/>
                  <a:ea typeface="Comic Sans MS"/>
                  <a:cs typeface="Comic Sans MS"/>
                  <a:sym typeface="Comic Sans MS"/>
                </a:rPr>
                <a:t>The Mixers</a:t>
              </a:r>
              <a:endParaRPr sz="1800">
                <a:solidFill>
                  <a:schemeClr val="lt1"/>
                </a:solidFill>
                <a:latin typeface="Comic Sans MS"/>
                <a:ea typeface="Comic Sans MS"/>
                <a:cs typeface="Comic Sans MS"/>
                <a:sym typeface="Comic Sans MS"/>
              </a:endParaRPr>
            </a:p>
          </p:txBody>
        </p:sp>
        <p:pic>
          <p:nvPicPr>
            <p:cNvPr id="241" name="Google Shape;241;p35"/>
            <p:cNvPicPr preferRelativeResize="0"/>
            <p:nvPr/>
          </p:nvPicPr>
          <p:blipFill>
            <a:blip r:embed="rId3">
              <a:alphaModFix/>
            </a:blip>
            <a:stretch>
              <a:fillRect/>
            </a:stretch>
          </p:blipFill>
          <p:spPr>
            <a:xfrm>
              <a:off x="3736220" y="2699700"/>
              <a:ext cx="1671661" cy="162185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94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Proposal</a:t>
            </a:r>
            <a:endParaRPr/>
          </a:p>
        </p:txBody>
      </p:sp>
      <p:sp>
        <p:nvSpPr>
          <p:cNvPr id="83" name="Google Shape;83;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t>The Problem</a:t>
            </a:r>
            <a:endParaRPr b="1"/>
          </a:p>
          <a:p>
            <a:pPr indent="-317182" lvl="0" marL="457200" rtl="0" algn="l">
              <a:spcBef>
                <a:spcPts val="1200"/>
              </a:spcBef>
              <a:spcAft>
                <a:spcPts val="0"/>
              </a:spcAft>
              <a:buSzPct val="100000"/>
              <a:buChar char="●"/>
            </a:pPr>
            <a:r>
              <a:rPr lang="en-GB"/>
              <a:t>A</a:t>
            </a:r>
            <a:r>
              <a:rPr lang="en-GB"/>
              <a:t>cademic planning using </a:t>
            </a:r>
            <a:r>
              <a:rPr b="1" lang="en-GB"/>
              <a:t>scattered </a:t>
            </a:r>
            <a:r>
              <a:rPr lang="en-GB"/>
              <a:t>university tools</a:t>
            </a:r>
            <a:endParaRPr/>
          </a:p>
          <a:p>
            <a:pPr indent="-317182" lvl="0" marL="457200" rtl="0" algn="l">
              <a:spcBef>
                <a:spcPts val="0"/>
              </a:spcBef>
              <a:spcAft>
                <a:spcPts val="0"/>
              </a:spcAft>
              <a:buSzPct val="100000"/>
              <a:buChar char="●"/>
            </a:pPr>
            <a:r>
              <a:rPr lang="en-GB"/>
              <a:t>Course </a:t>
            </a:r>
            <a:r>
              <a:rPr b="1" lang="en-GB"/>
              <a:t>conflicts</a:t>
            </a:r>
            <a:r>
              <a:rPr lang="en-GB"/>
              <a:t>, missed requirements</a:t>
            </a:r>
            <a:endParaRPr/>
          </a:p>
          <a:p>
            <a:pPr indent="-317182" lvl="0" marL="457200" rtl="0" algn="l">
              <a:spcBef>
                <a:spcPts val="0"/>
              </a:spcBef>
              <a:spcAft>
                <a:spcPts val="0"/>
              </a:spcAft>
              <a:buSzPct val="100000"/>
              <a:buChar char="●"/>
            </a:pPr>
            <a:r>
              <a:rPr b="1" lang="en-GB"/>
              <a:t>Limited </a:t>
            </a:r>
            <a:r>
              <a:rPr lang="en-GB"/>
              <a:t>access to academic advisors</a:t>
            </a:r>
            <a:endParaRPr/>
          </a:p>
          <a:p>
            <a:pPr indent="-317182" lvl="0" marL="457200" rtl="0" algn="l">
              <a:spcBef>
                <a:spcPts val="0"/>
              </a:spcBef>
              <a:spcAft>
                <a:spcPts val="0"/>
              </a:spcAft>
              <a:buSzPct val="100000"/>
              <a:buChar char="●"/>
            </a:pPr>
            <a:r>
              <a:rPr b="1" lang="en-GB"/>
              <a:t>Connecting </a:t>
            </a:r>
            <a:r>
              <a:rPr lang="en-GB"/>
              <a:t>with others in the course</a:t>
            </a:r>
            <a:endParaRPr/>
          </a:p>
          <a:p>
            <a:pPr indent="0" lvl="0" marL="0" rtl="0" algn="l">
              <a:spcBef>
                <a:spcPts val="1200"/>
              </a:spcBef>
              <a:spcAft>
                <a:spcPts val="0"/>
              </a:spcAft>
              <a:buNone/>
            </a:pPr>
            <a:r>
              <a:rPr b="1" lang="en-GB"/>
              <a:t>Our Solution</a:t>
            </a:r>
            <a:endParaRPr b="1"/>
          </a:p>
          <a:p>
            <a:pPr indent="-317182" lvl="0" marL="457200" rtl="0" algn="l">
              <a:spcBef>
                <a:spcPts val="1200"/>
              </a:spcBef>
              <a:spcAft>
                <a:spcPts val="0"/>
              </a:spcAft>
              <a:buSzPct val="100000"/>
              <a:buChar char="●"/>
            </a:pPr>
            <a:r>
              <a:rPr lang="en-GB"/>
              <a:t>Map out entire degree using real data and preferences</a:t>
            </a:r>
            <a:endParaRPr/>
          </a:p>
          <a:p>
            <a:pPr indent="-317182" lvl="0" marL="457200" rtl="0" algn="l">
              <a:spcBef>
                <a:spcPts val="0"/>
              </a:spcBef>
              <a:spcAft>
                <a:spcPts val="0"/>
              </a:spcAft>
              <a:buSzPct val="100000"/>
              <a:buChar char="●"/>
            </a:pPr>
            <a:r>
              <a:rPr lang="en-GB"/>
              <a:t>24/7 Automates schedule creation, visualizes conflicts</a:t>
            </a:r>
            <a:endParaRPr/>
          </a:p>
          <a:p>
            <a:pPr indent="-317182" lvl="0" marL="457200" rtl="0" algn="l">
              <a:spcBef>
                <a:spcPts val="0"/>
              </a:spcBef>
              <a:spcAft>
                <a:spcPts val="0"/>
              </a:spcAft>
              <a:buSzPct val="100000"/>
              <a:buChar char="●"/>
            </a:pPr>
            <a:r>
              <a:rPr lang="en-GB"/>
              <a:t>Access to course discussions and reviews</a:t>
            </a:r>
            <a:endParaRPr/>
          </a:p>
          <a:p>
            <a:pPr indent="0" lvl="0" marL="0" rtl="0" algn="l">
              <a:spcBef>
                <a:spcPts val="1200"/>
              </a:spcBef>
              <a:spcAft>
                <a:spcPts val="0"/>
              </a:spcAft>
              <a:buNone/>
            </a:pPr>
            <a:r>
              <a:rPr b="1" lang="en-GB"/>
              <a:t>Our Vision</a:t>
            </a:r>
            <a:endParaRPr b="1"/>
          </a:p>
          <a:p>
            <a:pPr indent="-317182" lvl="0" marL="457200" rtl="0" algn="l">
              <a:spcBef>
                <a:spcPts val="1200"/>
              </a:spcBef>
              <a:spcAft>
                <a:spcPts val="0"/>
              </a:spcAft>
              <a:buSzPct val="100000"/>
              <a:buChar char="●"/>
            </a:pPr>
            <a:r>
              <a:rPr lang="en-GB"/>
              <a:t>Revolutionizing academic advising with data-driven solutions</a:t>
            </a:r>
            <a:endParaRPr/>
          </a:p>
        </p:txBody>
      </p:sp>
      <p:sp>
        <p:nvSpPr>
          <p:cNvPr id="84" name="Google Shape;84;p15"/>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id="85" name="Google Shape;85;p15"/>
          <p:cNvPicPr preferRelativeResize="0"/>
          <p:nvPr/>
        </p:nvPicPr>
        <p:blipFill rotWithShape="1">
          <a:blip r:embed="rId3">
            <a:alphaModFix/>
          </a:blip>
          <a:srcRect b="15084" l="7277" r="8780" t="4934"/>
          <a:stretch/>
        </p:blipFill>
        <p:spPr>
          <a:xfrm>
            <a:off x="6271700" y="0"/>
            <a:ext cx="2415101" cy="1294434"/>
          </a:xfrm>
          <a:prstGeom prst="rect">
            <a:avLst/>
          </a:prstGeom>
          <a:noFill/>
          <a:ln>
            <a:noFill/>
          </a:ln>
        </p:spPr>
      </p:pic>
      <p:pic>
        <p:nvPicPr>
          <p:cNvPr id="86" name="Google Shape;86;p15"/>
          <p:cNvPicPr preferRelativeResize="0"/>
          <p:nvPr/>
        </p:nvPicPr>
        <p:blipFill rotWithShape="1">
          <a:blip r:embed="rId4">
            <a:alphaModFix/>
          </a:blip>
          <a:srcRect b="22340" l="6823" r="7125" t="5685"/>
          <a:stretch/>
        </p:blipFill>
        <p:spPr>
          <a:xfrm>
            <a:off x="6271700" y="858600"/>
            <a:ext cx="2415101" cy="1136214"/>
          </a:xfrm>
          <a:prstGeom prst="rect">
            <a:avLst/>
          </a:prstGeom>
          <a:noFill/>
          <a:ln>
            <a:noFill/>
          </a:ln>
        </p:spPr>
      </p:pic>
      <p:pic>
        <p:nvPicPr>
          <p:cNvPr id="87" name="Google Shape;87;p15"/>
          <p:cNvPicPr preferRelativeResize="0"/>
          <p:nvPr/>
        </p:nvPicPr>
        <p:blipFill rotWithShape="1">
          <a:blip r:embed="rId5">
            <a:alphaModFix/>
          </a:blip>
          <a:srcRect b="14613" l="1038" r="10222" t="5136"/>
          <a:stretch/>
        </p:blipFill>
        <p:spPr>
          <a:xfrm>
            <a:off x="6271700" y="1973760"/>
            <a:ext cx="2415101" cy="1362515"/>
          </a:xfrm>
          <a:prstGeom prst="rect">
            <a:avLst/>
          </a:prstGeom>
          <a:noFill/>
          <a:ln>
            <a:noFill/>
          </a:ln>
        </p:spPr>
      </p:pic>
      <p:pic>
        <p:nvPicPr>
          <p:cNvPr id="88" name="Google Shape;88;p15"/>
          <p:cNvPicPr preferRelativeResize="0"/>
          <p:nvPr/>
        </p:nvPicPr>
        <p:blipFill rotWithShape="1">
          <a:blip r:embed="rId6">
            <a:alphaModFix/>
          </a:blip>
          <a:srcRect b="39540" l="1071" r="47902" t="5174"/>
          <a:stretch/>
        </p:blipFill>
        <p:spPr>
          <a:xfrm>
            <a:off x="6271696" y="3293651"/>
            <a:ext cx="2415106" cy="14719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Team Work Process</a:t>
            </a:r>
            <a:endParaRPr/>
          </a:p>
        </p:txBody>
      </p:sp>
      <p:sp>
        <p:nvSpPr>
          <p:cNvPr id="94" name="Google Shape;94;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400"/>
              <a:t>Agile Workflow</a:t>
            </a:r>
            <a:endParaRPr b="1" sz="1400"/>
          </a:p>
          <a:p>
            <a:pPr indent="0" lvl="0" marL="0" rtl="0" algn="l">
              <a:lnSpc>
                <a:spcPct val="95000"/>
              </a:lnSpc>
              <a:spcBef>
                <a:spcPts val="0"/>
              </a:spcBef>
              <a:spcAft>
                <a:spcPts val="0"/>
              </a:spcAft>
              <a:buNone/>
            </a:pPr>
            <a:r>
              <a:t/>
            </a:r>
            <a:endParaRPr sz="1400"/>
          </a:p>
          <a:p>
            <a:pPr indent="-317500" lvl="0" marL="457200" rtl="0" algn="l">
              <a:lnSpc>
                <a:spcPct val="95000"/>
              </a:lnSpc>
              <a:spcBef>
                <a:spcPts val="0"/>
              </a:spcBef>
              <a:spcAft>
                <a:spcPts val="0"/>
              </a:spcAft>
              <a:buSzPts val="1400"/>
              <a:buChar char="●"/>
            </a:pPr>
            <a:r>
              <a:rPr lang="en-GB" sz="1400"/>
              <a:t>Followed Scrum methodology for flexible, iterative development</a:t>
            </a:r>
            <a:endParaRPr sz="1400"/>
          </a:p>
          <a:p>
            <a:pPr indent="-317500" lvl="0" marL="457200" rtl="0" algn="l">
              <a:lnSpc>
                <a:spcPct val="95000"/>
              </a:lnSpc>
              <a:spcBef>
                <a:spcPts val="0"/>
              </a:spcBef>
              <a:spcAft>
                <a:spcPts val="0"/>
              </a:spcAft>
              <a:buSzPts val="1400"/>
              <a:buChar char="●"/>
            </a:pPr>
            <a:r>
              <a:rPr lang="en-GB" sz="1400"/>
              <a:t>Scrum Master sets up meetings and aligns team goals</a:t>
            </a:r>
            <a:endParaRPr sz="1400"/>
          </a:p>
          <a:p>
            <a:pPr indent="-317500" lvl="0" marL="457200" rtl="0" algn="l">
              <a:lnSpc>
                <a:spcPct val="95000"/>
              </a:lnSpc>
              <a:spcBef>
                <a:spcPts val="0"/>
              </a:spcBef>
              <a:spcAft>
                <a:spcPts val="0"/>
              </a:spcAft>
              <a:buSzPts val="1400"/>
              <a:buChar char="●"/>
            </a:pPr>
            <a:r>
              <a:rPr lang="en-GB" sz="1400"/>
              <a:t>Objectives are planned with the Product Owner</a:t>
            </a:r>
            <a:endParaRPr sz="1400"/>
          </a:p>
          <a:p>
            <a:pPr indent="0" lvl="0" marL="0" rtl="0" algn="l">
              <a:lnSpc>
                <a:spcPct val="95000"/>
              </a:lnSpc>
              <a:spcBef>
                <a:spcPts val="0"/>
              </a:spcBef>
              <a:spcAft>
                <a:spcPts val="0"/>
              </a:spcAft>
              <a:buNone/>
            </a:pPr>
            <a:r>
              <a:t/>
            </a:r>
            <a:endParaRPr sz="1400"/>
          </a:p>
          <a:p>
            <a:pPr indent="0" lvl="0" marL="0" rtl="0" algn="l">
              <a:lnSpc>
                <a:spcPct val="95000"/>
              </a:lnSpc>
              <a:spcBef>
                <a:spcPts val="0"/>
              </a:spcBef>
              <a:spcAft>
                <a:spcPts val="0"/>
              </a:spcAft>
              <a:buNone/>
            </a:pPr>
            <a:r>
              <a:rPr b="1" lang="en-GB" sz="1400"/>
              <a:t>Task Division &amp; Planning</a:t>
            </a:r>
            <a:endParaRPr b="1" sz="1400"/>
          </a:p>
          <a:p>
            <a:pPr indent="0" lvl="0" marL="0" rtl="0" algn="l">
              <a:lnSpc>
                <a:spcPct val="95000"/>
              </a:lnSpc>
              <a:spcBef>
                <a:spcPts val="0"/>
              </a:spcBef>
              <a:spcAft>
                <a:spcPts val="0"/>
              </a:spcAft>
              <a:buNone/>
            </a:pPr>
            <a:r>
              <a:t/>
            </a:r>
            <a:endParaRPr sz="1400"/>
          </a:p>
          <a:p>
            <a:pPr indent="-317500" lvl="0" marL="457200" rtl="0" algn="l">
              <a:lnSpc>
                <a:spcPct val="95000"/>
              </a:lnSpc>
              <a:spcBef>
                <a:spcPts val="0"/>
              </a:spcBef>
              <a:spcAft>
                <a:spcPts val="0"/>
              </a:spcAft>
              <a:buSzPts val="1400"/>
              <a:buChar char="●"/>
            </a:pPr>
            <a:r>
              <a:rPr lang="en-GB" sz="1400"/>
              <a:t>Tasks are divided collaboratively in a shared Google Doc</a:t>
            </a:r>
            <a:endParaRPr sz="1400"/>
          </a:p>
          <a:p>
            <a:pPr indent="-317500" lvl="0" marL="457200" rtl="0" algn="l">
              <a:lnSpc>
                <a:spcPct val="95000"/>
              </a:lnSpc>
              <a:spcBef>
                <a:spcPts val="0"/>
              </a:spcBef>
              <a:spcAft>
                <a:spcPts val="0"/>
              </a:spcAft>
              <a:buSzPts val="1400"/>
              <a:buChar char="●"/>
            </a:pPr>
            <a:r>
              <a:rPr lang="en-GB" sz="1400"/>
              <a:t>Roles and workload are evenly distributed</a:t>
            </a:r>
            <a:endParaRPr sz="1400"/>
          </a:p>
          <a:p>
            <a:pPr indent="0" lvl="0" marL="0" rtl="0" algn="l">
              <a:lnSpc>
                <a:spcPct val="95000"/>
              </a:lnSpc>
              <a:spcBef>
                <a:spcPts val="0"/>
              </a:spcBef>
              <a:spcAft>
                <a:spcPts val="0"/>
              </a:spcAft>
              <a:buNone/>
            </a:pPr>
            <a:r>
              <a:t/>
            </a:r>
            <a:endParaRPr sz="1400"/>
          </a:p>
          <a:p>
            <a:pPr indent="0" lvl="0" marL="0" rtl="0" algn="l">
              <a:lnSpc>
                <a:spcPct val="95000"/>
              </a:lnSpc>
              <a:spcBef>
                <a:spcPts val="0"/>
              </a:spcBef>
              <a:spcAft>
                <a:spcPts val="0"/>
              </a:spcAft>
              <a:buNone/>
            </a:pPr>
            <a:r>
              <a:rPr b="1" lang="en-GB" sz="1400"/>
              <a:t>Meeting Schedule</a:t>
            </a:r>
            <a:endParaRPr b="1" sz="1400"/>
          </a:p>
          <a:p>
            <a:pPr indent="0" lvl="0" marL="0" rtl="0" algn="l">
              <a:lnSpc>
                <a:spcPct val="95000"/>
              </a:lnSpc>
              <a:spcBef>
                <a:spcPts val="0"/>
              </a:spcBef>
              <a:spcAft>
                <a:spcPts val="0"/>
              </a:spcAft>
              <a:buNone/>
            </a:pPr>
            <a:r>
              <a:t/>
            </a:r>
            <a:endParaRPr sz="1400"/>
          </a:p>
          <a:p>
            <a:pPr indent="-317500" lvl="0" marL="457200" rtl="0" algn="l">
              <a:lnSpc>
                <a:spcPct val="95000"/>
              </a:lnSpc>
              <a:spcBef>
                <a:spcPts val="0"/>
              </a:spcBef>
              <a:spcAft>
                <a:spcPts val="0"/>
              </a:spcAft>
              <a:buSzPts val="1400"/>
              <a:buChar char="●"/>
            </a:pPr>
            <a:r>
              <a:rPr lang="en-GB" sz="1400"/>
              <a:t>Weekly meetings every Tuesday</a:t>
            </a:r>
            <a:endParaRPr sz="1400"/>
          </a:p>
          <a:p>
            <a:pPr indent="-317500" lvl="0" marL="457200" rtl="0" algn="l">
              <a:lnSpc>
                <a:spcPct val="95000"/>
              </a:lnSpc>
              <a:spcBef>
                <a:spcPts val="0"/>
              </a:spcBef>
              <a:spcAft>
                <a:spcPts val="0"/>
              </a:spcAft>
              <a:buSzPts val="1400"/>
              <a:buChar char="●"/>
            </a:pPr>
            <a:r>
              <a:rPr lang="en-GB" sz="1400"/>
              <a:t>Friday meetings held before major submissions for final review</a:t>
            </a:r>
            <a:endParaRPr sz="1400"/>
          </a:p>
        </p:txBody>
      </p:sp>
      <p:sp>
        <p:nvSpPr>
          <p:cNvPr id="95" name="Google Shape;95;p16"/>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descr="3d Stressed white people with alarm clock. Time to work. (provided by Getty Images)" id="96" name="Google Shape;96;p16"/>
          <p:cNvPicPr preferRelativeResize="0"/>
          <p:nvPr/>
        </p:nvPicPr>
        <p:blipFill>
          <a:blip r:embed="rId3">
            <a:alphaModFix/>
          </a:blip>
          <a:stretch>
            <a:fillRect/>
          </a:stretch>
        </p:blipFill>
        <p:spPr>
          <a:xfrm>
            <a:off x="6299575" y="1266325"/>
            <a:ext cx="2596076" cy="1947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 Implementation</a:t>
            </a:r>
            <a:endParaRPr/>
          </a:p>
        </p:txBody>
      </p:sp>
      <p:sp>
        <p:nvSpPr>
          <p:cNvPr id="102" name="Google Shape;10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we built it?</a:t>
            </a:r>
            <a:endParaRPr/>
          </a:p>
          <a:p>
            <a:pPr indent="-342900" lvl="0" marL="457200" rtl="0" algn="l">
              <a:spcBef>
                <a:spcPts val="1200"/>
              </a:spcBef>
              <a:spcAft>
                <a:spcPts val="0"/>
              </a:spcAft>
              <a:buSzPts val="1800"/>
              <a:buChar char="-"/>
            </a:pPr>
            <a:r>
              <a:rPr lang="en-GB"/>
              <a:t>Using NextJS</a:t>
            </a:r>
            <a:endParaRPr/>
          </a:p>
          <a:p>
            <a:pPr indent="-342900" lvl="0" marL="457200" rtl="0" algn="l">
              <a:spcBef>
                <a:spcPts val="0"/>
              </a:spcBef>
              <a:spcAft>
                <a:spcPts val="0"/>
              </a:spcAft>
              <a:buSzPts val="1800"/>
              <a:buChar char="-"/>
            </a:pPr>
            <a:r>
              <a:rPr lang="en-GB"/>
              <a:t>Supabase for the database</a:t>
            </a:r>
            <a:endParaRPr/>
          </a:p>
          <a:p>
            <a:pPr indent="-342900" lvl="0" marL="457200" rtl="0" algn="l">
              <a:spcBef>
                <a:spcPts val="0"/>
              </a:spcBef>
              <a:spcAft>
                <a:spcPts val="0"/>
              </a:spcAft>
              <a:buSzPts val="1800"/>
              <a:buChar char="-"/>
            </a:pPr>
            <a:r>
              <a:rPr lang="en-GB"/>
              <a:t>Resend for emails</a:t>
            </a:r>
            <a:endParaRPr/>
          </a:p>
          <a:p>
            <a:pPr indent="-342900" lvl="0" marL="457200" rtl="0" algn="l">
              <a:spcBef>
                <a:spcPts val="0"/>
              </a:spcBef>
              <a:spcAft>
                <a:spcPts val="0"/>
              </a:spcAft>
              <a:buSzPts val="1800"/>
              <a:buChar char="-"/>
            </a:pPr>
            <a:r>
              <a:rPr lang="en-GB"/>
              <a:t>Tailwind CSS for styling</a:t>
            </a:r>
            <a:endParaRPr/>
          </a:p>
          <a:p>
            <a:pPr indent="-342900" lvl="0" marL="457200" rtl="0" algn="l">
              <a:spcBef>
                <a:spcPts val="0"/>
              </a:spcBef>
              <a:spcAft>
                <a:spcPts val="0"/>
              </a:spcAft>
              <a:buSzPts val="1800"/>
              <a:buChar char="-"/>
            </a:pPr>
            <a:r>
              <a:rPr lang="en-GB"/>
              <a:t>Vercel to host the site (CNAME and DNS Record Linking)</a:t>
            </a:r>
            <a:endParaRPr/>
          </a:p>
          <a:p>
            <a:pPr indent="-342900" lvl="0" marL="457200" rtl="0" algn="l">
              <a:spcBef>
                <a:spcPts val="0"/>
              </a:spcBef>
              <a:spcAft>
                <a:spcPts val="0"/>
              </a:spcAft>
              <a:buSzPts val="1800"/>
              <a:buChar char="-"/>
            </a:pPr>
            <a:r>
              <a:rPr lang="en-GB"/>
              <a:t>Much better performance vs standard Brock platforms</a:t>
            </a:r>
            <a:endParaRPr/>
          </a:p>
        </p:txBody>
      </p:sp>
      <p:sp>
        <p:nvSpPr>
          <p:cNvPr id="103" name="Google Shape;103;p17"/>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 Continued</a:t>
            </a:r>
            <a:endParaRPr/>
          </a:p>
        </p:txBody>
      </p:sp>
      <p:sp>
        <p:nvSpPr>
          <p:cNvPr id="109" name="Google Shape;10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Structured folders for simpler development</a:t>
            </a:r>
            <a:br>
              <a:rPr lang="en-GB"/>
            </a:br>
            <a:r>
              <a:rPr lang="en-GB"/>
              <a:t>navigations</a:t>
            </a:r>
            <a:endParaRPr/>
          </a:p>
          <a:p>
            <a:pPr indent="-342900" lvl="0" marL="457200" rtl="0" algn="l">
              <a:spcBef>
                <a:spcPts val="0"/>
              </a:spcBef>
              <a:spcAft>
                <a:spcPts val="0"/>
              </a:spcAft>
              <a:buSzPts val="1800"/>
              <a:buChar char="-"/>
            </a:pPr>
            <a:r>
              <a:rPr lang="en-GB"/>
              <a:t>Each route (coursemix.ca/(route) has its own</a:t>
            </a:r>
            <a:br>
              <a:rPr lang="en-GB"/>
            </a:br>
            <a:r>
              <a:rPr lang="en-GB"/>
              <a:t>folder and page file.</a:t>
            </a:r>
            <a:endParaRPr/>
          </a:p>
          <a:p>
            <a:pPr indent="-342900" lvl="0" marL="457200" rtl="0" algn="l">
              <a:spcBef>
                <a:spcPts val="0"/>
              </a:spcBef>
              <a:spcAft>
                <a:spcPts val="0"/>
              </a:spcAft>
              <a:buSzPts val="1800"/>
              <a:buChar char="-"/>
            </a:pPr>
            <a:r>
              <a:rPr lang="en-GB"/>
              <a:t>Components folder also has many subfolders</a:t>
            </a:r>
            <a:br>
              <a:rPr lang="en-GB"/>
            </a:br>
            <a:r>
              <a:rPr lang="en-GB"/>
              <a:t>for each pages specific components</a:t>
            </a:r>
            <a:endParaRPr/>
          </a:p>
        </p:txBody>
      </p:sp>
      <p:sp>
        <p:nvSpPr>
          <p:cNvPr id="110" name="Google Shape;110;p18"/>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pic>
        <p:nvPicPr>
          <p:cNvPr id="111" name="Google Shape;111;p18"/>
          <p:cNvPicPr preferRelativeResize="0"/>
          <p:nvPr/>
        </p:nvPicPr>
        <p:blipFill>
          <a:blip r:embed="rId3">
            <a:alphaModFix/>
          </a:blip>
          <a:stretch>
            <a:fillRect/>
          </a:stretch>
        </p:blipFill>
        <p:spPr>
          <a:xfrm>
            <a:off x="5785775" y="911700"/>
            <a:ext cx="3046525" cy="269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 Database</a:t>
            </a:r>
            <a:endParaRPr/>
          </a:p>
        </p:txBody>
      </p:sp>
      <p:sp>
        <p:nvSpPr>
          <p:cNvPr id="117" name="Google Shape;11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Many specific tables in a relational db</a:t>
            </a:r>
            <a:endParaRPr/>
          </a:p>
          <a:p>
            <a:pPr indent="-342900" lvl="0" marL="457200" rtl="0" algn="l">
              <a:spcBef>
                <a:spcPts val="0"/>
              </a:spcBef>
              <a:spcAft>
                <a:spcPts val="0"/>
              </a:spcAft>
              <a:buSzPts val="1800"/>
              <a:buChar char="-"/>
            </a:pPr>
            <a:r>
              <a:rPr lang="en-GB"/>
              <a:t>Use of foreign keys to add relationships to </a:t>
            </a:r>
            <a:r>
              <a:rPr lang="en-GB"/>
              <a:t>relevant</a:t>
            </a:r>
            <a:r>
              <a:rPr lang="en-GB"/>
              <a:t> data</a:t>
            </a:r>
            <a:endParaRPr/>
          </a:p>
          <a:p>
            <a:pPr indent="-342900" lvl="0" marL="457200" rtl="0" algn="l">
              <a:spcBef>
                <a:spcPts val="0"/>
              </a:spcBef>
              <a:spcAft>
                <a:spcPts val="0"/>
              </a:spcAft>
              <a:buSzPts val="1800"/>
              <a:buChar char="-"/>
            </a:pPr>
            <a:r>
              <a:rPr lang="en-GB"/>
              <a:t>Table layout currently provides easy room for scalability with minimal refactoring</a:t>
            </a:r>
            <a:endParaRPr/>
          </a:p>
          <a:p>
            <a:pPr indent="-342900" lvl="0" marL="457200" rtl="0" algn="l">
              <a:spcBef>
                <a:spcPts val="0"/>
              </a:spcBef>
              <a:spcAft>
                <a:spcPts val="0"/>
              </a:spcAft>
              <a:buSzPts val="1800"/>
              <a:buChar char="-"/>
            </a:pPr>
            <a:r>
              <a:rPr lang="en-GB"/>
              <a:t>Potential to expand from outside of Brock with the addition of a few rows and tables as well</a:t>
            </a:r>
            <a:endParaRPr/>
          </a:p>
        </p:txBody>
      </p:sp>
      <p:sp>
        <p:nvSpPr>
          <p:cNvPr id="118" name="Google Shape;118;p19"/>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 AI Use</a:t>
            </a:r>
            <a:endParaRPr/>
          </a:p>
        </p:txBody>
      </p:sp>
      <p:sp>
        <p:nvSpPr>
          <p:cNvPr id="124" name="Google Shape;12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AI usage boosted productivity exponentially</a:t>
            </a:r>
            <a:endParaRPr/>
          </a:p>
          <a:p>
            <a:pPr indent="-342900" lvl="0" marL="457200" rtl="0" algn="l">
              <a:spcBef>
                <a:spcPts val="0"/>
              </a:spcBef>
              <a:spcAft>
                <a:spcPts val="0"/>
              </a:spcAft>
              <a:buSzPts val="1800"/>
              <a:buChar char="-"/>
            </a:pPr>
            <a:r>
              <a:rPr lang="en-GB"/>
              <a:t>Models rapidly evolved throughout the term, initially we started with using Claude 3.5 in Cursor</a:t>
            </a:r>
            <a:endParaRPr/>
          </a:p>
          <a:p>
            <a:pPr indent="-342900" lvl="0" marL="457200" rtl="0" algn="l">
              <a:spcBef>
                <a:spcPts val="0"/>
              </a:spcBef>
              <a:spcAft>
                <a:spcPts val="0"/>
              </a:spcAft>
              <a:buSzPts val="1800"/>
              <a:buChar char="-"/>
            </a:pPr>
            <a:r>
              <a:rPr lang="en-GB"/>
              <a:t>Claude 3.7 released midway through the development, and then in the end, Gemini 2.5 gave very good results</a:t>
            </a:r>
            <a:endParaRPr/>
          </a:p>
          <a:p>
            <a:pPr indent="-342900" lvl="0" marL="457200" rtl="0" algn="l">
              <a:spcBef>
                <a:spcPts val="0"/>
              </a:spcBef>
              <a:spcAft>
                <a:spcPts val="0"/>
              </a:spcAft>
              <a:buSzPts val="1800"/>
              <a:buChar char="-"/>
            </a:pPr>
            <a:r>
              <a:rPr lang="en-GB"/>
              <a:t>LLM </a:t>
            </a:r>
            <a:r>
              <a:rPr lang="en-GB"/>
              <a:t>plateau</a:t>
            </a:r>
            <a:endParaRPr/>
          </a:p>
          <a:p>
            <a:pPr indent="-342900" lvl="0" marL="457200" rtl="0" algn="l">
              <a:spcBef>
                <a:spcPts val="0"/>
              </a:spcBef>
              <a:spcAft>
                <a:spcPts val="0"/>
              </a:spcAft>
              <a:buSzPts val="1800"/>
              <a:buChar char="-"/>
            </a:pPr>
            <a:r>
              <a:rPr lang="en-GB"/>
              <a:t>Our AI cycle (Design - technical requirements - prompt - generated code - review code - manual tweaks)</a:t>
            </a:r>
            <a:endParaRPr/>
          </a:p>
        </p:txBody>
      </p:sp>
      <p:sp>
        <p:nvSpPr>
          <p:cNvPr id="125" name="Google Shape;125;p20"/>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 Activities: Requirements</a:t>
            </a:r>
            <a:endParaRPr/>
          </a:p>
        </p:txBody>
      </p:sp>
      <p:sp>
        <p:nvSpPr>
          <p:cNvPr id="131" name="Google Shape;131;p21"/>
          <p:cNvSpPr txBox="1"/>
          <p:nvPr>
            <p:ph idx="1" type="body"/>
          </p:nvPr>
        </p:nvSpPr>
        <p:spPr>
          <a:xfrm>
            <a:off x="311700" y="1266325"/>
            <a:ext cx="8520600" cy="33027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GB" sz="2200"/>
              <a:t>Agile Framework: Scrum</a:t>
            </a:r>
            <a:endParaRPr sz="2200"/>
          </a:p>
          <a:p>
            <a:pPr indent="0" lvl="0" marL="0" rtl="0" algn="l">
              <a:spcBef>
                <a:spcPts val="1200"/>
              </a:spcBef>
              <a:spcAft>
                <a:spcPts val="1200"/>
              </a:spcAft>
              <a:buNone/>
            </a:pPr>
            <a:r>
              <a:rPr lang="en-GB"/>
              <a:t>We adopted Scrum as our development methodology to </a:t>
            </a:r>
            <a:r>
              <a:rPr lang="en-GB"/>
              <a:t>effectively manage </a:t>
            </a:r>
            <a:r>
              <a:rPr lang="en-GB"/>
              <a:t>complexity through short, focused iterations. Work is organized into sprints—time-boxed cycles (</a:t>
            </a:r>
            <a:r>
              <a:rPr lang="en-GB"/>
              <a:t>typically two-week</a:t>
            </a:r>
            <a:r>
              <a:rPr lang="en-GB"/>
              <a:t> increments), each delivering a shippable slice of functionality. For instance, one sprint might focus on implementing course selection workflows, the next on course review features, and a subsequent one on dynamic plan adjustments along with integrated chat and course rating functionalities.</a:t>
            </a:r>
            <a:endParaRPr sz="2200"/>
          </a:p>
        </p:txBody>
      </p:sp>
      <p:sp>
        <p:nvSpPr>
          <p:cNvPr id="132" name="Google Shape;132;p21"/>
          <p:cNvSpPr txBox="1"/>
          <p:nvPr>
            <p:ph idx="12" type="sldNum"/>
          </p:nvPr>
        </p:nvSpPr>
        <p:spPr>
          <a:xfrm>
            <a:off x="7932492" y="4663225"/>
            <a:ext cx="108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 The Mixers </a:t>
            </a: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