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5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8" y="1237467"/>
            <a:ext cx="3635926" cy="3170994"/>
          </a:xfrm>
        </p:spPr>
        <p:txBody>
          <a:bodyPr anchor="b">
            <a:normAutofit/>
          </a:bodyPr>
          <a:lstStyle/>
          <a:p>
            <a:r>
              <a:rPr lang="en-US" sz="4400" dirty="0">
                <a:solidFill>
                  <a:schemeClr val="tx1"/>
                </a:solidFill>
              </a:rPr>
              <a:t>BANK CUSTOMER CHURN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PRESENTED BY </a:t>
            </a:r>
          </a:p>
          <a:p>
            <a:pPr>
              <a:lnSpc>
                <a:spcPct val="100000"/>
              </a:lnSpc>
            </a:pPr>
            <a:r>
              <a:rPr lang="en-US" sz="1600" dirty="0"/>
              <a:t>AVIRAJ MISHRA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2690-FF2E-34B7-6DE0-7FECDBCBD105}"/>
              </a:ext>
            </a:extLst>
          </p:cNvPr>
          <p:cNvSpPr>
            <a:spLocks noGrp="1"/>
          </p:cNvSpPr>
          <p:nvPr>
            <p:ph type="title"/>
          </p:nvPr>
        </p:nvSpPr>
        <p:spPr>
          <a:xfrm>
            <a:off x="1097280" y="286603"/>
            <a:ext cx="10058400" cy="329217"/>
          </a:xfrm>
        </p:spPr>
        <p:txBody>
          <a:bodyPr>
            <a:normAutofit fontScale="90000"/>
          </a:bodyPr>
          <a:lstStyle/>
          <a:p>
            <a:r>
              <a:rPr lang="en-US" sz="1800" dirty="0"/>
              <a:t>QUES 4. How does customer churn vary by geography (Germany, France, Spain)?</a:t>
            </a:r>
            <a:endParaRPr lang="en-IN" sz="1800" dirty="0"/>
          </a:p>
        </p:txBody>
      </p:sp>
      <p:pic>
        <p:nvPicPr>
          <p:cNvPr id="6" name="Content Placeholder 5">
            <a:extLst>
              <a:ext uri="{FF2B5EF4-FFF2-40B4-BE49-F238E27FC236}">
                <a16:creationId xmlns:a16="http://schemas.microsoft.com/office/drawing/2014/main" id="{425C8D4E-272F-0174-BA57-4E5B04C159A5}"/>
              </a:ext>
            </a:extLst>
          </p:cNvPr>
          <p:cNvPicPr>
            <a:picLocks noGrp="1" noChangeAspect="1"/>
          </p:cNvPicPr>
          <p:nvPr>
            <p:ph sz="half" idx="1"/>
          </p:nvPr>
        </p:nvPicPr>
        <p:blipFill>
          <a:blip r:embed="rId2"/>
          <a:stretch>
            <a:fillRect/>
          </a:stretch>
        </p:blipFill>
        <p:spPr>
          <a:xfrm>
            <a:off x="354562" y="1259634"/>
            <a:ext cx="5741437" cy="4805264"/>
          </a:xfrm>
        </p:spPr>
      </p:pic>
      <p:sp>
        <p:nvSpPr>
          <p:cNvPr id="4" name="Content Placeholder 3">
            <a:extLst>
              <a:ext uri="{FF2B5EF4-FFF2-40B4-BE49-F238E27FC236}">
                <a16:creationId xmlns:a16="http://schemas.microsoft.com/office/drawing/2014/main" id="{F2C1673E-FAD6-9BBB-716A-2D9DD649636C}"/>
              </a:ext>
            </a:extLst>
          </p:cNvPr>
          <p:cNvSpPr>
            <a:spLocks noGrp="1"/>
          </p:cNvSpPr>
          <p:nvPr>
            <p:ph sz="half" idx="2"/>
          </p:nvPr>
        </p:nvSpPr>
        <p:spPr>
          <a:xfrm>
            <a:off x="6232849" y="1122319"/>
            <a:ext cx="5959151" cy="5449078"/>
          </a:xfrm>
        </p:spPr>
        <p:txBody>
          <a:bodyPr>
            <a:normAutofit/>
          </a:bodyPr>
          <a:lstStyle/>
          <a:p>
            <a:r>
              <a:rPr lang="en-US" sz="1600" b="1" dirty="0"/>
              <a:t>INSIGHTS :- </a:t>
            </a:r>
          </a:p>
          <a:p>
            <a:pPr>
              <a:buFont typeface="Arial" panose="020B0604020202020204" pitchFamily="34" charset="0"/>
              <a:buChar char="•"/>
            </a:pPr>
            <a:r>
              <a:rPr lang="en-US" sz="1600" dirty="0"/>
              <a:t> Germany has the highest churn rate at 32.44%, more than double the churn rates in Spain (16.67%) and France (16.15%). </a:t>
            </a:r>
          </a:p>
          <a:p>
            <a:pPr>
              <a:buFont typeface="Arial" panose="020B0604020202020204" pitchFamily="34" charset="0"/>
              <a:buChar char="•"/>
            </a:pPr>
            <a:r>
              <a:rPr lang="en-US" sz="1600" dirty="0"/>
              <a:t> This suggests that German customers are significantly more likely to leave the bank compared to customers in Spain and France. </a:t>
            </a:r>
          </a:p>
          <a:p>
            <a:pPr marL="0" indent="0">
              <a:buNone/>
            </a:pPr>
            <a:endParaRPr lang="en-US" sz="1600" dirty="0"/>
          </a:p>
          <a:p>
            <a:pPr marL="0" indent="0">
              <a:buNone/>
            </a:pPr>
            <a:r>
              <a:rPr lang="en-US" sz="1600" b="1" dirty="0"/>
              <a:t>RECOMMENDATION :- </a:t>
            </a:r>
          </a:p>
          <a:p>
            <a:pPr>
              <a:buFont typeface="Arial" panose="020B0604020202020204" pitchFamily="34" charset="0"/>
              <a:buChar char="•"/>
            </a:pPr>
            <a:r>
              <a:rPr lang="en-US" sz="1600" dirty="0"/>
              <a:t> Investigate Reasons for High Churn in Germany</a:t>
            </a:r>
          </a:p>
          <a:p>
            <a:pPr>
              <a:buFont typeface="Arial" panose="020B0604020202020204" pitchFamily="34" charset="0"/>
              <a:buChar char="•"/>
            </a:pPr>
            <a:r>
              <a:rPr lang="en-US" sz="1600" dirty="0"/>
              <a:t> Implement Retention Strategies for Germany</a:t>
            </a:r>
          </a:p>
          <a:p>
            <a:pPr>
              <a:buFont typeface="Arial" panose="020B0604020202020204" pitchFamily="34" charset="0"/>
              <a:buChar char="•"/>
            </a:pPr>
            <a:r>
              <a:rPr lang="en-US" sz="1600" dirty="0"/>
              <a:t> Monitor and Compare Competitor Offerings </a:t>
            </a:r>
          </a:p>
          <a:p>
            <a:pPr>
              <a:buFont typeface="Arial" panose="020B0604020202020204" pitchFamily="34" charset="0"/>
              <a:buChar char="•"/>
            </a:pPr>
            <a:r>
              <a:rPr lang="en-US" sz="1600" dirty="0"/>
              <a:t> Focus on Engagement and Customer Support</a:t>
            </a:r>
            <a:endParaRPr lang="en-IN" sz="1600" dirty="0"/>
          </a:p>
        </p:txBody>
      </p:sp>
    </p:spTree>
    <p:extLst>
      <p:ext uri="{BB962C8B-B14F-4D97-AF65-F5344CB8AC3E}">
        <p14:creationId xmlns:p14="http://schemas.microsoft.com/office/powerpoint/2010/main" val="123522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0D23-7918-0681-29A0-0C2D20C9EAA8}"/>
              </a:ext>
            </a:extLst>
          </p:cNvPr>
          <p:cNvSpPr>
            <a:spLocks noGrp="1"/>
          </p:cNvSpPr>
          <p:nvPr>
            <p:ph type="title"/>
          </p:nvPr>
        </p:nvSpPr>
        <p:spPr>
          <a:xfrm>
            <a:off x="1097280" y="286604"/>
            <a:ext cx="10058400" cy="375870"/>
          </a:xfrm>
        </p:spPr>
        <p:txBody>
          <a:bodyPr>
            <a:normAutofit/>
          </a:bodyPr>
          <a:lstStyle/>
          <a:p>
            <a:r>
              <a:rPr lang="en-US" sz="1800" dirty="0"/>
              <a:t>QUES 5. What is the relationship between balance and churn?</a:t>
            </a:r>
            <a:endParaRPr lang="en-IN" sz="1800" dirty="0"/>
          </a:p>
        </p:txBody>
      </p:sp>
      <p:pic>
        <p:nvPicPr>
          <p:cNvPr id="6" name="Content Placeholder 5">
            <a:extLst>
              <a:ext uri="{FF2B5EF4-FFF2-40B4-BE49-F238E27FC236}">
                <a16:creationId xmlns:a16="http://schemas.microsoft.com/office/drawing/2014/main" id="{26F37732-D600-E154-510E-B1D10455DEF7}"/>
              </a:ext>
            </a:extLst>
          </p:cNvPr>
          <p:cNvPicPr>
            <a:picLocks noGrp="1" noChangeAspect="1"/>
          </p:cNvPicPr>
          <p:nvPr>
            <p:ph sz="half" idx="1"/>
          </p:nvPr>
        </p:nvPicPr>
        <p:blipFill>
          <a:blip r:embed="rId2"/>
          <a:stretch>
            <a:fillRect/>
          </a:stretch>
        </p:blipFill>
        <p:spPr>
          <a:xfrm>
            <a:off x="0" y="1380931"/>
            <a:ext cx="5737225" cy="4282751"/>
          </a:xfrm>
        </p:spPr>
      </p:pic>
      <p:sp>
        <p:nvSpPr>
          <p:cNvPr id="4" name="Content Placeholder 3">
            <a:extLst>
              <a:ext uri="{FF2B5EF4-FFF2-40B4-BE49-F238E27FC236}">
                <a16:creationId xmlns:a16="http://schemas.microsoft.com/office/drawing/2014/main" id="{E0C715FE-3606-A143-75AA-CDE7B9B17230}"/>
              </a:ext>
            </a:extLst>
          </p:cNvPr>
          <p:cNvSpPr>
            <a:spLocks noGrp="1"/>
          </p:cNvSpPr>
          <p:nvPr>
            <p:ph sz="half" idx="2"/>
          </p:nvPr>
        </p:nvSpPr>
        <p:spPr>
          <a:xfrm>
            <a:off x="6096000" y="1017037"/>
            <a:ext cx="6096000" cy="5262465"/>
          </a:xfrm>
        </p:spPr>
        <p:txBody>
          <a:bodyPr>
            <a:normAutofit/>
          </a:bodyPr>
          <a:lstStyle/>
          <a:p>
            <a:r>
              <a:rPr lang="en-US" sz="1600" b="1" dirty="0"/>
              <a:t>INSIGHTS :- </a:t>
            </a:r>
          </a:p>
          <a:p>
            <a:pPr>
              <a:buFont typeface="Arial" panose="020B0604020202020204" pitchFamily="34" charset="0"/>
              <a:buChar char="•"/>
            </a:pPr>
            <a:r>
              <a:rPr lang="en-US" sz="1600" dirty="0"/>
              <a:t> Medium-Balance customers have the highest churn rate.</a:t>
            </a:r>
          </a:p>
          <a:p>
            <a:pPr>
              <a:buFont typeface="Arial" panose="020B0604020202020204" pitchFamily="34" charset="0"/>
              <a:buChar char="•"/>
            </a:pPr>
            <a:r>
              <a:rPr lang="en-US" sz="1600" dirty="0"/>
              <a:t> High-Balance customers are also at a significant risk. </a:t>
            </a:r>
          </a:p>
          <a:p>
            <a:pPr>
              <a:buFont typeface="Arial" panose="020B0604020202020204" pitchFamily="34" charset="0"/>
              <a:buChar char="•"/>
            </a:pPr>
            <a:r>
              <a:rPr lang="en-US" sz="1600" dirty="0"/>
              <a:t> Low-Balance customers churn the least. </a:t>
            </a:r>
          </a:p>
          <a:p>
            <a:pPr marL="0" indent="0">
              <a:buNone/>
            </a:pPr>
            <a:r>
              <a:rPr lang="en-US" sz="1600" b="1" dirty="0"/>
              <a:t>RECOMMENDATIONS :- </a:t>
            </a:r>
          </a:p>
          <a:p>
            <a:pPr>
              <a:buFont typeface="Arial" panose="020B0604020202020204" pitchFamily="34" charset="0"/>
              <a:buChar char="•"/>
            </a:pPr>
            <a:r>
              <a:rPr lang="en-US" sz="1600" dirty="0"/>
              <a:t> Segment-Specific retention strategies.</a:t>
            </a:r>
          </a:p>
          <a:p>
            <a:pPr>
              <a:buFont typeface="Arial" panose="020B0604020202020204" pitchFamily="34" charset="0"/>
              <a:buChar char="•"/>
            </a:pPr>
            <a:r>
              <a:rPr lang="en-US" sz="1600" dirty="0"/>
              <a:t> Analyze customer behavior. </a:t>
            </a:r>
          </a:p>
          <a:p>
            <a:pPr>
              <a:buFont typeface="Arial" panose="020B0604020202020204" pitchFamily="34" charset="0"/>
              <a:buChar char="•"/>
            </a:pPr>
            <a:r>
              <a:rPr lang="en-US" sz="1600" dirty="0"/>
              <a:t> Since high-balance customers may have a greater impact on revenue, offering them premium services, priority support, or financial advising could help reduce their churn.</a:t>
            </a:r>
          </a:p>
          <a:p>
            <a:pPr>
              <a:buFont typeface="Arial" panose="020B0604020202020204" pitchFamily="34" charset="0"/>
              <a:buChar char="•"/>
            </a:pPr>
            <a:r>
              <a:rPr lang="en-US" sz="1600" dirty="0"/>
              <a:t> Monitor Low – Balance churn. </a:t>
            </a:r>
            <a:endParaRPr lang="en-IN" sz="1600" dirty="0"/>
          </a:p>
        </p:txBody>
      </p:sp>
    </p:spTree>
    <p:extLst>
      <p:ext uri="{BB962C8B-B14F-4D97-AF65-F5344CB8AC3E}">
        <p14:creationId xmlns:p14="http://schemas.microsoft.com/office/powerpoint/2010/main" val="191967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2B79-AEA5-D4BB-FAFF-DC4BFD7AD531}"/>
              </a:ext>
            </a:extLst>
          </p:cNvPr>
          <p:cNvSpPr>
            <a:spLocks noGrp="1"/>
          </p:cNvSpPr>
          <p:nvPr>
            <p:ph type="title"/>
          </p:nvPr>
        </p:nvSpPr>
        <p:spPr>
          <a:xfrm>
            <a:off x="1097280" y="286604"/>
            <a:ext cx="10058400" cy="403862"/>
          </a:xfrm>
        </p:spPr>
        <p:txBody>
          <a:bodyPr>
            <a:normAutofit/>
          </a:bodyPr>
          <a:lstStyle/>
          <a:p>
            <a:r>
              <a:rPr lang="en-US" sz="1800" dirty="0"/>
              <a:t>QUES 6. How does the number of products affect churn?</a:t>
            </a:r>
            <a:endParaRPr lang="en-IN" sz="1800" dirty="0"/>
          </a:p>
        </p:txBody>
      </p:sp>
      <p:pic>
        <p:nvPicPr>
          <p:cNvPr id="6" name="Content Placeholder 5">
            <a:extLst>
              <a:ext uri="{FF2B5EF4-FFF2-40B4-BE49-F238E27FC236}">
                <a16:creationId xmlns:a16="http://schemas.microsoft.com/office/drawing/2014/main" id="{98E85883-D70E-D871-1B03-3AC53B802D27}"/>
              </a:ext>
            </a:extLst>
          </p:cNvPr>
          <p:cNvPicPr>
            <a:picLocks noGrp="1" noChangeAspect="1"/>
          </p:cNvPicPr>
          <p:nvPr>
            <p:ph sz="half" idx="1"/>
          </p:nvPr>
        </p:nvPicPr>
        <p:blipFill>
          <a:blip r:embed="rId2"/>
          <a:stretch>
            <a:fillRect/>
          </a:stretch>
        </p:blipFill>
        <p:spPr>
          <a:xfrm>
            <a:off x="0" y="1072403"/>
            <a:ext cx="5737225" cy="4796691"/>
          </a:xfrm>
        </p:spPr>
      </p:pic>
      <p:sp>
        <p:nvSpPr>
          <p:cNvPr id="4" name="Content Placeholder 3">
            <a:extLst>
              <a:ext uri="{FF2B5EF4-FFF2-40B4-BE49-F238E27FC236}">
                <a16:creationId xmlns:a16="http://schemas.microsoft.com/office/drawing/2014/main" id="{5C1F13F9-8987-A4BF-FF16-F9B4BE011DF0}"/>
              </a:ext>
            </a:extLst>
          </p:cNvPr>
          <p:cNvSpPr>
            <a:spLocks noGrp="1"/>
          </p:cNvSpPr>
          <p:nvPr>
            <p:ph sz="half" idx="2"/>
          </p:nvPr>
        </p:nvSpPr>
        <p:spPr>
          <a:xfrm>
            <a:off x="5737225" y="1072403"/>
            <a:ext cx="6454775" cy="5281744"/>
          </a:xfrm>
        </p:spPr>
        <p:txBody>
          <a:bodyPr>
            <a:normAutofit/>
          </a:bodyPr>
          <a:lstStyle/>
          <a:p>
            <a:r>
              <a:rPr lang="en-US" sz="1600" b="1" dirty="0"/>
              <a:t>INSIGHTS :- </a:t>
            </a:r>
          </a:p>
          <a:p>
            <a:pPr>
              <a:buFont typeface="Arial" panose="020B0604020202020204" pitchFamily="34" charset="0"/>
              <a:buChar char="•"/>
            </a:pPr>
            <a:r>
              <a:rPr lang="en-US" sz="1600" dirty="0"/>
              <a:t> The churn rate increases dramatically as the number of product increases. </a:t>
            </a:r>
          </a:p>
          <a:p>
            <a:pPr>
              <a:buFont typeface="Arial" panose="020B0604020202020204" pitchFamily="34" charset="0"/>
              <a:buChar char="•"/>
            </a:pPr>
            <a:r>
              <a:rPr lang="en-US" sz="1600" dirty="0"/>
              <a:t> Customers with fewer products (1 or 2) are less likely to churn. </a:t>
            </a:r>
          </a:p>
          <a:p>
            <a:pPr>
              <a:buFont typeface="Arial" panose="020B0604020202020204" pitchFamily="34" charset="0"/>
              <a:buChar char="•"/>
            </a:pPr>
            <a:r>
              <a:rPr lang="en-US" sz="1600" dirty="0"/>
              <a:t> High product engagement ( 3 or more products) correlates with a much higher churn rate. </a:t>
            </a:r>
          </a:p>
          <a:p>
            <a:pPr marL="0" indent="0">
              <a:buNone/>
            </a:pPr>
            <a:r>
              <a:rPr lang="en-US" sz="1600" b="1" dirty="0"/>
              <a:t>RECOMMENDATIONS :- </a:t>
            </a:r>
          </a:p>
          <a:p>
            <a:pPr>
              <a:buFont typeface="Arial" panose="020B0604020202020204" pitchFamily="34" charset="0"/>
              <a:buChar char="•"/>
            </a:pPr>
            <a:r>
              <a:rPr lang="en-US" sz="1600" dirty="0"/>
              <a:t> Investigate the customer experience for multi-product users. </a:t>
            </a:r>
          </a:p>
          <a:p>
            <a:pPr>
              <a:buFont typeface="Arial" panose="020B0604020202020204" pitchFamily="34" charset="0"/>
              <a:buChar char="•"/>
            </a:pPr>
            <a:r>
              <a:rPr lang="en-US" sz="1600" dirty="0"/>
              <a:t> Simplify Product Offerings. </a:t>
            </a:r>
          </a:p>
          <a:p>
            <a:pPr>
              <a:buFont typeface="Arial" panose="020B0604020202020204" pitchFamily="34" charset="0"/>
              <a:buChar char="•"/>
            </a:pPr>
            <a:r>
              <a:rPr lang="en-US" sz="1600" dirty="0"/>
              <a:t> Targeted Retention for multi-product customers. </a:t>
            </a:r>
          </a:p>
          <a:p>
            <a:pPr marL="0" indent="0">
              <a:buNone/>
            </a:pPr>
            <a:endParaRPr lang="en-IN" sz="1600" dirty="0"/>
          </a:p>
        </p:txBody>
      </p:sp>
    </p:spTree>
    <p:extLst>
      <p:ext uri="{BB962C8B-B14F-4D97-AF65-F5344CB8AC3E}">
        <p14:creationId xmlns:p14="http://schemas.microsoft.com/office/powerpoint/2010/main" val="323590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072A-AC90-8E8C-F520-2B19AB1684DA}"/>
              </a:ext>
            </a:extLst>
          </p:cNvPr>
          <p:cNvSpPr>
            <a:spLocks noGrp="1"/>
          </p:cNvSpPr>
          <p:nvPr>
            <p:ph type="title"/>
          </p:nvPr>
        </p:nvSpPr>
        <p:spPr>
          <a:xfrm>
            <a:off x="1097280" y="286604"/>
            <a:ext cx="10058400" cy="403862"/>
          </a:xfrm>
        </p:spPr>
        <p:txBody>
          <a:bodyPr>
            <a:normAutofit/>
          </a:bodyPr>
          <a:lstStyle/>
          <a:p>
            <a:r>
              <a:rPr lang="en-US" sz="1800" dirty="0"/>
              <a:t>QUES 7. Which age group has the highest churn rate?</a:t>
            </a:r>
            <a:endParaRPr lang="en-IN" sz="1800" dirty="0"/>
          </a:p>
        </p:txBody>
      </p:sp>
      <p:pic>
        <p:nvPicPr>
          <p:cNvPr id="6" name="Content Placeholder 5">
            <a:extLst>
              <a:ext uri="{FF2B5EF4-FFF2-40B4-BE49-F238E27FC236}">
                <a16:creationId xmlns:a16="http://schemas.microsoft.com/office/drawing/2014/main" id="{91DF696D-894C-E0A0-7C7A-FF8D9FF157D8}"/>
              </a:ext>
            </a:extLst>
          </p:cNvPr>
          <p:cNvPicPr>
            <a:picLocks noGrp="1" noChangeAspect="1"/>
          </p:cNvPicPr>
          <p:nvPr>
            <p:ph sz="half" idx="1"/>
          </p:nvPr>
        </p:nvPicPr>
        <p:blipFill>
          <a:blip r:embed="rId2"/>
          <a:stretch>
            <a:fillRect/>
          </a:stretch>
        </p:blipFill>
        <p:spPr>
          <a:xfrm>
            <a:off x="0" y="1076932"/>
            <a:ext cx="6096000" cy="4866668"/>
          </a:xfrm>
        </p:spPr>
      </p:pic>
      <p:sp>
        <p:nvSpPr>
          <p:cNvPr id="4" name="Content Placeholder 3">
            <a:extLst>
              <a:ext uri="{FF2B5EF4-FFF2-40B4-BE49-F238E27FC236}">
                <a16:creationId xmlns:a16="http://schemas.microsoft.com/office/drawing/2014/main" id="{B7D5E593-719E-2B42-1BF5-9CD4429DD935}"/>
              </a:ext>
            </a:extLst>
          </p:cNvPr>
          <p:cNvSpPr>
            <a:spLocks noGrp="1"/>
          </p:cNvSpPr>
          <p:nvPr>
            <p:ph sz="half" idx="2"/>
          </p:nvPr>
        </p:nvSpPr>
        <p:spPr>
          <a:xfrm>
            <a:off x="5784980" y="1076931"/>
            <a:ext cx="6407020" cy="5118595"/>
          </a:xfrm>
        </p:spPr>
        <p:txBody>
          <a:bodyPr>
            <a:normAutofit/>
          </a:bodyPr>
          <a:lstStyle/>
          <a:p>
            <a:r>
              <a:rPr lang="en-US" sz="1600" b="1" dirty="0"/>
              <a:t>INSIGHTS :- </a:t>
            </a:r>
          </a:p>
          <a:p>
            <a:pPr>
              <a:buFont typeface="Arial" panose="020B0604020202020204" pitchFamily="34" charset="0"/>
              <a:buChar char="•"/>
            </a:pPr>
            <a:r>
              <a:rPr lang="en-US" sz="1600" dirty="0"/>
              <a:t> As it is visible that age group ‘46-55’ that is low engaged  retirees are more likely to churn. </a:t>
            </a:r>
          </a:p>
          <a:p>
            <a:pPr>
              <a:buFont typeface="Arial" panose="020B0604020202020204" pitchFamily="34" charset="0"/>
              <a:buChar char="•"/>
            </a:pPr>
            <a:r>
              <a:rPr lang="en-US" sz="1600" dirty="0"/>
              <a:t> Whereas age group of ‘18-25’ has the least churn rate. </a:t>
            </a:r>
          </a:p>
          <a:p>
            <a:pPr marL="0" indent="0">
              <a:buNone/>
            </a:pPr>
            <a:r>
              <a:rPr lang="en-US" sz="1600" b="1" dirty="0"/>
              <a:t>RECOMMENDATIONS :- </a:t>
            </a:r>
          </a:p>
          <a:p>
            <a:pPr>
              <a:buFont typeface="Arial" panose="020B0604020202020204" pitchFamily="34" charset="0"/>
              <a:buChar char="•"/>
            </a:pPr>
            <a:r>
              <a:rPr lang="en-US" sz="1600" b="1" dirty="0"/>
              <a:t> </a:t>
            </a:r>
            <a:r>
              <a:rPr lang="en-US" sz="1600" dirty="0"/>
              <a:t>The older age group (46-55) is at a higher risk of churn. Investigate whether the offerings are less appealing or if there are other factors like technology discomfort.  </a:t>
            </a:r>
          </a:p>
          <a:p>
            <a:pPr>
              <a:buFont typeface="Arial" panose="020B0604020202020204" pitchFamily="34" charset="0"/>
              <a:buChar char="•"/>
            </a:pPr>
            <a:r>
              <a:rPr lang="en-US" sz="1600" dirty="0"/>
              <a:t> Focus retention strategies on this age group, such as offering more personalized products or support.  </a:t>
            </a:r>
          </a:p>
          <a:p>
            <a:pPr>
              <a:buFont typeface="Arial" panose="020B0604020202020204" pitchFamily="34" charset="0"/>
              <a:buChar char="•"/>
            </a:pPr>
            <a:r>
              <a:rPr lang="en-US" sz="1600" dirty="0"/>
              <a:t>The younger age groups (18-25 and 26-35) show strong retention. Continue to engage this demographic with relevant content and services</a:t>
            </a:r>
            <a:r>
              <a:rPr lang="en-US" sz="1600" b="1" dirty="0"/>
              <a:t>.</a:t>
            </a:r>
            <a:endParaRPr lang="en-IN" sz="1600" b="1" dirty="0"/>
          </a:p>
        </p:txBody>
      </p:sp>
    </p:spTree>
    <p:extLst>
      <p:ext uri="{BB962C8B-B14F-4D97-AF65-F5344CB8AC3E}">
        <p14:creationId xmlns:p14="http://schemas.microsoft.com/office/powerpoint/2010/main" val="349341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FDFC-B35C-691C-51B4-4F5C44F2948A}"/>
              </a:ext>
            </a:extLst>
          </p:cNvPr>
          <p:cNvSpPr>
            <a:spLocks noGrp="1"/>
          </p:cNvSpPr>
          <p:nvPr>
            <p:ph type="title"/>
          </p:nvPr>
        </p:nvSpPr>
        <p:spPr>
          <a:xfrm>
            <a:off x="1097280" y="286603"/>
            <a:ext cx="10058400" cy="590475"/>
          </a:xfrm>
        </p:spPr>
        <p:txBody>
          <a:bodyPr>
            <a:normAutofit/>
          </a:bodyPr>
          <a:lstStyle/>
          <a:p>
            <a:r>
              <a:rPr lang="en-US" sz="1800" dirty="0"/>
              <a:t>QUES 8. Is there a difference in churn based on customer activity (active member vs. inactive)?</a:t>
            </a:r>
            <a:endParaRPr lang="en-IN" sz="1800" dirty="0"/>
          </a:p>
        </p:txBody>
      </p:sp>
      <p:pic>
        <p:nvPicPr>
          <p:cNvPr id="6" name="Content Placeholder 5">
            <a:extLst>
              <a:ext uri="{FF2B5EF4-FFF2-40B4-BE49-F238E27FC236}">
                <a16:creationId xmlns:a16="http://schemas.microsoft.com/office/drawing/2014/main" id="{C2962520-4628-C014-15C4-6A79F7DB251D}"/>
              </a:ext>
            </a:extLst>
          </p:cNvPr>
          <p:cNvPicPr>
            <a:picLocks noGrp="1" noChangeAspect="1"/>
          </p:cNvPicPr>
          <p:nvPr>
            <p:ph sz="half" idx="1"/>
          </p:nvPr>
        </p:nvPicPr>
        <p:blipFill>
          <a:blip r:embed="rId2"/>
          <a:stretch>
            <a:fillRect/>
          </a:stretch>
        </p:blipFill>
        <p:spPr>
          <a:xfrm>
            <a:off x="1" y="1030344"/>
            <a:ext cx="5523722" cy="3961534"/>
          </a:xfrm>
        </p:spPr>
      </p:pic>
      <p:sp>
        <p:nvSpPr>
          <p:cNvPr id="4" name="Content Placeholder 3">
            <a:extLst>
              <a:ext uri="{FF2B5EF4-FFF2-40B4-BE49-F238E27FC236}">
                <a16:creationId xmlns:a16="http://schemas.microsoft.com/office/drawing/2014/main" id="{CA8415DD-A999-2C03-CE8C-7882AE4B8FE9}"/>
              </a:ext>
            </a:extLst>
          </p:cNvPr>
          <p:cNvSpPr>
            <a:spLocks noGrp="1"/>
          </p:cNvSpPr>
          <p:nvPr>
            <p:ph sz="half" idx="2"/>
          </p:nvPr>
        </p:nvSpPr>
        <p:spPr>
          <a:xfrm>
            <a:off x="5523723" y="1601556"/>
            <a:ext cx="6668277" cy="4892550"/>
          </a:xfrm>
        </p:spPr>
        <p:txBody>
          <a:bodyPr>
            <a:normAutofit/>
          </a:bodyPr>
          <a:lstStyle/>
          <a:p>
            <a:r>
              <a:rPr lang="en-US" sz="1600" b="1" dirty="0"/>
              <a:t>INSIGHTS :- </a:t>
            </a:r>
          </a:p>
          <a:p>
            <a:pPr>
              <a:buFont typeface="Arial" panose="020B0604020202020204" pitchFamily="34" charset="0"/>
              <a:buChar char="•"/>
            </a:pPr>
            <a:r>
              <a:rPr lang="en-US" sz="1600" dirty="0"/>
              <a:t>  </a:t>
            </a:r>
            <a:r>
              <a:rPr lang="en-US" sz="1600" b="1" dirty="0"/>
              <a:t>Churn Rate Inactive </a:t>
            </a:r>
            <a:r>
              <a:rPr lang="en-US" sz="1600" dirty="0"/>
              <a:t>: 65.3%, meaning the majority of churn is coming from inactive members.  </a:t>
            </a:r>
          </a:p>
          <a:p>
            <a:pPr>
              <a:buFont typeface="Arial" panose="020B0604020202020204" pitchFamily="34" charset="0"/>
              <a:buChar char="•"/>
            </a:pPr>
            <a:r>
              <a:rPr lang="en-US" sz="1600" dirty="0"/>
              <a:t> </a:t>
            </a:r>
            <a:r>
              <a:rPr lang="en-US" sz="1600" b="1" dirty="0"/>
              <a:t>Churn Rate Active </a:t>
            </a:r>
            <a:r>
              <a:rPr lang="en-US" sz="1600" dirty="0"/>
              <a:t>: 34.7%, a smaller portion but still significant. </a:t>
            </a:r>
          </a:p>
          <a:p>
            <a:pPr marL="0" indent="0">
              <a:buNone/>
            </a:pPr>
            <a:r>
              <a:rPr lang="en-US" sz="1600" b="1" dirty="0"/>
              <a:t>RECOMMENDATIONS :-  </a:t>
            </a:r>
          </a:p>
          <a:p>
            <a:pPr>
              <a:buFont typeface="Arial" panose="020B0604020202020204" pitchFamily="34" charset="0"/>
              <a:buChar char="•"/>
            </a:pPr>
            <a:r>
              <a:rPr lang="en-US" sz="1600" b="1" dirty="0"/>
              <a:t>  </a:t>
            </a:r>
            <a:r>
              <a:rPr lang="en-US" sz="1600" dirty="0"/>
              <a:t>It’s crucial to identify why such a high percentage of Inactive members are churning. Conduct further analysis on Inactive users’ behavior leading to churn. </a:t>
            </a:r>
          </a:p>
          <a:p>
            <a:pPr>
              <a:buFont typeface="Arial" panose="020B0604020202020204" pitchFamily="34" charset="0"/>
              <a:buChar char="•"/>
            </a:pPr>
            <a:r>
              <a:rPr lang="en-US" sz="1600" dirty="0"/>
              <a:t> Implement targeted retention strategies for both groups, with more focus on Inactive members since they make up the majority of churn.</a:t>
            </a:r>
            <a:endParaRPr lang="en-IN" sz="1600" dirty="0"/>
          </a:p>
        </p:txBody>
      </p:sp>
    </p:spTree>
    <p:extLst>
      <p:ext uri="{BB962C8B-B14F-4D97-AF65-F5344CB8AC3E}">
        <p14:creationId xmlns:p14="http://schemas.microsoft.com/office/powerpoint/2010/main" val="18006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0B47-52EC-854B-B817-85A81F0068CD}"/>
              </a:ext>
            </a:extLst>
          </p:cNvPr>
          <p:cNvSpPr>
            <a:spLocks noGrp="1"/>
          </p:cNvSpPr>
          <p:nvPr>
            <p:ph type="title"/>
          </p:nvPr>
        </p:nvSpPr>
        <p:spPr>
          <a:xfrm>
            <a:off x="1097280" y="286604"/>
            <a:ext cx="10058400" cy="422524"/>
          </a:xfrm>
        </p:spPr>
        <p:txBody>
          <a:bodyPr>
            <a:normAutofit/>
          </a:bodyPr>
          <a:lstStyle/>
          <a:p>
            <a:r>
              <a:rPr lang="en-US" sz="1800" dirty="0"/>
              <a:t>QUES 9. What percentage of churners have a credit card vs. those who don't?</a:t>
            </a:r>
            <a:endParaRPr lang="en-IN" sz="1800" dirty="0"/>
          </a:p>
        </p:txBody>
      </p:sp>
      <p:pic>
        <p:nvPicPr>
          <p:cNvPr id="6" name="Content Placeholder 5">
            <a:extLst>
              <a:ext uri="{FF2B5EF4-FFF2-40B4-BE49-F238E27FC236}">
                <a16:creationId xmlns:a16="http://schemas.microsoft.com/office/drawing/2014/main" id="{76EBE4FD-9158-BF7D-ECE8-E2A6AD53213F}"/>
              </a:ext>
            </a:extLst>
          </p:cNvPr>
          <p:cNvPicPr>
            <a:picLocks noGrp="1" noChangeAspect="1"/>
          </p:cNvPicPr>
          <p:nvPr>
            <p:ph sz="half" idx="1"/>
          </p:nvPr>
        </p:nvPicPr>
        <p:blipFill>
          <a:blip r:embed="rId2"/>
          <a:stretch>
            <a:fillRect/>
          </a:stretch>
        </p:blipFill>
        <p:spPr>
          <a:xfrm>
            <a:off x="341183" y="1465765"/>
            <a:ext cx="5061242" cy="3563435"/>
          </a:xfrm>
        </p:spPr>
      </p:pic>
      <p:sp>
        <p:nvSpPr>
          <p:cNvPr id="4" name="Content Placeholder 3">
            <a:extLst>
              <a:ext uri="{FF2B5EF4-FFF2-40B4-BE49-F238E27FC236}">
                <a16:creationId xmlns:a16="http://schemas.microsoft.com/office/drawing/2014/main" id="{2B3375C6-9528-588D-B204-8F0EABF6C569}"/>
              </a:ext>
            </a:extLst>
          </p:cNvPr>
          <p:cNvSpPr>
            <a:spLocks noGrp="1"/>
          </p:cNvSpPr>
          <p:nvPr>
            <p:ph sz="half" idx="2"/>
          </p:nvPr>
        </p:nvSpPr>
        <p:spPr>
          <a:xfrm>
            <a:off x="5542384" y="1073019"/>
            <a:ext cx="6649616" cy="5253135"/>
          </a:xfrm>
        </p:spPr>
        <p:txBody>
          <a:bodyPr>
            <a:normAutofit/>
          </a:bodyPr>
          <a:lstStyle/>
          <a:p>
            <a:r>
              <a:rPr lang="en-US" sz="1600" b="1" dirty="0"/>
              <a:t>INSIGHTS :- </a:t>
            </a:r>
          </a:p>
          <a:p>
            <a:pPr>
              <a:buFont typeface="Arial" panose="020B0604020202020204" pitchFamily="34" charset="0"/>
              <a:buChar char="•"/>
            </a:pPr>
            <a:r>
              <a:rPr lang="en-US" sz="1600" dirty="0"/>
              <a:t> </a:t>
            </a:r>
            <a:r>
              <a:rPr lang="en-US" sz="1600" b="1" dirty="0"/>
              <a:t>Churn Rate Similarity : </a:t>
            </a:r>
            <a:r>
              <a:rPr lang="en-US" sz="1600" dirty="0"/>
              <a:t>It indicates that having a credit card does not significantly impact the likelihood of churn. </a:t>
            </a:r>
          </a:p>
          <a:p>
            <a:pPr>
              <a:buFont typeface="Arial" panose="020B0604020202020204" pitchFamily="34" charset="0"/>
              <a:buChar char="•"/>
            </a:pPr>
            <a:r>
              <a:rPr lang="en-US" sz="1600" dirty="0"/>
              <a:t> </a:t>
            </a:r>
            <a:r>
              <a:rPr lang="en-US" sz="1600" b="1" dirty="0"/>
              <a:t>Balanced Distribution : </a:t>
            </a:r>
            <a:r>
              <a:rPr lang="en-US" sz="1600" dirty="0"/>
              <a:t>This suggests that other factors might be influencing churn more than credit card ownership. </a:t>
            </a:r>
          </a:p>
          <a:p>
            <a:pPr marL="0" indent="0">
              <a:buNone/>
            </a:pPr>
            <a:r>
              <a:rPr lang="en-US" sz="1600" b="1" dirty="0"/>
              <a:t>RECOMMENDATIONS :- </a:t>
            </a:r>
          </a:p>
          <a:p>
            <a:pPr>
              <a:buFont typeface="Arial" panose="020B0604020202020204" pitchFamily="34" charset="0"/>
              <a:buChar char="•"/>
            </a:pPr>
            <a:r>
              <a:rPr lang="en-US" sz="1600" dirty="0"/>
              <a:t> Investigate Other Factors.</a:t>
            </a:r>
          </a:p>
          <a:p>
            <a:pPr>
              <a:buFont typeface="Arial" panose="020B0604020202020204" pitchFamily="34" charset="0"/>
              <a:buChar char="•"/>
            </a:pPr>
            <a:r>
              <a:rPr lang="en-US" sz="1600" dirty="0"/>
              <a:t> Targeted Retention Strategies like personalized offers or loyalty programs to both groups. </a:t>
            </a:r>
          </a:p>
          <a:p>
            <a:pPr>
              <a:buFont typeface="Arial" panose="020B0604020202020204" pitchFamily="34" charset="0"/>
              <a:buChar char="•"/>
            </a:pPr>
            <a:r>
              <a:rPr lang="en-US" sz="1600" dirty="0"/>
              <a:t> Customer Feedback to identify specific points and areas for improvement. </a:t>
            </a:r>
          </a:p>
          <a:p>
            <a:pPr>
              <a:buFont typeface="Arial" panose="020B0604020202020204" pitchFamily="34" charset="0"/>
              <a:buChar char="•"/>
            </a:pPr>
            <a:r>
              <a:rPr lang="en-US" sz="1600" dirty="0"/>
              <a:t> Monitor churn rates and other relevant metrics to identify any emerging trends.</a:t>
            </a:r>
            <a:endParaRPr lang="en-IN" sz="1600" dirty="0"/>
          </a:p>
        </p:txBody>
      </p:sp>
    </p:spTree>
    <p:extLst>
      <p:ext uri="{BB962C8B-B14F-4D97-AF65-F5344CB8AC3E}">
        <p14:creationId xmlns:p14="http://schemas.microsoft.com/office/powerpoint/2010/main" val="302873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3FAB-CBE9-E523-5587-B8F0C7C8D399}"/>
              </a:ext>
            </a:extLst>
          </p:cNvPr>
          <p:cNvSpPr>
            <a:spLocks noGrp="1"/>
          </p:cNvSpPr>
          <p:nvPr>
            <p:ph type="title"/>
          </p:nvPr>
        </p:nvSpPr>
        <p:spPr>
          <a:xfrm>
            <a:off x="1097280" y="286604"/>
            <a:ext cx="10058400" cy="394532"/>
          </a:xfrm>
        </p:spPr>
        <p:txBody>
          <a:bodyPr>
            <a:normAutofit/>
          </a:bodyPr>
          <a:lstStyle/>
          <a:p>
            <a:r>
              <a:rPr lang="en-US" sz="1800" dirty="0"/>
              <a:t>QUES 10. What is the gender distribution of churners?</a:t>
            </a:r>
            <a:endParaRPr lang="en-IN" sz="1800" dirty="0"/>
          </a:p>
        </p:txBody>
      </p:sp>
      <p:pic>
        <p:nvPicPr>
          <p:cNvPr id="6" name="Content Placeholder 5">
            <a:extLst>
              <a:ext uri="{FF2B5EF4-FFF2-40B4-BE49-F238E27FC236}">
                <a16:creationId xmlns:a16="http://schemas.microsoft.com/office/drawing/2014/main" id="{0AAB1AE5-AECF-BD01-A5A4-4501215B48EE}"/>
              </a:ext>
            </a:extLst>
          </p:cNvPr>
          <p:cNvPicPr>
            <a:picLocks noGrp="1" noChangeAspect="1"/>
          </p:cNvPicPr>
          <p:nvPr>
            <p:ph sz="half" idx="1"/>
          </p:nvPr>
        </p:nvPicPr>
        <p:blipFill>
          <a:blip r:embed="rId2"/>
          <a:stretch>
            <a:fillRect/>
          </a:stretch>
        </p:blipFill>
        <p:spPr>
          <a:xfrm>
            <a:off x="74645" y="1204809"/>
            <a:ext cx="5601412" cy="4113640"/>
          </a:xfrm>
        </p:spPr>
      </p:pic>
      <p:sp>
        <p:nvSpPr>
          <p:cNvPr id="4" name="Content Placeholder 3">
            <a:extLst>
              <a:ext uri="{FF2B5EF4-FFF2-40B4-BE49-F238E27FC236}">
                <a16:creationId xmlns:a16="http://schemas.microsoft.com/office/drawing/2014/main" id="{B134DA2C-A462-B4DF-0AB3-886028724189}"/>
              </a:ext>
            </a:extLst>
          </p:cNvPr>
          <p:cNvSpPr>
            <a:spLocks noGrp="1"/>
          </p:cNvSpPr>
          <p:nvPr>
            <p:ph sz="half" idx="2"/>
          </p:nvPr>
        </p:nvSpPr>
        <p:spPr>
          <a:xfrm>
            <a:off x="6096000" y="1204809"/>
            <a:ext cx="6096000" cy="5158669"/>
          </a:xfrm>
        </p:spPr>
        <p:txBody>
          <a:bodyPr>
            <a:normAutofit/>
          </a:bodyPr>
          <a:lstStyle/>
          <a:p>
            <a:r>
              <a:rPr lang="en-US" sz="1600" b="1" dirty="0"/>
              <a:t>INSIGHTS :- </a:t>
            </a:r>
          </a:p>
          <a:p>
            <a:pPr>
              <a:buFont typeface="Arial" panose="020B0604020202020204" pitchFamily="34" charset="0"/>
              <a:buChar char="•"/>
            </a:pPr>
            <a:r>
              <a:rPr lang="en-US" sz="1600" dirty="0"/>
              <a:t> </a:t>
            </a:r>
            <a:r>
              <a:rPr lang="en-US" sz="1600" b="1" dirty="0"/>
              <a:t>60.37%</a:t>
            </a:r>
            <a:r>
              <a:rPr lang="en-US" sz="1600" dirty="0"/>
              <a:t> of the churners are female, while </a:t>
            </a:r>
            <a:r>
              <a:rPr lang="en-US" sz="1600" b="1" dirty="0"/>
              <a:t>39.63%</a:t>
            </a:r>
            <a:r>
              <a:rPr lang="en-US" sz="1600" dirty="0"/>
              <a:t> are male. </a:t>
            </a:r>
          </a:p>
          <a:p>
            <a:pPr>
              <a:buFont typeface="Arial" panose="020B0604020202020204" pitchFamily="34" charset="0"/>
              <a:buChar char="•"/>
            </a:pPr>
            <a:r>
              <a:rPr lang="en-US" sz="1600" dirty="0"/>
              <a:t> The gender imbalance in churn rates suggests that </a:t>
            </a:r>
            <a:r>
              <a:rPr lang="en-US" sz="1600" b="1" dirty="0"/>
              <a:t>female customers</a:t>
            </a:r>
            <a:r>
              <a:rPr lang="en-US" sz="1600" dirty="0"/>
              <a:t> may be more prone to dissatisfaction or have different needs that are not being met by the bank compared to male customers. </a:t>
            </a:r>
          </a:p>
          <a:p>
            <a:pPr marL="0" indent="0">
              <a:buNone/>
            </a:pPr>
            <a:r>
              <a:rPr lang="en-US" sz="1600" b="1" dirty="0"/>
              <a:t>RECOMMENDATIONS :- </a:t>
            </a:r>
          </a:p>
          <a:p>
            <a:pPr>
              <a:buFont typeface="Arial" panose="020B0604020202020204" pitchFamily="34" charset="0"/>
              <a:buChar char="•"/>
            </a:pPr>
            <a:r>
              <a:rPr lang="en-US" sz="1600" dirty="0"/>
              <a:t> </a:t>
            </a:r>
            <a:r>
              <a:rPr lang="en-IN" sz="1600" dirty="0"/>
              <a:t>Investigate Female Customer Needs</a:t>
            </a:r>
            <a:endParaRPr lang="en-US" sz="1600" dirty="0"/>
          </a:p>
          <a:p>
            <a:pPr>
              <a:buFont typeface="Arial" panose="020B0604020202020204" pitchFamily="34" charset="0"/>
              <a:buChar char="•"/>
            </a:pPr>
            <a:r>
              <a:rPr lang="en-US" sz="1600" dirty="0"/>
              <a:t> </a:t>
            </a:r>
            <a:r>
              <a:rPr lang="en-IN" sz="1600" dirty="0"/>
              <a:t>Create Female-Centric Banking Solutions</a:t>
            </a:r>
            <a:r>
              <a:rPr lang="en-US" sz="1600" dirty="0"/>
              <a:t> </a:t>
            </a:r>
          </a:p>
          <a:p>
            <a:pPr>
              <a:buFont typeface="Arial" panose="020B0604020202020204" pitchFamily="34" charset="0"/>
              <a:buChar char="•"/>
            </a:pPr>
            <a:r>
              <a:rPr lang="en-US" sz="1600" dirty="0"/>
              <a:t> Monitor and Adjust Retention Strategies </a:t>
            </a:r>
          </a:p>
          <a:p>
            <a:pPr>
              <a:buFont typeface="Arial" panose="020B0604020202020204" pitchFamily="34" charset="0"/>
              <a:buChar char="•"/>
            </a:pPr>
            <a:r>
              <a:rPr lang="en-US" sz="1600" dirty="0"/>
              <a:t> Balance the Customer Experience for Both Genders</a:t>
            </a:r>
            <a:endParaRPr lang="en-IN" sz="1600" dirty="0"/>
          </a:p>
        </p:txBody>
      </p:sp>
    </p:spTree>
    <p:extLst>
      <p:ext uri="{BB962C8B-B14F-4D97-AF65-F5344CB8AC3E}">
        <p14:creationId xmlns:p14="http://schemas.microsoft.com/office/powerpoint/2010/main" val="224611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D06C-2874-1C0B-462E-A07C0C2AE482}"/>
              </a:ext>
            </a:extLst>
          </p:cNvPr>
          <p:cNvSpPr>
            <a:spLocks noGrp="1"/>
          </p:cNvSpPr>
          <p:nvPr>
            <p:ph type="title"/>
          </p:nvPr>
        </p:nvSpPr>
        <p:spPr>
          <a:xfrm>
            <a:off x="152400" y="0"/>
            <a:ext cx="10058400" cy="718457"/>
          </a:xfrm>
        </p:spPr>
        <p:txBody>
          <a:bodyPr>
            <a:normAutofit fontScale="90000"/>
          </a:bodyPr>
          <a:lstStyle/>
          <a:p>
            <a:r>
              <a:rPr lang="en-US" u="sng" dirty="0"/>
              <a:t>INSIGHTS</a:t>
            </a:r>
            <a:endParaRPr lang="en-IN" u="sng" dirty="0"/>
          </a:p>
        </p:txBody>
      </p:sp>
      <p:sp>
        <p:nvSpPr>
          <p:cNvPr id="3" name="Content Placeholder 2">
            <a:extLst>
              <a:ext uri="{FF2B5EF4-FFF2-40B4-BE49-F238E27FC236}">
                <a16:creationId xmlns:a16="http://schemas.microsoft.com/office/drawing/2014/main" id="{6C53801A-32BA-DDBC-04EC-4ABA27D662C6}"/>
              </a:ext>
            </a:extLst>
          </p:cNvPr>
          <p:cNvSpPr>
            <a:spLocks noGrp="1"/>
          </p:cNvSpPr>
          <p:nvPr>
            <p:ph idx="1"/>
          </p:nvPr>
        </p:nvSpPr>
        <p:spPr>
          <a:xfrm>
            <a:off x="0" y="858416"/>
            <a:ext cx="12192000" cy="5999584"/>
          </a:xfrm>
        </p:spPr>
        <p:txBody>
          <a:bodyPr>
            <a:normAutofit/>
          </a:bodyPr>
          <a:lstStyle/>
          <a:p>
            <a:pPr>
              <a:buFont typeface="Arial" panose="020B0604020202020204" pitchFamily="34" charset="0"/>
              <a:buChar char="•"/>
            </a:pPr>
            <a:r>
              <a:rPr lang="en-US" sz="1800" dirty="0"/>
              <a:t> </a:t>
            </a:r>
            <a:r>
              <a:rPr lang="en-IN" sz="1800" b="1" dirty="0"/>
              <a:t>Gender Distribution of Churners </a:t>
            </a:r>
            <a:r>
              <a:rPr lang="en-IN" sz="1800" dirty="0"/>
              <a:t>:-</a:t>
            </a:r>
            <a:r>
              <a:rPr lang="en-US" sz="1800" dirty="0"/>
              <a:t> </a:t>
            </a:r>
            <a:r>
              <a:rPr lang="en-US" sz="1800" b="1" dirty="0"/>
              <a:t>60.37%</a:t>
            </a:r>
            <a:r>
              <a:rPr lang="en-US" sz="1800" dirty="0"/>
              <a:t> of churners are female, This shows that a higher proportion of women tend to leave the bank compared to men. </a:t>
            </a:r>
          </a:p>
          <a:p>
            <a:pPr>
              <a:buFont typeface="Arial" panose="020B0604020202020204" pitchFamily="34" charset="0"/>
              <a:buChar char="•"/>
            </a:pPr>
            <a:r>
              <a:rPr lang="en-US" sz="1800" dirty="0"/>
              <a:t> </a:t>
            </a:r>
            <a:r>
              <a:rPr lang="en-US" sz="1800" b="1" dirty="0"/>
              <a:t>Churn Rate by Age Group </a:t>
            </a:r>
            <a:r>
              <a:rPr lang="en-US" sz="1800" dirty="0"/>
              <a:t>:- The highest churn rate is in the </a:t>
            </a:r>
            <a:r>
              <a:rPr lang="en-US" sz="1800" b="1" dirty="0"/>
              <a:t>46-55</a:t>
            </a:r>
            <a:r>
              <a:rPr lang="en-US" sz="1800" dirty="0"/>
              <a:t> age group at </a:t>
            </a:r>
            <a:r>
              <a:rPr lang="en-US" sz="1800" b="1" dirty="0"/>
              <a:t>51%</a:t>
            </a:r>
            <a:r>
              <a:rPr lang="en-US" sz="1800" dirty="0"/>
              <a:t>, followed by the </a:t>
            </a:r>
            <a:r>
              <a:rPr lang="en-US" sz="1800" b="1" dirty="0"/>
              <a:t>36-45</a:t>
            </a:r>
            <a:r>
              <a:rPr lang="en-US" sz="1800" dirty="0"/>
              <a:t> age group at </a:t>
            </a:r>
            <a:r>
              <a:rPr lang="en-US" sz="1800" b="1" dirty="0"/>
              <a:t>37%</a:t>
            </a:r>
            <a:r>
              <a:rPr lang="en-US" sz="1800" dirty="0"/>
              <a:t>. The churn rate decreases significantly for younger groups, with both the groups at 8%. </a:t>
            </a:r>
          </a:p>
          <a:p>
            <a:pPr>
              <a:buFont typeface="Arial" panose="020B0604020202020204" pitchFamily="34" charset="0"/>
              <a:buChar char="•"/>
            </a:pPr>
            <a:r>
              <a:rPr lang="en-US" sz="1800" dirty="0"/>
              <a:t> </a:t>
            </a:r>
            <a:r>
              <a:rPr lang="en-US" sz="1800" b="1" dirty="0"/>
              <a:t>Churn Rate by Number of Products </a:t>
            </a:r>
            <a:r>
              <a:rPr lang="en-US" sz="1800" dirty="0"/>
              <a:t>:- Customers with </a:t>
            </a:r>
            <a:r>
              <a:rPr lang="en-US" sz="1800" b="1" dirty="0"/>
              <a:t>4 products</a:t>
            </a:r>
            <a:r>
              <a:rPr lang="en-US" sz="1800" dirty="0"/>
              <a:t> have the highest churn rate at </a:t>
            </a:r>
            <a:r>
              <a:rPr lang="en-US" sz="1800" b="1" dirty="0"/>
              <a:t>100%</a:t>
            </a:r>
            <a:r>
              <a:rPr lang="en-US" sz="1800" dirty="0"/>
              <a:t>, followed by those with </a:t>
            </a:r>
            <a:r>
              <a:rPr lang="en-US" sz="1800" b="1" dirty="0"/>
              <a:t>3 products</a:t>
            </a:r>
            <a:r>
              <a:rPr lang="en-US" sz="1800" dirty="0"/>
              <a:t> at </a:t>
            </a:r>
            <a:r>
              <a:rPr lang="en-US" sz="1800" b="1" dirty="0"/>
              <a:t>83%</a:t>
            </a:r>
            <a:r>
              <a:rPr lang="en-US" sz="1800" dirty="0"/>
              <a:t>. Those with </a:t>
            </a:r>
            <a:r>
              <a:rPr lang="en-US" sz="1800" b="1" dirty="0"/>
              <a:t>2 products</a:t>
            </a:r>
            <a:r>
              <a:rPr lang="en-US" sz="1800" dirty="0"/>
              <a:t> show a churn rate of </a:t>
            </a:r>
            <a:r>
              <a:rPr lang="en-US" sz="1800" b="1" dirty="0"/>
              <a:t>28%</a:t>
            </a:r>
            <a:r>
              <a:rPr lang="en-US" sz="1800" dirty="0"/>
              <a:t>, and customers with only </a:t>
            </a:r>
            <a:r>
              <a:rPr lang="en-US" sz="1800" b="1" dirty="0"/>
              <a:t>1 product</a:t>
            </a:r>
            <a:r>
              <a:rPr lang="en-US" sz="1800" dirty="0"/>
              <a:t> have a churn rate of </a:t>
            </a:r>
            <a:r>
              <a:rPr lang="en-US" sz="1800" b="1" dirty="0"/>
              <a:t>8%</a:t>
            </a:r>
            <a:r>
              <a:rPr lang="en-US" sz="1800" dirty="0"/>
              <a:t>. </a:t>
            </a:r>
          </a:p>
          <a:p>
            <a:pPr>
              <a:buFont typeface="Arial" panose="020B0604020202020204" pitchFamily="34" charset="0"/>
              <a:buChar char="•"/>
            </a:pPr>
            <a:r>
              <a:rPr lang="en-US" sz="1800" dirty="0"/>
              <a:t> </a:t>
            </a:r>
            <a:r>
              <a:rPr lang="en-US" sz="1800" b="1" dirty="0"/>
              <a:t>Churn Rate of Active vs Inactive Members </a:t>
            </a:r>
            <a:r>
              <a:rPr lang="en-US" sz="1800" dirty="0"/>
              <a:t>:- </a:t>
            </a:r>
            <a:r>
              <a:rPr lang="en-US" sz="1800" b="1" dirty="0"/>
              <a:t>65.3%</a:t>
            </a:r>
            <a:r>
              <a:rPr lang="en-US" sz="1800" dirty="0"/>
              <a:t> of churners were inactive members, while </a:t>
            </a:r>
            <a:r>
              <a:rPr lang="en-US" sz="1800" b="1" dirty="0"/>
              <a:t>34.7%</a:t>
            </a:r>
            <a:r>
              <a:rPr lang="en-US" sz="1800" dirty="0"/>
              <a:t> were active members. Inactive members make up the majority of those who churn. </a:t>
            </a:r>
          </a:p>
          <a:p>
            <a:pPr>
              <a:buFont typeface="Arial" panose="020B0604020202020204" pitchFamily="34" charset="0"/>
              <a:buChar char="•"/>
            </a:pPr>
            <a:r>
              <a:rPr lang="en-US" sz="1800" dirty="0"/>
              <a:t> </a:t>
            </a:r>
            <a:r>
              <a:rPr lang="en-US" sz="1800" b="1" dirty="0"/>
              <a:t>Churn Rate with and Without Credit Cards </a:t>
            </a:r>
            <a:r>
              <a:rPr lang="en-US" sz="1800" dirty="0"/>
              <a:t>:- The churn rate is nearly even between customers with and without credit cards, with </a:t>
            </a:r>
            <a:r>
              <a:rPr lang="en-US" sz="1800" b="1" dirty="0"/>
              <a:t>50.2%</a:t>
            </a:r>
            <a:r>
              <a:rPr lang="en-US" sz="1800" dirty="0"/>
              <a:t> without credit cards and </a:t>
            </a:r>
            <a:r>
              <a:rPr lang="en-US" sz="1800" b="1" dirty="0"/>
              <a:t>49.8%</a:t>
            </a:r>
            <a:r>
              <a:rPr lang="en-US" sz="1800" dirty="0"/>
              <a:t> with credit cards. </a:t>
            </a:r>
          </a:p>
          <a:p>
            <a:pPr>
              <a:buFont typeface="Arial" panose="020B0604020202020204" pitchFamily="34" charset="0"/>
              <a:buChar char="•"/>
            </a:pPr>
            <a:r>
              <a:rPr lang="en-US" sz="1800" b="1" dirty="0"/>
              <a:t> Churn Rate by Tenure Category :-  </a:t>
            </a:r>
            <a:r>
              <a:rPr lang="en-US" sz="1800" dirty="0"/>
              <a:t>The </a:t>
            </a:r>
            <a:r>
              <a:rPr lang="en-US" sz="1800" b="1" dirty="0"/>
              <a:t>churn rate</a:t>
            </a:r>
            <a:r>
              <a:rPr lang="en-US" sz="1800" dirty="0"/>
              <a:t> decreases as the </a:t>
            </a:r>
            <a:r>
              <a:rPr lang="en-US" sz="1800" b="1" dirty="0"/>
              <a:t>tenure category </a:t>
            </a:r>
            <a:r>
              <a:rPr lang="en-US" sz="1800" dirty="0"/>
              <a:t>increases, moving from "New" customers to "Loyal" customers. This trend suggests that </a:t>
            </a:r>
            <a:r>
              <a:rPr lang="en-US" sz="1800" b="1" dirty="0"/>
              <a:t>tenure</a:t>
            </a:r>
            <a:r>
              <a:rPr lang="en-US" sz="1800" dirty="0"/>
              <a:t> plays a significant role in customer retention. The longer customers stay with the bank, the less likely they are to churn. </a:t>
            </a:r>
          </a:p>
          <a:p>
            <a:pPr>
              <a:buFont typeface="Arial" panose="020B0604020202020204" pitchFamily="34" charset="0"/>
              <a:buChar char="•"/>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18652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D13D-1595-E91F-F0B1-E83F2348EBA3}"/>
              </a:ext>
            </a:extLst>
          </p:cNvPr>
          <p:cNvSpPr>
            <a:spLocks noGrp="1"/>
          </p:cNvSpPr>
          <p:nvPr>
            <p:ph type="title"/>
          </p:nvPr>
        </p:nvSpPr>
        <p:spPr>
          <a:xfrm>
            <a:off x="98904" y="81329"/>
            <a:ext cx="10058400" cy="646459"/>
          </a:xfrm>
        </p:spPr>
        <p:txBody>
          <a:bodyPr>
            <a:normAutofit/>
          </a:bodyPr>
          <a:lstStyle/>
          <a:p>
            <a:r>
              <a:rPr lang="en-US" sz="3600" u="sng" dirty="0"/>
              <a:t>SUGGESTIONS AND RECOMMENDATIONS</a:t>
            </a:r>
            <a:endParaRPr lang="en-IN" sz="3600" u="sng" dirty="0"/>
          </a:p>
        </p:txBody>
      </p:sp>
      <p:sp>
        <p:nvSpPr>
          <p:cNvPr id="3" name="Content Placeholder 2">
            <a:extLst>
              <a:ext uri="{FF2B5EF4-FFF2-40B4-BE49-F238E27FC236}">
                <a16:creationId xmlns:a16="http://schemas.microsoft.com/office/drawing/2014/main" id="{5DD11F17-CEE1-319E-43D4-799BA26C4286}"/>
              </a:ext>
            </a:extLst>
          </p:cNvPr>
          <p:cNvSpPr>
            <a:spLocks noGrp="1"/>
          </p:cNvSpPr>
          <p:nvPr>
            <p:ph idx="1"/>
          </p:nvPr>
        </p:nvSpPr>
        <p:spPr>
          <a:xfrm>
            <a:off x="0" y="961053"/>
            <a:ext cx="12192000" cy="5607698"/>
          </a:xfrm>
        </p:spPr>
        <p:txBody>
          <a:bodyPr>
            <a:normAutofit/>
          </a:bodyPr>
          <a:lstStyle/>
          <a:p>
            <a:pPr>
              <a:buFont typeface="Arial" panose="020B0604020202020204" pitchFamily="34" charset="0"/>
              <a:buChar char="•"/>
            </a:pPr>
            <a:r>
              <a:rPr lang="en-US" sz="1600" dirty="0"/>
              <a:t> </a:t>
            </a:r>
            <a:r>
              <a:rPr lang="en-IN" sz="1600" b="1" dirty="0"/>
              <a:t>Gender-Specific Retention Strategies </a:t>
            </a:r>
            <a:r>
              <a:rPr lang="en-IN" sz="1600" dirty="0"/>
              <a:t>:- </a:t>
            </a:r>
            <a:r>
              <a:rPr lang="en-US" sz="1600" dirty="0"/>
              <a:t>Focus more retention efforts on female customers by offering personalized services, tailored financial products, and improved customer engagement to reduce the higher churn rate in this group. </a:t>
            </a:r>
          </a:p>
          <a:p>
            <a:pPr>
              <a:buFont typeface="Arial" panose="020B0604020202020204" pitchFamily="34" charset="0"/>
              <a:buChar char="•"/>
            </a:pPr>
            <a:r>
              <a:rPr lang="en-US" sz="1600" dirty="0"/>
              <a:t> </a:t>
            </a:r>
            <a:r>
              <a:rPr lang="en-IN" sz="1600" b="1" dirty="0"/>
              <a:t>Engagement with Older Customers </a:t>
            </a:r>
            <a:r>
              <a:rPr lang="en-IN" sz="1600" dirty="0"/>
              <a:t>:- </a:t>
            </a:r>
            <a:r>
              <a:rPr lang="en-US" sz="1600" dirty="0"/>
              <a:t>The bank should prioritize engagement with customers aged </a:t>
            </a:r>
            <a:r>
              <a:rPr lang="en-US" sz="1600" b="1" dirty="0"/>
              <a:t>46-55</a:t>
            </a:r>
            <a:r>
              <a:rPr lang="en-US" sz="1600" dirty="0"/>
              <a:t> and </a:t>
            </a:r>
            <a:r>
              <a:rPr lang="en-US" sz="1600" b="1" dirty="0"/>
              <a:t>36-45</a:t>
            </a:r>
            <a:r>
              <a:rPr lang="en-US" sz="1600" dirty="0"/>
              <a:t>, as these groups have significantly higher churn rates. Offering financial planning services, retirement advice, or loyalty programs could help retain these older customers. </a:t>
            </a:r>
          </a:p>
          <a:p>
            <a:pPr>
              <a:buFont typeface="Arial" panose="020B0604020202020204" pitchFamily="34" charset="0"/>
              <a:buChar char="•"/>
            </a:pPr>
            <a:r>
              <a:rPr lang="en-US" sz="1600" dirty="0"/>
              <a:t> </a:t>
            </a:r>
            <a:r>
              <a:rPr lang="en-US" sz="1600" b="1" dirty="0"/>
              <a:t>Product Bundling to Prevent Churn </a:t>
            </a:r>
            <a:r>
              <a:rPr lang="en-US" sz="1600" dirty="0"/>
              <a:t>:- Customers with </a:t>
            </a:r>
            <a:r>
              <a:rPr lang="en-US" sz="1600" b="1" dirty="0"/>
              <a:t>3 or more products</a:t>
            </a:r>
            <a:r>
              <a:rPr lang="en-US" sz="1600" dirty="0"/>
              <a:t> show the highest churn rates, suggesting that these customers may feel overwhelmed or dissatisfied. Offering better product bundling options, streamlining the management of multiple products, or providing exclusive offers for loyal customers may reduce churn in this group. </a:t>
            </a:r>
          </a:p>
          <a:p>
            <a:pPr>
              <a:buFont typeface="Arial" panose="020B0604020202020204" pitchFamily="34" charset="0"/>
              <a:buChar char="•"/>
            </a:pPr>
            <a:r>
              <a:rPr lang="en-US" sz="1600" dirty="0"/>
              <a:t> </a:t>
            </a:r>
            <a:r>
              <a:rPr lang="en-IN" sz="1600" b="1" dirty="0"/>
              <a:t>Re-engage Inactive Members </a:t>
            </a:r>
            <a:r>
              <a:rPr lang="en-IN" sz="1600" dirty="0"/>
              <a:t>:- </a:t>
            </a:r>
            <a:r>
              <a:rPr lang="en-US" sz="1600" dirty="0"/>
              <a:t>Conduct satisfaction surveys to identify specific areas of dissatisfaction among inactive members and use predictive models to intervene early with targeted incentives or loyalty rewards.</a:t>
            </a:r>
            <a:r>
              <a:rPr lang="en-IN" sz="1600" dirty="0"/>
              <a:t> </a:t>
            </a:r>
          </a:p>
          <a:p>
            <a:pPr>
              <a:buFont typeface="Arial" panose="020B0604020202020204" pitchFamily="34" charset="0"/>
              <a:buChar char="•"/>
            </a:pPr>
            <a:r>
              <a:rPr lang="en-IN" sz="1600" dirty="0"/>
              <a:t> </a:t>
            </a:r>
            <a:r>
              <a:rPr lang="en-IN" sz="1600" b="1" dirty="0"/>
              <a:t>Promote Credit Card Benefits </a:t>
            </a:r>
            <a:r>
              <a:rPr lang="en-IN" sz="1600" dirty="0"/>
              <a:t>:- </a:t>
            </a:r>
            <a:r>
              <a:rPr lang="en-US" sz="1600" dirty="0"/>
              <a:t>Since churn rates are evenly split between customers with and without credit cards, develop targeted marketing campaigns to demonstrate the benefits of having a credit card. This could include better rewards programs, personalized offers, or improved customer support for cardholders. </a:t>
            </a:r>
          </a:p>
          <a:p>
            <a:pPr>
              <a:buFont typeface="Arial" panose="020B0604020202020204" pitchFamily="34" charset="0"/>
              <a:buChar char="•"/>
            </a:pPr>
            <a:r>
              <a:rPr lang="en-US" sz="1600" dirty="0"/>
              <a:t> </a:t>
            </a:r>
            <a:r>
              <a:rPr lang="en-IN" sz="1600" b="1" dirty="0"/>
              <a:t>Offer Cross-Sell Products </a:t>
            </a:r>
            <a:r>
              <a:rPr lang="en-IN" sz="1600" dirty="0"/>
              <a:t>:- </a:t>
            </a:r>
            <a:r>
              <a:rPr lang="en-US" sz="1600" dirty="0"/>
              <a:t>Since customers with only one product have a lower churn rate, the bank should focus on cross-selling additional products to customers with fewer services. This strategy can enhance customer retention by increasing customer dependency on the bank for multiple financial needs.</a:t>
            </a:r>
            <a:endParaRPr lang="en-IN" sz="1600" dirty="0"/>
          </a:p>
        </p:txBody>
      </p:sp>
    </p:spTree>
    <p:extLst>
      <p:ext uri="{BB962C8B-B14F-4D97-AF65-F5344CB8AC3E}">
        <p14:creationId xmlns:p14="http://schemas.microsoft.com/office/powerpoint/2010/main" val="123835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6E48D8-2498-65AD-ED30-58F451108596}"/>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827176" y="195263"/>
            <a:ext cx="6344816" cy="5673725"/>
          </a:xfrm>
        </p:spPr>
      </p:pic>
    </p:spTree>
    <p:extLst>
      <p:ext uri="{BB962C8B-B14F-4D97-AF65-F5344CB8AC3E}">
        <p14:creationId xmlns:p14="http://schemas.microsoft.com/office/powerpoint/2010/main" val="373298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F0A2-E3AE-720A-F0AB-7FC1EC15C897}"/>
              </a:ext>
            </a:extLst>
          </p:cNvPr>
          <p:cNvSpPr>
            <a:spLocks noGrp="1"/>
          </p:cNvSpPr>
          <p:nvPr>
            <p:ph type="title"/>
          </p:nvPr>
        </p:nvSpPr>
        <p:spPr/>
        <p:txBody>
          <a:bodyPr/>
          <a:lstStyle/>
          <a:p>
            <a:r>
              <a:rPr lang="en-US" u="sng" dirty="0"/>
              <a:t>AGENDA</a:t>
            </a:r>
            <a:endParaRPr lang="en-IN" u="sng" dirty="0"/>
          </a:p>
        </p:txBody>
      </p:sp>
      <p:sp>
        <p:nvSpPr>
          <p:cNvPr id="3" name="Content Placeholder 2">
            <a:extLst>
              <a:ext uri="{FF2B5EF4-FFF2-40B4-BE49-F238E27FC236}">
                <a16:creationId xmlns:a16="http://schemas.microsoft.com/office/drawing/2014/main" id="{E3155095-FF7C-4D38-7539-4F9A7812A5A3}"/>
              </a:ext>
            </a:extLst>
          </p:cNvPr>
          <p:cNvSpPr>
            <a:spLocks noGrp="1"/>
          </p:cNvSpPr>
          <p:nvPr>
            <p:ph idx="1"/>
          </p:nvPr>
        </p:nvSpPr>
        <p:spPr/>
        <p:txBody>
          <a:bodyPr/>
          <a:lstStyle/>
          <a:p>
            <a:pPr>
              <a:buFont typeface="Wingdings" panose="05000000000000000000" pitchFamily="2" charset="2"/>
              <a:buChar char="v"/>
            </a:pPr>
            <a:r>
              <a:rPr lang="en-US" dirty="0"/>
              <a:t> INTRODUCTION </a:t>
            </a:r>
          </a:p>
          <a:p>
            <a:pPr>
              <a:buFont typeface="Wingdings" panose="05000000000000000000" pitchFamily="2" charset="2"/>
              <a:buChar char="v"/>
            </a:pPr>
            <a:r>
              <a:rPr lang="en-US" dirty="0"/>
              <a:t> OBJECTIVES</a:t>
            </a:r>
          </a:p>
          <a:p>
            <a:pPr>
              <a:buFont typeface="Wingdings" panose="05000000000000000000" pitchFamily="2" charset="2"/>
              <a:buChar char="v"/>
            </a:pPr>
            <a:r>
              <a:rPr lang="en-US" dirty="0"/>
              <a:t> DASHBOARD </a:t>
            </a:r>
          </a:p>
          <a:p>
            <a:pPr>
              <a:buFont typeface="Wingdings" panose="05000000000000000000" pitchFamily="2" charset="2"/>
              <a:buChar char="v"/>
            </a:pPr>
            <a:r>
              <a:rPr lang="en-US" dirty="0"/>
              <a:t> QUESTIONS SOLVED </a:t>
            </a:r>
          </a:p>
          <a:p>
            <a:pPr>
              <a:buFont typeface="Wingdings" panose="05000000000000000000" pitchFamily="2" charset="2"/>
              <a:buChar char="v"/>
            </a:pPr>
            <a:r>
              <a:rPr lang="en-US" dirty="0"/>
              <a:t> INSIGHITS </a:t>
            </a:r>
          </a:p>
          <a:p>
            <a:pPr>
              <a:buFont typeface="Wingdings" panose="05000000000000000000" pitchFamily="2" charset="2"/>
              <a:buChar char="v"/>
            </a:pPr>
            <a:r>
              <a:rPr lang="en-US" dirty="0"/>
              <a:t> SUGGESTIONS AND RECOMMENDATIONS</a:t>
            </a:r>
          </a:p>
          <a:p>
            <a:pPr marL="0" indent="0">
              <a:buNone/>
            </a:pPr>
            <a:endParaRPr lang="en-IN" dirty="0"/>
          </a:p>
          <a:p>
            <a:endParaRPr lang="en-IN" dirty="0"/>
          </a:p>
        </p:txBody>
      </p:sp>
    </p:spTree>
    <p:extLst>
      <p:ext uri="{BB962C8B-B14F-4D97-AF65-F5344CB8AC3E}">
        <p14:creationId xmlns:p14="http://schemas.microsoft.com/office/powerpoint/2010/main" val="54882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82EE-C66B-D6DF-E843-CDBD4E405957}"/>
              </a:ext>
            </a:extLst>
          </p:cNvPr>
          <p:cNvSpPr>
            <a:spLocks noGrp="1"/>
          </p:cNvSpPr>
          <p:nvPr>
            <p:ph type="title"/>
          </p:nvPr>
        </p:nvSpPr>
        <p:spPr>
          <a:xfrm>
            <a:off x="1097280" y="286603"/>
            <a:ext cx="10058400" cy="1206295"/>
          </a:xfrm>
        </p:spPr>
        <p:txBody>
          <a:bodyPr>
            <a:normAutofit fontScale="90000"/>
          </a:bodyPr>
          <a:lstStyle/>
          <a:p>
            <a:r>
              <a:rPr lang="en-US" sz="4700" u="sng" dirty="0">
                <a:latin typeface="+mj-lt"/>
              </a:rPr>
              <a:t>INTRODUCTION</a:t>
            </a:r>
            <a:br>
              <a:rPr lang="en-IN" sz="4700" dirty="0">
                <a:latin typeface="+mj-lt"/>
              </a:rPr>
            </a:br>
            <a:endParaRPr lang="en-IN" dirty="0"/>
          </a:p>
        </p:txBody>
      </p:sp>
      <p:sp>
        <p:nvSpPr>
          <p:cNvPr id="3" name="Content Placeholder 2">
            <a:extLst>
              <a:ext uri="{FF2B5EF4-FFF2-40B4-BE49-F238E27FC236}">
                <a16:creationId xmlns:a16="http://schemas.microsoft.com/office/drawing/2014/main" id="{047AE0B0-9BF1-C77F-FD38-B4C641B0E0A2}"/>
              </a:ext>
            </a:extLst>
          </p:cNvPr>
          <p:cNvSpPr>
            <a:spLocks noGrp="1"/>
          </p:cNvSpPr>
          <p:nvPr>
            <p:ph idx="1"/>
          </p:nvPr>
        </p:nvSpPr>
        <p:spPr>
          <a:xfrm>
            <a:off x="1097280" y="1268963"/>
            <a:ext cx="10058400" cy="4926564"/>
          </a:xfrm>
        </p:spPr>
        <p:txBody>
          <a:bodyPr>
            <a:noAutofit/>
          </a:bodyPr>
          <a:lstStyle/>
          <a:p>
            <a:r>
              <a:rPr lang="en-US" sz="1500" dirty="0">
                <a:cs typeface="Calibri" panose="020F0502020204030204" pitchFamily="34" charset="0"/>
              </a:rPr>
              <a:t>The dataset contains account information for 10,000 customers at a European bank. It includes key attributes such as:</a:t>
            </a:r>
          </a:p>
          <a:p>
            <a:pPr>
              <a:buFont typeface="Arial" panose="020B0604020202020204" pitchFamily="34" charset="0"/>
              <a:buChar char="•"/>
            </a:pPr>
            <a:r>
              <a:rPr lang="en-US" sz="1500" b="1" dirty="0">
                <a:cs typeface="Calibri" panose="020F0502020204030204" pitchFamily="34" charset="0"/>
              </a:rPr>
              <a:t> Demographics</a:t>
            </a:r>
            <a:r>
              <a:rPr lang="en-US" sz="1500" dirty="0">
                <a:cs typeface="Calibri" panose="020F0502020204030204" pitchFamily="34" charset="0"/>
              </a:rPr>
              <a:t>: Age, Gender, and Geography (Germany, France, Spain)</a:t>
            </a:r>
          </a:p>
          <a:p>
            <a:pPr>
              <a:buFont typeface="Arial" panose="020B0604020202020204" pitchFamily="34" charset="0"/>
              <a:buChar char="•"/>
            </a:pPr>
            <a:r>
              <a:rPr lang="en-US" sz="1500" b="1" dirty="0">
                <a:cs typeface="Calibri" panose="020F0502020204030204" pitchFamily="34" charset="0"/>
              </a:rPr>
              <a:t> Financial Metrics</a:t>
            </a:r>
            <a:r>
              <a:rPr lang="en-US" sz="1500" dirty="0">
                <a:cs typeface="Calibri" panose="020F0502020204030204" pitchFamily="34" charset="0"/>
              </a:rPr>
              <a:t>: Credit Score, Balance, and Estimated Salary</a:t>
            </a:r>
          </a:p>
          <a:p>
            <a:pPr>
              <a:buFont typeface="Arial" panose="020B0604020202020204" pitchFamily="34" charset="0"/>
              <a:buChar char="•"/>
            </a:pPr>
            <a:r>
              <a:rPr lang="en-US" sz="1500" b="1" dirty="0">
                <a:cs typeface="Calibri" panose="020F0502020204030204" pitchFamily="34" charset="0"/>
              </a:rPr>
              <a:t> Account Activity</a:t>
            </a:r>
            <a:r>
              <a:rPr lang="en-US" sz="1500" dirty="0">
                <a:cs typeface="Calibri" panose="020F0502020204030204" pitchFamily="34" charset="0"/>
              </a:rPr>
              <a:t>: Number of Products, Tenure, and whether the customer has a Credit Card</a:t>
            </a:r>
          </a:p>
          <a:p>
            <a:pPr>
              <a:buFont typeface="Arial" panose="020B0604020202020204" pitchFamily="34" charset="0"/>
              <a:buChar char="•"/>
            </a:pPr>
            <a:r>
              <a:rPr lang="en-US" sz="1500" b="1" dirty="0">
                <a:cs typeface="Calibri" panose="020F0502020204030204" pitchFamily="34" charset="0"/>
              </a:rPr>
              <a:t> Customer Behavior</a:t>
            </a:r>
            <a:r>
              <a:rPr lang="en-US" sz="1500" dirty="0">
                <a:cs typeface="Calibri" panose="020F0502020204030204" pitchFamily="34" charset="0"/>
              </a:rPr>
              <a:t>: Active membership status and whether they have exited (churned). </a:t>
            </a:r>
          </a:p>
          <a:p>
            <a:r>
              <a:rPr lang="en-US" sz="1500" dirty="0">
                <a:cs typeface="Calibri" panose="020F0502020204030204" pitchFamily="34" charset="0"/>
              </a:rPr>
              <a:t>The purpose of this analysis is to identify patterns and insights that help understand customer churn, enabling the bank to improve customer retention strategies and increase profitability. Key questions explored include:</a:t>
            </a:r>
          </a:p>
          <a:p>
            <a:pPr>
              <a:buFont typeface="Arial" panose="020B0604020202020204" pitchFamily="34" charset="0"/>
              <a:buChar char="•"/>
            </a:pPr>
            <a:r>
              <a:rPr lang="en-US" sz="1500" dirty="0">
                <a:cs typeface="Calibri" panose="020F0502020204030204" pitchFamily="34" charset="0"/>
              </a:rPr>
              <a:t> What factors most influence customer churn?</a:t>
            </a:r>
          </a:p>
          <a:p>
            <a:pPr>
              <a:buFont typeface="Arial" panose="020B0604020202020204" pitchFamily="34" charset="0"/>
              <a:buChar char="•"/>
            </a:pPr>
            <a:r>
              <a:rPr lang="en-US" sz="1500" dirty="0">
                <a:cs typeface="Calibri" panose="020F0502020204030204" pitchFamily="34" charset="0"/>
              </a:rPr>
              <a:t> How do customer segments differ in their account behaviors?</a:t>
            </a:r>
          </a:p>
          <a:p>
            <a:pPr>
              <a:buFont typeface="Arial" panose="020B0604020202020204" pitchFamily="34" charset="0"/>
              <a:buChar char="•"/>
            </a:pPr>
            <a:r>
              <a:rPr lang="en-US" sz="1500" dirty="0">
                <a:cs typeface="Calibri" panose="020F0502020204030204" pitchFamily="34" charset="0"/>
              </a:rPr>
              <a:t> Are there significant geographic or demographic trends in customer churn? </a:t>
            </a:r>
          </a:p>
          <a:p>
            <a:pPr marL="0" indent="0">
              <a:buNone/>
            </a:pPr>
            <a:r>
              <a:rPr lang="en-US" sz="1500" dirty="0">
                <a:cs typeface="Calibri" panose="020F0502020204030204" pitchFamily="34" charset="0"/>
              </a:rPr>
              <a:t>This analysis will be visualized using Power BI, with a focus on data-driven insights to support business decisions.</a:t>
            </a:r>
          </a:p>
          <a:p>
            <a:endParaRPr lang="en-IN" sz="1500" dirty="0">
              <a:cs typeface="Calibri" panose="020F0502020204030204" pitchFamily="34" charset="0"/>
            </a:endParaRPr>
          </a:p>
          <a:p>
            <a:endParaRPr lang="en-IN" sz="1500" dirty="0">
              <a:cs typeface="Calibri" panose="020F0502020204030204" pitchFamily="34" charset="0"/>
            </a:endParaRPr>
          </a:p>
        </p:txBody>
      </p:sp>
    </p:spTree>
    <p:extLst>
      <p:ext uri="{BB962C8B-B14F-4D97-AF65-F5344CB8AC3E}">
        <p14:creationId xmlns:p14="http://schemas.microsoft.com/office/powerpoint/2010/main" val="287704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F99A-A724-29A1-60D5-5BF56B7994B5}"/>
              </a:ext>
            </a:extLst>
          </p:cNvPr>
          <p:cNvSpPr>
            <a:spLocks noGrp="1"/>
          </p:cNvSpPr>
          <p:nvPr>
            <p:ph type="title"/>
          </p:nvPr>
        </p:nvSpPr>
        <p:spPr>
          <a:xfrm>
            <a:off x="1097280" y="99990"/>
            <a:ext cx="10058400" cy="777087"/>
          </a:xfrm>
        </p:spPr>
        <p:txBody>
          <a:bodyPr/>
          <a:lstStyle/>
          <a:p>
            <a:r>
              <a:rPr lang="en-US" u="sng" dirty="0"/>
              <a:t>OBJECTIVES</a:t>
            </a:r>
            <a:endParaRPr lang="en-IN" u="sng" dirty="0"/>
          </a:p>
        </p:txBody>
      </p:sp>
      <p:sp>
        <p:nvSpPr>
          <p:cNvPr id="3" name="Content Placeholder 2">
            <a:extLst>
              <a:ext uri="{FF2B5EF4-FFF2-40B4-BE49-F238E27FC236}">
                <a16:creationId xmlns:a16="http://schemas.microsoft.com/office/drawing/2014/main" id="{E7B5DE5D-852C-E075-DB6C-08F7C7BA5816}"/>
              </a:ext>
            </a:extLst>
          </p:cNvPr>
          <p:cNvSpPr>
            <a:spLocks noGrp="1"/>
          </p:cNvSpPr>
          <p:nvPr>
            <p:ph idx="1"/>
          </p:nvPr>
        </p:nvSpPr>
        <p:spPr>
          <a:xfrm>
            <a:off x="1097280" y="1063691"/>
            <a:ext cx="10058400" cy="4805402"/>
          </a:xfrm>
        </p:spPr>
        <p:txBody>
          <a:bodyPr>
            <a:normAutofit fontScale="77500" lnSpcReduction="20000"/>
          </a:bodyPr>
          <a:lstStyle/>
          <a:p>
            <a:pPr marL="0" indent="0">
              <a:buNone/>
            </a:pPr>
            <a:r>
              <a:rPr lang="en-US" dirty="0"/>
              <a:t>  1. </a:t>
            </a:r>
            <a:r>
              <a:rPr lang="en-US" sz="2300" b="1" dirty="0"/>
              <a:t>Identify Key Factors Influencing Customer Churn</a:t>
            </a:r>
          </a:p>
          <a:p>
            <a:r>
              <a:rPr lang="en-US" dirty="0"/>
              <a:t>   - Analyze customer data to determine which variables (age, credit score, geography, etc.) have the strongest impact on churn.</a:t>
            </a:r>
          </a:p>
          <a:p>
            <a:r>
              <a:rPr lang="en-US" dirty="0"/>
              <a:t>2. </a:t>
            </a:r>
            <a:r>
              <a:rPr lang="en-US" sz="2300" b="1" dirty="0"/>
              <a:t>Segment Customers Based on Account Behavior</a:t>
            </a:r>
          </a:p>
          <a:p>
            <a:r>
              <a:rPr lang="en-US" dirty="0"/>
              <a:t>   - Group customers into meaningful segments (e.g., by balance, tenure, and activity level) to understand behavior patterns.</a:t>
            </a:r>
          </a:p>
          <a:p>
            <a:r>
              <a:rPr lang="en-US" dirty="0"/>
              <a:t>3.  </a:t>
            </a:r>
            <a:r>
              <a:rPr lang="en-US" sz="2300" b="1" dirty="0"/>
              <a:t>Analyze Demographic Trend</a:t>
            </a:r>
          </a:p>
          <a:p>
            <a:r>
              <a:rPr lang="en-US" dirty="0"/>
              <a:t>   - Examine how customer demographics (age, gender, geography) affect churn and account activity.</a:t>
            </a:r>
          </a:p>
          <a:p>
            <a:r>
              <a:rPr lang="en-US" dirty="0"/>
              <a:t>4.  </a:t>
            </a:r>
            <a:r>
              <a:rPr lang="en-US" sz="2300" b="1" dirty="0"/>
              <a:t>Understand Differences in Customer Behavior Across Regions</a:t>
            </a:r>
          </a:p>
          <a:p>
            <a:r>
              <a:rPr lang="en-US" dirty="0"/>
              <a:t>   - Compare customer behavior in Germany, France, and Spain to uncover regional differences in churn and product usage.</a:t>
            </a:r>
          </a:p>
          <a:p>
            <a:pPr marL="0" indent="0">
              <a:buNone/>
            </a:pPr>
            <a:r>
              <a:rPr lang="en-US" dirty="0"/>
              <a:t>  5. </a:t>
            </a:r>
            <a:r>
              <a:rPr lang="en-US" sz="2300" b="1" dirty="0"/>
              <a:t>Provide Actionable Insights for Reducing Churn</a:t>
            </a:r>
          </a:p>
          <a:p>
            <a:r>
              <a:rPr lang="en-US" dirty="0"/>
              <a:t>   - Offer data-driven recommendations to help the bank improve customer retention strategies and enhance overall profitability.</a:t>
            </a:r>
          </a:p>
          <a:p>
            <a:endParaRPr lang="en-IN" dirty="0"/>
          </a:p>
        </p:txBody>
      </p:sp>
    </p:spTree>
    <p:extLst>
      <p:ext uri="{BB962C8B-B14F-4D97-AF65-F5344CB8AC3E}">
        <p14:creationId xmlns:p14="http://schemas.microsoft.com/office/powerpoint/2010/main" val="70681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CC57-A3A0-1E68-F6DB-5D5F77768FE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08816F6-89DC-2072-26B6-F966E507065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49707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76A-8F7C-4481-FD29-AC8EC990473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B458CCD-2C55-78C1-EECB-4970DC11C030}"/>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296009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8754-5978-528E-1170-5865AFDDC13C}"/>
              </a:ext>
            </a:extLst>
          </p:cNvPr>
          <p:cNvSpPr>
            <a:spLocks noGrp="1"/>
          </p:cNvSpPr>
          <p:nvPr>
            <p:ph type="title"/>
          </p:nvPr>
        </p:nvSpPr>
        <p:spPr>
          <a:xfrm>
            <a:off x="1097280" y="286604"/>
            <a:ext cx="10058400" cy="609136"/>
          </a:xfrm>
        </p:spPr>
        <p:txBody>
          <a:bodyPr>
            <a:normAutofit fontScale="90000"/>
          </a:bodyPr>
          <a:lstStyle/>
          <a:p>
            <a:r>
              <a:rPr lang="en-US" sz="2000" dirty="0"/>
              <a:t>QUES 1. What is the age distribution of the bank's customers across different age groups?</a:t>
            </a:r>
            <a:endParaRPr lang="en-IN" sz="2000" dirty="0"/>
          </a:p>
        </p:txBody>
      </p:sp>
      <p:pic>
        <p:nvPicPr>
          <p:cNvPr id="6" name="Content Placeholder 5">
            <a:extLst>
              <a:ext uri="{FF2B5EF4-FFF2-40B4-BE49-F238E27FC236}">
                <a16:creationId xmlns:a16="http://schemas.microsoft.com/office/drawing/2014/main" id="{31CA93EB-38EA-DB85-7EB9-5AADDA14B889}"/>
              </a:ext>
            </a:extLst>
          </p:cNvPr>
          <p:cNvPicPr>
            <a:picLocks noGrp="1" noChangeAspect="1"/>
          </p:cNvPicPr>
          <p:nvPr>
            <p:ph sz="half" idx="1"/>
          </p:nvPr>
        </p:nvPicPr>
        <p:blipFill>
          <a:blip r:embed="rId2"/>
          <a:stretch>
            <a:fillRect/>
          </a:stretch>
        </p:blipFill>
        <p:spPr>
          <a:xfrm>
            <a:off x="0" y="1082351"/>
            <a:ext cx="5971592" cy="4861249"/>
          </a:xfrm>
        </p:spPr>
      </p:pic>
      <p:sp>
        <p:nvSpPr>
          <p:cNvPr id="4" name="Content Placeholder 3">
            <a:extLst>
              <a:ext uri="{FF2B5EF4-FFF2-40B4-BE49-F238E27FC236}">
                <a16:creationId xmlns:a16="http://schemas.microsoft.com/office/drawing/2014/main" id="{309AF9C3-A192-4EEA-9F53-A143944D55FC}"/>
              </a:ext>
            </a:extLst>
          </p:cNvPr>
          <p:cNvSpPr>
            <a:spLocks noGrp="1"/>
          </p:cNvSpPr>
          <p:nvPr>
            <p:ph sz="half" idx="2"/>
          </p:nvPr>
        </p:nvSpPr>
        <p:spPr>
          <a:xfrm>
            <a:off x="6096000" y="1082351"/>
            <a:ext cx="6096000" cy="5309118"/>
          </a:xfrm>
        </p:spPr>
        <p:txBody>
          <a:bodyPr>
            <a:normAutofit/>
          </a:bodyPr>
          <a:lstStyle/>
          <a:p>
            <a:r>
              <a:rPr lang="en-US" sz="1600" b="1" dirty="0"/>
              <a:t>INSIGHTS :- </a:t>
            </a:r>
          </a:p>
          <a:p>
            <a:pPr>
              <a:buFont typeface="Arial" panose="020B0604020202020204" pitchFamily="34" charset="0"/>
              <a:buChar char="•"/>
            </a:pPr>
            <a:r>
              <a:rPr lang="en-US" sz="1600" dirty="0"/>
              <a:t> The </a:t>
            </a:r>
            <a:r>
              <a:rPr lang="en-US" sz="1600" b="1" dirty="0"/>
              <a:t>36-45 age group</a:t>
            </a:r>
            <a:r>
              <a:rPr lang="en-US" sz="1600" dirty="0"/>
              <a:t> has the largest number of customers (3,736), followed closely by the </a:t>
            </a:r>
            <a:r>
              <a:rPr lang="en-US" sz="1600" b="1" dirty="0"/>
              <a:t>26-35 age group</a:t>
            </a:r>
            <a:r>
              <a:rPr lang="en-US" sz="1600" dirty="0"/>
              <a:t> (3,542). </a:t>
            </a:r>
          </a:p>
          <a:p>
            <a:pPr>
              <a:buFont typeface="Arial" panose="020B0604020202020204" pitchFamily="34" charset="0"/>
              <a:buChar char="•"/>
            </a:pPr>
            <a:r>
              <a:rPr lang="en-US" sz="1600" dirty="0"/>
              <a:t> Younger (18-25) and older (55+) customers represent smaller portions of the overall customer base, with most customers concentrated between </a:t>
            </a:r>
            <a:r>
              <a:rPr lang="en-US" sz="1600" b="1" dirty="0"/>
              <a:t>26 and 45 years old</a:t>
            </a:r>
            <a:r>
              <a:rPr lang="en-US" sz="1600" dirty="0"/>
              <a:t>. </a:t>
            </a:r>
          </a:p>
          <a:p>
            <a:pPr marL="0" indent="0">
              <a:buNone/>
            </a:pPr>
            <a:r>
              <a:rPr lang="en-US" sz="1600" b="1" dirty="0"/>
              <a:t>RECOMMENDATIONS :- </a:t>
            </a:r>
          </a:p>
          <a:p>
            <a:pPr>
              <a:buFont typeface="Arial" panose="020B0604020202020204" pitchFamily="34" charset="0"/>
              <a:buChar char="•"/>
            </a:pPr>
            <a:r>
              <a:rPr lang="en-US" sz="1600" dirty="0"/>
              <a:t> Target Retention Strategies for Key Age Groups.</a:t>
            </a:r>
          </a:p>
          <a:p>
            <a:pPr>
              <a:buFont typeface="Arial" panose="020B0604020202020204" pitchFamily="34" charset="0"/>
              <a:buChar char="•"/>
            </a:pPr>
            <a:r>
              <a:rPr lang="en-US" sz="1600" dirty="0"/>
              <a:t> </a:t>
            </a:r>
            <a:r>
              <a:rPr lang="en-IN" sz="1600" dirty="0"/>
              <a:t>Engage Younger Customers (18-25)</a:t>
            </a:r>
            <a:r>
              <a:rPr lang="en-US" sz="1600" dirty="0"/>
              <a:t> by Offering student loans, first-time credit products, and targeted financial education could attract and retain this younger audience. </a:t>
            </a:r>
          </a:p>
          <a:p>
            <a:pPr>
              <a:buFont typeface="Arial" panose="020B0604020202020204" pitchFamily="34" charset="0"/>
              <a:buChar char="•"/>
            </a:pPr>
            <a:r>
              <a:rPr lang="en-US" sz="1600" dirty="0"/>
              <a:t> Focus on Older Customers (55+) by Offering retirement planning services, pension-related products, and personalized financial advice could be effective. </a:t>
            </a:r>
          </a:p>
          <a:p>
            <a:pPr marL="0" indent="0">
              <a:buNone/>
            </a:pPr>
            <a:endParaRPr lang="en-US" sz="1600" dirty="0"/>
          </a:p>
        </p:txBody>
      </p:sp>
    </p:spTree>
    <p:extLst>
      <p:ext uri="{BB962C8B-B14F-4D97-AF65-F5344CB8AC3E}">
        <p14:creationId xmlns:p14="http://schemas.microsoft.com/office/powerpoint/2010/main" val="201769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9179-6758-10FA-197E-EC527CC024FC}"/>
              </a:ext>
            </a:extLst>
          </p:cNvPr>
          <p:cNvSpPr>
            <a:spLocks noGrp="1"/>
          </p:cNvSpPr>
          <p:nvPr>
            <p:ph type="title"/>
          </p:nvPr>
        </p:nvSpPr>
        <p:spPr>
          <a:xfrm>
            <a:off x="798701" y="185430"/>
            <a:ext cx="10058400" cy="469177"/>
          </a:xfrm>
        </p:spPr>
        <p:txBody>
          <a:bodyPr>
            <a:normAutofit/>
          </a:bodyPr>
          <a:lstStyle/>
          <a:p>
            <a:r>
              <a:rPr lang="en-US" sz="1800" dirty="0"/>
              <a:t>QUES 2. How does tenure affect churn rates?</a:t>
            </a:r>
            <a:endParaRPr lang="en-IN" sz="1800" dirty="0"/>
          </a:p>
        </p:txBody>
      </p:sp>
      <p:pic>
        <p:nvPicPr>
          <p:cNvPr id="6" name="Content Placeholder 5">
            <a:extLst>
              <a:ext uri="{FF2B5EF4-FFF2-40B4-BE49-F238E27FC236}">
                <a16:creationId xmlns:a16="http://schemas.microsoft.com/office/drawing/2014/main" id="{4DE9DD9D-C841-5B15-1125-01D100C27A68}"/>
              </a:ext>
            </a:extLst>
          </p:cNvPr>
          <p:cNvPicPr>
            <a:picLocks noGrp="1" noChangeAspect="1"/>
          </p:cNvPicPr>
          <p:nvPr>
            <p:ph sz="half" idx="1"/>
          </p:nvPr>
        </p:nvPicPr>
        <p:blipFill>
          <a:blip r:embed="rId2"/>
          <a:stretch>
            <a:fillRect/>
          </a:stretch>
        </p:blipFill>
        <p:spPr>
          <a:xfrm>
            <a:off x="0" y="654607"/>
            <a:ext cx="5737225" cy="5736862"/>
          </a:xfrm>
        </p:spPr>
      </p:pic>
      <p:sp>
        <p:nvSpPr>
          <p:cNvPr id="4" name="Content Placeholder 3">
            <a:extLst>
              <a:ext uri="{FF2B5EF4-FFF2-40B4-BE49-F238E27FC236}">
                <a16:creationId xmlns:a16="http://schemas.microsoft.com/office/drawing/2014/main" id="{9EFD7627-F89C-F788-05F5-F42383B93781}"/>
              </a:ext>
            </a:extLst>
          </p:cNvPr>
          <p:cNvSpPr>
            <a:spLocks noGrp="1"/>
          </p:cNvSpPr>
          <p:nvPr>
            <p:ph sz="half" idx="2"/>
          </p:nvPr>
        </p:nvSpPr>
        <p:spPr>
          <a:xfrm>
            <a:off x="5737225" y="1123784"/>
            <a:ext cx="6454775" cy="5449076"/>
          </a:xfrm>
        </p:spPr>
        <p:txBody>
          <a:bodyPr>
            <a:normAutofit/>
          </a:bodyPr>
          <a:lstStyle/>
          <a:p>
            <a:r>
              <a:rPr lang="en-US" sz="1600" b="1" dirty="0"/>
              <a:t>INSIGHTS :- </a:t>
            </a:r>
          </a:p>
          <a:p>
            <a:pPr>
              <a:buFont typeface="Arial" panose="020B0604020202020204" pitchFamily="34" charset="0"/>
              <a:buChar char="•"/>
            </a:pPr>
            <a:r>
              <a:rPr lang="en-US" sz="1600" dirty="0"/>
              <a:t> The </a:t>
            </a:r>
            <a:r>
              <a:rPr lang="en-US" sz="1600" b="1" dirty="0"/>
              <a:t>churn rate</a:t>
            </a:r>
            <a:r>
              <a:rPr lang="en-US" sz="1600" dirty="0"/>
              <a:t> decreases as the </a:t>
            </a:r>
            <a:r>
              <a:rPr lang="en-US" sz="1600" b="1" dirty="0"/>
              <a:t>tenure category </a:t>
            </a:r>
            <a:r>
              <a:rPr lang="en-US" sz="1600" dirty="0"/>
              <a:t>increases, moving from "New" customers to "Loyal" customers. </a:t>
            </a:r>
          </a:p>
          <a:p>
            <a:pPr>
              <a:buFont typeface="Arial" panose="020B0604020202020204" pitchFamily="34" charset="0"/>
              <a:buChar char="•"/>
            </a:pPr>
            <a:r>
              <a:rPr lang="en-US" sz="1600" dirty="0"/>
              <a:t>This trend suggests that </a:t>
            </a:r>
            <a:r>
              <a:rPr lang="en-US" sz="1600" b="1" dirty="0"/>
              <a:t>tenure</a:t>
            </a:r>
            <a:r>
              <a:rPr lang="en-US" sz="1600" dirty="0"/>
              <a:t> plays a significant role in customer retention. The longer customers stay with the bank, the less likely they are to churn. </a:t>
            </a:r>
          </a:p>
          <a:p>
            <a:pPr marL="0" indent="0">
              <a:buNone/>
            </a:pPr>
            <a:r>
              <a:rPr lang="en-US" sz="1600" b="1" dirty="0"/>
              <a:t>RECOMMENDATION</a:t>
            </a:r>
            <a:r>
              <a:rPr lang="en-US" sz="1600" dirty="0"/>
              <a:t> </a:t>
            </a:r>
            <a:r>
              <a:rPr lang="en-US" sz="1600" b="1" dirty="0"/>
              <a:t>:- </a:t>
            </a:r>
          </a:p>
          <a:p>
            <a:pPr>
              <a:buFont typeface="Arial" panose="020B0604020202020204" pitchFamily="34" charset="0"/>
              <a:buChar char="•"/>
            </a:pPr>
            <a:r>
              <a:rPr lang="en-US" sz="1600" dirty="0"/>
              <a:t> </a:t>
            </a:r>
            <a:r>
              <a:rPr lang="en-US" sz="1600" b="1" dirty="0"/>
              <a:t>Focus on Retaining New Customers</a:t>
            </a:r>
            <a:r>
              <a:rPr lang="en-US" sz="1600" dirty="0"/>
              <a:t>: Since new customers have the highest churn rate, the bank should develop targeted onboarding and retention strategies for this group. </a:t>
            </a:r>
          </a:p>
          <a:p>
            <a:pPr>
              <a:buFont typeface="Arial" panose="020B0604020202020204" pitchFamily="34" charset="0"/>
              <a:buChar char="•"/>
            </a:pPr>
            <a:r>
              <a:rPr lang="en-US" sz="1600" dirty="0"/>
              <a:t> </a:t>
            </a:r>
            <a:r>
              <a:rPr lang="en-US" sz="1600" b="1" dirty="0"/>
              <a:t>Build Loyalty Programs</a:t>
            </a:r>
            <a:r>
              <a:rPr lang="en-US" sz="1600" dirty="0"/>
              <a:t>: Strengthen loyalty programs for intermediate and long-term customers to further decrease churn as they progress through their tenure.</a:t>
            </a:r>
            <a:endParaRPr lang="en-IN" sz="1600" dirty="0"/>
          </a:p>
        </p:txBody>
      </p:sp>
    </p:spTree>
    <p:extLst>
      <p:ext uri="{BB962C8B-B14F-4D97-AF65-F5344CB8AC3E}">
        <p14:creationId xmlns:p14="http://schemas.microsoft.com/office/powerpoint/2010/main" val="330453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C28-C022-17C9-C02B-48E84E1404E8}"/>
              </a:ext>
            </a:extLst>
          </p:cNvPr>
          <p:cNvSpPr>
            <a:spLocks noGrp="1"/>
          </p:cNvSpPr>
          <p:nvPr>
            <p:ph type="title"/>
          </p:nvPr>
        </p:nvSpPr>
        <p:spPr>
          <a:xfrm>
            <a:off x="1097280" y="286603"/>
            <a:ext cx="10058400" cy="702303"/>
          </a:xfrm>
        </p:spPr>
        <p:txBody>
          <a:bodyPr>
            <a:normAutofit/>
          </a:bodyPr>
          <a:lstStyle/>
          <a:p>
            <a:r>
              <a:rPr lang="en-US" sz="1800" dirty="0"/>
              <a:t>QUES 3. How does customer activity (active vs. inactive) vary by geography (Germany, France, Spain)?</a:t>
            </a:r>
            <a:endParaRPr lang="en-IN" sz="1800" dirty="0"/>
          </a:p>
        </p:txBody>
      </p:sp>
      <p:pic>
        <p:nvPicPr>
          <p:cNvPr id="6" name="Content Placeholder 5">
            <a:extLst>
              <a:ext uri="{FF2B5EF4-FFF2-40B4-BE49-F238E27FC236}">
                <a16:creationId xmlns:a16="http://schemas.microsoft.com/office/drawing/2014/main" id="{308A5948-C634-9E0C-8D43-4CDB62D217A9}"/>
              </a:ext>
            </a:extLst>
          </p:cNvPr>
          <p:cNvPicPr>
            <a:picLocks noGrp="1" noChangeAspect="1"/>
          </p:cNvPicPr>
          <p:nvPr>
            <p:ph sz="half" idx="1"/>
          </p:nvPr>
        </p:nvPicPr>
        <p:blipFill>
          <a:blip r:embed="rId2"/>
          <a:stretch>
            <a:fillRect/>
          </a:stretch>
        </p:blipFill>
        <p:spPr>
          <a:xfrm>
            <a:off x="195943" y="1464906"/>
            <a:ext cx="5541282" cy="4404187"/>
          </a:xfrm>
        </p:spPr>
      </p:pic>
      <p:sp>
        <p:nvSpPr>
          <p:cNvPr id="4" name="Content Placeholder 3">
            <a:extLst>
              <a:ext uri="{FF2B5EF4-FFF2-40B4-BE49-F238E27FC236}">
                <a16:creationId xmlns:a16="http://schemas.microsoft.com/office/drawing/2014/main" id="{9A48DD60-9597-CAC1-69FC-C12653E26FD6}"/>
              </a:ext>
            </a:extLst>
          </p:cNvPr>
          <p:cNvSpPr>
            <a:spLocks noGrp="1"/>
          </p:cNvSpPr>
          <p:nvPr>
            <p:ph sz="half" idx="2"/>
          </p:nvPr>
        </p:nvSpPr>
        <p:spPr>
          <a:xfrm>
            <a:off x="5626359" y="1464767"/>
            <a:ext cx="6565641" cy="4880187"/>
          </a:xfrm>
        </p:spPr>
        <p:txBody>
          <a:bodyPr>
            <a:normAutofit/>
          </a:bodyPr>
          <a:lstStyle/>
          <a:p>
            <a:r>
              <a:rPr lang="en-US" sz="1800" b="1" dirty="0"/>
              <a:t>INSIGHTS :- </a:t>
            </a:r>
          </a:p>
          <a:p>
            <a:pPr>
              <a:buFont typeface="Arial" panose="020B0604020202020204" pitchFamily="34" charset="0"/>
              <a:buChar char="•"/>
            </a:pPr>
            <a:r>
              <a:rPr lang="en-US" sz="1800" dirty="0"/>
              <a:t> France has the highest number of active members (2,591), significantly more than Spain (1,312) and Germany (1,248). </a:t>
            </a:r>
          </a:p>
          <a:p>
            <a:pPr>
              <a:buFont typeface="Arial" panose="020B0604020202020204" pitchFamily="34" charset="0"/>
              <a:buChar char="•"/>
            </a:pPr>
            <a:r>
              <a:rPr lang="en-US" sz="1800" dirty="0"/>
              <a:t> This suggests that customers in France are more engaged or satisfied with the bank's services compared to customers in Spain and Germany.</a:t>
            </a:r>
          </a:p>
          <a:p>
            <a:pPr marL="0" indent="0">
              <a:buNone/>
            </a:pPr>
            <a:r>
              <a:rPr lang="en-US" sz="1800" b="1" dirty="0"/>
              <a:t>RECOMMENDATION :- </a:t>
            </a:r>
          </a:p>
          <a:p>
            <a:pPr>
              <a:buFont typeface="Arial" panose="020B0604020202020204" pitchFamily="34" charset="0"/>
              <a:buChar char="•"/>
            </a:pPr>
            <a:r>
              <a:rPr lang="en-US" sz="1800" dirty="0"/>
              <a:t> </a:t>
            </a:r>
            <a:r>
              <a:rPr lang="en-IN" sz="1800" dirty="0"/>
              <a:t>Investigate France’s Success </a:t>
            </a:r>
          </a:p>
          <a:p>
            <a:pPr>
              <a:buFont typeface="Arial" panose="020B0604020202020204" pitchFamily="34" charset="0"/>
              <a:buChar char="•"/>
            </a:pPr>
            <a:r>
              <a:rPr lang="en-IN" sz="1800" dirty="0"/>
              <a:t> </a:t>
            </a:r>
            <a:r>
              <a:rPr lang="en-US" sz="1800" dirty="0"/>
              <a:t>Targeted Campaigns for Spain and Germany </a:t>
            </a:r>
          </a:p>
          <a:p>
            <a:pPr>
              <a:buFont typeface="Arial" panose="020B0604020202020204" pitchFamily="34" charset="0"/>
              <a:buChar char="•"/>
            </a:pPr>
            <a:r>
              <a:rPr lang="en-US" sz="1800" dirty="0"/>
              <a:t> Customer Feedback and Service Improvement </a:t>
            </a:r>
            <a:endParaRPr lang="en-IN" sz="1800" dirty="0"/>
          </a:p>
        </p:txBody>
      </p:sp>
    </p:spTree>
    <p:extLst>
      <p:ext uri="{BB962C8B-B14F-4D97-AF65-F5344CB8AC3E}">
        <p14:creationId xmlns:p14="http://schemas.microsoft.com/office/powerpoint/2010/main" val="165989451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{6199510D-75B6-4C4E-B895-FA6F31D6BECA}tf22712842_win32</Template>
  <TotalTime>10438</TotalTime>
  <Words>1918</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Franklin Gothic Book</vt:lpstr>
      <vt:lpstr>Wingdings</vt:lpstr>
      <vt:lpstr>Custom</vt:lpstr>
      <vt:lpstr>BANK CUSTOMER CHURN ANALYSIS</vt:lpstr>
      <vt:lpstr>AGENDA</vt:lpstr>
      <vt:lpstr>INTRODUCTION </vt:lpstr>
      <vt:lpstr>OBJECTIVES</vt:lpstr>
      <vt:lpstr>PowerPoint Presentation</vt:lpstr>
      <vt:lpstr>PowerPoint Presentation</vt:lpstr>
      <vt:lpstr>QUES 1. What is the age distribution of the bank's customers across different age groups?</vt:lpstr>
      <vt:lpstr>QUES 2. How does tenure affect churn rates?</vt:lpstr>
      <vt:lpstr>QUES 3. How does customer activity (active vs. inactive) vary by geography (Germany, France, Spain)?</vt:lpstr>
      <vt:lpstr>QUES 4. How does customer churn vary by geography (Germany, France, Spain)?</vt:lpstr>
      <vt:lpstr>QUES 5. What is the relationship between balance and churn?</vt:lpstr>
      <vt:lpstr>QUES 6. How does the number of products affect churn?</vt:lpstr>
      <vt:lpstr>QUES 7. Which age group has the highest churn rate?</vt:lpstr>
      <vt:lpstr>QUES 8. Is there a difference in churn based on customer activity (active member vs. inactive)?</vt:lpstr>
      <vt:lpstr>QUES 9. What percentage of churners have a credit card vs. those who don't?</vt:lpstr>
      <vt:lpstr>QUES 10. What is the gender distribution of churners?</vt:lpstr>
      <vt:lpstr>INSIGHTS</vt:lpstr>
      <vt:lpstr>SUGGESTIONS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AVIRAJ MISHRA</dc:creator>
  <cp:lastModifiedBy>AVIRAJ MISHRA</cp:lastModifiedBy>
  <cp:revision>18</cp:revision>
  <dcterms:created xsi:type="dcterms:W3CDTF">2024-09-22T07:22:36Z</dcterms:created>
  <dcterms:modified xsi:type="dcterms:W3CDTF">2024-10-03T09:57:19Z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