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awpixel.com/image/517813/free-illustration-vector-coming-soon-opening-soon-announcement" TargetMode="External"/><Relationship Id="rId2" Type="http://schemas.openxmlformats.org/officeDocument/2006/relationships/image" Target="../media/image8.1"/><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ulturacientifica.com/2015/09/16/medicinas-deuteradas/" TargetMode="External"/><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78D4-1EB2-D914-E5BA-544B96B740B8}"/>
              </a:ext>
            </a:extLst>
          </p:cNvPr>
          <p:cNvSpPr>
            <a:spLocks noGrp="1"/>
          </p:cNvSpPr>
          <p:nvPr>
            <p:ph type="ctrTitle"/>
          </p:nvPr>
        </p:nvSpPr>
        <p:spPr>
          <a:xfrm>
            <a:off x="1507067" y="2509934"/>
            <a:ext cx="7766936" cy="1540901"/>
          </a:xfrm>
        </p:spPr>
        <p:txBody>
          <a:bodyPr/>
          <a:lstStyle/>
          <a:p>
            <a:r>
              <a:rPr lang="en-US" dirty="0"/>
              <a:t>OCD PATIENT DATA ANALYSIS</a:t>
            </a:r>
            <a:br>
              <a:rPr lang="en-IN" dirty="0"/>
            </a:br>
            <a:r>
              <a:rPr lang="en-US" dirty="0"/>
              <a:t> </a:t>
            </a:r>
            <a:endParaRPr lang="en-IN" dirty="0"/>
          </a:p>
        </p:txBody>
      </p:sp>
      <p:sp>
        <p:nvSpPr>
          <p:cNvPr id="3" name="Subtitle 2">
            <a:extLst>
              <a:ext uri="{FF2B5EF4-FFF2-40B4-BE49-F238E27FC236}">
                <a16:creationId xmlns:a16="http://schemas.microsoft.com/office/drawing/2014/main" id="{DFB76298-904A-4E7B-1ED2-DA590CF4C472}"/>
              </a:ext>
            </a:extLst>
          </p:cNvPr>
          <p:cNvSpPr>
            <a:spLocks noGrp="1"/>
          </p:cNvSpPr>
          <p:nvPr>
            <p:ph type="subTitle" idx="1"/>
          </p:nvPr>
        </p:nvSpPr>
        <p:spPr/>
        <p:txBody>
          <a:bodyPr/>
          <a:lstStyle/>
          <a:p>
            <a:r>
              <a:rPr lang="en-US" dirty="0"/>
              <a:t>By AVIRAJ MISHRA</a:t>
            </a:r>
          </a:p>
          <a:p>
            <a:r>
              <a:rPr lang="en-US" dirty="0"/>
              <a:t>July 15</a:t>
            </a:r>
            <a:r>
              <a:rPr lang="en-US" baseline="30000" dirty="0"/>
              <a:t>th</a:t>
            </a:r>
            <a:r>
              <a:rPr lang="en-US" dirty="0"/>
              <a:t> ,2024</a:t>
            </a:r>
          </a:p>
          <a:p>
            <a:endParaRPr lang="en-IN" dirty="0"/>
          </a:p>
        </p:txBody>
      </p:sp>
    </p:spTree>
    <p:extLst>
      <p:ext uri="{BB962C8B-B14F-4D97-AF65-F5344CB8AC3E}">
        <p14:creationId xmlns:p14="http://schemas.microsoft.com/office/powerpoint/2010/main" val="2812442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2A3F-CE8A-79C6-902C-E18BBEFC0550}"/>
              </a:ext>
            </a:extLst>
          </p:cNvPr>
          <p:cNvSpPr>
            <a:spLocks noGrp="1"/>
          </p:cNvSpPr>
          <p:nvPr>
            <p:ph type="title"/>
          </p:nvPr>
        </p:nvSpPr>
        <p:spPr>
          <a:xfrm>
            <a:off x="677334" y="609600"/>
            <a:ext cx="8596668" cy="584718"/>
          </a:xfrm>
        </p:spPr>
        <p:txBody>
          <a:bodyPr>
            <a:normAutofit/>
          </a:bodyPr>
          <a:lstStyle/>
          <a:p>
            <a:r>
              <a:rPr lang="en-US" sz="2000" dirty="0"/>
              <a:t>Question 5: What are the Common Medications and Their Effectiveness?</a:t>
            </a:r>
            <a:endParaRPr lang="en-IN" sz="2000" dirty="0"/>
          </a:p>
        </p:txBody>
      </p:sp>
      <p:pic>
        <p:nvPicPr>
          <p:cNvPr id="5" name="Content Placeholder 4">
            <a:extLst>
              <a:ext uri="{FF2B5EF4-FFF2-40B4-BE49-F238E27FC236}">
                <a16:creationId xmlns:a16="http://schemas.microsoft.com/office/drawing/2014/main" id="{79ACDCB1-ABC9-FC71-06AC-4784B89DC52D}"/>
              </a:ext>
            </a:extLst>
          </p:cNvPr>
          <p:cNvPicPr>
            <a:picLocks noGrp="1" noChangeAspect="1"/>
          </p:cNvPicPr>
          <p:nvPr>
            <p:ph idx="1"/>
          </p:nvPr>
        </p:nvPicPr>
        <p:blipFill>
          <a:blip r:embed="rId2"/>
          <a:stretch>
            <a:fillRect/>
          </a:stretch>
        </p:blipFill>
        <p:spPr>
          <a:xfrm>
            <a:off x="1889488" y="1599944"/>
            <a:ext cx="6321451" cy="3658111"/>
          </a:xfrm>
        </p:spPr>
      </p:pic>
      <p:sp>
        <p:nvSpPr>
          <p:cNvPr id="6" name="TextBox 5">
            <a:extLst>
              <a:ext uri="{FF2B5EF4-FFF2-40B4-BE49-F238E27FC236}">
                <a16:creationId xmlns:a16="http://schemas.microsoft.com/office/drawing/2014/main" id="{E1063257-F291-C2B7-CA14-746A8353204D}"/>
              </a:ext>
            </a:extLst>
          </p:cNvPr>
          <p:cNvSpPr txBox="1"/>
          <p:nvPr/>
        </p:nvSpPr>
        <p:spPr>
          <a:xfrm>
            <a:off x="1889488" y="5645020"/>
            <a:ext cx="6321451" cy="923330"/>
          </a:xfrm>
          <a:prstGeom prst="rect">
            <a:avLst/>
          </a:prstGeom>
          <a:noFill/>
        </p:spPr>
        <p:txBody>
          <a:bodyPr wrap="square" rtlCol="0">
            <a:spAutoFit/>
          </a:bodyPr>
          <a:lstStyle/>
          <a:p>
            <a:r>
              <a:rPr lang="en-US" dirty="0"/>
              <a:t>INSIGHT : Medicine which has the lowest average Y-BOCS score will be better option for treatment. So for SSRI is best for compulsions and SNRI is best for obsessions.</a:t>
            </a:r>
            <a:endParaRPr lang="en-IN" dirty="0"/>
          </a:p>
        </p:txBody>
      </p:sp>
    </p:spTree>
    <p:extLst>
      <p:ext uri="{BB962C8B-B14F-4D97-AF65-F5344CB8AC3E}">
        <p14:creationId xmlns:p14="http://schemas.microsoft.com/office/powerpoint/2010/main" val="193504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5720-4C63-219B-40B7-910FA85C92F8}"/>
              </a:ext>
            </a:extLst>
          </p:cNvPr>
          <p:cNvSpPr>
            <a:spLocks noGrp="1"/>
          </p:cNvSpPr>
          <p:nvPr>
            <p:ph type="title"/>
          </p:nvPr>
        </p:nvSpPr>
        <p:spPr>
          <a:xfrm>
            <a:off x="677334" y="273698"/>
            <a:ext cx="8596668" cy="715347"/>
          </a:xfrm>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EF9186B5-8DC9-80F4-7522-C3B0BCF72E61}"/>
              </a:ext>
            </a:extLst>
          </p:cNvPr>
          <p:cNvSpPr>
            <a:spLocks noGrp="1"/>
          </p:cNvSpPr>
          <p:nvPr>
            <p:ph idx="1"/>
          </p:nvPr>
        </p:nvSpPr>
        <p:spPr>
          <a:xfrm>
            <a:off x="677334" y="1324947"/>
            <a:ext cx="8596668" cy="4716415"/>
          </a:xfrm>
        </p:spPr>
        <p:txBody>
          <a:bodyPr/>
          <a:lstStyle/>
          <a:p>
            <a:r>
              <a:rPr lang="en-IN" b="1" dirty="0"/>
              <a:t>Patient Count by Ethnicity </a:t>
            </a:r>
            <a:r>
              <a:rPr lang="en-IN" dirty="0"/>
              <a:t>: </a:t>
            </a:r>
            <a:r>
              <a:rPr lang="en-US" dirty="0"/>
              <a:t>The distribution suggests that Caucasians are the most represented, while Africans are underrepresented. This could indicate disparities in diagnosis, access to healthcare, or cultural attitudes towards seeking treatment. </a:t>
            </a:r>
          </a:p>
          <a:p>
            <a:pPr marL="0" indent="0">
              <a:buNone/>
            </a:pPr>
            <a:endParaRPr lang="en-US" dirty="0"/>
          </a:p>
          <a:p>
            <a:r>
              <a:rPr lang="en-US" dirty="0"/>
              <a:t>Severity of OCD symptoms may vary with age, requiring age-specific treatment approaches. </a:t>
            </a:r>
          </a:p>
          <a:p>
            <a:pPr marL="0" indent="0">
              <a:buNone/>
            </a:pPr>
            <a:endParaRPr lang="en-US" dirty="0"/>
          </a:p>
          <a:p>
            <a:r>
              <a:rPr lang="en-US" dirty="0"/>
              <a:t>The patient count fluctuates throughout the year, with peaks in January and August, and a general decline in spring and fall months, indicating seasonal influences on mental health care-seeking behavior.</a:t>
            </a:r>
          </a:p>
          <a:p>
            <a:pPr marL="0" indent="0">
              <a:buNone/>
            </a:pPr>
            <a:r>
              <a:rPr lang="en-US" dirty="0"/>
              <a:t> </a:t>
            </a:r>
          </a:p>
          <a:p>
            <a:r>
              <a:rPr lang="en-US" dirty="0"/>
              <a:t>Understanding the genetic component can guide early interventions and tailored treatment plans for those with a family history of OCD.</a:t>
            </a:r>
          </a:p>
          <a:p>
            <a:endParaRPr lang="en-IN" dirty="0"/>
          </a:p>
        </p:txBody>
      </p:sp>
    </p:spTree>
    <p:extLst>
      <p:ext uri="{BB962C8B-B14F-4D97-AF65-F5344CB8AC3E}">
        <p14:creationId xmlns:p14="http://schemas.microsoft.com/office/powerpoint/2010/main" val="323034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CD02-D33C-5E5D-E223-EB19D39EF7DC}"/>
              </a:ext>
            </a:extLst>
          </p:cNvPr>
          <p:cNvSpPr>
            <a:spLocks noGrp="1"/>
          </p:cNvSpPr>
          <p:nvPr>
            <p:ph type="title"/>
          </p:nvPr>
        </p:nvSpPr>
        <p:spPr>
          <a:xfrm>
            <a:off x="677334" y="156238"/>
            <a:ext cx="8596668" cy="776823"/>
          </a:xfrm>
        </p:spPr>
        <p:txBody>
          <a:bodyPr/>
          <a:lstStyle/>
          <a:p>
            <a:r>
              <a:rPr lang="en-US" dirty="0"/>
              <a:t>SUGGESTIONS AND RECOMMENDATIONS</a:t>
            </a:r>
            <a:endParaRPr lang="en-IN" dirty="0"/>
          </a:p>
        </p:txBody>
      </p:sp>
      <p:sp>
        <p:nvSpPr>
          <p:cNvPr id="3" name="Content Placeholder 2">
            <a:extLst>
              <a:ext uri="{FF2B5EF4-FFF2-40B4-BE49-F238E27FC236}">
                <a16:creationId xmlns:a16="http://schemas.microsoft.com/office/drawing/2014/main" id="{0069EEE4-0077-AC57-F405-5513A2048F74}"/>
              </a:ext>
            </a:extLst>
          </p:cNvPr>
          <p:cNvSpPr>
            <a:spLocks noGrp="1"/>
          </p:cNvSpPr>
          <p:nvPr>
            <p:ph idx="1"/>
          </p:nvPr>
        </p:nvSpPr>
        <p:spPr>
          <a:xfrm>
            <a:off x="677334" y="1124891"/>
            <a:ext cx="8596668" cy="5397208"/>
          </a:xfrm>
        </p:spPr>
        <p:txBody>
          <a:bodyPr>
            <a:normAutofit/>
          </a:bodyPr>
          <a:lstStyle/>
          <a:p>
            <a:r>
              <a:rPr lang="en-IN" b="1" dirty="0"/>
              <a:t>Addressing Ethnic Disparities : </a:t>
            </a:r>
            <a:r>
              <a:rPr lang="en-US" dirty="0"/>
              <a:t>Increase awareness and encourage help-seeking in underrepresented ethnic groups, particularly the African community. </a:t>
            </a:r>
          </a:p>
          <a:p>
            <a:r>
              <a:rPr lang="en-IN" b="1" dirty="0"/>
              <a:t>Public Awareness Campaigns </a:t>
            </a:r>
            <a:r>
              <a:rPr lang="en-IN" dirty="0"/>
              <a:t>: </a:t>
            </a:r>
            <a:r>
              <a:rPr lang="en-US" dirty="0"/>
              <a:t>Launch support programs in late summer to mitigate back-to-school stress and reduce the August peak.</a:t>
            </a:r>
          </a:p>
          <a:p>
            <a:r>
              <a:rPr lang="en-US" b="1" dirty="0"/>
              <a:t>Genetic Component Consideration:</a:t>
            </a:r>
            <a:endParaRPr lang="en-US" dirty="0"/>
          </a:p>
          <a:p>
            <a:pPr>
              <a:buFont typeface="Arial" panose="020B0604020202020204" pitchFamily="34" charset="0"/>
              <a:buChar char="•"/>
            </a:pPr>
            <a:r>
              <a:rPr lang="en-US" b="1" dirty="0"/>
              <a:t>Early Screening:</a:t>
            </a:r>
            <a:r>
              <a:rPr lang="en-US" dirty="0"/>
              <a:t> Implement early screening for individuals with a family history of OCD.</a:t>
            </a:r>
          </a:p>
          <a:p>
            <a:pPr>
              <a:buFont typeface="Arial" panose="020B0604020202020204" pitchFamily="34" charset="0"/>
              <a:buChar char="•"/>
            </a:pPr>
            <a:r>
              <a:rPr lang="en-US" b="1" dirty="0"/>
              <a:t>Tailored Treatments:</a:t>
            </a:r>
            <a:r>
              <a:rPr lang="en-US" dirty="0"/>
              <a:t> Develop personalized treatment plans for patients with genetic predispositions to OCD.</a:t>
            </a:r>
          </a:p>
          <a:p>
            <a:r>
              <a:rPr lang="en-IN" b="1" dirty="0"/>
              <a:t>Continuous Data Monitoring:</a:t>
            </a:r>
            <a:endParaRPr lang="en-IN" dirty="0"/>
          </a:p>
          <a:p>
            <a:pPr>
              <a:buFont typeface="Arial" panose="020B0604020202020204" pitchFamily="34" charset="0"/>
              <a:buChar char="•"/>
            </a:pPr>
            <a:r>
              <a:rPr lang="en-IN" b="1" dirty="0"/>
              <a:t>Trend Analysis:</a:t>
            </a:r>
            <a:r>
              <a:rPr lang="en-IN" dirty="0"/>
              <a:t> Regularly analyse patient data to identify emerging trends and adjust strategies accordingly.</a:t>
            </a:r>
          </a:p>
          <a:p>
            <a:pPr>
              <a:buFont typeface="Arial" panose="020B0604020202020204" pitchFamily="34" charset="0"/>
              <a:buChar char="•"/>
            </a:pPr>
            <a:r>
              <a:rPr lang="en-IN" b="1" dirty="0"/>
              <a:t>Feedback Mechanism:</a:t>
            </a:r>
            <a:r>
              <a:rPr lang="en-IN" dirty="0"/>
              <a:t> Establish a feedback loop with patients to continuously improve intervention strategies based on real-time data.</a:t>
            </a:r>
          </a:p>
          <a:p>
            <a:endParaRPr lang="en-IN" b="1" dirty="0"/>
          </a:p>
        </p:txBody>
      </p:sp>
    </p:spTree>
    <p:extLst>
      <p:ext uri="{BB962C8B-B14F-4D97-AF65-F5344CB8AC3E}">
        <p14:creationId xmlns:p14="http://schemas.microsoft.com/office/powerpoint/2010/main" val="2332455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FBF62B-9A52-FD7C-986B-1E506790CE2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78294" y="530289"/>
            <a:ext cx="7007290" cy="5609253"/>
          </a:xfrm>
          <a:prstGeom prst="rect">
            <a:avLst/>
          </a:prstGeom>
        </p:spPr>
      </p:pic>
    </p:spTree>
    <p:extLst>
      <p:ext uri="{BB962C8B-B14F-4D97-AF65-F5344CB8AC3E}">
        <p14:creationId xmlns:p14="http://schemas.microsoft.com/office/powerpoint/2010/main" val="128563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8350-BAFF-3593-F312-B6FDBD8A30A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57F221E-5930-33D0-86E4-0459E68EF4F4}"/>
              </a:ext>
            </a:extLst>
          </p:cNvPr>
          <p:cNvSpPr>
            <a:spLocks noGrp="1"/>
          </p:cNvSpPr>
          <p:nvPr>
            <p:ph idx="1"/>
          </p:nvPr>
        </p:nvSpPr>
        <p:spPr>
          <a:xfrm>
            <a:off x="677334" y="1787366"/>
            <a:ext cx="8596668" cy="2980578"/>
          </a:xfrm>
        </p:spPr>
        <p:txBody>
          <a:bodyPr/>
          <a:lstStyle/>
          <a:p>
            <a:pPr>
              <a:buFont typeface="Wingdings" panose="05000000000000000000" pitchFamily="2" charset="2"/>
              <a:buChar char="v"/>
            </a:pPr>
            <a:r>
              <a:rPr lang="en-US" dirty="0"/>
              <a:t>Introduction</a:t>
            </a:r>
          </a:p>
          <a:p>
            <a:pPr>
              <a:buFont typeface="Wingdings" panose="05000000000000000000" pitchFamily="2" charset="2"/>
              <a:buChar char="v"/>
            </a:pPr>
            <a:r>
              <a:rPr lang="en-US" dirty="0"/>
              <a:t>Dashboard </a:t>
            </a:r>
          </a:p>
          <a:p>
            <a:pPr>
              <a:buFont typeface="Wingdings" panose="05000000000000000000" pitchFamily="2" charset="2"/>
              <a:buChar char="v"/>
            </a:pPr>
            <a:r>
              <a:rPr lang="en-US" dirty="0"/>
              <a:t>Questions Solved</a:t>
            </a:r>
          </a:p>
          <a:p>
            <a:pPr>
              <a:buFont typeface="Wingdings" panose="05000000000000000000" pitchFamily="2" charset="2"/>
              <a:buChar char="v"/>
            </a:pPr>
            <a:r>
              <a:rPr lang="en-US" dirty="0"/>
              <a:t>Insights</a:t>
            </a:r>
          </a:p>
          <a:p>
            <a:pPr>
              <a:buFont typeface="Wingdings" panose="05000000000000000000" pitchFamily="2" charset="2"/>
              <a:buChar char="v"/>
            </a:pPr>
            <a:r>
              <a:rPr lang="en-US" dirty="0"/>
              <a:t>Suggestions and Recommendations</a:t>
            </a:r>
          </a:p>
          <a:p>
            <a:pPr marL="0" indent="0">
              <a:buNone/>
            </a:pPr>
            <a:endParaRPr lang="en-IN" dirty="0"/>
          </a:p>
        </p:txBody>
      </p:sp>
    </p:spTree>
    <p:extLst>
      <p:ext uri="{BB962C8B-B14F-4D97-AF65-F5344CB8AC3E}">
        <p14:creationId xmlns:p14="http://schemas.microsoft.com/office/powerpoint/2010/main" val="33686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F242-F5EF-CBF1-F3F9-29E354C0D5E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AF766D2-E5EB-847C-A879-9460B43C8783}"/>
              </a:ext>
            </a:extLst>
          </p:cNvPr>
          <p:cNvSpPr>
            <a:spLocks noGrp="1"/>
          </p:cNvSpPr>
          <p:nvPr>
            <p:ph idx="1"/>
          </p:nvPr>
        </p:nvSpPr>
        <p:spPr>
          <a:xfrm>
            <a:off x="677334" y="1679511"/>
            <a:ext cx="8596668" cy="4361852"/>
          </a:xfrm>
        </p:spPr>
        <p:txBody>
          <a:bodyPr/>
          <a:lstStyle/>
          <a:p>
            <a:r>
              <a:rPr lang="en-US" b="0" i="0" dirty="0">
                <a:solidFill>
                  <a:srgbClr val="3C4043"/>
                </a:solidFill>
                <a:effectLst/>
                <a:highlight>
                  <a:srgbClr val="FFFFFF"/>
                </a:highlight>
                <a:latin typeface="Inter"/>
              </a:rPr>
              <a:t>The "OCD Patient Dataset: Demographics &amp; Clinical Data" is a comprehensive collection of information pertaining to 1500 individuals diagnosed with Obsessive-Compulsive Disorder (OCD). This dataset encompasses a wide range of parameters, providing a detailed insight into the demographic and clinical profiles of these individuals. </a:t>
            </a:r>
          </a:p>
          <a:p>
            <a:r>
              <a:rPr lang="en-US" b="0" i="0" dirty="0">
                <a:solidFill>
                  <a:srgbClr val="3C4043"/>
                </a:solidFill>
                <a:effectLst/>
                <a:highlight>
                  <a:srgbClr val="FFFFFF"/>
                </a:highlight>
                <a:latin typeface="Inter"/>
              </a:rPr>
              <a:t>Included in this dataset are key demographic details such as age, gender, ethnicity, marital status, and education level, offering a comprehensive overview of the sample population. Additionally, clinical information like the date of OCD diagnosis, duration of symptoms, and any previous psychiatric diagnoses are recorded, providing context to the patients' journeys. </a:t>
            </a:r>
          </a:p>
          <a:p>
            <a:r>
              <a:rPr lang="en-US" b="0" i="0" dirty="0">
                <a:solidFill>
                  <a:srgbClr val="3C4043"/>
                </a:solidFill>
                <a:effectLst/>
                <a:highlight>
                  <a:srgbClr val="FFFFFF"/>
                </a:highlight>
                <a:latin typeface="Inter"/>
              </a:rPr>
              <a:t>Overall, this dataset serves as a valuable resource for researchers, clinicians, and mental health professionals seeking to gain a deeper understanding of OCD and its manifestations within a diverse patient population.</a:t>
            </a:r>
            <a:endParaRPr lang="en-IN" dirty="0"/>
          </a:p>
        </p:txBody>
      </p:sp>
    </p:spTree>
    <p:extLst>
      <p:ext uri="{BB962C8B-B14F-4D97-AF65-F5344CB8AC3E}">
        <p14:creationId xmlns:p14="http://schemas.microsoft.com/office/powerpoint/2010/main" val="121246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B3393D-7247-9523-271A-FA4CD7FAC346}"/>
              </a:ext>
            </a:extLst>
          </p:cNvPr>
          <p:cNvPicPr>
            <a:picLocks noChangeAspect="1"/>
          </p:cNvPicPr>
          <p:nvPr/>
        </p:nvPicPr>
        <p:blipFill>
          <a:blip r:embed="rId2"/>
          <a:stretch>
            <a:fillRect/>
          </a:stretch>
        </p:blipFill>
        <p:spPr>
          <a:xfrm>
            <a:off x="0" y="12162"/>
            <a:ext cx="12192000" cy="6833675"/>
          </a:xfrm>
          <a:prstGeom prst="rect">
            <a:avLst/>
          </a:prstGeom>
        </p:spPr>
      </p:pic>
    </p:spTree>
    <p:extLst>
      <p:ext uri="{BB962C8B-B14F-4D97-AF65-F5344CB8AC3E}">
        <p14:creationId xmlns:p14="http://schemas.microsoft.com/office/powerpoint/2010/main" val="284566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20F6-8A07-3D09-3CE8-9D0C0F3CF289}"/>
              </a:ext>
            </a:extLst>
          </p:cNvPr>
          <p:cNvSpPr>
            <a:spLocks noGrp="1"/>
          </p:cNvSpPr>
          <p:nvPr>
            <p:ph type="title"/>
          </p:nvPr>
        </p:nvSpPr>
        <p:spPr>
          <a:xfrm>
            <a:off x="612019" y="807966"/>
            <a:ext cx="3854528" cy="687013"/>
          </a:xfrm>
        </p:spPr>
        <p:txBody>
          <a:bodyPr/>
          <a:lstStyle/>
          <a:p>
            <a:r>
              <a:rPr lang="en-US" dirty="0"/>
              <a:t>OCD PATIENT DATA ANALYSIS</a:t>
            </a:r>
            <a:endParaRPr lang="en-IN" dirty="0"/>
          </a:p>
        </p:txBody>
      </p:sp>
      <p:pic>
        <p:nvPicPr>
          <p:cNvPr id="6" name="Content Placeholder 5">
            <a:extLst>
              <a:ext uri="{FF2B5EF4-FFF2-40B4-BE49-F238E27FC236}">
                <a16:creationId xmlns:a16="http://schemas.microsoft.com/office/drawing/2014/main" id="{E6B1B7BC-CF53-2D14-B6EE-DC82AB0C6C44}"/>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320749" y="1498604"/>
            <a:ext cx="4215137" cy="2761641"/>
          </a:xfrm>
        </p:spPr>
      </p:pic>
      <p:sp>
        <p:nvSpPr>
          <p:cNvPr id="4" name="Text Placeholder 3">
            <a:extLst>
              <a:ext uri="{FF2B5EF4-FFF2-40B4-BE49-F238E27FC236}">
                <a16:creationId xmlns:a16="http://schemas.microsoft.com/office/drawing/2014/main" id="{A09B9236-EF28-6A4D-A23F-44B364717F41}"/>
              </a:ext>
            </a:extLst>
          </p:cNvPr>
          <p:cNvSpPr>
            <a:spLocks noGrp="1"/>
          </p:cNvSpPr>
          <p:nvPr>
            <p:ph type="body" sz="half" idx="2"/>
          </p:nvPr>
        </p:nvSpPr>
        <p:spPr>
          <a:xfrm>
            <a:off x="612019" y="1871119"/>
            <a:ext cx="3854528" cy="2584449"/>
          </a:xfrm>
        </p:spPr>
        <p:txBody>
          <a:bodyPr>
            <a:normAutofit fontScale="92500" lnSpcReduction="10000"/>
          </a:bodyPr>
          <a:lstStyle/>
          <a:p>
            <a:pPr marL="285750" indent="-285750">
              <a:buFont typeface="Wingdings" panose="05000000000000000000" pitchFamily="2" charset="2"/>
              <a:buChar char="q"/>
            </a:pPr>
            <a:r>
              <a:rPr lang="en-US" dirty="0"/>
              <a:t>COMPULSIVE PATTERNS : Analyzing patients compulsive behavior and insights on treating them.</a:t>
            </a:r>
          </a:p>
          <a:p>
            <a:pPr marL="285750" indent="-285750">
              <a:buFont typeface="Wingdings" panose="05000000000000000000" pitchFamily="2" charset="2"/>
              <a:buChar char="q"/>
            </a:pPr>
            <a:r>
              <a:rPr lang="en-US" dirty="0"/>
              <a:t>GENDER ANALYSIS : Among male and female who suffers the most.</a:t>
            </a:r>
          </a:p>
          <a:p>
            <a:pPr marL="285750" indent="-285750">
              <a:buFont typeface="Wingdings" panose="05000000000000000000" pitchFamily="2" charset="2"/>
              <a:buChar char="q"/>
            </a:pPr>
            <a:r>
              <a:rPr lang="en-US" dirty="0"/>
              <a:t>OBSESSIONS ANALYSIS : Analyzing the patients on the basis of their obsessions using Yale – Brown Obsessive-Compulsive Scale (Y-BOCS) scores.</a:t>
            </a:r>
          </a:p>
          <a:p>
            <a:pPr marL="285750" indent="-285750">
              <a:buFont typeface="Wingdings" panose="05000000000000000000" pitchFamily="2" charset="2"/>
              <a:buChar char="q"/>
            </a:pPr>
            <a:endParaRPr lang="en-US" dirty="0"/>
          </a:p>
          <a:p>
            <a:r>
              <a:rPr lang="en-US" dirty="0"/>
              <a:t> </a:t>
            </a:r>
            <a:endParaRPr lang="en-IN" dirty="0"/>
          </a:p>
        </p:txBody>
      </p:sp>
      <p:sp>
        <p:nvSpPr>
          <p:cNvPr id="7" name="TextBox 6">
            <a:extLst>
              <a:ext uri="{FF2B5EF4-FFF2-40B4-BE49-F238E27FC236}">
                <a16:creationId xmlns:a16="http://schemas.microsoft.com/office/drawing/2014/main" id="{88774B52-7240-23E3-8C09-04A01A6EAE70}"/>
              </a:ext>
            </a:extLst>
          </p:cNvPr>
          <p:cNvSpPr txBox="1"/>
          <p:nvPr/>
        </p:nvSpPr>
        <p:spPr>
          <a:xfrm>
            <a:off x="5320749" y="4455568"/>
            <a:ext cx="4513262" cy="230832"/>
          </a:xfrm>
          <a:prstGeom prst="rect">
            <a:avLst/>
          </a:prstGeom>
          <a:noFill/>
        </p:spPr>
        <p:txBody>
          <a:bodyPr wrap="square" rtlCol="0">
            <a:spAutoFit/>
          </a:bodyPr>
          <a:lstStyle/>
          <a:p>
            <a:r>
              <a:rPr lang="en-IN" sz="900">
                <a:hlinkClick r:id="rId3" tooltip="https://culturacientifica.com/2015/09/16/medicinas-deuteradas/"/>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2183575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710E-4DAF-03AD-CB0A-728F75F84D04}"/>
              </a:ext>
            </a:extLst>
          </p:cNvPr>
          <p:cNvSpPr>
            <a:spLocks noGrp="1"/>
          </p:cNvSpPr>
          <p:nvPr>
            <p:ph type="title"/>
          </p:nvPr>
        </p:nvSpPr>
        <p:spPr>
          <a:xfrm>
            <a:off x="677334" y="609600"/>
            <a:ext cx="8596668" cy="808653"/>
          </a:xfrm>
        </p:spPr>
        <p:txBody>
          <a:bodyPr>
            <a:normAutofit/>
          </a:bodyPr>
          <a:lstStyle/>
          <a:p>
            <a:r>
              <a:rPr lang="en-US" sz="2000" dirty="0"/>
              <a:t>Ques 1. Count and Percent of Female vs Male that have OCD &amp;  Average Obsession Score by Gender. </a:t>
            </a:r>
            <a:endParaRPr lang="en-IN" sz="2000" dirty="0"/>
          </a:p>
        </p:txBody>
      </p:sp>
      <p:pic>
        <p:nvPicPr>
          <p:cNvPr id="5" name="Content Placeholder 4">
            <a:extLst>
              <a:ext uri="{FF2B5EF4-FFF2-40B4-BE49-F238E27FC236}">
                <a16:creationId xmlns:a16="http://schemas.microsoft.com/office/drawing/2014/main" id="{179B1869-9A2E-5E3C-D952-C303E9384281}"/>
              </a:ext>
            </a:extLst>
          </p:cNvPr>
          <p:cNvPicPr>
            <a:picLocks noGrp="1" noChangeAspect="1"/>
          </p:cNvPicPr>
          <p:nvPr>
            <p:ph idx="1"/>
          </p:nvPr>
        </p:nvPicPr>
        <p:blipFill>
          <a:blip r:embed="rId2"/>
          <a:stretch>
            <a:fillRect/>
          </a:stretch>
        </p:blipFill>
        <p:spPr>
          <a:xfrm>
            <a:off x="2700530" y="1903529"/>
            <a:ext cx="4288099" cy="3219899"/>
          </a:xfrm>
        </p:spPr>
      </p:pic>
      <p:sp>
        <p:nvSpPr>
          <p:cNvPr id="6" name="TextBox 5">
            <a:extLst>
              <a:ext uri="{FF2B5EF4-FFF2-40B4-BE49-F238E27FC236}">
                <a16:creationId xmlns:a16="http://schemas.microsoft.com/office/drawing/2014/main" id="{49B0AB44-53C1-A1C9-2A15-0B733D3220F2}"/>
              </a:ext>
            </a:extLst>
          </p:cNvPr>
          <p:cNvSpPr txBox="1"/>
          <p:nvPr/>
        </p:nvSpPr>
        <p:spPr>
          <a:xfrm>
            <a:off x="1278294" y="5346441"/>
            <a:ext cx="7408506" cy="923330"/>
          </a:xfrm>
          <a:prstGeom prst="rect">
            <a:avLst/>
          </a:prstGeom>
          <a:noFill/>
        </p:spPr>
        <p:txBody>
          <a:bodyPr wrap="square" rtlCol="0">
            <a:spAutoFit/>
          </a:bodyPr>
          <a:lstStyle/>
          <a:p>
            <a:r>
              <a:rPr lang="en-US" dirty="0"/>
              <a:t>INSIGHT : As we can see average obsession score among the two genders is not very different. Thus we can conclude OCD is among both male and female equally.</a:t>
            </a:r>
            <a:endParaRPr lang="en-IN" dirty="0"/>
          </a:p>
        </p:txBody>
      </p:sp>
    </p:spTree>
    <p:extLst>
      <p:ext uri="{BB962C8B-B14F-4D97-AF65-F5344CB8AC3E}">
        <p14:creationId xmlns:p14="http://schemas.microsoft.com/office/powerpoint/2010/main" val="167200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F4DD-2043-346D-6848-3CB2A8814B5D}"/>
              </a:ext>
            </a:extLst>
          </p:cNvPr>
          <p:cNvSpPr>
            <a:spLocks noGrp="1"/>
          </p:cNvSpPr>
          <p:nvPr>
            <p:ph type="title"/>
          </p:nvPr>
        </p:nvSpPr>
        <p:spPr>
          <a:xfrm>
            <a:off x="677334" y="609600"/>
            <a:ext cx="8596668" cy="622041"/>
          </a:xfrm>
        </p:spPr>
        <p:txBody>
          <a:bodyPr>
            <a:normAutofit/>
          </a:bodyPr>
          <a:lstStyle/>
          <a:p>
            <a:r>
              <a:rPr lang="en-US" sz="2000" dirty="0"/>
              <a:t>Ques 2. Count &amp; Average Obsession Score by Ethnicities that have OCD.</a:t>
            </a:r>
            <a:endParaRPr lang="en-IN" sz="2000" dirty="0"/>
          </a:p>
        </p:txBody>
      </p:sp>
      <p:pic>
        <p:nvPicPr>
          <p:cNvPr id="5" name="Content Placeholder 4">
            <a:extLst>
              <a:ext uri="{FF2B5EF4-FFF2-40B4-BE49-F238E27FC236}">
                <a16:creationId xmlns:a16="http://schemas.microsoft.com/office/drawing/2014/main" id="{EB0863F0-503A-0B27-DEC6-62F0414BD24C}"/>
              </a:ext>
            </a:extLst>
          </p:cNvPr>
          <p:cNvPicPr>
            <a:picLocks noGrp="1" noChangeAspect="1"/>
          </p:cNvPicPr>
          <p:nvPr>
            <p:ph idx="1"/>
          </p:nvPr>
        </p:nvPicPr>
        <p:blipFill>
          <a:blip r:embed="rId2"/>
          <a:stretch>
            <a:fillRect/>
          </a:stretch>
        </p:blipFill>
        <p:spPr>
          <a:xfrm>
            <a:off x="677334" y="1231641"/>
            <a:ext cx="8596312" cy="2146714"/>
          </a:xfrm>
        </p:spPr>
      </p:pic>
      <p:sp>
        <p:nvSpPr>
          <p:cNvPr id="6" name="TextBox 5">
            <a:extLst>
              <a:ext uri="{FF2B5EF4-FFF2-40B4-BE49-F238E27FC236}">
                <a16:creationId xmlns:a16="http://schemas.microsoft.com/office/drawing/2014/main" id="{EA7A1A7F-FEC0-651D-00D2-2395BB3DB1FE}"/>
              </a:ext>
            </a:extLst>
          </p:cNvPr>
          <p:cNvSpPr txBox="1"/>
          <p:nvPr/>
        </p:nvSpPr>
        <p:spPr>
          <a:xfrm>
            <a:off x="677334" y="3589176"/>
            <a:ext cx="8596312" cy="2585323"/>
          </a:xfrm>
          <a:prstGeom prst="rect">
            <a:avLst/>
          </a:prstGeom>
          <a:noFill/>
        </p:spPr>
        <p:txBody>
          <a:bodyPr wrap="square" rtlCol="0">
            <a:spAutoFit/>
          </a:bodyPr>
          <a:lstStyle/>
          <a:p>
            <a:r>
              <a:rPr lang="en-US" b="1" dirty="0"/>
              <a:t>Key Observations:</a:t>
            </a:r>
            <a:endParaRPr lang="en-US" dirty="0"/>
          </a:p>
          <a:p>
            <a:pPr>
              <a:buFont typeface="Arial" panose="020B0604020202020204" pitchFamily="34" charset="0"/>
              <a:buChar char="•"/>
            </a:pPr>
            <a:r>
              <a:rPr lang="en-US" b="1" dirty="0"/>
              <a:t>Caucasian Patients:</a:t>
            </a:r>
            <a:r>
              <a:rPr lang="en-US" dirty="0"/>
              <a:t> This group has the highest patient count, indicating that Caucasians are the most represented in this dataset.</a:t>
            </a:r>
          </a:p>
          <a:p>
            <a:pPr>
              <a:buFont typeface="Arial" panose="020B0604020202020204" pitchFamily="34" charset="0"/>
              <a:buChar char="•"/>
            </a:pPr>
            <a:r>
              <a:rPr lang="en-US" b="1" dirty="0"/>
              <a:t>Hispanic and Asian Patients:</a:t>
            </a:r>
            <a:r>
              <a:rPr lang="en-US" dirty="0"/>
              <a:t> These groups have a slightly lower but nearly equal representation, suggesting similar levels of OCD diagnosis or treatment seeking among these ethnicities.</a:t>
            </a:r>
          </a:p>
          <a:p>
            <a:pPr>
              <a:buFont typeface="Arial" panose="020B0604020202020204" pitchFamily="34" charset="0"/>
              <a:buChar char="•"/>
            </a:pPr>
            <a:r>
              <a:rPr lang="en-US" b="1" dirty="0"/>
              <a:t>African Patients:</a:t>
            </a:r>
            <a:r>
              <a:rPr lang="en-US" dirty="0"/>
              <a:t> This group has the lowest count, which might indicate underrepresentation or potential barriers to access or diagnosis.</a:t>
            </a:r>
          </a:p>
          <a:p>
            <a:endParaRPr lang="en-IN" dirty="0"/>
          </a:p>
        </p:txBody>
      </p:sp>
    </p:spTree>
    <p:extLst>
      <p:ext uri="{BB962C8B-B14F-4D97-AF65-F5344CB8AC3E}">
        <p14:creationId xmlns:p14="http://schemas.microsoft.com/office/powerpoint/2010/main" val="405458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7181-91E2-441E-59B8-590CC136F73E}"/>
              </a:ext>
            </a:extLst>
          </p:cNvPr>
          <p:cNvSpPr>
            <a:spLocks noGrp="1"/>
          </p:cNvSpPr>
          <p:nvPr>
            <p:ph type="title"/>
          </p:nvPr>
        </p:nvSpPr>
        <p:spPr>
          <a:xfrm>
            <a:off x="677334" y="609600"/>
            <a:ext cx="8596668" cy="491412"/>
          </a:xfrm>
        </p:spPr>
        <p:txBody>
          <a:bodyPr>
            <a:normAutofit/>
          </a:bodyPr>
          <a:lstStyle/>
          <a:p>
            <a:r>
              <a:rPr lang="en-US" sz="2000" dirty="0"/>
              <a:t>Ques 3. Number of people diagnosed with OCD Month of Month.</a:t>
            </a:r>
            <a:endParaRPr lang="en-IN" sz="2000" dirty="0"/>
          </a:p>
        </p:txBody>
      </p:sp>
      <p:pic>
        <p:nvPicPr>
          <p:cNvPr id="5" name="Content Placeholder 4">
            <a:extLst>
              <a:ext uri="{FF2B5EF4-FFF2-40B4-BE49-F238E27FC236}">
                <a16:creationId xmlns:a16="http://schemas.microsoft.com/office/drawing/2014/main" id="{4B0E34E2-D0FD-7CD6-4F26-669C3F53D9E7}"/>
              </a:ext>
            </a:extLst>
          </p:cNvPr>
          <p:cNvPicPr>
            <a:picLocks noGrp="1" noChangeAspect="1"/>
          </p:cNvPicPr>
          <p:nvPr>
            <p:ph idx="1"/>
          </p:nvPr>
        </p:nvPicPr>
        <p:blipFill>
          <a:blip r:embed="rId2"/>
          <a:stretch>
            <a:fillRect/>
          </a:stretch>
        </p:blipFill>
        <p:spPr>
          <a:xfrm>
            <a:off x="677334" y="1344180"/>
            <a:ext cx="8596312" cy="960917"/>
          </a:xfrm>
        </p:spPr>
      </p:pic>
      <p:sp>
        <p:nvSpPr>
          <p:cNvPr id="7" name="TextBox 6">
            <a:extLst>
              <a:ext uri="{FF2B5EF4-FFF2-40B4-BE49-F238E27FC236}">
                <a16:creationId xmlns:a16="http://schemas.microsoft.com/office/drawing/2014/main" id="{8886168E-8F8D-0306-9FAD-BF13F509AD92}"/>
              </a:ext>
            </a:extLst>
          </p:cNvPr>
          <p:cNvSpPr txBox="1"/>
          <p:nvPr/>
        </p:nvSpPr>
        <p:spPr>
          <a:xfrm>
            <a:off x="677334" y="2548265"/>
            <a:ext cx="8596312" cy="3554819"/>
          </a:xfrm>
          <a:prstGeom prst="rect">
            <a:avLst/>
          </a:prstGeom>
          <a:noFill/>
        </p:spPr>
        <p:txBody>
          <a:bodyPr wrap="square" rtlCol="0">
            <a:spAutoFit/>
          </a:bodyPr>
          <a:lstStyle/>
          <a:p>
            <a:r>
              <a:rPr lang="en-US" sz="1500" b="1" dirty="0"/>
              <a:t>Key Insights:</a:t>
            </a:r>
            <a:endParaRPr lang="en-US" sz="1500" dirty="0"/>
          </a:p>
          <a:p>
            <a:pPr>
              <a:buFont typeface="+mj-lt"/>
              <a:buAutoNum type="arabicPeriod"/>
            </a:pPr>
            <a:r>
              <a:rPr lang="en-US" sz="1500" b="1" dirty="0"/>
              <a:t>High Patient Counts in January and August:</a:t>
            </a:r>
            <a:endParaRPr lang="en-US" sz="1500" dirty="0"/>
          </a:p>
          <a:p>
            <a:pPr marL="742950" lvl="1" indent="-285750">
              <a:buFont typeface="+mj-lt"/>
              <a:buAutoNum type="arabicPeriod"/>
            </a:pPr>
            <a:r>
              <a:rPr lang="en-US" sz="1500" b="1" dirty="0"/>
              <a:t>January:</a:t>
            </a:r>
            <a:r>
              <a:rPr lang="en-US" sz="1500" dirty="0"/>
              <a:t> The peak in patient count may be due to the aftermath of holiday stress and the onset of New Year’s resolutions, prompting individuals to seek help.</a:t>
            </a:r>
          </a:p>
          <a:p>
            <a:pPr marL="742950" lvl="1" indent="-285750">
              <a:buFont typeface="+mj-lt"/>
              <a:buAutoNum type="arabicPeriod"/>
            </a:pPr>
            <a:r>
              <a:rPr lang="en-US" sz="1500" b="1" dirty="0"/>
              <a:t>August:</a:t>
            </a:r>
            <a:r>
              <a:rPr lang="en-US" sz="1500" dirty="0"/>
              <a:t> The increase could be related to back-to-school stress and the end of summer vacations, leading to a spike in mental health consultations.</a:t>
            </a:r>
          </a:p>
          <a:p>
            <a:pPr>
              <a:buFont typeface="+mj-lt"/>
              <a:buAutoNum type="arabicPeriod"/>
            </a:pPr>
            <a:r>
              <a:rPr lang="en-US" sz="1500" b="1" dirty="0"/>
              <a:t>Lower Patient Counts in Spring and Early Summer (April to July):</a:t>
            </a:r>
            <a:endParaRPr lang="en-US" sz="1500" dirty="0"/>
          </a:p>
          <a:p>
            <a:pPr marL="742950" lvl="1" indent="-285750">
              <a:buFont typeface="+mj-lt"/>
              <a:buAutoNum type="arabicPeriod"/>
            </a:pPr>
            <a:r>
              <a:rPr lang="en-US" sz="1500" dirty="0"/>
              <a:t>This period shows a relatively stable and lower patient count, which might indicate fewer stressors or a general decrease in the tendency to seek treatment during these months.</a:t>
            </a:r>
          </a:p>
          <a:p>
            <a:pPr>
              <a:buFont typeface="+mj-lt"/>
              <a:buAutoNum type="arabicPeriod"/>
            </a:pPr>
            <a:r>
              <a:rPr lang="en-US" sz="1500" b="1" dirty="0"/>
              <a:t>Fluctuations in Fall:</a:t>
            </a:r>
            <a:endParaRPr lang="en-US" sz="1500" dirty="0"/>
          </a:p>
          <a:p>
            <a:pPr marL="742950" lvl="1" indent="-285750">
              <a:buFont typeface="+mj-lt"/>
              <a:buAutoNum type="arabicPeriod"/>
            </a:pPr>
            <a:r>
              <a:rPr lang="en-US" sz="1500" dirty="0"/>
              <a:t>The gradual decline from September to November, with a peak in October, suggests varying factors influencing mental health care-seeking behavior in the fall, such as changes in routine or seasonal affective disorder.</a:t>
            </a:r>
          </a:p>
          <a:p>
            <a:endParaRPr lang="en-IN" sz="1500" dirty="0"/>
          </a:p>
        </p:txBody>
      </p:sp>
    </p:spTree>
    <p:extLst>
      <p:ext uri="{BB962C8B-B14F-4D97-AF65-F5344CB8AC3E}">
        <p14:creationId xmlns:p14="http://schemas.microsoft.com/office/powerpoint/2010/main" val="417726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CB5D-D8C7-DF47-7482-A3213310E5B4}"/>
              </a:ext>
            </a:extLst>
          </p:cNvPr>
          <p:cNvSpPr>
            <a:spLocks noGrp="1"/>
          </p:cNvSpPr>
          <p:nvPr>
            <p:ph type="title"/>
          </p:nvPr>
        </p:nvSpPr>
        <p:spPr>
          <a:xfrm>
            <a:off x="677334" y="609600"/>
            <a:ext cx="8596668" cy="799322"/>
          </a:xfrm>
        </p:spPr>
        <p:txBody>
          <a:bodyPr>
            <a:normAutofit/>
          </a:bodyPr>
          <a:lstStyle/>
          <a:p>
            <a:r>
              <a:rPr lang="en-US" sz="2000" dirty="0"/>
              <a:t>Ques 4. What is the most common compulsion type (Count) &amp; its respective Average Obsession Score?</a:t>
            </a:r>
            <a:endParaRPr lang="en-IN" sz="2000" dirty="0"/>
          </a:p>
        </p:txBody>
      </p:sp>
      <p:pic>
        <p:nvPicPr>
          <p:cNvPr id="5" name="Content Placeholder 4">
            <a:extLst>
              <a:ext uri="{FF2B5EF4-FFF2-40B4-BE49-F238E27FC236}">
                <a16:creationId xmlns:a16="http://schemas.microsoft.com/office/drawing/2014/main" id="{FC4D5482-2792-FF23-C315-18321DA2DBB7}"/>
              </a:ext>
            </a:extLst>
          </p:cNvPr>
          <p:cNvPicPr>
            <a:picLocks noGrp="1" noChangeAspect="1"/>
          </p:cNvPicPr>
          <p:nvPr>
            <p:ph idx="1"/>
          </p:nvPr>
        </p:nvPicPr>
        <p:blipFill>
          <a:blip r:embed="rId2"/>
          <a:stretch>
            <a:fillRect/>
          </a:stretch>
        </p:blipFill>
        <p:spPr>
          <a:xfrm>
            <a:off x="1923090" y="1695208"/>
            <a:ext cx="5172797" cy="3467584"/>
          </a:xfrm>
        </p:spPr>
      </p:pic>
      <p:sp>
        <p:nvSpPr>
          <p:cNvPr id="6" name="TextBox 5">
            <a:extLst>
              <a:ext uri="{FF2B5EF4-FFF2-40B4-BE49-F238E27FC236}">
                <a16:creationId xmlns:a16="http://schemas.microsoft.com/office/drawing/2014/main" id="{7C5A3150-346C-4CAB-DFD1-49C24CE9144C}"/>
              </a:ext>
            </a:extLst>
          </p:cNvPr>
          <p:cNvSpPr txBox="1"/>
          <p:nvPr/>
        </p:nvSpPr>
        <p:spPr>
          <a:xfrm>
            <a:off x="746449" y="5691673"/>
            <a:ext cx="8024327" cy="646331"/>
          </a:xfrm>
          <a:prstGeom prst="rect">
            <a:avLst/>
          </a:prstGeom>
          <a:noFill/>
        </p:spPr>
        <p:txBody>
          <a:bodyPr wrap="square" rtlCol="0">
            <a:spAutoFit/>
          </a:bodyPr>
          <a:lstStyle/>
          <a:p>
            <a:r>
              <a:rPr lang="en-US" dirty="0"/>
              <a:t>INSIGHT : A large no. of patients have the compulsion of washing and counting which can be treated with proper medication.</a:t>
            </a:r>
            <a:endParaRPr lang="en-IN" dirty="0"/>
          </a:p>
        </p:txBody>
      </p:sp>
    </p:spTree>
    <p:extLst>
      <p:ext uri="{BB962C8B-B14F-4D97-AF65-F5344CB8AC3E}">
        <p14:creationId xmlns:p14="http://schemas.microsoft.com/office/powerpoint/2010/main" val="32501830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1731</TotalTime>
  <Words>849</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Inter</vt:lpstr>
      <vt:lpstr>Trebuchet MS</vt:lpstr>
      <vt:lpstr>Wingdings</vt:lpstr>
      <vt:lpstr>Wingdings 3</vt:lpstr>
      <vt:lpstr>Facet</vt:lpstr>
      <vt:lpstr>OCD PATIENT DATA ANALYSIS  </vt:lpstr>
      <vt:lpstr>AGENDA</vt:lpstr>
      <vt:lpstr>INTRODUCTION</vt:lpstr>
      <vt:lpstr>PowerPoint Presentation</vt:lpstr>
      <vt:lpstr>OCD PATIENT DATA ANALYSIS</vt:lpstr>
      <vt:lpstr>Ques 1. Count and Percent of Female vs Male that have OCD &amp;  Average Obsession Score by Gender. </vt:lpstr>
      <vt:lpstr>Ques 2. Count &amp; Average Obsession Score by Ethnicities that have OCD.</vt:lpstr>
      <vt:lpstr>Ques 3. Number of people diagnosed with OCD Month of Month.</vt:lpstr>
      <vt:lpstr>Ques 4. What is the most common compulsion type (Count) &amp; its respective Average Obsession Score?</vt:lpstr>
      <vt:lpstr>Question 5: What are the Common Medications and Their Effectiveness?</vt:lpstr>
      <vt:lpstr>INSIGHTS</vt:lpstr>
      <vt:lpstr>SUGGESTIONS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STORE SALES INSIGHTS FOR EUROPEAN STORES</dc:title>
  <dc:creator>AVIRAJ MISHRA</dc:creator>
  <cp:lastModifiedBy>AVIRAJ MISHRA</cp:lastModifiedBy>
  <cp:revision>6</cp:revision>
  <dcterms:created xsi:type="dcterms:W3CDTF">2024-05-21T04:34:43Z</dcterms:created>
  <dcterms:modified xsi:type="dcterms:W3CDTF">2024-07-15T09:21:05Z</dcterms:modified>
</cp:coreProperties>
</file>