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F1BCD3-178D-47E2-87D6-8E9CB2E189DC}"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IN"/>
        </a:p>
      </dgm:t>
    </dgm:pt>
    <dgm:pt modelId="{3EFB7C4C-F952-4883-B8A0-B5D56C87D044}">
      <dgm:prSet phldrT="[Text]"/>
      <dgm:spPr/>
      <dgm:t>
        <a:bodyPr/>
        <a:lstStyle/>
        <a:p>
          <a:r>
            <a:rPr lang="en-IN" dirty="0" smtClean="0"/>
            <a:t>Sign up Sponsorship deals with Olympic stars</a:t>
          </a:r>
          <a:endParaRPr lang="en-IN" dirty="0"/>
        </a:p>
      </dgm:t>
    </dgm:pt>
    <dgm:pt modelId="{240D1370-99D7-490A-AD4A-D3370F5A49AC}" type="parTrans" cxnId="{B4B60D5B-BF0B-486D-AA2A-829083270297}">
      <dgm:prSet/>
      <dgm:spPr/>
      <dgm:t>
        <a:bodyPr/>
        <a:lstStyle/>
        <a:p>
          <a:endParaRPr lang="en-IN"/>
        </a:p>
      </dgm:t>
    </dgm:pt>
    <dgm:pt modelId="{267845EE-7AA3-432C-8AF0-0E4F580F5387}" type="sibTrans" cxnId="{B4B60D5B-BF0B-486D-AA2A-829083270297}">
      <dgm:prSet/>
      <dgm:spPr/>
      <dgm:t>
        <a:bodyPr/>
        <a:lstStyle/>
        <a:p>
          <a:endParaRPr lang="en-IN"/>
        </a:p>
      </dgm:t>
    </dgm:pt>
    <dgm:pt modelId="{0744D4C2-D535-4508-B6EE-CD867F38765E}">
      <dgm:prSet phldrT="[Text]" custT="1"/>
      <dgm:spPr/>
      <dgm:t>
        <a:bodyPr/>
        <a:lstStyle/>
        <a:p>
          <a:r>
            <a:rPr lang="en-IN" sz="1100" dirty="0" smtClean="0"/>
            <a:t>Increase marketing of shoes in new markets like </a:t>
          </a:r>
          <a:r>
            <a:rPr lang="en-IN" sz="1100" dirty="0" err="1" smtClean="0"/>
            <a:t>Asia,Africa,South</a:t>
          </a:r>
          <a:r>
            <a:rPr lang="en-IN" sz="1100" dirty="0" smtClean="0"/>
            <a:t> </a:t>
          </a:r>
          <a:r>
            <a:rPr lang="en-IN" sz="1100" dirty="0" err="1" smtClean="0"/>
            <a:t>america</a:t>
          </a:r>
          <a:r>
            <a:rPr lang="en-IN" sz="1100" dirty="0" smtClean="0"/>
            <a:t> </a:t>
          </a:r>
          <a:r>
            <a:rPr lang="en-IN" sz="1100" dirty="0" err="1" smtClean="0"/>
            <a:t>etdc</a:t>
          </a:r>
          <a:r>
            <a:rPr lang="en-IN" sz="1100" dirty="0" smtClean="0"/>
            <a:t>.</a:t>
          </a:r>
          <a:endParaRPr lang="en-IN" sz="1100" dirty="0"/>
        </a:p>
      </dgm:t>
    </dgm:pt>
    <dgm:pt modelId="{D5DA1EFF-161C-409C-A308-6C0FF4CED11F}" type="parTrans" cxnId="{4FE32570-516C-4039-8F54-7DB2176387F1}">
      <dgm:prSet/>
      <dgm:spPr/>
      <dgm:t>
        <a:bodyPr/>
        <a:lstStyle/>
        <a:p>
          <a:endParaRPr lang="en-IN"/>
        </a:p>
      </dgm:t>
    </dgm:pt>
    <dgm:pt modelId="{246E7B1C-EC06-448F-B804-C007AAB280C7}" type="sibTrans" cxnId="{4FE32570-516C-4039-8F54-7DB2176387F1}">
      <dgm:prSet/>
      <dgm:spPr/>
      <dgm:t>
        <a:bodyPr/>
        <a:lstStyle/>
        <a:p>
          <a:endParaRPr lang="en-IN"/>
        </a:p>
      </dgm:t>
    </dgm:pt>
    <dgm:pt modelId="{16EC5039-8020-48BF-ACFF-35946B32F260}">
      <dgm:prSet phldrT="[Text]" custT="1"/>
      <dgm:spPr/>
      <dgm:t>
        <a:bodyPr/>
        <a:lstStyle/>
        <a:p>
          <a:r>
            <a:rPr lang="en-IN" sz="1200" dirty="0" smtClean="0"/>
            <a:t>Diversify to new markets such as </a:t>
          </a:r>
          <a:r>
            <a:rPr lang="en-IN" sz="1200" dirty="0" err="1" smtClean="0"/>
            <a:t>Basketball,Baseball,American</a:t>
          </a:r>
          <a:r>
            <a:rPr lang="en-IN" sz="1200" dirty="0" smtClean="0"/>
            <a:t> </a:t>
          </a:r>
          <a:r>
            <a:rPr lang="en-IN" sz="1200" dirty="0" err="1" smtClean="0"/>
            <a:t>soccers</a:t>
          </a:r>
          <a:endParaRPr lang="en-IN" sz="1200" dirty="0"/>
        </a:p>
      </dgm:t>
    </dgm:pt>
    <dgm:pt modelId="{B2987AD0-0F76-4F08-8AE6-226080BB5956}" type="parTrans" cxnId="{B98BB719-B76B-47F8-A04C-295574AB63B5}">
      <dgm:prSet/>
      <dgm:spPr/>
      <dgm:t>
        <a:bodyPr/>
        <a:lstStyle/>
        <a:p>
          <a:endParaRPr lang="en-IN"/>
        </a:p>
      </dgm:t>
    </dgm:pt>
    <dgm:pt modelId="{5D1AE462-62E0-4021-A887-65C6779582EE}" type="sibTrans" cxnId="{B98BB719-B76B-47F8-A04C-295574AB63B5}">
      <dgm:prSet/>
      <dgm:spPr/>
      <dgm:t>
        <a:bodyPr/>
        <a:lstStyle/>
        <a:p>
          <a:endParaRPr lang="en-IN"/>
        </a:p>
      </dgm:t>
    </dgm:pt>
    <dgm:pt modelId="{FD1195D0-E7C3-4A3E-BB0C-DEEF19F3E084}">
      <dgm:prSet phldrT="[Text]" custT="1"/>
      <dgm:spPr/>
      <dgm:t>
        <a:bodyPr/>
        <a:lstStyle/>
        <a:p>
          <a:r>
            <a:rPr lang="en-IN" sz="1000" dirty="0" smtClean="0"/>
            <a:t>Move manufacturing to cheaper places to reduce overall manufacturing costs.</a:t>
          </a:r>
          <a:endParaRPr lang="en-IN" sz="1000" dirty="0"/>
        </a:p>
      </dgm:t>
    </dgm:pt>
    <dgm:pt modelId="{2D2EC741-6DC5-46D9-9F0A-557FE09786CA}" type="parTrans" cxnId="{6E4D436A-0B78-466C-85DD-F51128541D30}">
      <dgm:prSet/>
      <dgm:spPr/>
      <dgm:t>
        <a:bodyPr/>
        <a:lstStyle/>
        <a:p>
          <a:endParaRPr lang="en-IN"/>
        </a:p>
      </dgm:t>
    </dgm:pt>
    <dgm:pt modelId="{9A0F9954-81D4-4416-BC5B-421C092F614D}" type="sibTrans" cxnId="{6E4D436A-0B78-466C-85DD-F51128541D30}">
      <dgm:prSet/>
      <dgm:spPr/>
      <dgm:t>
        <a:bodyPr/>
        <a:lstStyle/>
        <a:p>
          <a:endParaRPr lang="en-IN"/>
        </a:p>
      </dgm:t>
    </dgm:pt>
    <dgm:pt modelId="{17301621-52D2-429C-AA8A-398B2BF84710}" type="pres">
      <dgm:prSet presAssocID="{3DF1BCD3-178D-47E2-87D6-8E9CB2E189DC}" presName="Name0" presStyleCnt="0">
        <dgm:presLayoutVars>
          <dgm:chMax val="7"/>
          <dgm:resizeHandles val="exact"/>
        </dgm:presLayoutVars>
      </dgm:prSet>
      <dgm:spPr/>
    </dgm:pt>
    <dgm:pt modelId="{19E064A3-4921-42E4-914F-562D034B7A89}" type="pres">
      <dgm:prSet presAssocID="{3DF1BCD3-178D-47E2-87D6-8E9CB2E189DC}" presName="comp1" presStyleCnt="0"/>
      <dgm:spPr/>
    </dgm:pt>
    <dgm:pt modelId="{EA4F69F8-0487-499B-8CB9-9EE3FA782448}" type="pres">
      <dgm:prSet presAssocID="{3DF1BCD3-178D-47E2-87D6-8E9CB2E189DC}" presName="circle1" presStyleLbl="node1" presStyleIdx="0" presStyleCnt="4"/>
      <dgm:spPr/>
      <dgm:t>
        <a:bodyPr/>
        <a:lstStyle/>
        <a:p>
          <a:endParaRPr lang="en-IN"/>
        </a:p>
      </dgm:t>
    </dgm:pt>
    <dgm:pt modelId="{70A45C7A-5C9A-4CA8-A10B-A937F648D1FE}" type="pres">
      <dgm:prSet presAssocID="{3DF1BCD3-178D-47E2-87D6-8E9CB2E189DC}" presName="c1text" presStyleLbl="node1" presStyleIdx="0" presStyleCnt="4">
        <dgm:presLayoutVars>
          <dgm:bulletEnabled val="1"/>
        </dgm:presLayoutVars>
      </dgm:prSet>
      <dgm:spPr/>
      <dgm:t>
        <a:bodyPr/>
        <a:lstStyle/>
        <a:p>
          <a:endParaRPr lang="en-IN"/>
        </a:p>
      </dgm:t>
    </dgm:pt>
    <dgm:pt modelId="{EFB2E3EE-2CE9-463A-A29E-4EA523C315B1}" type="pres">
      <dgm:prSet presAssocID="{3DF1BCD3-178D-47E2-87D6-8E9CB2E189DC}" presName="comp2" presStyleCnt="0"/>
      <dgm:spPr/>
    </dgm:pt>
    <dgm:pt modelId="{8F313F6E-28D4-4A47-9E13-E85B9AE7F521}" type="pres">
      <dgm:prSet presAssocID="{3DF1BCD3-178D-47E2-87D6-8E9CB2E189DC}" presName="circle2" presStyleLbl="node1" presStyleIdx="1" presStyleCnt="4" custAng="0"/>
      <dgm:spPr/>
      <dgm:t>
        <a:bodyPr/>
        <a:lstStyle/>
        <a:p>
          <a:endParaRPr lang="en-IN"/>
        </a:p>
      </dgm:t>
    </dgm:pt>
    <dgm:pt modelId="{139F4F2E-EC06-4A57-B9A6-5DC610892160}" type="pres">
      <dgm:prSet presAssocID="{3DF1BCD3-178D-47E2-87D6-8E9CB2E189DC}" presName="c2text" presStyleLbl="node1" presStyleIdx="1" presStyleCnt="4">
        <dgm:presLayoutVars>
          <dgm:bulletEnabled val="1"/>
        </dgm:presLayoutVars>
      </dgm:prSet>
      <dgm:spPr/>
      <dgm:t>
        <a:bodyPr/>
        <a:lstStyle/>
        <a:p>
          <a:endParaRPr lang="en-IN"/>
        </a:p>
      </dgm:t>
    </dgm:pt>
    <dgm:pt modelId="{817D79ED-BB63-4EB1-8320-99A62C2E202B}" type="pres">
      <dgm:prSet presAssocID="{3DF1BCD3-178D-47E2-87D6-8E9CB2E189DC}" presName="comp3" presStyleCnt="0"/>
      <dgm:spPr/>
    </dgm:pt>
    <dgm:pt modelId="{65473A3A-DFFB-485D-8E78-EBBB1C0F659B}" type="pres">
      <dgm:prSet presAssocID="{3DF1BCD3-178D-47E2-87D6-8E9CB2E189DC}" presName="circle3" presStyleLbl="node1" presStyleIdx="2" presStyleCnt="4" custLinFactNeighborX="17" custLinFactNeighborY="678"/>
      <dgm:spPr/>
      <dgm:t>
        <a:bodyPr/>
        <a:lstStyle/>
        <a:p>
          <a:endParaRPr lang="en-IN"/>
        </a:p>
      </dgm:t>
    </dgm:pt>
    <dgm:pt modelId="{4A56C3F5-0C30-420D-AF68-80EA4AD3CEFD}" type="pres">
      <dgm:prSet presAssocID="{3DF1BCD3-178D-47E2-87D6-8E9CB2E189DC}" presName="c3text" presStyleLbl="node1" presStyleIdx="2" presStyleCnt="4">
        <dgm:presLayoutVars>
          <dgm:bulletEnabled val="1"/>
        </dgm:presLayoutVars>
      </dgm:prSet>
      <dgm:spPr/>
      <dgm:t>
        <a:bodyPr/>
        <a:lstStyle/>
        <a:p>
          <a:endParaRPr lang="en-IN"/>
        </a:p>
      </dgm:t>
    </dgm:pt>
    <dgm:pt modelId="{55A7112F-DF09-4BCA-B253-A89EA7030932}" type="pres">
      <dgm:prSet presAssocID="{3DF1BCD3-178D-47E2-87D6-8E9CB2E189DC}" presName="comp4" presStyleCnt="0"/>
      <dgm:spPr/>
    </dgm:pt>
    <dgm:pt modelId="{45033D19-3214-4B28-9BCC-16A650148717}" type="pres">
      <dgm:prSet presAssocID="{3DF1BCD3-178D-47E2-87D6-8E9CB2E189DC}" presName="circle4" presStyleLbl="node1" presStyleIdx="3" presStyleCnt="4"/>
      <dgm:spPr/>
      <dgm:t>
        <a:bodyPr/>
        <a:lstStyle/>
        <a:p>
          <a:endParaRPr lang="en-IN"/>
        </a:p>
      </dgm:t>
    </dgm:pt>
    <dgm:pt modelId="{C74F39E4-A8BC-4AD3-A8B8-06E1D3655772}" type="pres">
      <dgm:prSet presAssocID="{3DF1BCD3-178D-47E2-87D6-8E9CB2E189DC}" presName="c4text" presStyleLbl="node1" presStyleIdx="3" presStyleCnt="4">
        <dgm:presLayoutVars>
          <dgm:bulletEnabled val="1"/>
        </dgm:presLayoutVars>
      </dgm:prSet>
      <dgm:spPr/>
      <dgm:t>
        <a:bodyPr/>
        <a:lstStyle/>
        <a:p>
          <a:endParaRPr lang="en-IN"/>
        </a:p>
      </dgm:t>
    </dgm:pt>
  </dgm:ptLst>
  <dgm:cxnLst>
    <dgm:cxn modelId="{88FB966A-1707-4CA0-AA89-4BDA75D08C0E}" type="presOf" srcId="{3EFB7C4C-F952-4883-B8A0-B5D56C87D044}" destId="{EA4F69F8-0487-499B-8CB9-9EE3FA782448}" srcOrd="0" destOrd="0" presId="urn:microsoft.com/office/officeart/2005/8/layout/venn2"/>
    <dgm:cxn modelId="{AF714800-B755-4F97-A6D6-C9500DC6ABF9}" type="presOf" srcId="{FD1195D0-E7C3-4A3E-BB0C-DEEF19F3E084}" destId="{C74F39E4-A8BC-4AD3-A8B8-06E1D3655772}" srcOrd="1" destOrd="0" presId="urn:microsoft.com/office/officeart/2005/8/layout/venn2"/>
    <dgm:cxn modelId="{395F48AF-91BC-4218-9A34-23D8704D902B}" type="presOf" srcId="{3EFB7C4C-F952-4883-B8A0-B5D56C87D044}" destId="{70A45C7A-5C9A-4CA8-A10B-A937F648D1FE}" srcOrd="1" destOrd="0" presId="urn:microsoft.com/office/officeart/2005/8/layout/venn2"/>
    <dgm:cxn modelId="{B4B60D5B-BF0B-486D-AA2A-829083270297}" srcId="{3DF1BCD3-178D-47E2-87D6-8E9CB2E189DC}" destId="{3EFB7C4C-F952-4883-B8A0-B5D56C87D044}" srcOrd="0" destOrd="0" parTransId="{240D1370-99D7-490A-AD4A-D3370F5A49AC}" sibTransId="{267845EE-7AA3-432C-8AF0-0E4F580F5387}"/>
    <dgm:cxn modelId="{4FE32570-516C-4039-8F54-7DB2176387F1}" srcId="{3DF1BCD3-178D-47E2-87D6-8E9CB2E189DC}" destId="{0744D4C2-D535-4508-B6EE-CD867F38765E}" srcOrd="1" destOrd="0" parTransId="{D5DA1EFF-161C-409C-A308-6C0FF4CED11F}" sibTransId="{246E7B1C-EC06-448F-B804-C007AAB280C7}"/>
    <dgm:cxn modelId="{27419554-8623-4764-B23D-066E1B01FF1B}" type="presOf" srcId="{0744D4C2-D535-4508-B6EE-CD867F38765E}" destId="{8F313F6E-28D4-4A47-9E13-E85B9AE7F521}" srcOrd="0" destOrd="0" presId="urn:microsoft.com/office/officeart/2005/8/layout/venn2"/>
    <dgm:cxn modelId="{0323610A-3A1C-40B7-A5C5-CDC464388616}" type="presOf" srcId="{0744D4C2-D535-4508-B6EE-CD867F38765E}" destId="{139F4F2E-EC06-4A57-B9A6-5DC610892160}" srcOrd="1" destOrd="0" presId="urn:microsoft.com/office/officeart/2005/8/layout/venn2"/>
    <dgm:cxn modelId="{B98BB719-B76B-47F8-A04C-295574AB63B5}" srcId="{3DF1BCD3-178D-47E2-87D6-8E9CB2E189DC}" destId="{16EC5039-8020-48BF-ACFF-35946B32F260}" srcOrd="2" destOrd="0" parTransId="{B2987AD0-0F76-4F08-8AE6-226080BB5956}" sibTransId="{5D1AE462-62E0-4021-A887-65C6779582EE}"/>
    <dgm:cxn modelId="{6E4D436A-0B78-466C-85DD-F51128541D30}" srcId="{3DF1BCD3-178D-47E2-87D6-8E9CB2E189DC}" destId="{FD1195D0-E7C3-4A3E-BB0C-DEEF19F3E084}" srcOrd="3" destOrd="0" parTransId="{2D2EC741-6DC5-46D9-9F0A-557FE09786CA}" sibTransId="{9A0F9954-81D4-4416-BC5B-421C092F614D}"/>
    <dgm:cxn modelId="{295D92E8-581F-412B-86B6-431A5BF2F1C7}" type="presOf" srcId="{16EC5039-8020-48BF-ACFF-35946B32F260}" destId="{65473A3A-DFFB-485D-8E78-EBBB1C0F659B}" srcOrd="0" destOrd="0" presId="urn:microsoft.com/office/officeart/2005/8/layout/venn2"/>
    <dgm:cxn modelId="{AA378B51-6DD5-4310-9D60-37ED3B91EA62}" type="presOf" srcId="{FD1195D0-E7C3-4A3E-BB0C-DEEF19F3E084}" destId="{45033D19-3214-4B28-9BCC-16A650148717}" srcOrd="0" destOrd="0" presId="urn:microsoft.com/office/officeart/2005/8/layout/venn2"/>
    <dgm:cxn modelId="{8535A3F6-0409-447D-9B71-397DD6EA7B1A}" type="presOf" srcId="{16EC5039-8020-48BF-ACFF-35946B32F260}" destId="{4A56C3F5-0C30-420D-AF68-80EA4AD3CEFD}" srcOrd="1" destOrd="0" presId="urn:microsoft.com/office/officeart/2005/8/layout/venn2"/>
    <dgm:cxn modelId="{81ED2B03-BDAA-496C-832C-A2767B7EEF4A}" type="presOf" srcId="{3DF1BCD3-178D-47E2-87D6-8E9CB2E189DC}" destId="{17301621-52D2-429C-AA8A-398B2BF84710}" srcOrd="0" destOrd="0" presId="urn:microsoft.com/office/officeart/2005/8/layout/venn2"/>
    <dgm:cxn modelId="{04ADCC95-8AF3-4047-9C09-37E9CF0FF88C}" type="presParOf" srcId="{17301621-52D2-429C-AA8A-398B2BF84710}" destId="{19E064A3-4921-42E4-914F-562D034B7A89}" srcOrd="0" destOrd="0" presId="urn:microsoft.com/office/officeart/2005/8/layout/venn2"/>
    <dgm:cxn modelId="{5EC35780-15B1-42F4-8F52-2356E1B7FA92}" type="presParOf" srcId="{19E064A3-4921-42E4-914F-562D034B7A89}" destId="{EA4F69F8-0487-499B-8CB9-9EE3FA782448}" srcOrd="0" destOrd="0" presId="urn:microsoft.com/office/officeart/2005/8/layout/venn2"/>
    <dgm:cxn modelId="{D15B87E7-7A47-4057-A272-11F13AF39859}" type="presParOf" srcId="{19E064A3-4921-42E4-914F-562D034B7A89}" destId="{70A45C7A-5C9A-4CA8-A10B-A937F648D1FE}" srcOrd="1" destOrd="0" presId="urn:microsoft.com/office/officeart/2005/8/layout/venn2"/>
    <dgm:cxn modelId="{6149D4B1-406D-416C-B367-81B7098C8E99}" type="presParOf" srcId="{17301621-52D2-429C-AA8A-398B2BF84710}" destId="{EFB2E3EE-2CE9-463A-A29E-4EA523C315B1}" srcOrd="1" destOrd="0" presId="urn:microsoft.com/office/officeart/2005/8/layout/venn2"/>
    <dgm:cxn modelId="{DCF92880-4718-4B28-9588-541407071B6A}" type="presParOf" srcId="{EFB2E3EE-2CE9-463A-A29E-4EA523C315B1}" destId="{8F313F6E-28D4-4A47-9E13-E85B9AE7F521}" srcOrd="0" destOrd="0" presId="urn:microsoft.com/office/officeart/2005/8/layout/venn2"/>
    <dgm:cxn modelId="{A7CBBD20-8B13-49D1-A683-D3E2A02D65EB}" type="presParOf" srcId="{EFB2E3EE-2CE9-463A-A29E-4EA523C315B1}" destId="{139F4F2E-EC06-4A57-B9A6-5DC610892160}" srcOrd="1" destOrd="0" presId="urn:microsoft.com/office/officeart/2005/8/layout/venn2"/>
    <dgm:cxn modelId="{F693DF7D-315A-4E25-AA90-BD29C30D3180}" type="presParOf" srcId="{17301621-52D2-429C-AA8A-398B2BF84710}" destId="{817D79ED-BB63-4EB1-8320-99A62C2E202B}" srcOrd="2" destOrd="0" presId="urn:microsoft.com/office/officeart/2005/8/layout/venn2"/>
    <dgm:cxn modelId="{9365AD5B-46AA-4004-A53A-A0A720A4AF0E}" type="presParOf" srcId="{817D79ED-BB63-4EB1-8320-99A62C2E202B}" destId="{65473A3A-DFFB-485D-8E78-EBBB1C0F659B}" srcOrd="0" destOrd="0" presId="urn:microsoft.com/office/officeart/2005/8/layout/venn2"/>
    <dgm:cxn modelId="{DD3E76A0-4527-45CA-80BC-851943C1D806}" type="presParOf" srcId="{817D79ED-BB63-4EB1-8320-99A62C2E202B}" destId="{4A56C3F5-0C30-420D-AF68-80EA4AD3CEFD}" srcOrd="1" destOrd="0" presId="urn:microsoft.com/office/officeart/2005/8/layout/venn2"/>
    <dgm:cxn modelId="{9DC66F5B-CCE4-446F-91C0-B043BC406AA4}" type="presParOf" srcId="{17301621-52D2-429C-AA8A-398B2BF84710}" destId="{55A7112F-DF09-4BCA-B253-A89EA7030932}" srcOrd="3" destOrd="0" presId="urn:microsoft.com/office/officeart/2005/8/layout/venn2"/>
    <dgm:cxn modelId="{2DCD47B8-1971-4D17-8AA3-FBB786C91FDC}" type="presParOf" srcId="{55A7112F-DF09-4BCA-B253-A89EA7030932}" destId="{45033D19-3214-4B28-9BCC-16A650148717}" srcOrd="0" destOrd="0" presId="urn:microsoft.com/office/officeart/2005/8/layout/venn2"/>
    <dgm:cxn modelId="{97902ACC-7BDD-4B2F-B990-963CF74DFE27}" type="presParOf" srcId="{55A7112F-DF09-4BCA-B253-A89EA7030932}" destId="{C74F39E4-A8BC-4AD3-A8B8-06E1D3655772}" srcOrd="1" destOrd="0" presId="urn:microsoft.com/office/officeart/2005/8/layout/venn2"/>
  </dgm:cxnLst>
  <dgm:bg/>
  <dgm:whole/>
</dgm:dataModel>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B518E43-68F8-4D13-8A74-A014803FD988}" type="datetimeFigureOut">
              <a:rPr lang="en-US" smtClean="0"/>
              <a:t>7/25/2020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40B3E5-CCEE-4E57-84EB-23E7327D233E}"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518E43-68F8-4D13-8A74-A014803FD988}" type="datetimeFigureOut">
              <a:rPr lang="en-US" smtClean="0"/>
              <a:t>7/25/2020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0B3E5-CCEE-4E57-84EB-23E7327D233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A40B3E5-CCEE-4E57-84EB-23E7327D233E}"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518E43-68F8-4D13-8A74-A014803FD988}" type="datetimeFigureOut">
              <a:rPr lang="en-US" smtClean="0"/>
              <a:t>7/25/2020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B518E43-68F8-4D13-8A74-A014803FD988}" type="datetimeFigureOut">
              <a:rPr lang="en-US" smtClean="0"/>
              <a:t>7/25/2020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EA40B3E5-CCEE-4E57-84EB-23E7327D233E}"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B518E43-68F8-4D13-8A74-A014803FD988}" type="datetimeFigureOut">
              <a:rPr lang="en-US" smtClean="0"/>
              <a:t>7/25/2020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40B3E5-CCEE-4E57-84EB-23E7327D233E}"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B518E43-68F8-4D13-8A74-A014803FD988}" type="datetimeFigureOut">
              <a:rPr lang="en-US" smtClean="0"/>
              <a:t>7/25/2020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0B3E5-CCEE-4E57-84EB-23E7327D233E}"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B518E43-68F8-4D13-8A74-A014803FD988}" type="datetimeFigureOut">
              <a:rPr lang="en-US" smtClean="0"/>
              <a:t>7/25/2020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A40B3E5-CCEE-4E57-84EB-23E7327D233E}"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518E43-68F8-4D13-8A74-A014803FD988}" type="datetimeFigureOut">
              <a:rPr lang="en-US" smtClean="0"/>
              <a:t>7/25/2020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EA40B3E5-CCEE-4E57-84EB-23E7327D233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B518E43-68F8-4D13-8A74-A014803FD988}" type="datetimeFigureOut">
              <a:rPr lang="en-US" smtClean="0"/>
              <a:t>7/25/2020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A40B3E5-CCEE-4E57-84EB-23E7327D233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A40B3E5-CCEE-4E57-84EB-23E7327D233E}"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B518E43-68F8-4D13-8A74-A014803FD988}" type="datetimeFigureOut">
              <a:rPr lang="en-US" smtClean="0"/>
              <a:t>7/25/2020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A40B3E5-CCEE-4E57-84EB-23E7327D233E}"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B518E43-68F8-4D13-8A74-A014803FD988}" type="datetimeFigureOut">
              <a:rPr lang="en-US" smtClean="0"/>
              <a:t>7/25/2020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B518E43-68F8-4D13-8A74-A014803FD988}" type="datetimeFigureOut">
              <a:rPr lang="en-US" smtClean="0"/>
              <a:t>7/25/2020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A40B3E5-CCEE-4E57-84EB-23E7327D233E}"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25000" lnSpcReduction="20000"/>
          </a:bodyPr>
          <a:lstStyle/>
          <a:p>
            <a:pPr fontAlgn="base"/>
            <a:r>
              <a:rPr lang="en-IN" sz="4300" b="1" dirty="0"/>
              <a:t>Case Interview Question #01359: </a:t>
            </a:r>
            <a:r>
              <a:rPr lang="en-IN" sz="4300" dirty="0"/>
              <a:t>Your client Adidas Athletics, Inc. is an American multinational athletic shoe manufacturer headquartered in the Boston, Massachusetts area. It is one of the world’s major sports footwear and apparel manufacturers. Adidas maintains a major manufacturing presence in the United States, as well as in Germany for the European market, where they produce some of their most popular models. As of 2018, Adidas is the third largest athletic shoe manufacturer in the United States based on revenues, after Nike and New Balance.</a:t>
            </a:r>
          </a:p>
          <a:p>
            <a:pPr fontAlgn="base"/>
            <a:r>
              <a:rPr lang="en-IN" sz="4300" dirty="0"/>
              <a:t>Adidas, the number-three athletic shoe manufacturer in the U.S., has hired your consulting firm. The CEO of Adidas wants you to help determine why its profits are declining while the profits of its two biggest competitors, Nike and New Balance, are growing. Where do you start?</a:t>
            </a:r>
          </a:p>
          <a:p>
            <a:endParaRPr lang="en-IN" dirty="0"/>
          </a:p>
        </p:txBody>
      </p:sp>
      <p:sp>
        <p:nvSpPr>
          <p:cNvPr id="2" name="Title 1"/>
          <p:cNvSpPr>
            <a:spLocks noGrp="1"/>
          </p:cNvSpPr>
          <p:nvPr>
            <p:ph type="ctrTitle"/>
          </p:nvPr>
        </p:nvSpPr>
        <p:spPr/>
        <p:txBody>
          <a:bodyPr/>
          <a:lstStyle/>
          <a:p>
            <a:r>
              <a:rPr lang="en-IN" u="sng" dirty="0" smtClean="0"/>
              <a:t>Business Case Study</a:t>
            </a:r>
            <a:endParaRPr lang="en-IN"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Hypothesis</a:t>
            </a:r>
            <a:endParaRPr lang="en-IN" u="sng" dirty="0"/>
          </a:p>
        </p:txBody>
      </p:sp>
      <p:sp>
        <p:nvSpPr>
          <p:cNvPr id="3" name="Content Placeholder 2"/>
          <p:cNvSpPr>
            <a:spLocks noGrp="1"/>
          </p:cNvSpPr>
          <p:nvPr>
            <p:ph sz="quarter" idx="1"/>
          </p:nvPr>
        </p:nvSpPr>
        <p:spPr/>
        <p:txBody>
          <a:bodyPr>
            <a:normAutofit/>
          </a:bodyPr>
          <a:lstStyle/>
          <a:p>
            <a:r>
              <a:rPr lang="en-IN" sz="2400" dirty="0" smtClean="0"/>
              <a:t>2018-Adidas-3</a:t>
            </a:r>
            <a:r>
              <a:rPr lang="en-IN" sz="2400" baseline="30000" dirty="0" smtClean="0"/>
              <a:t>rd</a:t>
            </a:r>
            <a:r>
              <a:rPr lang="en-IN" sz="2400" dirty="0" smtClean="0"/>
              <a:t> in shoe manufacturing in US after Nike &amp; New Balance</a:t>
            </a:r>
          </a:p>
          <a:p>
            <a:r>
              <a:rPr lang="en-IN" sz="2400" dirty="0" smtClean="0"/>
              <a:t>Germany factory-Only for European market</a:t>
            </a:r>
          </a:p>
          <a:p>
            <a:r>
              <a:rPr lang="en-IN" sz="2400" dirty="0" smtClean="0"/>
              <a:t>Maker of Athletic shoes  only.</a:t>
            </a:r>
          </a:p>
          <a:p>
            <a:r>
              <a:rPr lang="en-IN" sz="2400" dirty="0" smtClean="0"/>
              <a:t>Profit Falling  but Nike ,New balance profit rises.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u="sng" dirty="0" smtClean="0"/>
              <a:t>Strengths</a:t>
            </a:r>
            <a:endParaRPr lang="en-IN" u="sng" dirty="0"/>
          </a:p>
        </p:txBody>
      </p:sp>
      <p:sp>
        <p:nvSpPr>
          <p:cNvPr id="5" name="Text Placeholder 4"/>
          <p:cNvSpPr>
            <a:spLocks noGrp="1"/>
          </p:cNvSpPr>
          <p:nvPr>
            <p:ph type="body" sz="half" idx="3"/>
          </p:nvPr>
        </p:nvSpPr>
        <p:spPr/>
        <p:txBody>
          <a:bodyPr/>
          <a:lstStyle/>
          <a:p>
            <a:r>
              <a:rPr lang="en-IN" u="sng" dirty="0" smtClean="0"/>
              <a:t>Weakness</a:t>
            </a:r>
            <a:endParaRPr lang="en-IN" u="sng" dirty="0"/>
          </a:p>
        </p:txBody>
      </p:sp>
      <p:sp>
        <p:nvSpPr>
          <p:cNvPr id="4" name="Content Placeholder 3"/>
          <p:cNvSpPr>
            <a:spLocks noGrp="1"/>
          </p:cNvSpPr>
          <p:nvPr>
            <p:ph sz="quarter" idx="2"/>
          </p:nvPr>
        </p:nvSpPr>
        <p:spPr/>
        <p:txBody>
          <a:bodyPr>
            <a:normAutofit lnSpcReduction="10000"/>
          </a:bodyPr>
          <a:lstStyle/>
          <a:p>
            <a:r>
              <a:rPr lang="en-IN" dirty="0" smtClean="0"/>
              <a:t>Has good manufacturing bases in US &amp; Europe.</a:t>
            </a:r>
          </a:p>
          <a:p>
            <a:r>
              <a:rPr lang="en-IN" dirty="0" smtClean="0"/>
              <a:t>Widely popular hence sportsmen prefer to use it.</a:t>
            </a:r>
          </a:p>
          <a:p>
            <a:r>
              <a:rPr lang="en-IN" dirty="0" smtClean="0"/>
              <a:t>Revenue still relatively higher than many competitors.</a:t>
            </a:r>
          </a:p>
          <a:p>
            <a:endParaRPr lang="en-IN" dirty="0" smtClean="0"/>
          </a:p>
        </p:txBody>
      </p:sp>
      <p:sp>
        <p:nvSpPr>
          <p:cNvPr id="6" name="Content Placeholder 5"/>
          <p:cNvSpPr>
            <a:spLocks noGrp="1"/>
          </p:cNvSpPr>
          <p:nvPr>
            <p:ph sz="quarter" idx="4"/>
          </p:nvPr>
        </p:nvSpPr>
        <p:spPr/>
        <p:txBody>
          <a:bodyPr>
            <a:normAutofit lnSpcReduction="10000"/>
          </a:bodyPr>
          <a:lstStyle/>
          <a:p>
            <a:r>
              <a:rPr lang="en-IN" dirty="0" smtClean="0"/>
              <a:t>Has only manufacturing base in USA &amp; Germany, which are relatively costlier places as compared to many countries.</a:t>
            </a:r>
          </a:p>
          <a:p>
            <a:r>
              <a:rPr lang="en-IN" dirty="0" smtClean="0"/>
              <a:t>Overall manufacturing &amp; fixed costs makes it a high end costly brand.</a:t>
            </a:r>
            <a:endParaRPr lang="en-IN" dirty="0"/>
          </a:p>
        </p:txBody>
      </p:sp>
      <p:sp>
        <p:nvSpPr>
          <p:cNvPr id="2" name="Title 1"/>
          <p:cNvSpPr>
            <a:spLocks noGrp="1"/>
          </p:cNvSpPr>
          <p:nvPr>
            <p:ph type="title"/>
          </p:nvPr>
        </p:nvSpPr>
        <p:spPr/>
        <p:txBody>
          <a:bodyPr/>
          <a:lstStyle/>
          <a:p>
            <a:r>
              <a:rPr lang="en-IN" u="sng" dirty="0" smtClean="0"/>
              <a:t>SWOT Analysis</a:t>
            </a:r>
            <a:endParaRPr lang="en-IN"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u="sng" dirty="0" err="1" smtClean="0"/>
              <a:t>Oppurtunities</a:t>
            </a:r>
            <a:r>
              <a:rPr lang="en-IN" u="sng" dirty="0" smtClean="0"/>
              <a:t> </a:t>
            </a:r>
            <a:endParaRPr lang="en-IN" u="sng" dirty="0"/>
          </a:p>
        </p:txBody>
      </p:sp>
      <p:sp>
        <p:nvSpPr>
          <p:cNvPr id="5" name="Text Placeholder 4"/>
          <p:cNvSpPr>
            <a:spLocks noGrp="1"/>
          </p:cNvSpPr>
          <p:nvPr>
            <p:ph type="body" sz="half" idx="3"/>
          </p:nvPr>
        </p:nvSpPr>
        <p:spPr/>
        <p:txBody>
          <a:bodyPr/>
          <a:lstStyle/>
          <a:p>
            <a:r>
              <a:rPr lang="en-IN" u="sng" dirty="0" smtClean="0"/>
              <a:t>Threats</a:t>
            </a:r>
            <a:endParaRPr lang="en-IN" u="sng" dirty="0"/>
          </a:p>
        </p:txBody>
      </p:sp>
      <p:sp>
        <p:nvSpPr>
          <p:cNvPr id="4" name="Content Placeholder 3"/>
          <p:cNvSpPr>
            <a:spLocks noGrp="1"/>
          </p:cNvSpPr>
          <p:nvPr>
            <p:ph sz="quarter" idx="2"/>
          </p:nvPr>
        </p:nvSpPr>
        <p:spPr/>
        <p:txBody>
          <a:bodyPr>
            <a:normAutofit fontScale="77500" lnSpcReduction="20000"/>
          </a:bodyPr>
          <a:lstStyle/>
          <a:p>
            <a:r>
              <a:rPr lang="en-IN" dirty="0" smtClean="0"/>
              <a:t>Move to new countries where there are cheap labour </a:t>
            </a:r>
            <a:r>
              <a:rPr lang="en-IN" dirty="0" err="1" smtClean="0"/>
              <a:t>laws,wages.Even</a:t>
            </a:r>
            <a:r>
              <a:rPr lang="en-IN" dirty="0" smtClean="0"/>
              <a:t> tax is lesser.</a:t>
            </a:r>
          </a:p>
          <a:p>
            <a:r>
              <a:rPr lang="en-IN" dirty="0" smtClean="0"/>
              <a:t>Introduce more varied sports shoes like </a:t>
            </a:r>
            <a:r>
              <a:rPr lang="en-IN" dirty="0" err="1" smtClean="0"/>
              <a:t>Basketball,Baseball</a:t>
            </a:r>
            <a:r>
              <a:rPr lang="en-IN" dirty="0"/>
              <a:t> </a:t>
            </a:r>
            <a:r>
              <a:rPr lang="en-IN" dirty="0" smtClean="0"/>
              <a:t>etc. localised sports whereas also investing in R&amp;D in football &amp; athletics sector which already gives good amount of their sales.</a:t>
            </a:r>
          </a:p>
          <a:p>
            <a:r>
              <a:rPr lang="en-IN" dirty="0" smtClean="0"/>
              <a:t>Venture to new markets like Asia ,Australia ,Africa &amp; even South America where need of good sports goods is required.</a:t>
            </a:r>
            <a:endParaRPr lang="en-IN" dirty="0"/>
          </a:p>
        </p:txBody>
      </p:sp>
      <p:sp>
        <p:nvSpPr>
          <p:cNvPr id="6" name="Content Placeholder 5"/>
          <p:cNvSpPr>
            <a:spLocks noGrp="1"/>
          </p:cNvSpPr>
          <p:nvPr>
            <p:ph sz="quarter" idx="4"/>
          </p:nvPr>
        </p:nvSpPr>
        <p:spPr/>
        <p:txBody>
          <a:bodyPr>
            <a:normAutofit lnSpcReduction="10000"/>
          </a:bodyPr>
          <a:lstStyle/>
          <a:p>
            <a:r>
              <a:rPr lang="en-IN" dirty="0" smtClean="0"/>
              <a:t>Nike &amp; New Balance which are immensely popular in USA because they are associated with Basketball etc. which are more of American sports.</a:t>
            </a:r>
          </a:p>
          <a:p>
            <a:r>
              <a:rPr lang="en-IN" dirty="0" smtClean="0"/>
              <a:t>No diversification</a:t>
            </a:r>
          </a:p>
          <a:p>
            <a:endParaRPr lang="en-IN" dirty="0"/>
          </a:p>
        </p:txBody>
      </p:sp>
      <p:sp>
        <p:nvSpPr>
          <p:cNvPr id="2" name="Title 1"/>
          <p:cNvSpPr>
            <a:spLocks noGrp="1"/>
          </p:cNvSpPr>
          <p:nvPr>
            <p:ph type="title"/>
          </p:nvPr>
        </p:nvSpPr>
        <p:spPr/>
        <p:txBody>
          <a:bodyPr/>
          <a:lstStyle/>
          <a:p>
            <a:r>
              <a:rPr lang="en-IN" u="sng" dirty="0" smtClean="0"/>
              <a:t>SWOT Analysis</a:t>
            </a:r>
            <a:endParaRPr lang="en-IN"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Solutions</a:t>
            </a:r>
            <a:endParaRPr lang="en-IN" u="sng" dirty="0"/>
          </a:p>
        </p:txBody>
      </p:sp>
      <p:sp>
        <p:nvSpPr>
          <p:cNvPr id="3" name="Content Placeholder 2"/>
          <p:cNvSpPr>
            <a:spLocks noGrp="1"/>
          </p:cNvSpPr>
          <p:nvPr>
            <p:ph sz="quarter" idx="1"/>
          </p:nvPr>
        </p:nvSpPr>
        <p:spPr/>
        <p:txBody>
          <a:bodyPr>
            <a:normAutofit/>
          </a:bodyPr>
          <a:lstStyle/>
          <a:p>
            <a:pPr>
              <a:buFont typeface="Wingdings" pitchFamily="2" charset="2"/>
              <a:buChar char="ü"/>
            </a:pPr>
            <a:r>
              <a:rPr lang="en-IN" sz="1600" dirty="0" smtClean="0"/>
              <a:t> Diversify the manufacturing to new markets rather than </a:t>
            </a:r>
            <a:r>
              <a:rPr lang="en-IN" sz="1600" dirty="0" err="1" smtClean="0"/>
              <a:t>USA.Can</a:t>
            </a:r>
            <a:r>
              <a:rPr lang="en-IN" sz="1600" dirty="0" smtClean="0"/>
              <a:t> move to </a:t>
            </a:r>
            <a:r>
              <a:rPr lang="en-IN" sz="1600" dirty="0" err="1" smtClean="0"/>
              <a:t>Vietnam,India</a:t>
            </a:r>
            <a:r>
              <a:rPr lang="en-IN" sz="1600" dirty="0" smtClean="0"/>
              <a:t> or even Bangladesh for </a:t>
            </a:r>
            <a:r>
              <a:rPr lang="en-IN" sz="1600" dirty="0" err="1" smtClean="0"/>
              <a:t>eg</a:t>
            </a:r>
            <a:r>
              <a:rPr lang="en-IN" sz="1600" dirty="0" smtClean="0"/>
              <a:t>. to reduce overall manufacturing &amp; fixed </a:t>
            </a:r>
            <a:r>
              <a:rPr lang="en-IN" sz="1600" dirty="0" err="1" smtClean="0"/>
              <a:t>costs.Hence</a:t>
            </a:r>
            <a:r>
              <a:rPr lang="en-IN" sz="1600" dirty="0" smtClean="0"/>
              <a:t> for selling the same </a:t>
            </a:r>
            <a:r>
              <a:rPr lang="en-IN" sz="1600" dirty="0" err="1" smtClean="0"/>
              <a:t>product,more</a:t>
            </a:r>
            <a:r>
              <a:rPr lang="en-IN" sz="1600" dirty="0" smtClean="0"/>
              <a:t> revenue is generated.</a:t>
            </a:r>
          </a:p>
          <a:p>
            <a:pPr>
              <a:buFont typeface="Wingdings" pitchFamily="2" charset="2"/>
              <a:buChar char="ü"/>
            </a:pPr>
            <a:r>
              <a:rPr lang="en-IN" sz="1600" dirty="0" smtClean="0"/>
              <a:t>Increase making of more shoes in Basketball ,</a:t>
            </a:r>
            <a:r>
              <a:rPr lang="en-IN" sz="1600" dirty="0" err="1" smtClean="0"/>
              <a:t>Baseball,American</a:t>
            </a:r>
            <a:r>
              <a:rPr lang="en-IN" sz="1600" dirty="0" smtClean="0"/>
              <a:t> Soccer sections .This is because these sports are heavily popular in US &amp; such revenues generally are huge.</a:t>
            </a:r>
          </a:p>
          <a:p>
            <a:pPr>
              <a:buFont typeface="Wingdings" pitchFamily="2" charset="2"/>
              <a:buChar char="ü"/>
            </a:pPr>
            <a:r>
              <a:rPr lang="en-IN" sz="1600" dirty="0" smtClean="0"/>
              <a:t>Moving the same shoes to new markets such as </a:t>
            </a:r>
            <a:r>
              <a:rPr lang="en-IN" sz="1600" dirty="0" err="1" smtClean="0"/>
              <a:t>Asia,Africa,South</a:t>
            </a:r>
            <a:r>
              <a:rPr lang="en-IN" sz="1600" dirty="0" smtClean="0"/>
              <a:t> America &amp; even in the islands of Oceania(Australia etc.) can shoot up the </a:t>
            </a:r>
            <a:r>
              <a:rPr lang="en-IN" sz="1600" dirty="0" err="1" smtClean="0"/>
              <a:t>profit.Generally</a:t>
            </a:r>
            <a:r>
              <a:rPr lang="en-IN" sz="1600" dirty="0" smtClean="0"/>
              <a:t> affordable &amp; well suited athletic shoes are popular here.</a:t>
            </a:r>
          </a:p>
          <a:p>
            <a:pPr>
              <a:buFont typeface="Wingdings" pitchFamily="2" charset="2"/>
              <a:buChar char="ü"/>
            </a:pPr>
            <a:r>
              <a:rPr lang="en-IN" sz="1600" dirty="0" smtClean="0"/>
              <a:t>Team up with </a:t>
            </a:r>
            <a:r>
              <a:rPr lang="en-IN" sz="1600" dirty="0" err="1" smtClean="0"/>
              <a:t>olympic</a:t>
            </a:r>
            <a:r>
              <a:rPr lang="en-IN" sz="1600" dirty="0" smtClean="0"/>
              <a:t> stars for Athletic shoes &amp; sign up for sponsorship cum partnership </a:t>
            </a:r>
            <a:r>
              <a:rPr lang="en-IN" sz="1600" dirty="0" err="1" smtClean="0"/>
              <a:t>deals.Sometimes,individuals</a:t>
            </a:r>
            <a:r>
              <a:rPr lang="en-IN" sz="1600" dirty="0" smtClean="0"/>
              <a:t> lead to better revenues in many countries they are popular.</a:t>
            </a:r>
          </a:p>
          <a:p>
            <a:pPr>
              <a:buFont typeface="Wingdings" pitchFamily="2" charset="2"/>
              <a:buChar char="ü"/>
            </a:pPr>
            <a:r>
              <a:rPr lang="en-IN" sz="1600" dirty="0" smtClean="0"/>
              <a:t>Provide attractive &amp; membership deals as compared to other </a:t>
            </a:r>
            <a:r>
              <a:rPr lang="en-IN" sz="1600" dirty="0" err="1" smtClean="0"/>
              <a:t>brands.Eg</a:t>
            </a:r>
            <a:r>
              <a:rPr lang="en-IN" sz="1600" dirty="0" smtClean="0"/>
              <a:t>- Membership discounts etc.</a:t>
            </a:r>
          </a:p>
          <a:p>
            <a:pPr>
              <a:buFont typeface="Wingdings" pitchFamily="2" charset="2"/>
              <a:buChar char="ü"/>
            </a:pPr>
            <a:r>
              <a:rPr lang="en-IN" sz="1600" dirty="0" smtClean="0"/>
              <a:t>Due to cold </a:t>
            </a:r>
            <a:r>
              <a:rPr lang="en-IN" sz="1600" dirty="0" err="1" smtClean="0"/>
              <a:t>climate,start</a:t>
            </a:r>
            <a:r>
              <a:rPr lang="en-IN" sz="1600" dirty="0" smtClean="0"/>
              <a:t> making shoes which are well suited for Winter </a:t>
            </a:r>
            <a:r>
              <a:rPr lang="en-IN" sz="1600" dirty="0" err="1" smtClean="0"/>
              <a:t>olympic</a:t>
            </a:r>
            <a:r>
              <a:rPr lang="en-IN" sz="1600" dirty="0" smtClean="0"/>
              <a:t> </a:t>
            </a:r>
            <a:r>
              <a:rPr lang="en-IN" sz="1600" dirty="0" err="1" smtClean="0"/>
              <a:t>games.This</a:t>
            </a:r>
            <a:r>
              <a:rPr lang="en-IN" sz="1600" dirty="0" smtClean="0"/>
              <a:t> would be an untouched market.</a:t>
            </a:r>
          </a:p>
          <a:p>
            <a:pPr>
              <a:buFont typeface="Wingdings" pitchFamily="2" charset="2"/>
              <a:buChar char="ü"/>
            </a:pP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smtClean="0"/>
              <a:t>Graphical Representation of Solutions</a:t>
            </a:r>
            <a:endParaRPr lang="en-IN" u="sng" dirty="0"/>
          </a:p>
        </p:txBody>
      </p:sp>
      <p:graphicFrame>
        <p:nvGraphicFramePr>
          <p:cNvPr id="4" name="Content Placeholder 3"/>
          <p:cNvGraphicFramePr>
            <a:graphicFrameLocks noGrp="1"/>
          </p:cNvGraphicFramePr>
          <p:nvPr>
            <p:ph sz="quarter" idx="1"/>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54</TotalTime>
  <Words>406</Words>
  <Application>Microsoft Office PowerPoint</Application>
  <PresentationFormat>On-screen Show (4:3)</PresentationFormat>
  <Paragraphs>36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Business Case Study</vt:lpstr>
      <vt:lpstr>Hypothesis</vt:lpstr>
      <vt:lpstr>SWOT Analysis</vt:lpstr>
      <vt:lpstr>SWOT Analysis</vt:lpstr>
      <vt:lpstr>Solutions</vt:lpstr>
      <vt:lpstr>Graphical Representation of Solutions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Study</dc:title>
  <dc:creator>AVIRAJ</dc:creator>
  <cp:lastModifiedBy>AVIRAJ</cp:lastModifiedBy>
  <cp:revision>33</cp:revision>
  <dcterms:created xsi:type="dcterms:W3CDTF">2020-07-25T13:00:00Z</dcterms:created>
  <dcterms:modified xsi:type="dcterms:W3CDTF">2020-07-25T13:54:14Z</dcterms:modified>
</cp:coreProperties>
</file>