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1/9/2025</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3060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9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56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1868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5937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04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35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87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50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1/9/2025</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54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1/9/2025</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5003679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2B2F5-F954-634C-A9CB-8C8D42A60136}"/>
              </a:ext>
            </a:extLst>
          </p:cNvPr>
          <p:cNvSpPr>
            <a:spLocks noGrp="1"/>
          </p:cNvSpPr>
          <p:nvPr>
            <p:ph type="ctrTitle"/>
          </p:nvPr>
        </p:nvSpPr>
        <p:spPr>
          <a:xfrm>
            <a:off x="6503389" y="524524"/>
            <a:ext cx="5223278" cy="4367516"/>
          </a:xfrm>
        </p:spPr>
        <p:txBody>
          <a:bodyPr>
            <a:noAutofit/>
          </a:bodyPr>
          <a:lstStyle/>
          <a:p>
            <a:pPr>
              <a:lnSpc>
                <a:spcPct val="90000"/>
              </a:lnSpc>
            </a:pPr>
            <a:r>
              <a:rPr lang="en-IN" sz="6000" b="1" dirty="0">
                <a:latin typeface="Amasis MT Pro" panose="020F0502020204030204" pitchFamily="18" charset="0"/>
              </a:rPr>
              <a:t>UM-1:</a:t>
            </a:r>
            <a:br>
              <a:rPr lang="en-IN" sz="6000" b="1" dirty="0">
                <a:latin typeface="Amasis MT Pro" panose="020F0502020204030204" pitchFamily="18" charset="0"/>
              </a:rPr>
            </a:br>
            <a:r>
              <a:rPr lang="en-IN" sz="6000" b="1" dirty="0">
                <a:latin typeface="Amasis MT Pro" panose="020F0502020204030204" pitchFamily="18" charset="0"/>
              </a:rPr>
              <a:t>AMAZON SALES DATA ANALYSIS</a:t>
            </a:r>
          </a:p>
        </p:txBody>
      </p:sp>
      <p:pic>
        <p:nvPicPr>
          <p:cNvPr id="16" name="Picture 15" descr="Graph">
            <a:extLst>
              <a:ext uri="{FF2B5EF4-FFF2-40B4-BE49-F238E27FC236}">
                <a16:creationId xmlns:a16="http://schemas.microsoft.com/office/drawing/2014/main" id="{99692216-1BFF-6326-1377-5147B828206E}"/>
              </a:ext>
            </a:extLst>
          </p:cNvPr>
          <p:cNvPicPr>
            <a:picLocks noChangeAspect="1"/>
          </p:cNvPicPr>
          <p:nvPr/>
        </p:nvPicPr>
        <p:blipFill>
          <a:blip r:embed="rId2"/>
          <a:srcRect l="16853" r="28119"/>
          <a:stretch/>
        </p:blipFill>
        <p:spPr>
          <a:xfrm>
            <a:off x="20" y="10"/>
            <a:ext cx="6038037" cy="6857990"/>
          </a:xfrm>
          <a:prstGeom prst="rect">
            <a:avLst/>
          </a:prstGeom>
        </p:spPr>
      </p:pic>
      <p:sp>
        <p:nvSpPr>
          <p:cNvPr id="17" name="Cross 16">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50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2173-5018-CAE7-65AD-4025E2D973A2}"/>
              </a:ext>
            </a:extLst>
          </p:cNvPr>
          <p:cNvSpPr>
            <a:spLocks noGrp="1"/>
          </p:cNvSpPr>
          <p:nvPr>
            <p:ph type="title"/>
          </p:nvPr>
        </p:nvSpPr>
        <p:spPr/>
        <p:txBody>
          <a:bodyPr>
            <a:normAutofit/>
          </a:bodyPr>
          <a:lstStyle/>
          <a:p>
            <a:r>
              <a:rPr lang="en-IN" sz="5400" dirty="0">
                <a:latin typeface="Amasis MT Pro" panose="02040504050005020304" pitchFamily="18" charset="0"/>
              </a:rPr>
              <a:t>INTRODUCTION</a:t>
            </a:r>
          </a:p>
        </p:txBody>
      </p:sp>
      <p:sp>
        <p:nvSpPr>
          <p:cNvPr id="3" name="Content Placeholder 2">
            <a:extLst>
              <a:ext uri="{FF2B5EF4-FFF2-40B4-BE49-F238E27FC236}">
                <a16:creationId xmlns:a16="http://schemas.microsoft.com/office/drawing/2014/main" id="{A3406F67-D5FA-D34D-E9B7-B83E7F51DEBB}"/>
              </a:ext>
            </a:extLst>
          </p:cNvPr>
          <p:cNvSpPr>
            <a:spLocks noGrp="1"/>
          </p:cNvSpPr>
          <p:nvPr>
            <p:ph idx="1"/>
          </p:nvPr>
        </p:nvSpPr>
        <p:spPr>
          <a:xfrm>
            <a:off x="565149" y="2651271"/>
            <a:ext cx="8267296" cy="3188586"/>
          </a:xfrm>
        </p:spPr>
        <p:txBody>
          <a:bodyPr>
            <a:normAutofit lnSpcReduction="10000"/>
          </a:bodyPr>
          <a:lstStyle/>
          <a:p>
            <a:pPr marL="0" indent="0">
              <a:buNone/>
            </a:pPr>
            <a:r>
              <a:rPr lang="en-US" dirty="0"/>
              <a:t>The Amazon Sales Data project focuses on analyzing sales trends, customer preferences, and product performance across various categories. Using a dataset spanning [insert time period], the project aims to uncover patterns in revenue generation, seasonal sales trends, and customer ratings. Insights derived from this analysis can help optimize product strategies and improve customer satisfaction. This project highlights the power of data-driven decision-making for e-commerce success.</a:t>
            </a:r>
            <a:endParaRPr lang="en-IN" dirty="0"/>
          </a:p>
        </p:txBody>
      </p:sp>
    </p:spTree>
    <p:extLst>
      <p:ext uri="{BB962C8B-B14F-4D97-AF65-F5344CB8AC3E}">
        <p14:creationId xmlns:p14="http://schemas.microsoft.com/office/powerpoint/2010/main" val="177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2A3780-3E60-1765-1B49-0FC86246CD87}"/>
              </a:ext>
            </a:extLst>
          </p:cNvPr>
          <p:cNvSpPr>
            <a:spLocks noGrp="1"/>
          </p:cNvSpPr>
          <p:nvPr>
            <p:ph type="title"/>
          </p:nvPr>
        </p:nvSpPr>
        <p:spPr>
          <a:xfrm>
            <a:off x="565149" y="1204721"/>
            <a:ext cx="8267296" cy="1446550"/>
          </a:xfrm>
        </p:spPr>
        <p:txBody>
          <a:bodyPr>
            <a:normAutofit/>
          </a:bodyPr>
          <a:lstStyle/>
          <a:p>
            <a:r>
              <a:rPr lang="en-IN" sz="5400" dirty="0">
                <a:latin typeface="Amasis MT Pro" panose="02040504050005020304" pitchFamily="18" charset="0"/>
              </a:rPr>
              <a:t>OBJECTIVE</a:t>
            </a:r>
          </a:p>
        </p:txBody>
      </p:sp>
      <p:sp>
        <p:nvSpPr>
          <p:cNvPr id="5" name="Content Placeholder 2">
            <a:extLst>
              <a:ext uri="{FF2B5EF4-FFF2-40B4-BE49-F238E27FC236}">
                <a16:creationId xmlns:a16="http://schemas.microsoft.com/office/drawing/2014/main" id="{1694F898-0488-5EA1-E8F5-82AD6115CF97}"/>
              </a:ext>
            </a:extLst>
          </p:cNvPr>
          <p:cNvSpPr>
            <a:spLocks noGrp="1"/>
          </p:cNvSpPr>
          <p:nvPr>
            <p:ph idx="1"/>
          </p:nvPr>
        </p:nvSpPr>
        <p:spPr>
          <a:xfrm>
            <a:off x="565149" y="2651271"/>
            <a:ext cx="8267296" cy="3188586"/>
          </a:xfrm>
        </p:spPr>
        <p:txBody>
          <a:bodyPr>
            <a:normAutofit/>
          </a:bodyPr>
          <a:lstStyle/>
          <a:p>
            <a:pPr marL="0" indent="0" algn="just">
              <a:buNone/>
            </a:pPr>
            <a:r>
              <a:rPr lang="en-US" dirty="0"/>
              <a:t>To </a:t>
            </a:r>
            <a:r>
              <a:rPr lang="en-US" sz="2400" dirty="0">
                <a:latin typeface="Tenorite" panose="00000500000000000000" pitchFamily="2" charset="0"/>
                <a:cs typeface="Segoe UI Light" panose="020B0502040204020203" pitchFamily="34" charset="0"/>
              </a:rPr>
              <a:t>Develop a Report by Extracting-Transforming-Loading of data which contains Sales trend with respect to </a:t>
            </a:r>
            <a:r>
              <a:rPr lang="en-US" sz="2400" dirty="0" err="1">
                <a:latin typeface="Tenorite" panose="00000500000000000000" pitchFamily="2" charset="0"/>
                <a:cs typeface="Segoe UI Light" panose="020B0502040204020203" pitchFamily="34" charset="0"/>
              </a:rPr>
              <a:t>Yearl</a:t>
            </a:r>
            <a:r>
              <a:rPr lang="en-US" sz="2400" dirty="0">
                <a:latin typeface="Tenorite" panose="00000500000000000000" pitchFamily="2" charset="0"/>
                <a:cs typeface="Segoe UI Light" panose="020B0502040204020203" pitchFamily="34" charset="0"/>
              </a:rPr>
              <a:t>-wise, Month-wise, </a:t>
            </a:r>
            <a:r>
              <a:rPr lang="en-US" sz="2400" dirty="0" err="1">
                <a:latin typeface="Tenorite" panose="00000500000000000000" pitchFamily="2" charset="0"/>
                <a:cs typeface="Segoe UI Light" panose="020B0502040204020203" pitchFamily="34" charset="0"/>
              </a:rPr>
              <a:t>Yearly_month</a:t>
            </a:r>
            <a:r>
              <a:rPr lang="en-US" sz="2400" dirty="0">
                <a:latin typeface="Tenorite" panose="00000500000000000000" pitchFamily="2" charset="0"/>
                <a:cs typeface="Segoe UI Light" panose="020B0502040204020203" pitchFamily="34" charset="0"/>
              </a:rPr>
              <a:t>-wise  and find insightful relationships between attributes through data to understand and analyze the Facts.</a:t>
            </a:r>
          </a:p>
          <a:p>
            <a:pPr marL="0" indent="0" algn="just">
              <a:buNone/>
            </a:pPr>
            <a:endParaRPr lang="en-IN" dirty="0"/>
          </a:p>
        </p:txBody>
      </p:sp>
    </p:spTree>
    <p:extLst>
      <p:ext uri="{BB962C8B-B14F-4D97-AF65-F5344CB8AC3E}">
        <p14:creationId xmlns:p14="http://schemas.microsoft.com/office/powerpoint/2010/main" val="416013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7A27A8-1BB6-2CDF-7EC3-FD092EEFED0D}"/>
              </a:ext>
            </a:extLst>
          </p:cNvPr>
          <p:cNvSpPr>
            <a:spLocks noGrp="1"/>
          </p:cNvSpPr>
          <p:nvPr>
            <p:ph type="title"/>
          </p:nvPr>
        </p:nvSpPr>
        <p:spPr>
          <a:xfrm>
            <a:off x="565149" y="1204721"/>
            <a:ext cx="8267296" cy="1446550"/>
          </a:xfrm>
        </p:spPr>
        <p:txBody>
          <a:bodyPr>
            <a:normAutofit/>
          </a:bodyPr>
          <a:lstStyle/>
          <a:p>
            <a:r>
              <a:rPr lang="en-IN" sz="5400" dirty="0">
                <a:latin typeface="Amasis MT Pro" panose="02040504050005020304" pitchFamily="18" charset="0"/>
              </a:rPr>
              <a:t>BENEFITS</a:t>
            </a:r>
          </a:p>
        </p:txBody>
      </p:sp>
      <p:sp>
        <p:nvSpPr>
          <p:cNvPr id="5" name="Content Placeholder 2">
            <a:extLst>
              <a:ext uri="{FF2B5EF4-FFF2-40B4-BE49-F238E27FC236}">
                <a16:creationId xmlns:a16="http://schemas.microsoft.com/office/drawing/2014/main" id="{186E0AAE-DFAC-B2EE-4F82-0263F0D6EF81}"/>
              </a:ext>
            </a:extLst>
          </p:cNvPr>
          <p:cNvSpPr>
            <a:spLocks noGrp="1"/>
          </p:cNvSpPr>
          <p:nvPr>
            <p:ph idx="1"/>
          </p:nvPr>
        </p:nvSpPr>
        <p:spPr>
          <a:xfrm>
            <a:off x="565149" y="2651271"/>
            <a:ext cx="8267296" cy="3188586"/>
          </a:xfrm>
        </p:spPr>
        <p:txBody>
          <a:bodyPr>
            <a:normAutofit/>
          </a:bodyPr>
          <a:lstStyle/>
          <a:p>
            <a:pPr marL="342900" indent="-342900" algn="just">
              <a:buFont typeface="Arial" panose="020B0604020202020204" pitchFamily="34" charset="0"/>
              <a:buChar char="•"/>
            </a:pPr>
            <a:r>
              <a:rPr lang="en-US" sz="2800" dirty="0">
                <a:latin typeface="Tenorite" panose="00000500000000000000" pitchFamily="2" charset="0"/>
                <a:cs typeface="Segoe UI Light" panose="020B0502040204020203" pitchFamily="34" charset="0"/>
              </a:rPr>
              <a:t>Help out to make better business decisions.</a:t>
            </a:r>
          </a:p>
          <a:p>
            <a:pPr marL="342900" indent="-342900" algn="just">
              <a:buFont typeface="Arial" panose="020B0604020202020204" pitchFamily="34" charset="0"/>
              <a:buChar char="•"/>
            </a:pPr>
            <a:r>
              <a:rPr lang="en-US" sz="2800" dirty="0">
                <a:latin typeface="Tenorite" panose="00000500000000000000" pitchFamily="2" charset="0"/>
                <a:cs typeface="Segoe UI Light" panose="020B0502040204020203" pitchFamily="34" charset="0"/>
              </a:rPr>
              <a:t>Help analyze customer trends and satisfaction, which can lead to new and better products and services.</a:t>
            </a:r>
          </a:p>
          <a:p>
            <a:pPr marL="342900" indent="-342900" algn="just">
              <a:buFont typeface="Arial" panose="020B0604020202020204" pitchFamily="34" charset="0"/>
              <a:buChar char="•"/>
            </a:pPr>
            <a:r>
              <a:rPr lang="en-US" sz="2800" dirty="0">
                <a:latin typeface="Tenorite" panose="00000500000000000000" pitchFamily="2" charset="0"/>
                <a:cs typeface="Segoe UI Light" panose="020B0502040204020203" pitchFamily="34" charset="0"/>
              </a:rPr>
              <a:t>Gives better insight of customers base.</a:t>
            </a:r>
          </a:p>
          <a:p>
            <a:pPr marL="342900" indent="-342900" algn="just">
              <a:buFont typeface="Arial" panose="020B0604020202020204" pitchFamily="34" charset="0"/>
              <a:buChar char="•"/>
            </a:pPr>
            <a:r>
              <a:rPr lang="en-US" sz="2800" dirty="0">
                <a:latin typeface="Tenorite" panose="00000500000000000000" pitchFamily="2" charset="0"/>
                <a:cs typeface="Segoe UI Light" panose="020B0502040204020203" pitchFamily="34" charset="0"/>
              </a:rPr>
              <a:t>Helps in easy flow for managing resources.</a:t>
            </a:r>
          </a:p>
          <a:p>
            <a:pPr marL="0" indent="0" algn="just">
              <a:buNone/>
            </a:pPr>
            <a:endParaRPr lang="en-IN" sz="2800" dirty="0">
              <a:latin typeface="Tenorite" panose="00000500000000000000" pitchFamily="2" charset="0"/>
            </a:endParaRPr>
          </a:p>
        </p:txBody>
      </p:sp>
    </p:spTree>
    <p:extLst>
      <p:ext uri="{BB962C8B-B14F-4D97-AF65-F5344CB8AC3E}">
        <p14:creationId xmlns:p14="http://schemas.microsoft.com/office/powerpoint/2010/main" val="390953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22A03-1805-7D33-658E-AB1613A4512F}"/>
              </a:ext>
            </a:extLst>
          </p:cNvPr>
          <p:cNvSpPr>
            <a:spLocks noGrp="1"/>
          </p:cNvSpPr>
          <p:nvPr>
            <p:ph type="title"/>
          </p:nvPr>
        </p:nvSpPr>
        <p:spPr>
          <a:xfrm>
            <a:off x="565149" y="1204721"/>
            <a:ext cx="8267296" cy="1446550"/>
          </a:xfrm>
        </p:spPr>
        <p:txBody>
          <a:bodyPr>
            <a:normAutofit/>
          </a:bodyPr>
          <a:lstStyle/>
          <a:p>
            <a:r>
              <a:rPr lang="en-IN" sz="5400" dirty="0">
                <a:latin typeface="Amasis MT Pro" panose="02040504050005020304" pitchFamily="18" charset="0"/>
              </a:rPr>
              <a:t>PROBLEM STATEMENT</a:t>
            </a:r>
          </a:p>
        </p:txBody>
      </p:sp>
      <p:sp>
        <p:nvSpPr>
          <p:cNvPr id="5" name="Content Placeholder 2">
            <a:extLst>
              <a:ext uri="{FF2B5EF4-FFF2-40B4-BE49-F238E27FC236}">
                <a16:creationId xmlns:a16="http://schemas.microsoft.com/office/drawing/2014/main" id="{E3EF3F5B-044C-AE17-31F0-6570F94B1E24}"/>
              </a:ext>
            </a:extLst>
          </p:cNvPr>
          <p:cNvSpPr>
            <a:spLocks noGrp="1"/>
          </p:cNvSpPr>
          <p:nvPr>
            <p:ph idx="1"/>
          </p:nvPr>
        </p:nvSpPr>
        <p:spPr>
          <a:xfrm>
            <a:off x="565149" y="2651271"/>
            <a:ext cx="8267296" cy="3188586"/>
          </a:xfrm>
        </p:spPr>
        <p:txBody>
          <a:bodyPr>
            <a:normAutofit/>
          </a:bodyPr>
          <a:lstStyle/>
          <a:p>
            <a:pPr marL="0" indent="0" algn="just">
              <a:buNone/>
            </a:pPr>
            <a:r>
              <a:rPr lang="en-US" dirty="0"/>
              <a:t>E-commerce platforms like Amazon face challenges in understanding sales trends, customer preferences, and product performance across diverse categories. Identifying patterns in revenue, seasonal variations, and customer behavior is crucial for optimizing inventory and marketing strategies. This project aims to address these gaps through data analysis, providing actionable insights to enhance decision-making.</a:t>
            </a:r>
            <a:endParaRPr lang="en-IN" dirty="0">
              <a:latin typeface="Tenorite" panose="00000500000000000000" pitchFamily="2" charset="0"/>
            </a:endParaRPr>
          </a:p>
        </p:txBody>
      </p:sp>
    </p:spTree>
    <p:extLst>
      <p:ext uri="{BB962C8B-B14F-4D97-AF65-F5344CB8AC3E}">
        <p14:creationId xmlns:p14="http://schemas.microsoft.com/office/powerpoint/2010/main" val="1740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EB9600-4387-7A7F-52FF-090676D0E364}"/>
              </a:ext>
            </a:extLst>
          </p:cNvPr>
          <p:cNvSpPr>
            <a:spLocks noGrp="1"/>
          </p:cNvSpPr>
          <p:nvPr>
            <p:ph type="title"/>
          </p:nvPr>
        </p:nvSpPr>
        <p:spPr>
          <a:xfrm>
            <a:off x="682163" y="199886"/>
            <a:ext cx="8267296" cy="1446550"/>
          </a:xfrm>
        </p:spPr>
        <p:txBody>
          <a:bodyPr>
            <a:normAutofit/>
          </a:bodyPr>
          <a:lstStyle/>
          <a:p>
            <a:r>
              <a:rPr lang="en-IN" sz="5400" dirty="0">
                <a:latin typeface="Amasis MT Pro" panose="02040504050005020304" pitchFamily="18" charset="0"/>
              </a:rPr>
              <a:t>MY DESIGN</a:t>
            </a:r>
          </a:p>
        </p:txBody>
      </p:sp>
      <p:pic>
        <p:nvPicPr>
          <p:cNvPr id="9" name="Picture 8" descr="A screenshot of a computer&#10;&#10;Description automatically generated">
            <a:extLst>
              <a:ext uri="{FF2B5EF4-FFF2-40B4-BE49-F238E27FC236}">
                <a16:creationId xmlns:a16="http://schemas.microsoft.com/office/drawing/2014/main" id="{282A32ED-1E8A-8F94-19D4-EE9BA629D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77" y="1072450"/>
            <a:ext cx="9435097" cy="5416953"/>
          </a:xfrm>
          <a:prstGeom prst="rect">
            <a:avLst/>
          </a:prstGeom>
        </p:spPr>
      </p:pic>
    </p:spTree>
    <p:extLst>
      <p:ext uri="{BB962C8B-B14F-4D97-AF65-F5344CB8AC3E}">
        <p14:creationId xmlns:p14="http://schemas.microsoft.com/office/powerpoint/2010/main" val="355881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BF2102A2-D371-686B-735B-52F21C708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27" y="426460"/>
            <a:ext cx="10455546" cy="6005080"/>
          </a:xfrm>
          <a:prstGeom prst="rect">
            <a:avLst/>
          </a:prstGeom>
        </p:spPr>
      </p:pic>
    </p:spTree>
    <p:extLst>
      <p:ext uri="{BB962C8B-B14F-4D97-AF65-F5344CB8AC3E}">
        <p14:creationId xmlns:p14="http://schemas.microsoft.com/office/powerpoint/2010/main" val="206884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738C2F-BC07-BE7F-6AC8-B172D761AF20}"/>
              </a:ext>
            </a:extLst>
          </p:cNvPr>
          <p:cNvSpPr>
            <a:spLocks noGrp="1"/>
          </p:cNvSpPr>
          <p:nvPr>
            <p:ph type="title"/>
          </p:nvPr>
        </p:nvSpPr>
        <p:spPr>
          <a:xfrm>
            <a:off x="1962352" y="2705725"/>
            <a:ext cx="8267296" cy="1446550"/>
          </a:xfrm>
        </p:spPr>
        <p:txBody>
          <a:bodyPr>
            <a:normAutofit/>
          </a:bodyPr>
          <a:lstStyle/>
          <a:p>
            <a:pPr algn="ctr"/>
            <a:r>
              <a:rPr lang="en-IN" sz="5400" dirty="0">
                <a:latin typeface="Amasis MT Pro" panose="02040504050005020304" pitchFamily="18" charset="0"/>
              </a:rPr>
              <a:t>THANKYOU!!</a:t>
            </a:r>
          </a:p>
        </p:txBody>
      </p:sp>
    </p:spTree>
    <p:extLst>
      <p:ext uri="{BB962C8B-B14F-4D97-AF65-F5344CB8AC3E}">
        <p14:creationId xmlns:p14="http://schemas.microsoft.com/office/powerpoint/2010/main" val="4099737713"/>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3E3423"/>
      </a:dk2>
      <a:lt2>
        <a:srgbClr val="E7E2E8"/>
      </a:lt2>
      <a:accent1>
        <a:srgbClr val="33B822"/>
      </a:accent1>
      <a:accent2>
        <a:srgbClr val="69B415"/>
      </a:accent2>
      <a:accent3>
        <a:srgbClr val="9FA61F"/>
      </a:accent3>
      <a:accent4>
        <a:srgbClr val="D38F19"/>
      </a:accent4>
      <a:accent5>
        <a:srgbClr val="E5542B"/>
      </a:accent5>
      <a:accent6>
        <a:srgbClr val="D3193E"/>
      </a:accent6>
      <a:hlink>
        <a:srgbClr val="BB6D3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366</TotalTime>
  <Words>228</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vt:lpstr>
      <vt:lpstr>Arial</vt:lpstr>
      <vt:lpstr>Seaford Display</vt:lpstr>
      <vt:lpstr>System Font Regular</vt:lpstr>
      <vt:lpstr>Tenorite</vt:lpstr>
      <vt:lpstr>MadridVTI</vt:lpstr>
      <vt:lpstr>UM-1: AMAZON SALES DATA ANALYSIS</vt:lpstr>
      <vt:lpstr>INTRODUCTION</vt:lpstr>
      <vt:lpstr>OBJECTIVE</vt:lpstr>
      <vt:lpstr>BENEFITS</vt:lpstr>
      <vt:lpstr>PROBLEM STATEMENT</vt:lpstr>
      <vt:lpstr>MY DESIGN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Aviral Sanjay Gupta [Artificial Intelligence &amp; Machine Learning - 2021]</dc:creator>
  <cp:lastModifiedBy>Aviral Sanjay Gupta [Artificial Intelligence &amp; Machine Learning - 2021]</cp:lastModifiedBy>
  <cp:revision>1</cp:revision>
  <dcterms:created xsi:type="dcterms:W3CDTF">2025-01-09T13:24:09Z</dcterms:created>
  <dcterms:modified xsi:type="dcterms:W3CDTF">2025-01-09T19:30:39Z</dcterms:modified>
</cp:coreProperties>
</file>