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51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1636149" y="511912"/>
            <a:ext cx="11512638" cy="27158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6600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Food Distribution App: </a:t>
            </a:r>
          </a:p>
          <a:p>
            <a:pPr marL="0" indent="0" algn="ctr">
              <a:lnSpc>
                <a:spcPts val="6561"/>
              </a:lnSpc>
              <a:buNone/>
            </a:pPr>
            <a:r>
              <a:rPr lang="en-US" sz="6000" b="1" dirty="0">
                <a:solidFill>
                  <a:schemeClr val="accent4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Zero Hunger </a:t>
            </a:r>
            <a:r>
              <a:rPr lang="en-US" sz="6000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Solution</a:t>
            </a:r>
            <a:endParaRPr lang="en-US" sz="6000" dirty="0"/>
          </a:p>
        </p:txBody>
      </p:sp>
      <p:sp>
        <p:nvSpPr>
          <p:cNvPr id="7" name="Shape 3"/>
          <p:cNvSpPr/>
          <p:nvPr/>
        </p:nvSpPr>
        <p:spPr>
          <a:xfrm>
            <a:off x="8331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41A426-08AD-A89F-A8B5-11B4AA9D7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634" y="6857447"/>
            <a:ext cx="8312301" cy="13721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187439-E9C6-780F-5509-E6F379B3C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9647" y="3116694"/>
            <a:ext cx="3740753" cy="37407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59DB14-C090-8DFB-FDB3-1BF08114C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44871" y="1289075"/>
            <a:ext cx="7757646" cy="77576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0EE83F-DB5C-523A-877A-FC61A2DCC9B4}"/>
              </a:ext>
            </a:extLst>
          </p:cNvPr>
          <p:cNvSpPr txBox="1"/>
          <p:nvPr/>
        </p:nvSpPr>
        <p:spPr>
          <a:xfrm>
            <a:off x="6397307" y="3782769"/>
            <a:ext cx="33249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Nunito" panose="020F0502020204030204" pitchFamily="2" charset="0"/>
              </a:rPr>
              <a:t>Team –</a:t>
            </a:r>
          </a:p>
          <a:p>
            <a:r>
              <a:rPr lang="en-US" sz="4800" b="1" dirty="0">
                <a:solidFill>
                  <a:schemeClr val="accent6"/>
                </a:solidFill>
                <a:latin typeface="Nunito" panose="020F0502020204030204" pitchFamily="2" charset="0"/>
              </a:rPr>
              <a:t>Love Bytes</a:t>
            </a:r>
            <a:endParaRPr lang="en-IN" sz="4800" b="1" dirty="0">
              <a:solidFill>
                <a:schemeClr val="accent6"/>
              </a:solidFill>
              <a:latin typeface="Nunito" panose="020F0502020204030204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26294" y="607576"/>
            <a:ext cx="9320213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4338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Addressing Hunger Through Technology</a:t>
            </a:r>
            <a:endParaRPr lang="en-US" sz="4338" dirty="0"/>
          </a:p>
        </p:txBody>
      </p:sp>
      <p:sp>
        <p:nvSpPr>
          <p:cNvPr id="6" name="Shape 2"/>
          <p:cNvSpPr/>
          <p:nvPr/>
        </p:nvSpPr>
        <p:spPr>
          <a:xfrm>
            <a:off x="1143119" y="2315170"/>
            <a:ext cx="27503" cy="5306854"/>
          </a:xfrm>
          <a:prstGeom prst="rect">
            <a:avLst/>
          </a:prstGeom>
          <a:solidFill>
            <a:srgbClr val="DFDFEB"/>
          </a:solidFill>
          <a:ln/>
        </p:spPr>
      </p:sp>
      <p:sp>
        <p:nvSpPr>
          <p:cNvPr id="7" name="Shape 3"/>
          <p:cNvSpPr/>
          <p:nvPr/>
        </p:nvSpPr>
        <p:spPr>
          <a:xfrm>
            <a:off x="1404699" y="2721352"/>
            <a:ext cx="771168" cy="27503"/>
          </a:xfrm>
          <a:prstGeom prst="rect">
            <a:avLst/>
          </a:prstGeom>
          <a:solidFill>
            <a:srgbClr val="2D4DF2"/>
          </a:solidFill>
          <a:ln/>
        </p:spPr>
      </p:sp>
      <p:sp>
        <p:nvSpPr>
          <p:cNvPr id="8" name="Shape 4"/>
          <p:cNvSpPr/>
          <p:nvPr/>
        </p:nvSpPr>
        <p:spPr>
          <a:xfrm>
            <a:off x="908923" y="2487335"/>
            <a:ext cx="495776" cy="495776"/>
          </a:xfrm>
          <a:prstGeom prst="roundRect">
            <a:avLst>
              <a:gd name="adj" fmla="val 80006"/>
            </a:avLst>
          </a:prstGeom>
          <a:solidFill>
            <a:srgbClr val="F3F3FF"/>
          </a:solidFill>
          <a:ln w="27503">
            <a:solidFill>
              <a:srgbClr val="2D4DF2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057751" y="2528649"/>
            <a:ext cx="198120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03" dirty="0"/>
          </a:p>
        </p:txBody>
      </p:sp>
      <p:sp>
        <p:nvSpPr>
          <p:cNvPr id="10" name="Text 6"/>
          <p:cNvSpPr/>
          <p:nvPr/>
        </p:nvSpPr>
        <p:spPr>
          <a:xfrm>
            <a:off x="2368748" y="2535436"/>
            <a:ext cx="3360420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800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In-depth Problem Analysis</a:t>
            </a:r>
            <a:endParaRPr lang="en-US" sz="2800" dirty="0"/>
          </a:p>
        </p:txBody>
      </p:sp>
      <p:sp>
        <p:nvSpPr>
          <p:cNvPr id="11" name="Text 7"/>
          <p:cNvSpPr/>
          <p:nvPr/>
        </p:nvSpPr>
        <p:spPr>
          <a:xfrm>
            <a:off x="2368748" y="3011924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About 30% food in weddings and other parties gets wasted due to over availability.</a:t>
            </a:r>
            <a:endParaRPr lang="en-US" sz="2400" dirty="0"/>
          </a:p>
        </p:txBody>
      </p:sp>
      <p:sp>
        <p:nvSpPr>
          <p:cNvPr id="12" name="Shape 8"/>
          <p:cNvSpPr/>
          <p:nvPr/>
        </p:nvSpPr>
        <p:spPr>
          <a:xfrm>
            <a:off x="1404699" y="4563725"/>
            <a:ext cx="771168" cy="27503"/>
          </a:xfrm>
          <a:prstGeom prst="rect">
            <a:avLst/>
          </a:prstGeom>
          <a:solidFill>
            <a:srgbClr val="015F98"/>
          </a:solidFill>
          <a:ln/>
        </p:spPr>
      </p:sp>
      <p:sp>
        <p:nvSpPr>
          <p:cNvPr id="13" name="Shape 9"/>
          <p:cNvSpPr/>
          <p:nvPr/>
        </p:nvSpPr>
        <p:spPr>
          <a:xfrm>
            <a:off x="908923" y="4329708"/>
            <a:ext cx="495776" cy="495776"/>
          </a:xfrm>
          <a:prstGeom prst="roundRect">
            <a:avLst>
              <a:gd name="adj" fmla="val 80006"/>
            </a:avLst>
          </a:prstGeom>
          <a:solidFill>
            <a:srgbClr val="F3F3FF"/>
          </a:solidFill>
          <a:ln w="27503">
            <a:solidFill>
              <a:srgbClr val="015F98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057751" y="4371023"/>
            <a:ext cx="198120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03" dirty="0"/>
          </a:p>
        </p:txBody>
      </p:sp>
      <p:sp>
        <p:nvSpPr>
          <p:cNvPr id="15" name="Text 11"/>
          <p:cNvSpPr/>
          <p:nvPr/>
        </p:nvSpPr>
        <p:spPr>
          <a:xfrm>
            <a:off x="2368748" y="4377809"/>
            <a:ext cx="2941320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800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Collaborative Approach</a:t>
            </a:r>
            <a:endParaRPr lang="en-US" sz="2800" dirty="0"/>
          </a:p>
        </p:txBody>
      </p:sp>
      <p:sp>
        <p:nvSpPr>
          <p:cNvPr id="16" name="Text 12"/>
          <p:cNvSpPr/>
          <p:nvPr/>
        </p:nvSpPr>
        <p:spPr>
          <a:xfrm>
            <a:off x="2368748" y="4854297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It fosters collaboration between wedding halls and people who need food . </a:t>
            </a:r>
            <a:endParaRPr lang="en-US" sz="2400" dirty="0"/>
          </a:p>
        </p:txBody>
      </p:sp>
      <p:sp>
        <p:nvSpPr>
          <p:cNvPr id="17" name="Shape 13"/>
          <p:cNvSpPr/>
          <p:nvPr/>
        </p:nvSpPr>
        <p:spPr>
          <a:xfrm>
            <a:off x="1404699" y="6406098"/>
            <a:ext cx="771168" cy="27503"/>
          </a:xfrm>
          <a:prstGeom prst="rect">
            <a:avLst/>
          </a:prstGeom>
          <a:solidFill>
            <a:srgbClr val="AD1F96"/>
          </a:solidFill>
          <a:ln/>
        </p:spPr>
      </p:sp>
      <p:sp>
        <p:nvSpPr>
          <p:cNvPr id="18" name="Shape 14"/>
          <p:cNvSpPr/>
          <p:nvPr/>
        </p:nvSpPr>
        <p:spPr>
          <a:xfrm>
            <a:off x="908923" y="6172081"/>
            <a:ext cx="495776" cy="495776"/>
          </a:xfrm>
          <a:prstGeom prst="roundRect">
            <a:avLst>
              <a:gd name="adj" fmla="val 80006"/>
            </a:avLst>
          </a:prstGeom>
          <a:solidFill>
            <a:srgbClr val="F3F3FF"/>
          </a:solidFill>
          <a:ln w="27503">
            <a:solidFill>
              <a:srgbClr val="AD1F96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1057751" y="6213396"/>
            <a:ext cx="198120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03" dirty="0"/>
          </a:p>
        </p:txBody>
      </p:sp>
      <p:sp>
        <p:nvSpPr>
          <p:cNvPr id="20" name="Text 16"/>
          <p:cNvSpPr/>
          <p:nvPr/>
        </p:nvSpPr>
        <p:spPr>
          <a:xfrm>
            <a:off x="2368748" y="6220182"/>
            <a:ext cx="3589020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800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Efficient Resource Utilization</a:t>
            </a:r>
            <a:endParaRPr lang="en-US" sz="2800" dirty="0"/>
          </a:p>
        </p:txBody>
      </p:sp>
      <p:sp>
        <p:nvSpPr>
          <p:cNvPr id="21" name="Text 17"/>
          <p:cNvSpPr/>
          <p:nvPr/>
        </p:nvSpPr>
        <p:spPr>
          <a:xfrm>
            <a:off x="2368748" y="6696670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Utilizing technological tools for optimizing resource allocation and reducing food wastage is a key focus area.</a:t>
            </a:r>
            <a:endParaRPr lang="en-US" sz="24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FFC48E2-82A1-46E7-44C6-5A04C1077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2071" y="3014575"/>
            <a:ext cx="7332765" cy="50896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559321" y="554442"/>
            <a:ext cx="6507480" cy="6730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01"/>
              </a:lnSpc>
              <a:buNone/>
            </a:pPr>
            <a:r>
              <a:rPr lang="en-US" sz="4800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Features and Functionality</a:t>
            </a:r>
            <a:endParaRPr lang="en-US" sz="4800" dirty="0"/>
          </a:p>
        </p:txBody>
      </p:sp>
      <p:sp>
        <p:nvSpPr>
          <p:cNvPr id="6" name="Shape 2"/>
          <p:cNvSpPr/>
          <p:nvPr/>
        </p:nvSpPr>
        <p:spPr>
          <a:xfrm>
            <a:off x="992457" y="1951355"/>
            <a:ext cx="3587193" cy="4895488"/>
          </a:xfrm>
          <a:prstGeom prst="roundRect">
            <a:avLst>
              <a:gd name="adj" fmla="val 12644"/>
            </a:avLst>
          </a:prstGeom>
          <a:solidFill>
            <a:srgbClr val="F3F3FF"/>
          </a:solidFill>
          <a:ln w="26908">
            <a:solidFill>
              <a:srgbClr val="2D4DF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317018" y="2193647"/>
            <a:ext cx="3020339" cy="9824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400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Real-time Inventory and location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1275883" y="3268467"/>
            <a:ext cx="3020339" cy="3017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14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app provides real-time visibility into inventory levels , using maps , shows location of available foods, enabling efficient management and distribution of food resources.</a:t>
            </a:r>
            <a:endParaRPr lang="en-US" sz="2000" dirty="0"/>
          </a:p>
        </p:txBody>
      </p:sp>
      <p:sp>
        <p:nvSpPr>
          <p:cNvPr id="9" name="Shape 5"/>
          <p:cNvSpPr/>
          <p:nvPr/>
        </p:nvSpPr>
        <p:spPr>
          <a:xfrm>
            <a:off x="5163024" y="1951355"/>
            <a:ext cx="3780252" cy="4895488"/>
          </a:xfrm>
          <a:prstGeom prst="roundRect">
            <a:avLst>
              <a:gd name="adj" fmla="val 12644"/>
            </a:avLst>
          </a:prstGeom>
          <a:solidFill>
            <a:srgbClr val="F3F3FF"/>
          </a:solidFill>
          <a:ln w="26908">
            <a:solidFill>
              <a:srgbClr val="015F98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5405316" y="2193647"/>
            <a:ext cx="3182890" cy="14737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400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Volunteer Management System</a:t>
            </a:r>
            <a:endParaRPr lang="en-US" sz="2400" dirty="0"/>
          </a:p>
        </p:txBody>
      </p:sp>
      <p:sp>
        <p:nvSpPr>
          <p:cNvPr id="11" name="Text 7"/>
          <p:cNvSpPr/>
          <p:nvPr/>
        </p:nvSpPr>
        <p:spPr>
          <a:xfrm>
            <a:off x="5405316" y="3332599"/>
            <a:ext cx="3182890" cy="25143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14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It includes a robust system for managing volunteer activities and coordinating efforts for maximum outreach and impact , in which anyone who want to donate food or money can register and give. </a:t>
            </a:r>
            <a:endParaRPr lang="en-US" sz="2000" dirty="0"/>
          </a:p>
        </p:txBody>
      </p:sp>
      <p:sp>
        <p:nvSpPr>
          <p:cNvPr id="12" name="Shape 8"/>
          <p:cNvSpPr/>
          <p:nvPr/>
        </p:nvSpPr>
        <p:spPr>
          <a:xfrm>
            <a:off x="9578896" y="1951354"/>
            <a:ext cx="3973332" cy="4895489"/>
          </a:xfrm>
          <a:prstGeom prst="roundRect">
            <a:avLst>
              <a:gd name="adj" fmla="val 12644"/>
            </a:avLst>
          </a:prstGeom>
          <a:solidFill>
            <a:srgbClr val="F3F3FF"/>
          </a:solidFill>
          <a:ln w="26908">
            <a:solidFill>
              <a:srgbClr val="AD1F96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9964476" y="2193647"/>
            <a:ext cx="3345460" cy="9824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400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Customized Donor Engagement</a:t>
            </a:r>
            <a:endParaRPr lang="en-US" sz="2400" dirty="0"/>
          </a:p>
        </p:txBody>
      </p:sp>
      <p:sp>
        <p:nvSpPr>
          <p:cNvPr id="14" name="Text 10"/>
          <p:cNvSpPr/>
          <p:nvPr/>
        </p:nvSpPr>
        <p:spPr>
          <a:xfrm>
            <a:off x="9964476" y="3332599"/>
            <a:ext cx="3345460" cy="25143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14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Tailored donor engagement strategies to increase contributions and enhance the sustainability of the program.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6F7C091-0785-3A11-7302-CDF1E85F26C9}"/>
              </a:ext>
            </a:extLst>
          </p:cNvPr>
          <p:cNvGrpSpPr/>
          <p:nvPr/>
        </p:nvGrpSpPr>
        <p:grpSpPr>
          <a:xfrm>
            <a:off x="1968786" y="891032"/>
            <a:ext cx="10692827" cy="6638236"/>
            <a:chOff x="2320646" y="1327428"/>
            <a:chExt cx="9961247" cy="5421591"/>
          </a:xfrm>
        </p:grpSpPr>
        <p:sp>
          <p:nvSpPr>
            <p:cNvPr id="4" name="Text 1"/>
            <p:cNvSpPr/>
            <p:nvPr/>
          </p:nvSpPr>
          <p:spPr>
            <a:xfrm>
              <a:off x="2348389" y="1327428"/>
              <a:ext cx="9456420" cy="69437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5468"/>
                </a:lnSpc>
                <a:buNone/>
              </a:pPr>
              <a:r>
                <a:rPr lang="en-US" sz="4374" b="1" dirty="0">
                  <a:solidFill>
                    <a:srgbClr val="00002E"/>
                  </a:solidFill>
                  <a:latin typeface="Nunito" pitchFamily="34" charset="0"/>
                  <a:ea typeface="Nunito" pitchFamily="34" charset="-122"/>
                  <a:cs typeface="Nunito" pitchFamily="34" charset="-120"/>
                </a:rPr>
                <a:t>User Interface and Experience Design</a:t>
              </a:r>
              <a:endParaRPr lang="en-US" sz="4374" dirty="0"/>
            </a:p>
          </p:txBody>
        </p:sp>
        <p:sp>
          <p:nvSpPr>
            <p:cNvPr id="7" name="Text 3"/>
            <p:cNvSpPr/>
            <p:nvPr/>
          </p:nvSpPr>
          <p:spPr>
            <a:xfrm>
              <a:off x="2348389" y="4652843"/>
              <a:ext cx="224028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734"/>
                </a:lnSpc>
                <a:buNone/>
              </a:pPr>
              <a:r>
                <a:rPr lang="en-US" sz="2187" b="1" dirty="0">
                  <a:solidFill>
                    <a:srgbClr val="2D4DF2"/>
                  </a:solidFill>
                  <a:latin typeface="Nunito" pitchFamily="34" charset="0"/>
                  <a:ea typeface="Nunito" pitchFamily="34" charset="-122"/>
                  <a:cs typeface="Nunito" pitchFamily="34" charset="-120"/>
                </a:rPr>
                <a:t>Intuitive Interface</a:t>
              </a:r>
              <a:endParaRPr lang="en-US" sz="2187" dirty="0"/>
            </a:p>
          </p:txBody>
        </p:sp>
        <p:sp>
          <p:nvSpPr>
            <p:cNvPr id="8" name="Text 4"/>
            <p:cNvSpPr/>
            <p:nvPr/>
          </p:nvSpPr>
          <p:spPr>
            <a:xfrm>
              <a:off x="2348389" y="5133261"/>
              <a:ext cx="3088958" cy="142160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l">
                <a:lnSpc>
                  <a:spcPts val="2799"/>
                </a:lnSpc>
                <a:buNone/>
              </a:pPr>
              <a:r>
                <a:rPr lang="en-US" sz="1750" dirty="0">
                  <a:solidFill>
                    <a:srgbClr val="00002E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The app boasts an intuitive and user-friendly interface, making it accessible to users of all demographics.</a:t>
              </a:r>
              <a:endParaRPr lang="en-US" sz="1750" dirty="0"/>
            </a:p>
          </p:txBody>
        </p:sp>
        <p:sp>
          <p:nvSpPr>
            <p:cNvPr id="9" name="Shape 5"/>
            <p:cNvSpPr/>
            <p:nvPr/>
          </p:nvSpPr>
          <p:spPr>
            <a:xfrm>
              <a:off x="5770602" y="2466142"/>
              <a:ext cx="3088958" cy="1909048"/>
            </a:xfrm>
            <a:prstGeom prst="roundRect">
              <a:avLst>
                <a:gd name="adj" fmla="val 20951"/>
              </a:avLst>
            </a:prstGeom>
            <a:noFill/>
            <a:ln w="27742">
              <a:solidFill>
                <a:srgbClr val="015F98"/>
              </a:solidFill>
              <a:prstDash val="solid"/>
            </a:ln>
          </p:spPr>
        </p:sp>
        <p:pic>
          <p:nvPicPr>
            <p:cNvPr id="10" name="Image 2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98344" y="2493883"/>
              <a:ext cx="3033474" cy="1853565"/>
            </a:xfrm>
            <a:prstGeom prst="rect">
              <a:avLst/>
            </a:prstGeom>
          </p:spPr>
        </p:pic>
        <p:sp>
          <p:nvSpPr>
            <p:cNvPr id="11" name="Text 6"/>
            <p:cNvSpPr/>
            <p:nvPr/>
          </p:nvSpPr>
          <p:spPr>
            <a:xfrm>
              <a:off x="5770602" y="4652843"/>
              <a:ext cx="3088958" cy="69437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l">
                <a:lnSpc>
                  <a:spcPts val="2734"/>
                </a:lnSpc>
                <a:buNone/>
              </a:pPr>
              <a:r>
                <a:rPr lang="en-US" sz="2187" b="1" dirty="0">
                  <a:solidFill>
                    <a:srgbClr val="015F98"/>
                  </a:solidFill>
                  <a:latin typeface="Nunito" pitchFamily="34" charset="0"/>
                  <a:ea typeface="Nunito" pitchFamily="34" charset="-122"/>
                  <a:cs typeface="Nunito" pitchFamily="34" charset="-120"/>
                </a:rPr>
                <a:t>Enhanced User Experience</a:t>
              </a:r>
              <a:endParaRPr lang="en-US" sz="2187" dirty="0"/>
            </a:p>
          </p:txBody>
        </p:sp>
        <p:sp>
          <p:nvSpPr>
            <p:cNvPr id="12" name="Text 7"/>
            <p:cNvSpPr/>
            <p:nvPr/>
          </p:nvSpPr>
          <p:spPr>
            <a:xfrm>
              <a:off x="5770602" y="5327413"/>
              <a:ext cx="3088958" cy="142160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l">
                <a:lnSpc>
                  <a:spcPts val="2799"/>
                </a:lnSpc>
                <a:buNone/>
              </a:pPr>
              <a:r>
                <a:rPr lang="en-US" sz="1750" dirty="0">
                  <a:solidFill>
                    <a:srgbClr val="00002E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Focus on creating a seamless and engaging experience for both volunteers and beneficiaries.</a:t>
              </a:r>
              <a:endParaRPr lang="en-US" sz="1750" dirty="0"/>
            </a:p>
          </p:txBody>
        </p:sp>
        <p:sp>
          <p:nvSpPr>
            <p:cNvPr id="13" name="Shape 8"/>
            <p:cNvSpPr/>
            <p:nvPr/>
          </p:nvSpPr>
          <p:spPr>
            <a:xfrm>
              <a:off x="9192816" y="2466142"/>
              <a:ext cx="3089077" cy="1909167"/>
            </a:xfrm>
            <a:prstGeom prst="roundRect">
              <a:avLst>
                <a:gd name="adj" fmla="val 20949"/>
              </a:avLst>
            </a:prstGeom>
            <a:noFill/>
            <a:ln w="27742">
              <a:solidFill>
                <a:srgbClr val="AD1F96"/>
              </a:solidFill>
              <a:prstDash val="solid"/>
            </a:ln>
          </p:spPr>
        </p:sp>
        <p:pic>
          <p:nvPicPr>
            <p:cNvPr id="14" name="Image 3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20557" y="2493883"/>
              <a:ext cx="3033593" cy="1853684"/>
            </a:xfrm>
            <a:prstGeom prst="rect">
              <a:avLst/>
            </a:prstGeom>
          </p:spPr>
        </p:pic>
        <p:sp>
          <p:nvSpPr>
            <p:cNvPr id="15" name="Text 9"/>
            <p:cNvSpPr/>
            <p:nvPr/>
          </p:nvSpPr>
          <p:spPr>
            <a:xfrm>
              <a:off x="9192816" y="4652963"/>
              <a:ext cx="289560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734"/>
                </a:lnSpc>
                <a:buNone/>
              </a:pPr>
              <a:r>
                <a:rPr lang="en-US" sz="2187" b="1" dirty="0">
                  <a:solidFill>
                    <a:srgbClr val="AD1F96"/>
                  </a:solidFill>
                  <a:latin typeface="Nunito" pitchFamily="34" charset="0"/>
                  <a:ea typeface="Nunito" pitchFamily="34" charset="-122"/>
                  <a:cs typeface="Nunito" pitchFamily="34" charset="-120"/>
                </a:rPr>
                <a:t>Accessibility Emphasis</a:t>
              </a:r>
              <a:endParaRPr lang="en-US" sz="2187" dirty="0"/>
            </a:p>
          </p:txBody>
        </p:sp>
        <p:sp>
          <p:nvSpPr>
            <p:cNvPr id="16" name="Text 10"/>
            <p:cNvSpPr/>
            <p:nvPr/>
          </p:nvSpPr>
          <p:spPr>
            <a:xfrm>
              <a:off x="9192816" y="5133380"/>
              <a:ext cx="3089077" cy="106620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l">
                <a:lnSpc>
                  <a:spcPts val="2799"/>
                </a:lnSpc>
                <a:buNone/>
              </a:pPr>
              <a:r>
                <a:rPr lang="en-US" sz="1750" dirty="0">
                  <a:solidFill>
                    <a:srgbClr val="00002E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Design considerations ensure accessibility for users with diverse abilities and needs.</a:t>
              </a:r>
              <a:endParaRPr lang="en-US" sz="1750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A5E0784-160E-CA60-9047-0F6F7F067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20646" y="2419026"/>
              <a:ext cx="3088958" cy="2032968"/>
            </a:xfrm>
            <a:prstGeom prst="rect">
              <a:avLst/>
            </a:prstGeom>
            <a:effectLst>
              <a:softEdge rad="127000"/>
            </a:effectLst>
          </p:spPr>
        </p:pic>
        <p:sp>
          <p:nvSpPr>
            <p:cNvPr id="5" name="Shape 2"/>
            <p:cNvSpPr/>
            <p:nvPr/>
          </p:nvSpPr>
          <p:spPr>
            <a:xfrm>
              <a:off x="2348389" y="2466142"/>
              <a:ext cx="3088958" cy="1909048"/>
            </a:xfrm>
            <a:prstGeom prst="roundRect">
              <a:avLst>
                <a:gd name="adj" fmla="val 20951"/>
              </a:avLst>
            </a:prstGeom>
            <a:noFill/>
            <a:ln w="27742">
              <a:solidFill>
                <a:srgbClr val="2D4DF2"/>
              </a:solidFill>
              <a:prstDash val="solid"/>
            </a:ln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499241" y="3180992"/>
            <a:ext cx="8183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Impact on Reducing Food Waste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2348389" y="4763691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499241" y="4805362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3070503" y="4764072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Optimized Distribution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3070503" y="5667612"/>
            <a:ext cx="2440900" cy="21382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Efficient resource management reduces the spoilage and wastage of food supplies, promoting sustainability.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733574" y="4763691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884426" y="4805362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455688" y="4666415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Real-time Surplus Identification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455688" y="6023015"/>
            <a:ext cx="24409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Identification of surplus food in real-time allows for timely redistribution and minimizes wastage.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9118759" y="4763691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AD1F96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269611" y="4805362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9840873" y="4805362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Metrics-driven Solutions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9840873" y="5667613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Implementing data-driven measures to identify patterns and optimize distribution to minimize food waste.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348389" y="1698784"/>
            <a:ext cx="67894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Conclusion and Next Steps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2837498"/>
            <a:ext cx="3311128" cy="88868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570559" y="4059436"/>
            <a:ext cx="286678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Continued Collaboration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570559" y="4887039"/>
            <a:ext cx="286678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Strengthening partnerships and collaborations for sustained impact and expansion of the solution.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517" y="2837498"/>
            <a:ext cx="3311128" cy="88868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881687" y="4059436"/>
            <a:ext cx="26898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Feedback Integration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881687" y="4539853"/>
            <a:ext cx="286678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Collecting feedback for continuous improvement and evolution of the app to meet evolving needs.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0645" y="2837498"/>
            <a:ext cx="3311247" cy="88868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92816" y="4059436"/>
            <a:ext cx="286690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Global Outreach Initiative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92816" y="4887039"/>
            <a:ext cx="286690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Planning for global outreach programs to address hunger challenges beyond local boundaries.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3067D8-E35A-04D6-D550-59C2A040F7A6}"/>
              </a:ext>
            </a:extLst>
          </p:cNvPr>
          <p:cNvSpPr txBox="1"/>
          <p:nvPr/>
        </p:nvSpPr>
        <p:spPr>
          <a:xfrm>
            <a:off x="3802566" y="535259"/>
            <a:ext cx="63722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>
                <a:latin typeface="Nunito" panose="020F0502020204030204" pitchFamily="2" charset="0"/>
              </a:rPr>
              <a:t>Technology Used</a:t>
            </a:r>
            <a:endParaRPr lang="en-IN" sz="6000" b="1" u="sng" dirty="0">
              <a:latin typeface="Nunito" panose="020F05020202040302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8BE53-B85C-E2E8-40E5-C1F212547AF6}"/>
              </a:ext>
            </a:extLst>
          </p:cNvPr>
          <p:cNvSpPr txBox="1"/>
          <p:nvPr/>
        </p:nvSpPr>
        <p:spPr>
          <a:xfrm>
            <a:off x="4833389" y="2096827"/>
            <a:ext cx="1090589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800" dirty="0">
                <a:solidFill>
                  <a:srgbClr val="7030A0"/>
                </a:solidFill>
                <a:latin typeface="Rockwell" panose="02060603020205020403" pitchFamily="18" charset="0"/>
              </a:rPr>
              <a:t>HTML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800" dirty="0">
                <a:solidFill>
                  <a:srgbClr val="7030A0"/>
                </a:solidFill>
                <a:latin typeface="Rockwell" panose="02060603020205020403" pitchFamily="18" charset="0"/>
              </a:rPr>
              <a:t>CSS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800" dirty="0" err="1">
                <a:solidFill>
                  <a:srgbClr val="7030A0"/>
                </a:solidFill>
                <a:latin typeface="Rockwell" panose="02060603020205020403" pitchFamily="18" charset="0"/>
              </a:rPr>
              <a:t>Javascript</a:t>
            </a:r>
            <a:endParaRPr lang="en-US" sz="4800" dirty="0">
              <a:solidFill>
                <a:srgbClr val="7030A0"/>
              </a:solidFill>
              <a:latin typeface="Rockwell" panose="020606030202050204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800" dirty="0">
                <a:solidFill>
                  <a:srgbClr val="7030A0"/>
                </a:solidFill>
                <a:latin typeface="Rockwell" panose="02060603020205020403" pitchFamily="18" charset="0"/>
              </a:rPr>
              <a:t>Tailwind </a:t>
            </a:r>
            <a:r>
              <a:rPr lang="en-US" sz="4800" dirty="0" err="1">
                <a:solidFill>
                  <a:srgbClr val="7030A0"/>
                </a:solidFill>
                <a:latin typeface="Rockwell" panose="02060603020205020403" pitchFamily="18" charset="0"/>
              </a:rPr>
              <a:t>css</a:t>
            </a:r>
            <a:endParaRPr lang="en-US" sz="4800" dirty="0">
              <a:solidFill>
                <a:srgbClr val="7030A0"/>
              </a:solidFill>
              <a:latin typeface="Rockwell" panose="020606030202050204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800" dirty="0">
                <a:solidFill>
                  <a:srgbClr val="7030A0"/>
                </a:solidFill>
                <a:latin typeface="Rockwell" panose="02060603020205020403" pitchFamily="18" charset="0"/>
              </a:rPr>
              <a:t>Maps API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800" dirty="0" err="1">
                <a:solidFill>
                  <a:srgbClr val="7030A0"/>
                </a:solidFill>
                <a:latin typeface="Rockwell" panose="02060603020205020403" pitchFamily="18" charset="0"/>
              </a:rPr>
              <a:t>Github</a:t>
            </a:r>
            <a:endParaRPr lang="en-US" sz="4800" dirty="0">
              <a:solidFill>
                <a:srgbClr val="7030A0"/>
              </a:solidFill>
              <a:latin typeface="Rockwell" panose="020606030202050204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800" dirty="0">
                <a:solidFill>
                  <a:srgbClr val="7030A0"/>
                </a:solidFill>
                <a:latin typeface="Rockwell" panose="02060603020205020403" pitchFamily="18" charset="0"/>
              </a:rPr>
              <a:t>Netlify</a:t>
            </a:r>
          </a:p>
          <a:p>
            <a:pPr marL="342900" indent="-342900">
              <a:buFont typeface="+mj-lt"/>
              <a:buAutoNum type="arabicPeriod"/>
            </a:pPr>
            <a:endParaRPr lang="en-US" sz="4800" dirty="0">
              <a:solidFill>
                <a:srgbClr val="7030A0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3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097292-A734-7C0D-A69D-06432A241C37}"/>
              </a:ext>
            </a:extLst>
          </p:cNvPr>
          <p:cNvSpPr txBox="1"/>
          <p:nvPr/>
        </p:nvSpPr>
        <p:spPr>
          <a:xfrm>
            <a:off x="4868760" y="2464419"/>
            <a:ext cx="458330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>
                <a:latin typeface="Rockwell" panose="02060603020205020403" pitchFamily="18" charset="0"/>
              </a:rPr>
              <a:t>THANK </a:t>
            </a:r>
          </a:p>
          <a:p>
            <a:pPr algn="ctr"/>
            <a:r>
              <a:rPr lang="en-US" sz="9600" dirty="0">
                <a:latin typeface="Rockwell" panose="02060603020205020403" pitchFamily="18" charset="0"/>
              </a:rPr>
              <a:t>YOU</a:t>
            </a:r>
            <a:endParaRPr lang="en-IN" sz="96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44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344</Words>
  <Application>Microsoft Office PowerPoint</Application>
  <PresentationFormat>Custom</PresentationFormat>
  <Paragraphs>61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Nunito</vt:lpstr>
      <vt:lpstr>PT Sans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ABHYUDAY PATEL</cp:lastModifiedBy>
  <cp:revision>3</cp:revision>
  <dcterms:created xsi:type="dcterms:W3CDTF">2024-01-11T13:08:35Z</dcterms:created>
  <dcterms:modified xsi:type="dcterms:W3CDTF">2024-01-11T13:55:25Z</dcterms:modified>
</cp:coreProperties>
</file>