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88" r:id="rId5"/>
    <p:sldId id="270" r:id="rId6"/>
    <p:sldId id="272" r:id="rId7"/>
    <p:sldId id="273" r:id="rId8"/>
    <p:sldId id="271" r:id="rId9"/>
    <p:sldId id="274" r:id="rId10"/>
    <p:sldId id="275" r:id="rId11"/>
    <p:sldId id="276" r:id="rId12"/>
    <p:sldId id="277" r:id="rId13"/>
    <p:sldId id="291" r:id="rId14"/>
    <p:sldId id="292" r:id="rId15"/>
    <p:sldId id="289" r:id="rId16"/>
    <p:sldId id="290" r:id="rId17"/>
    <p:sldId id="296" r:id="rId18"/>
    <p:sldId id="298" r:id="rId19"/>
    <p:sldId id="300" r:id="rId20"/>
    <p:sldId id="301" r:id="rId21"/>
    <p:sldId id="302" r:id="rId22"/>
    <p:sldId id="303" r:id="rId23"/>
    <p:sldId id="304" r:id="rId24"/>
    <p:sldId id="305" r:id="rId25"/>
    <p:sldId id="306" r:id="rId26"/>
    <p:sldId id="307" r:id="rId27"/>
    <p:sldId id="308" r:id="rId28"/>
    <p:sldId id="310" r:id="rId29"/>
    <p:sldId id="311" r:id="rId30"/>
    <p:sldId id="312" r:id="rId31"/>
    <p:sldId id="313" r:id="rId32"/>
    <p:sldId id="309" r:id="rId33"/>
    <p:sldId id="315" r:id="rId34"/>
    <p:sldId id="314" r:id="rId35"/>
    <p:sldId id="316" r:id="rId36"/>
    <p:sldId id="317" r:id="rId37"/>
    <p:sldId id="318" r:id="rId38"/>
    <p:sldId id="319" r:id="rId39"/>
    <p:sldId id="320" r:id="rId40"/>
    <p:sldId id="284" r:id="rId41"/>
    <p:sldId id="285" r:id="rId42"/>
    <p:sldId id="286" r:id="rId43"/>
    <p:sldId id="287"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4660"/>
  </p:normalViewPr>
  <p:slideViewPr>
    <p:cSldViewPr snapToGrid="0">
      <p:cViewPr varScale="1">
        <p:scale>
          <a:sx n="83" d="100"/>
          <a:sy n="83" d="100"/>
        </p:scale>
        <p:origin x="70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BA2628-04E7-490D-BA58-8F662096335D}" type="datetimeFigureOut">
              <a:rPr lang="en-US" smtClean="0"/>
              <a:t>5/9/2019</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6E9ADD7A-BC03-48D3-ADAB-1F99C5AE864F}" type="slidenum">
              <a:rPr lang="en-US" smtClean="0"/>
              <a:t>‹#›</a:t>
            </a:fld>
            <a:endParaRPr lang="en-US"/>
          </a:p>
        </p:txBody>
      </p:sp>
    </p:spTree>
    <p:extLst>
      <p:ext uri="{BB962C8B-B14F-4D97-AF65-F5344CB8AC3E}">
        <p14:creationId xmlns:p14="http://schemas.microsoft.com/office/powerpoint/2010/main" val="3100388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BA2628-04E7-490D-BA58-8F662096335D}"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ADD7A-BC03-48D3-ADAB-1F99C5AE864F}" type="slidenum">
              <a:rPr lang="en-US" smtClean="0"/>
              <a:t>‹#›</a:t>
            </a:fld>
            <a:endParaRPr lang="en-US"/>
          </a:p>
        </p:txBody>
      </p:sp>
    </p:spTree>
    <p:extLst>
      <p:ext uri="{BB962C8B-B14F-4D97-AF65-F5344CB8AC3E}">
        <p14:creationId xmlns:p14="http://schemas.microsoft.com/office/powerpoint/2010/main" val="615644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BA2628-04E7-490D-BA58-8F662096335D}"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ADD7A-BC03-48D3-ADAB-1F99C5AE864F}" type="slidenum">
              <a:rPr lang="en-US" smtClean="0"/>
              <a:t>‹#›</a:t>
            </a:fld>
            <a:endParaRPr lang="en-US"/>
          </a:p>
        </p:txBody>
      </p:sp>
    </p:spTree>
    <p:extLst>
      <p:ext uri="{BB962C8B-B14F-4D97-AF65-F5344CB8AC3E}">
        <p14:creationId xmlns:p14="http://schemas.microsoft.com/office/powerpoint/2010/main" val="694786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BA2628-04E7-490D-BA58-8F662096335D}"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ADD7A-BC03-48D3-ADAB-1F99C5AE864F}" type="slidenum">
              <a:rPr lang="en-US" smtClean="0"/>
              <a:t>‹#›</a:t>
            </a:fld>
            <a:endParaRPr lang="en-US"/>
          </a:p>
        </p:txBody>
      </p:sp>
    </p:spTree>
    <p:extLst>
      <p:ext uri="{BB962C8B-B14F-4D97-AF65-F5344CB8AC3E}">
        <p14:creationId xmlns:p14="http://schemas.microsoft.com/office/powerpoint/2010/main" val="376449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BA2628-04E7-490D-BA58-8F662096335D}"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ADD7A-BC03-48D3-ADAB-1F99C5AE864F}" type="slidenum">
              <a:rPr lang="en-US" smtClean="0"/>
              <a:t>‹#›</a:t>
            </a:fld>
            <a:endParaRPr lang="en-US"/>
          </a:p>
        </p:txBody>
      </p:sp>
    </p:spTree>
    <p:extLst>
      <p:ext uri="{BB962C8B-B14F-4D97-AF65-F5344CB8AC3E}">
        <p14:creationId xmlns:p14="http://schemas.microsoft.com/office/powerpoint/2010/main" val="144769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BA2628-04E7-490D-BA58-8F662096335D}"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ADD7A-BC03-48D3-ADAB-1F99C5AE864F}" type="slidenum">
              <a:rPr lang="en-US" smtClean="0"/>
              <a:t>‹#›</a:t>
            </a:fld>
            <a:endParaRPr lang="en-US"/>
          </a:p>
        </p:txBody>
      </p:sp>
    </p:spTree>
    <p:extLst>
      <p:ext uri="{BB962C8B-B14F-4D97-AF65-F5344CB8AC3E}">
        <p14:creationId xmlns:p14="http://schemas.microsoft.com/office/powerpoint/2010/main" val="80802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BA2628-04E7-490D-BA58-8F662096335D}" type="datetimeFigureOut">
              <a:rPr lang="en-US" smtClean="0"/>
              <a:t>5/9/2019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ADD7A-BC03-48D3-ADAB-1F99C5AE864F}" type="slidenum">
              <a:rPr lang="en-US" smtClean="0"/>
              <a:t>‹#›</a:t>
            </a:fld>
            <a:endParaRPr lang="en-US"/>
          </a:p>
        </p:txBody>
      </p:sp>
    </p:spTree>
    <p:extLst>
      <p:ext uri="{BB962C8B-B14F-4D97-AF65-F5344CB8AC3E}">
        <p14:creationId xmlns:p14="http://schemas.microsoft.com/office/powerpoint/2010/main" val="1040611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BA2628-04E7-490D-BA58-8F662096335D}" type="datetimeFigureOut">
              <a:rPr lang="en-US" smtClean="0"/>
              <a:t>5/9/2019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ADD7A-BC03-48D3-ADAB-1F99C5AE864F}" type="slidenum">
              <a:rPr lang="en-US" smtClean="0"/>
              <a:t>‹#›</a:t>
            </a:fld>
            <a:endParaRPr lang="en-US"/>
          </a:p>
        </p:txBody>
      </p:sp>
    </p:spTree>
    <p:extLst>
      <p:ext uri="{BB962C8B-B14F-4D97-AF65-F5344CB8AC3E}">
        <p14:creationId xmlns:p14="http://schemas.microsoft.com/office/powerpoint/2010/main" val="53467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A2628-04E7-490D-BA58-8F662096335D}" type="datetimeFigureOut">
              <a:rPr lang="en-US" smtClean="0"/>
              <a:t>5/9/2019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ADD7A-BC03-48D3-ADAB-1F99C5AE864F}" type="slidenum">
              <a:rPr lang="en-US" smtClean="0"/>
              <a:t>‹#›</a:t>
            </a:fld>
            <a:endParaRPr lang="en-US"/>
          </a:p>
        </p:txBody>
      </p:sp>
    </p:spTree>
    <p:extLst>
      <p:ext uri="{BB962C8B-B14F-4D97-AF65-F5344CB8AC3E}">
        <p14:creationId xmlns:p14="http://schemas.microsoft.com/office/powerpoint/2010/main" val="4254519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BA2628-04E7-490D-BA58-8F662096335D}"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ADD7A-BC03-48D3-ADAB-1F99C5AE864F}" type="slidenum">
              <a:rPr lang="en-US" smtClean="0"/>
              <a:t>‹#›</a:t>
            </a:fld>
            <a:endParaRPr lang="en-US"/>
          </a:p>
        </p:txBody>
      </p:sp>
    </p:spTree>
    <p:extLst>
      <p:ext uri="{BB962C8B-B14F-4D97-AF65-F5344CB8AC3E}">
        <p14:creationId xmlns:p14="http://schemas.microsoft.com/office/powerpoint/2010/main" val="3307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smtClean="0"/>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CBA2628-04E7-490D-BA58-8F662096335D}" type="datetimeFigureOut">
              <a:rPr lang="en-US" smtClean="0"/>
              <a:t>5/9/2019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E9ADD7A-BC03-48D3-ADAB-1F99C5AE864F}" type="slidenum">
              <a:rPr lang="en-US" smtClean="0"/>
              <a:t>‹#›</a:t>
            </a:fld>
            <a:endParaRPr lang="en-US"/>
          </a:p>
        </p:txBody>
      </p:sp>
    </p:spTree>
    <p:extLst>
      <p:ext uri="{BB962C8B-B14F-4D97-AF65-F5344CB8AC3E}">
        <p14:creationId xmlns:p14="http://schemas.microsoft.com/office/powerpoint/2010/main" val="2523780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CBA2628-04E7-490D-BA58-8F662096335D}" type="datetimeFigureOut">
              <a:rPr lang="en-US" smtClean="0"/>
              <a:t>5/9/2019</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E9ADD7A-BC03-48D3-ADAB-1F99C5AE864F}"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767589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ieeexplore.ieee.org/document/8301700" TargetMode="External"/><Relationship Id="rId2" Type="http://schemas.openxmlformats.org/officeDocument/2006/relationships/hyperlink" Target="https://ieeexplore.ieee.org/document/7951875" TargetMode="External"/><Relationship Id="rId1" Type="http://schemas.openxmlformats.org/officeDocument/2006/relationships/slideLayout" Target="../slideLayouts/slideLayout2.xml"/><Relationship Id="rId4" Type="http://schemas.openxmlformats.org/officeDocument/2006/relationships/hyperlink" Target="https://ieeexplore.ieee.org/document/652443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ADC9-8120-44EF-8984-736AE4A2F2B2}"/>
              </a:ext>
            </a:extLst>
          </p:cNvPr>
          <p:cNvSpPr>
            <a:spLocks noGrp="1"/>
          </p:cNvSpPr>
          <p:nvPr>
            <p:ph type="ctrTitle"/>
          </p:nvPr>
        </p:nvSpPr>
        <p:spPr>
          <a:xfrm>
            <a:off x="1777463" y="496116"/>
            <a:ext cx="8637073" cy="2847448"/>
          </a:xfrm>
        </p:spPr>
        <p:txBody>
          <a:bodyPr>
            <a:normAutofit fontScale="90000"/>
          </a:bodyPr>
          <a:lstStyle/>
          <a:p>
            <a:r>
              <a:rPr lang="en-US" sz="4000" b="1" cap="none" dirty="0" smtClean="0">
                <a:solidFill>
                  <a:srgbClr val="66FFFF"/>
                </a:solidFill>
                <a:latin typeface="Cambria" panose="02040503050406030204" pitchFamily="18" charset="0"/>
                <a:ea typeface="Cambria" panose="02040503050406030204" pitchFamily="18" charset="0"/>
              </a:rPr>
              <a:t>CLOUD COMPUTING</a:t>
            </a:r>
            <a:r>
              <a:rPr lang="en-US" sz="4000" b="1" cap="none" dirty="0">
                <a:solidFill>
                  <a:srgbClr val="66FFFF"/>
                </a:solidFill>
                <a:latin typeface="Cambria" panose="02040503050406030204" pitchFamily="18" charset="0"/>
                <a:ea typeface="Cambria" panose="02040503050406030204" pitchFamily="18" charset="0"/>
              </a:rPr>
              <a:t/>
            </a:r>
            <a:br>
              <a:rPr lang="en-US" sz="4000" b="1" cap="none" dirty="0">
                <a:solidFill>
                  <a:srgbClr val="66FFFF"/>
                </a:solidFill>
                <a:latin typeface="Cambria" panose="02040503050406030204" pitchFamily="18" charset="0"/>
                <a:ea typeface="Cambria" panose="02040503050406030204" pitchFamily="18" charset="0"/>
              </a:rPr>
            </a:br>
            <a:r>
              <a:rPr lang="en-US" sz="4000" b="1" cap="none" dirty="0" smtClean="0">
                <a:solidFill>
                  <a:srgbClr val="66FFFF"/>
                </a:solidFill>
                <a:latin typeface="Cambria" panose="02040503050406030204" pitchFamily="18" charset="0"/>
                <a:ea typeface="Cambria" panose="02040503050406030204" pitchFamily="18" charset="0"/>
              </a:rPr>
              <a:t>SECURITY</a:t>
            </a:r>
            <a:br>
              <a:rPr lang="en-US" sz="4000" b="1" cap="none" dirty="0" smtClean="0">
                <a:solidFill>
                  <a:srgbClr val="66FFFF"/>
                </a:solidFill>
                <a:latin typeface="Cambria" panose="02040503050406030204" pitchFamily="18" charset="0"/>
                <a:ea typeface="Cambria" panose="02040503050406030204" pitchFamily="18" charset="0"/>
              </a:rPr>
            </a:br>
            <a:r>
              <a:rPr lang="en-US" sz="4000" b="1" cap="none" dirty="0" smtClean="0">
                <a:solidFill>
                  <a:srgbClr val="66FFFF"/>
                </a:solidFill>
                <a:latin typeface="Cambria" panose="02040503050406030204" pitchFamily="18" charset="0"/>
                <a:ea typeface="Cambria" panose="02040503050406030204" pitchFamily="18" charset="0"/>
              </a:rPr>
              <a:t>ENHANCEMENT</a:t>
            </a:r>
            <a:br>
              <a:rPr lang="en-US" sz="4000" b="1" cap="none" dirty="0" smtClean="0">
                <a:solidFill>
                  <a:srgbClr val="66FFFF"/>
                </a:solidFill>
                <a:latin typeface="Cambria" panose="02040503050406030204" pitchFamily="18" charset="0"/>
                <a:ea typeface="Cambria" panose="02040503050406030204" pitchFamily="18" charset="0"/>
              </a:rPr>
            </a:br>
            <a:r>
              <a:rPr lang="en-US" sz="4000" b="1" cap="none" dirty="0" smtClean="0">
                <a:solidFill>
                  <a:srgbClr val="66FFFF"/>
                </a:solidFill>
                <a:latin typeface="Cambria" panose="02040503050406030204" pitchFamily="18" charset="0"/>
                <a:ea typeface="Cambria" panose="02040503050406030204" pitchFamily="18" charset="0"/>
              </a:rPr>
              <a:t>BY</a:t>
            </a:r>
            <a:br>
              <a:rPr lang="en-US" sz="4000" b="1" cap="none" dirty="0" smtClean="0">
                <a:solidFill>
                  <a:srgbClr val="66FFFF"/>
                </a:solidFill>
                <a:latin typeface="Cambria" panose="02040503050406030204" pitchFamily="18" charset="0"/>
                <a:ea typeface="Cambria" panose="02040503050406030204" pitchFamily="18" charset="0"/>
              </a:rPr>
            </a:br>
            <a:r>
              <a:rPr lang="en-US" sz="4000" b="1" cap="none" dirty="0" smtClean="0">
                <a:solidFill>
                  <a:srgbClr val="66FFFF"/>
                </a:solidFill>
                <a:latin typeface="Cambria" panose="02040503050406030204" pitchFamily="18" charset="0"/>
                <a:ea typeface="Cambria" panose="02040503050406030204" pitchFamily="18" charset="0"/>
              </a:rPr>
              <a:t>EFFICIENT ENCRYPTION SCHEME</a:t>
            </a:r>
            <a:r>
              <a:rPr lang="en-US" sz="3600" dirty="0">
                <a:latin typeface="Raleway ExtraBold" panose="020B0903030101060003" pitchFamily="34" charset="0"/>
              </a:rPr>
              <a:t/>
            </a:r>
            <a:br>
              <a:rPr lang="en-US" sz="3600" dirty="0">
                <a:latin typeface="Raleway ExtraBold" panose="020B0903030101060003" pitchFamily="34" charset="0"/>
              </a:rPr>
            </a:br>
            <a:endParaRPr lang="en-US" sz="3600" dirty="0">
              <a:latin typeface="Raleway ExtraBold" panose="020B0903030101060003" pitchFamily="34" charset="0"/>
            </a:endParaRPr>
          </a:p>
        </p:txBody>
      </p:sp>
      <p:sp>
        <p:nvSpPr>
          <p:cNvPr id="3" name="Subtitle 2">
            <a:extLst>
              <a:ext uri="{FF2B5EF4-FFF2-40B4-BE49-F238E27FC236}">
                <a16:creationId xmlns:a16="http://schemas.microsoft.com/office/drawing/2014/main" id="{4869FC3A-6B39-426A-BA44-BCA837974596}"/>
              </a:ext>
            </a:extLst>
          </p:cNvPr>
          <p:cNvSpPr>
            <a:spLocks noGrp="1"/>
          </p:cNvSpPr>
          <p:nvPr>
            <p:ph type="subTitle" idx="1"/>
          </p:nvPr>
        </p:nvSpPr>
        <p:spPr>
          <a:xfrm>
            <a:off x="1777464" y="3559196"/>
            <a:ext cx="8637072" cy="2029841"/>
          </a:xfrm>
        </p:spPr>
        <p:txBody>
          <a:bodyPr>
            <a:normAutofit fontScale="92500" lnSpcReduction="20000"/>
          </a:bodyPr>
          <a:lstStyle/>
          <a:p>
            <a:r>
              <a:rPr lang="en-US" dirty="0"/>
              <a:t>PRESENTED BY:</a:t>
            </a:r>
          </a:p>
          <a:p>
            <a:r>
              <a:rPr lang="en-US" dirty="0"/>
              <a:t>DEBANJAN DEB                 RA1511003010534	</a:t>
            </a:r>
          </a:p>
          <a:p>
            <a:r>
              <a:rPr lang="en-US" dirty="0"/>
              <a:t>AVIRAL VERMA                </a:t>
            </a:r>
            <a:r>
              <a:rPr lang="en-US" dirty="0" smtClean="0"/>
              <a:t>RA1511003010688</a:t>
            </a:r>
            <a:endParaRPr lang="en-US" dirty="0"/>
          </a:p>
          <a:p>
            <a:r>
              <a:rPr lang="en-US" dirty="0" smtClean="0"/>
              <a:t>Under the guidance of –</a:t>
            </a:r>
          </a:p>
          <a:p>
            <a:r>
              <a:rPr lang="en-US" dirty="0" smtClean="0"/>
              <a:t>Ms. J.V. Vidhya</a:t>
            </a:r>
            <a:endParaRPr lang="en-US" dirty="0"/>
          </a:p>
        </p:txBody>
      </p:sp>
    </p:spTree>
    <p:extLst>
      <p:ext uri="{BB962C8B-B14F-4D97-AF65-F5344CB8AC3E}">
        <p14:creationId xmlns:p14="http://schemas.microsoft.com/office/powerpoint/2010/main" val="644105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TERMS</a:t>
            </a:r>
            <a:endParaRPr lang="en-IN" dirty="0"/>
          </a:p>
        </p:txBody>
      </p:sp>
      <p:sp>
        <p:nvSpPr>
          <p:cNvPr id="3" name="Content Placeholder 2"/>
          <p:cNvSpPr>
            <a:spLocks noGrp="1"/>
          </p:cNvSpPr>
          <p:nvPr>
            <p:ph idx="1"/>
          </p:nvPr>
        </p:nvSpPr>
        <p:spPr/>
        <p:txBody>
          <a:bodyPr/>
          <a:lstStyle/>
          <a:p>
            <a:r>
              <a:rPr lang="en-IN" b="1" dirty="0" smtClean="0"/>
              <a:t>Key Exchange</a:t>
            </a:r>
          </a:p>
          <a:p>
            <a:pPr marL="0" indent="0">
              <a:buNone/>
            </a:pPr>
            <a:r>
              <a:rPr lang="en-US" dirty="0" smtClean="0"/>
              <a:t>Key Exchange is defined as </a:t>
            </a:r>
            <a:r>
              <a:rPr lang="en-US" dirty="0"/>
              <a:t>any method in </a:t>
            </a:r>
            <a:r>
              <a:rPr lang="en-US" dirty="0" smtClean="0"/>
              <a:t>cryptography</a:t>
            </a:r>
            <a:r>
              <a:rPr lang="en-US" dirty="0"/>
              <a:t> by which </a:t>
            </a:r>
            <a:r>
              <a:rPr lang="en-US" dirty="0" smtClean="0"/>
              <a:t>cryptographic keys</a:t>
            </a:r>
            <a:r>
              <a:rPr lang="en-US" dirty="0"/>
              <a:t> are exchanged between two parties, </a:t>
            </a:r>
            <a:r>
              <a:rPr lang="en-US" dirty="0" smtClean="0"/>
              <a:t>namely sender and receiver to exchange sensitive information allowing  the use </a:t>
            </a:r>
            <a:r>
              <a:rPr lang="en-US" dirty="0"/>
              <a:t>of a cryptographic </a:t>
            </a:r>
            <a:r>
              <a:rPr lang="en-US" dirty="0" smtClean="0"/>
              <a:t>algorithm.</a:t>
            </a:r>
            <a:endParaRPr lang="en-IN" dirty="0"/>
          </a:p>
        </p:txBody>
      </p:sp>
    </p:spTree>
    <p:extLst>
      <p:ext uri="{BB962C8B-B14F-4D97-AF65-F5344CB8AC3E}">
        <p14:creationId xmlns:p14="http://schemas.microsoft.com/office/powerpoint/2010/main" val="272183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TERMS</a:t>
            </a:r>
            <a:endParaRPr lang="en-IN" dirty="0"/>
          </a:p>
        </p:txBody>
      </p:sp>
      <p:sp>
        <p:nvSpPr>
          <p:cNvPr id="3" name="Content Placeholder 2"/>
          <p:cNvSpPr>
            <a:spLocks noGrp="1"/>
          </p:cNvSpPr>
          <p:nvPr>
            <p:ph idx="1"/>
          </p:nvPr>
        </p:nvSpPr>
        <p:spPr/>
        <p:txBody>
          <a:bodyPr/>
          <a:lstStyle/>
          <a:p>
            <a:r>
              <a:rPr lang="en-IN" b="1" dirty="0" smtClean="0"/>
              <a:t>AES-256 Encryption Standard</a:t>
            </a:r>
          </a:p>
          <a:p>
            <a:pPr marL="0" indent="0">
              <a:buNone/>
            </a:pPr>
            <a:r>
              <a:rPr lang="en-US" dirty="0"/>
              <a:t>The Advanced Encryption Standard, or </a:t>
            </a:r>
            <a:r>
              <a:rPr lang="en-US" dirty="0" smtClean="0"/>
              <a:t>AES-256, </a:t>
            </a:r>
            <a:r>
              <a:rPr lang="en-US" dirty="0"/>
              <a:t>is a symmetric </a:t>
            </a:r>
            <a:r>
              <a:rPr lang="en-US" u="sng" dirty="0" smtClean="0"/>
              <a:t>block cipher</a:t>
            </a:r>
            <a:r>
              <a:rPr lang="en-US" dirty="0"/>
              <a:t> </a:t>
            </a:r>
            <a:r>
              <a:rPr lang="en-US" dirty="0" smtClean="0"/>
              <a:t>deployed </a:t>
            </a:r>
            <a:r>
              <a:rPr lang="en-US" dirty="0"/>
              <a:t>to protect classified information and is implemented in software and hardware throughout the world to encrypt sensitive data</a:t>
            </a:r>
            <a:r>
              <a:rPr lang="en-US" dirty="0" smtClean="0"/>
              <a:t>.</a:t>
            </a:r>
            <a:endParaRPr lang="en-IN" dirty="0"/>
          </a:p>
        </p:txBody>
      </p:sp>
    </p:spTree>
    <p:extLst>
      <p:ext uri="{BB962C8B-B14F-4D97-AF65-F5344CB8AC3E}">
        <p14:creationId xmlns:p14="http://schemas.microsoft.com/office/powerpoint/2010/main" val="352492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TERMS</a:t>
            </a:r>
            <a:endParaRPr lang="en-IN" dirty="0"/>
          </a:p>
        </p:txBody>
      </p:sp>
      <p:sp>
        <p:nvSpPr>
          <p:cNvPr id="3" name="Content Placeholder 2"/>
          <p:cNvSpPr>
            <a:spLocks noGrp="1"/>
          </p:cNvSpPr>
          <p:nvPr>
            <p:ph idx="1"/>
          </p:nvPr>
        </p:nvSpPr>
        <p:spPr/>
        <p:txBody>
          <a:bodyPr/>
          <a:lstStyle/>
          <a:p>
            <a:r>
              <a:rPr lang="en-IN" b="1" dirty="0" smtClean="0"/>
              <a:t>Diffie – Hellman Key Exchange Protocol</a:t>
            </a:r>
          </a:p>
          <a:p>
            <a:pPr marL="0" indent="0">
              <a:buNone/>
            </a:pPr>
            <a:r>
              <a:rPr lang="en-US" dirty="0"/>
              <a:t>Diffie–Hellman key exchange (</a:t>
            </a:r>
            <a:r>
              <a:rPr lang="en-US" dirty="0" smtClean="0"/>
              <a:t>DH)</a:t>
            </a:r>
            <a:r>
              <a:rPr lang="en-US" dirty="0"/>
              <a:t> is a method of securely exchanging </a:t>
            </a:r>
            <a:r>
              <a:rPr lang="en-US" dirty="0" smtClean="0"/>
              <a:t>cryptographic keys</a:t>
            </a:r>
            <a:r>
              <a:rPr lang="en-US" dirty="0"/>
              <a:t> over a public </a:t>
            </a:r>
            <a:r>
              <a:rPr lang="en-US" dirty="0" smtClean="0"/>
              <a:t>channel. It is a way of sharing a secret key to establish trust between sender and receiver that precedes exchange of sensitive information.</a:t>
            </a:r>
            <a:endParaRPr lang="en-IN" dirty="0"/>
          </a:p>
        </p:txBody>
      </p:sp>
    </p:spTree>
    <p:extLst>
      <p:ext uri="{BB962C8B-B14F-4D97-AF65-F5344CB8AC3E}">
        <p14:creationId xmlns:p14="http://schemas.microsoft.com/office/powerpoint/2010/main" val="2208013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INNOVATION IDEA</a:t>
            </a:r>
            <a:endParaRPr lang="en-IN" dirty="0"/>
          </a:p>
        </p:txBody>
      </p:sp>
      <p:sp>
        <p:nvSpPr>
          <p:cNvPr id="3" name="Content Placeholder 2"/>
          <p:cNvSpPr>
            <a:spLocks noGrp="1"/>
          </p:cNvSpPr>
          <p:nvPr>
            <p:ph idx="1"/>
          </p:nvPr>
        </p:nvSpPr>
        <p:spPr/>
        <p:txBody>
          <a:bodyPr>
            <a:normAutofit/>
          </a:bodyPr>
          <a:lstStyle/>
          <a:p>
            <a:r>
              <a:rPr lang="en-IN" dirty="0" smtClean="0"/>
              <a:t>The idea that motivates this project is the collaboration of cryptography with cloud computing to ensure an efficient security mechanism that successfully protects data storage as well as  authenticates data access.</a:t>
            </a:r>
          </a:p>
          <a:p>
            <a:r>
              <a:rPr lang="en-IN" dirty="0"/>
              <a:t>At its core, Cloud Services are nothing but widely inter-connected network of configurable system resources</a:t>
            </a:r>
            <a:r>
              <a:rPr lang="en-IN" dirty="0" smtClean="0"/>
              <a:t>.</a:t>
            </a:r>
          </a:p>
        </p:txBody>
      </p:sp>
    </p:spTree>
    <p:extLst>
      <p:ext uri="{BB962C8B-B14F-4D97-AF65-F5344CB8AC3E}">
        <p14:creationId xmlns:p14="http://schemas.microsoft.com/office/powerpoint/2010/main" val="3694378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INNOVATION IDEA</a:t>
            </a:r>
            <a:endParaRPr lang="en-IN" dirty="0"/>
          </a:p>
        </p:txBody>
      </p:sp>
      <p:sp>
        <p:nvSpPr>
          <p:cNvPr id="3" name="Content Placeholder 2"/>
          <p:cNvSpPr>
            <a:spLocks noGrp="1"/>
          </p:cNvSpPr>
          <p:nvPr>
            <p:ph idx="1"/>
          </p:nvPr>
        </p:nvSpPr>
        <p:spPr/>
        <p:txBody>
          <a:bodyPr/>
          <a:lstStyle/>
          <a:p>
            <a:r>
              <a:rPr lang="en-IN" dirty="0"/>
              <a:t>Cryptography is equipped with various protocols, in our focus namely the </a:t>
            </a:r>
            <a:r>
              <a:rPr lang="en-IN" dirty="0" err="1"/>
              <a:t>Diffie</a:t>
            </a:r>
            <a:r>
              <a:rPr lang="en-IN" dirty="0"/>
              <a:t>-Hellman Key Exchange and Advanced Encryption Standard </a:t>
            </a:r>
            <a:r>
              <a:rPr lang="en-IN" dirty="0" smtClean="0"/>
              <a:t>(AES-256) </a:t>
            </a:r>
            <a:r>
              <a:rPr lang="en-IN" dirty="0"/>
              <a:t>that are utilised for secure data transfer over a network.</a:t>
            </a:r>
          </a:p>
          <a:p>
            <a:r>
              <a:rPr lang="en-IN" dirty="0"/>
              <a:t>The idea is to implement this feature of cryptography on cloud servers so as to resolve the </a:t>
            </a:r>
            <a:r>
              <a:rPr lang="en-IN" dirty="0" smtClean="0"/>
              <a:t>concerns </a:t>
            </a:r>
            <a:r>
              <a:rPr lang="en-IN" dirty="0"/>
              <a:t>over Cloud Security.</a:t>
            </a:r>
          </a:p>
          <a:p>
            <a:endParaRPr lang="en-IN" dirty="0"/>
          </a:p>
        </p:txBody>
      </p:sp>
    </p:spTree>
    <p:extLst>
      <p:ext uri="{BB962C8B-B14F-4D97-AF65-F5344CB8AC3E}">
        <p14:creationId xmlns:p14="http://schemas.microsoft.com/office/powerpoint/2010/main" val="2455518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PURPOSE</a:t>
            </a:r>
            <a:endParaRPr lang="en-IN" dirty="0"/>
          </a:p>
        </p:txBody>
      </p:sp>
      <p:sp>
        <p:nvSpPr>
          <p:cNvPr id="3" name="Content Placeholder 2"/>
          <p:cNvSpPr>
            <a:spLocks noGrp="1"/>
          </p:cNvSpPr>
          <p:nvPr>
            <p:ph idx="1"/>
          </p:nvPr>
        </p:nvSpPr>
        <p:spPr/>
        <p:txBody>
          <a:bodyPr/>
          <a:lstStyle/>
          <a:p>
            <a:r>
              <a:rPr lang="en-IN" dirty="0" smtClean="0"/>
              <a:t>The security of data stored in clouds is of a major concern today. This security mechanism is comprised primarily of two parts :-</a:t>
            </a:r>
          </a:p>
          <a:p>
            <a:r>
              <a:rPr lang="en-IN" dirty="0" smtClean="0"/>
              <a:t>Server-side Security</a:t>
            </a:r>
          </a:p>
          <a:p>
            <a:r>
              <a:rPr lang="en-IN" dirty="0" smtClean="0"/>
              <a:t>Client-side Security</a:t>
            </a:r>
          </a:p>
          <a:p>
            <a:r>
              <a:rPr lang="en-IN" dirty="0" smtClean="0"/>
              <a:t>The purpose of this project is to redefine the Client-side security so as to give more control to the most at-risk party of Cloud Computing, i.e. the Cloud Consumer.</a:t>
            </a:r>
            <a:endParaRPr lang="en-IN" dirty="0"/>
          </a:p>
          <a:p>
            <a:pPr lvl="1"/>
            <a:endParaRPr lang="en-IN" dirty="0" smtClean="0"/>
          </a:p>
        </p:txBody>
      </p:sp>
    </p:spTree>
    <p:extLst>
      <p:ext uri="{BB962C8B-B14F-4D97-AF65-F5344CB8AC3E}">
        <p14:creationId xmlns:p14="http://schemas.microsoft.com/office/powerpoint/2010/main" val="3680499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PURPOSE</a:t>
            </a:r>
            <a:endParaRPr lang="en-IN" dirty="0"/>
          </a:p>
        </p:txBody>
      </p:sp>
      <p:sp>
        <p:nvSpPr>
          <p:cNvPr id="3" name="Content Placeholder 2"/>
          <p:cNvSpPr>
            <a:spLocks noGrp="1"/>
          </p:cNvSpPr>
          <p:nvPr>
            <p:ph idx="1"/>
          </p:nvPr>
        </p:nvSpPr>
        <p:spPr/>
        <p:txBody>
          <a:bodyPr/>
          <a:lstStyle/>
          <a:p>
            <a:r>
              <a:rPr lang="en-US" dirty="0" smtClean="0"/>
              <a:t>The client stores sensitive information on the cloud servers but in truth has limited control of privacy, authenticity and verifiability of the data.</a:t>
            </a:r>
          </a:p>
          <a:p>
            <a:r>
              <a:rPr lang="en-US" dirty="0" smtClean="0"/>
              <a:t>There is an imminent need to ensure security of data at the client-side.</a:t>
            </a:r>
          </a:p>
          <a:p>
            <a:r>
              <a:rPr lang="en-US" dirty="0" smtClean="0"/>
              <a:t>The project aims to </a:t>
            </a:r>
            <a:r>
              <a:rPr lang="en-US" dirty="0"/>
              <a:t>take the control of security of data from the hands of the server and give it in the hands of the clients. </a:t>
            </a:r>
            <a:endParaRPr lang="en-IN" dirty="0"/>
          </a:p>
        </p:txBody>
      </p:sp>
    </p:spTree>
    <p:extLst>
      <p:ext uri="{BB962C8B-B14F-4D97-AF65-F5344CB8AC3E}">
        <p14:creationId xmlns:p14="http://schemas.microsoft.com/office/powerpoint/2010/main" val="696863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PRESENT SYSTEM &amp; limitations</a:t>
            </a:r>
          </a:p>
        </p:txBody>
      </p:sp>
      <p:sp>
        <p:nvSpPr>
          <p:cNvPr id="3" name="Content Placeholder 2"/>
          <p:cNvSpPr>
            <a:spLocks noGrp="1"/>
          </p:cNvSpPr>
          <p:nvPr>
            <p:ph idx="1"/>
          </p:nvPr>
        </p:nvSpPr>
        <p:spPr/>
        <p:txBody>
          <a:bodyPr>
            <a:normAutofit/>
          </a:bodyPr>
          <a:lstStyle/>
          <a:p>
            <a:r>
              <a:rPr lang="en-US" b="1" u="sng" dirty="0"/>
              <a:t>Fully Homomorphic Encryption </a:t>
            </a:r>
            <a:endParaRPr lang="en-US" b="1" u="sng" dirty="0" smtClean="0"/>
          </a:p>
          <a:p>
            <a:pPr marL="0" indent="0">
              <a:buNone/>
            </a:pPr>
            <a:r>
              <a:rPr lang="en-US" dirty="0" smtClean="0"/>
              <a:t>The </a:t>
            </a:r>
            <a:r>
              <a:rPr lang="en-US" dirty="0" err="1" smtClean="0"/>
              <a:t>C.Gentry</a:t>
            </a:r>
            <a:r>
              <a:rPr lang="en-US" dirty="0" smtClean="0"/>
              <a:t> </a:t>
            </a:r>
            <a:r>
              <a:rPr lang="en-US" dirty="0"/>
              <a:t>presented encryption method for preserving the privacy of data. This </a:t>
            </a:r>
            <a:r>
              <a:rPr lang="en-US" dirty="0" smtClean="0"/>
              <a:t>method </a:t>
            </a:r>
            <a:r>
              <a:rPr lang="en-US" dirty="0"/>
              <a:t>of encryption enables the computation on the encrypted data which is stored </a:t>
            </a:r>
            <a:r>
              <a:rPr lang="en-US" dirty="0" smtClean="0"/>
              <a:t>in </a:t>
            </a:r>
            <a:r>
              <a:rPr lang="en-US" dirty="0"/>
              <a:t>cloud. Cloud provider is not aware of data processing function as well as result of </a:t>
            </a:r>
            <a:r>
              <a:rPr lang="en-US" dirty="0" smtClean="0"/>
              <a:t>computation</a:t>
            </a:r>
            <a:r>
              <a:rPr lang="en-US" dirty="0"/>
              <a:t>. It is a powerful tool for privacy maintenance but it fails to use </a:t>
            </a:r>
            <a:r>
              <a:rPr lang="en-US" dirty="0" smtClean="0"/>
              <a:t>practically.</a:t>
            </a:r>
            <a:endParaRPr lang="en-US" dirty="0"/>
          </a:p>
        </p:txBody>
      </p:sp>
    </p:spTree>
    <p:extLst>
      <p:ext uri="{BB962C8B-B14F-4D97-AF65-F5344CB8AC3E}">
        <p14:creationId xmlns:p14="http://schemas.microsoft.com/office/powerpoint/2010/main" val="187415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PRESENT SYSTEM &amp; limitations</a:t>
            </a:r>
          </a:p>
        </p:txBody>
      </p:sp>
      <p:sp>
        <p:nvSpPr>
          <p:cNvPr id="3" name="Content Placeholder 2"/>
          <p:cNvSpPr>
            <a:spLocks noGrp="1"/>
          </p:cNvSpPr>
          <p:nvPr>
            <p:ph idx="1"/>
          </p:nvPr>
        </p:nvSpPr>
        <p:spPr/>
        <p:txBody>
          <a:bodyPr>
            <a:normAutofit/>
          </a:bodyPr>
          <a:lstStyle/>
          <a:p>
            <a:r>
              <a:rPr lang="en-US" b="1" u="sng" dirty="0"/>
              <a:t>Security Using Elliptic Curve Cryptography </a:t>
            </a:r>
          </a:p>
          <a:p>
            <a:pPr marL="0" indent="0">
              <a:buNone/>
            </a:pPr>
            <a:r>
              <a:rPr lang="en-US" dirty="0"/>
              <a:t>The </a:t>
            </a:r>
            <a:r>
              <a:rPr lang="en-US" dirty="0" err="1"/>
              <a:t>V.Gampala</a:t>
            </a:r>
            <a:r>
              <a:rPr lang="en-US" dirty="0"/>
              <a:t> and et al. proposed the data security using the elliptic curve </a:t>
            </a:r>
            <a:r>
              <a:rPr lang="en-US" dirty="0" smtClean="0"/>
              <a:t>cryptography</a:t>
            </a:r>
            <a:r>
              <a:rPr lang="en-US" dirty="0"/>
              <a:t>. This type of encryption algorithm helps to preserve the confidentiality </a:t>
            </a:r>
            <a:r>
              <a:rPr lang="en-US" dirty="0" smtClean="0"/>
              <a:t>along with authentication </a:t>
            </a:r>
            <a:r>
              <a:rPr lang="en-US" dirty="0"/>
              <a:t>between cloud and the user but fails to preserve all the </a:t>
            </a:r>
            <a:r>
              <a:rPr lang="en-US" dirty="0" smtClean="0"/>
              <a:t>security issues majorly the access authentication.</a:t>
            </a:r>
            <a:endParaRPr lang="en-US" dirty="0"/>
          </a:p>
        </p:txBody>
      </p:sp>
    </p:spTree>
    <p:extLst>
      <p:ext uri="{BB962C8B-B14F-4D97-AF65-F5344CB8AC3E}">
        <p14:creationId xmlns:p14="http://schemas.microsoft.com/office/powerpoint/2010/main" val="3957805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p:txBody>
          <a:bodyPr/>
          <a:lstStyle/>
          <a:p>
            <a:r>
              <a:rPr lang="en-US" dirty="0"/>
              <a:t>The proposed work will ensure the security of the data at the client-end. The proposed implemented application will ensure the above mentioned level of security by applying cryptographic technique of encrypting the data before uploading to the cloud. In this proposed mechanism to ensure safety of data at the client-end, three participants are involved. These three participants are </a:t>
            </a:r>
            <a:r>
              <a:rPr lang="en-US" dirty="0" smtClean="0"/>
              <a:t>End User (EU</a:t>
            </a:r>
            <a:r>
              <a:rPr lang="en-US" dirty="0"/>
              <a:t>), Third Party Auditor (TPA) and Cloud Service Provider (CSP). </a:t>
            </a:r>
            <a:endParaRPr lang="en-IN" dirty="0"/>
          </a:p>
        </p:txBody>
      </p:sp>
    </p:spTree>
    <p:extLst>
      <p:ext uri="{BB962C8B-B14F-4D97-AF65-F5344CB8AC3E}">
        <p14:creationId xmlns:p14="http://schemas.microsoft.com/office/powerpoint/2010/main" val="2878149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C838-F229-43F6-AE90-96CD77D05581}"/>
              </a:ext>
            </a:extLst>
          </p:cNvPr>
          <p:cNvSpPr>
            <a:spLocks noGrp="1"/>
          </p:cNvSpPr>
          <p:nvPr>
            <p:ph type="title"/>
          </p:nvPr>
        </p:nvSpPr>
        <p:spPr>
          <a:xfrm>
            <a:off x="1343609" y="554935"/>
            <a:ext cx="9603275" cy="1049235"/>
          </a:xfrm>
        </p:spPr>
        <p:txBody>
          <a:bodyPr/>
          <a:lstStyle/>
          <a:p>
            <a:r>
              <a:rPr lang="en-US" dirty="0"/>
              <a:t>ABSTRACT</a:t>
            </a:r>
          </a:p>
        </p:txBody>
      </p:sp>
      <p:sp>
        <p:nvSpPr>
          <p:cNvPr id="3" name="Content Placeholder 2">
            <a:extLst>
              <a:ext uri="{FF2B5EF4-FFF2-40B4-BE49-F238E27FC236}">
                <a16:creationId xmlns:a16="http://schemas.microsoft.com/office/drawing/2014/main" id="{A7AE58E1-3C71-4090-BC17-D0B99601477C}"/>
              </a:ext>
            </a:extLst>
          </p:cNvPr>
          <p:cNvSpPr>
            <a:spLocks noGrp="1"/>
          </p:cNvSpPr>
          <p:nvPr>
            <p:ph idx="1"/>
          </p:nvPr>
        </p:nvSpPr>
        <p:spPr>
          <a:xfrm>
            <a:off x="1343609" y="1917600"/>
            <a:ext cx="10338318" cy="4067827"/>
          </a:xfrm>
        </p:spPr>
        <p:txBody>
          <a:bodyPr>
            <a:normAutofit fontScale="92500" lnSpcReduction="20000"/>
          </a:bodyPr>
          <a:lstStyle/>
          <a:p>
            <a:pPr marL="0" indent="0">
              <a:buNone/>
            </a:pPr>
            <a:r>
              <a:rPr lang="en-US" dirty="0">
                <a:latin typeface="+mj-lt"/>
              </a:rPr>
              <a:t>Cloud Computing is a technology that has seen a spurious growth recently and is being deployed for personal as well as business purposes. Cloud computing is defined as the delivery of computing services – namely servers, storage, databases, networking, software, analytics and intelligence over the Internet to offer faster innovation, flexible resources and economies of scale. With the feature becoming increasingly integral to various services provided across the inter-connected digital world, it is imperative that its susceptibility be assessed and security made impenetrable to protect the sensitive information Cloud servers store. Cloud security has been vulnerable to threats and in several cases has led to Data Loss, Information Hacking and Denial of Services. These incidents have given rise to widespread concern regarding the data security that these Cloud Services </a:t>
            </a:r>
            <a:r>
              <a:rPr lang="en-US" dirty="0" smtClean="0">
                <a:latin typeface="+mj-lt"/>
              </a:rPr>
              <a:t>employ. </a:t>
            </a:r>
            <a:r>
              <a:rPr lang="en-US" dirty="0">
                <a:latin typeface="+mj-lt"/>
              </a:rPr>
              <a:t>However, security models and security tools are being continually enhanced. This </a:t>
            </a:r>
            <a:r>
              <a:rPr lang="en-US" dirty="0" smtClean="0">
                <a:latin typeface="+mj-lt"/>
              </a:rPr>
              <a:t>project </a:t>
            </a:r>
            <a:r>
              <a:rPr lang="en-US" dirty="0">
                <a:latin typeface="+mj-lt"/>
              </a:rPr>
              <a:t>aims to define the term “Cloud Computing”, its functionality and implementation, define the utility and essentiality of Cloud Security and refer to its existence. </a:t>
            </a:r>
          </a:p>
        </p:txBody>
      </p:sp>
    </p:spTree>
    <p:extLst>
      <p:ext uri="{BB962C8B-B14F-4D97-AF65-F5344CB8AC3E}">
        <p14:creationId xmlns:p14="http://schemas.microsoft.com/office/powerpoint/2010/main" val="2408209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72274755"/>
              </p:ext>
            </p:extLst>
          </p:nvPr>
        </p:nvGraphicFramePr>
        <p:xfrm>
          <a:off x="1450975" y="2016125"/>
          <a:ext cx="9291638" cy="3128531"/>
        </p:xfrm>
        <a:graphic>
          <a:graphicData uri="http://schemas.openxmlformats.org/drawingml/2006/table">
            <a:tbl>
              <a:tblPr firstRow="1" bandRow="1">
                <a:tableStyleId>{327F97BB-C833-4FB7-BDE5-3F7075034690}</a:tableStyleId>
              </a:tblPr>
              <a:tblGrid>
                <a:gridCol w="3176443">
                  <a:extLst>
                    <a:ext uri="{9D8B030D-6E8A-4147-A177-3AD203B41FA5}">
                      <a16:colId xmlns:a16="http://schemas.microsoft.com/office/drawing/2014/main" val="3161133819"/>
                    </a:ext>
                  </a:extLst>
                </a:gridCol>
                <a:gridCol w="6115195">
                  <a:extLst>
                    <a:ext uri="{9D8B030D-6E8A-4147-A177-3AD203B41FA5}">
                      <a16:colId xmlns:a16="http://schemas.microsoft.com/office/drawing/2014/main" val="2155310223"/>
                    </a:ext>
                  </a:extLst>
                </a:gridCol>
              </a:tblGrid>
              <a:tr h="452243">
                <a:tc>
                  <a:txBody>
                    <a:bodyPr/>
                    <a:lstStyle/>
                    <a:p>
                      <a:r>
                        <a:rPr lang="en-IN" dirty="0" smtClean="0"/>
                        <a:t>Participant</a:t>
                      </a:r>
                      <a:endParaRPr lang="en-IN" dirty="0"/>
                    </a:p>
                  </a:txBody>
                  <a:tcPr/>
                </a:tc>
                <a:tc>
                  <a:txBody>
                    <a:bodyPr/>
                    <a:lstStyle/>
                    <a:p>
                      <a:r>
                        <a:rPr lang="en-IN" dirty="0" smtClean="0"/>
                        <a:t>Function</a:t>
                      </a:r>
                      <a:endParaRPr lang="en-IN" dirty="0"/>
                    </a:p>
                  </a:txBody>
                  <a:tcPr/>
                </a:tc>
                <a:extLst>
                  <a:ext uri="{0D108BD9-81ED-4DB2-BD59-A6C34878D82A}">
                    <a16:rowId xmlns:a16="http://schemas.microsoft.com/office/drawing/2014/main" val="3537808028"/>
                  </a:ext>
                </a:extLst>
              </a:tr>
              <a:tr h="780584">
                <a:tc>
                  <a:txBody>
                    <a:bodyPr/>
                    <a:lstStyle/>
                    <a:p>
                      <a:r>
                        <a:rPr lang="en-IN" dirty="0" smtClean="0"/>
                        <a:t>End User (EU)</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lt1"/>
                          </a:solidFill>
                          <a:latin typeface="+mn-lt"/>
                          <a:ea typeface="+mn-ea"/>
                          <a:cs typeface="+mn-cs"/>
                        </a:rPr>
                        <a:t>EU is the client who accesses and enjoys the services provided by the Cloud Service Provider. </a:t>
                      </a:r>
                    </a:p>
                  </a:txBody>
                  <a:tcPr/>
                </a:tc>
                <a:extLst>
                  <a:ext uri="{0D108BD9-81ED-4DB2-BD59-A6C34878D82A}">
                    <a16:rowId xmlns:a16="http://schemas.microsoft.com/office/drawing/2014/main" val="3017994304"/>
                  </a:ext>
                </a:extLst>
              </a:tr>
              <a:tr h="1115120">
                <a:tc>
                  <a:txBody>
                    <a:bodyPr/>
                    <a:lstStyle/>
                    <a:p>
                      <a:r>
                        <a:rPr lang="en-IN" dirty="0" smtClean="0"/>
                        <a:t>Third Party Auditor (TPA)</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lt1"/>
                          </a:solidFill>
                          <a:latin typeface="+mn-lt"/>
                          <a:ea typeface="+mn-ea"/>
                          <a:cs typeface="+mn-cs"/>
                        </a:rPr>
                        <a:t>TPA ensures the authenticity of the entities over the network. It ensures secure means of sharing the key between two users. </a:t>
                      </a:r>
                    </a:p>
                  </a:txBody>
                  <a:tcPr/>
                </a:tc>
                <a:extLst>
                  <a:ext uri="{0D108BD9-81ED-4DB2-BD59-A6C34878D82A}">
                    <a16:rowId xmlns:a16="http://schemas.microsoft.com/office/drawing/2014/main" val="2453272755"/>
                  </a:ext>
                </a:extLst>
              </a:tr>
              <a:tr h="780584">
                <a:tc>
                  <a:txBody>
                    <a:bodyPr/>
                    <a:lstStyle/>
                    <a:p>
                      <a:r>
                        <a:rPr lang="en-IN" dirty="0" smtClean="0"/>
                        <a:t>Cloud Service Provider (CSP)</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lt1"/>
                          </a:solidFill>
                          <a:latin typeface="+mn-lt"/>
                          <a:ea typeface="+mn-ea"/>
                          <a:cs typeface="+mn-cs"/>
                        </a:rPr>
                        <a:t>CSP is the entity who is responsible for providing the cloud services to the end users 	</a:t>
                      </a:r>
                    </a:p>
                  </a:txBody>
                  <a:tcPr/>
                </a:tc>
                <a:extLst>
                  <a:ext uri="{0D108BD9-81ED-4DB2-BD59-A6C34878D82A}">
                    <a16:rowId xmlns:a16="http://schemas.microsoft.com/office/drawing/2014/main" val="2071506772"/>
                  </a:ext>
                </a:extLst>
              </a:tr>
            </a:tbl>
          </a:graphicData>
        </a:graphic>
      </p:graphicFrame>
    </p:spTree>
    <p:extLst>
      <p:ext uri="{BB962C8B-B14F-4D97-AF65-F5344CB8AC3E}">
        <p14:creationId xmlns:p14="http://schemas.microsoft.com/office/powerpoint/2010/main" val="1696818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p:txBody>
          <a:bodyPr/>
          <a:lstStyle/>
          <a:p>
            <a:r>
              <a:rPr lang="en-IN" dirty="0" smtClean="0"/>
              <a:t>The Proposed System works as described by the following steps :-</a:t>
            </a:r>
          </a:p>
          <a:p>
            <a:pPr marL="0" indent="0">
              <a:buNone/>
            </a:pPr>
            <a:endParaRPr lang="en-IN" dirty="0" smtClean="0"/>
          </a:p>
          <a:p>
            <a:r>
              <a:rPr lang="en-IN" dirty="0" smtClean="0"/>
              <a:t>A) Key Generation : </a:t>
            </a:r>
            <a:r>
              <a:rPr lang="en-US" dirty="0"/>
              <a:t>E</a:t>
            </a:r>
            <a:r>
              <a:rPr lang="en-US" dirty="0" smtClean="0"/>
              <a:t>U </a:t>
            </a:r>
            <a:r>
              <a:rPr lang="en-US" dirty="0"/>
              <a:t>uses </a:t>
            </a:r>
            <a:r>
              <a:rPr lang="en-US" dirty="0" err="1"/>
              <a:t>Diffie</a:t>
            </a:r>
            <a:r>
              <a:rPr lang="en-US" dirty="0"/>
              <a:t>-Hellman algorithm to generate the shared key. This key is used to encrypt the file before uploading this data to the cloud storage. </a:t>
            </a:r>
            <a:endParaRPr lang="en-IN" dirty="0" smtClean="0"/>
          </a:p>
        </p:txBody>
      </p:sp>
    </p:spTree>
    <p:extLst>
      <p:ext uri="{BB962C8B-B14F-4D97-AF65-F5344CB8AC3E}">
        <p14:creationId xmlns:p14="http://schemas.microsoft.com/office/powerpoint/2010/main" val="126708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a:t>
            </a:r>
          </a:p>
        </p:txBody>
      </p:sp>
      <p:sp>
        <p:nvSpPr>
          <p:cNvPr id="3" name="Content Placeholder 2"/>
          <p:cNvSpPr>
            <a:spLocks noGrp="1"/>
          </p:cNvSpPr>
          <p:nvPr>
            <p:ph idx="1"/>
          </p:nvPr>
        </p:nvSpPr>
        <p:spPr/>
        <p:txBody>
          <a:bodyPr/>
          <a:lstStyle/>
          <a:p>
            <a:r>
              <a:rPr lang="en-IN" dirty="0" smtClean="0"/>
              <a:t>B) Key Sharing : </a:t>
            </a:r>
            <a:r>
              <a:rPr lang="en-US" dirty="0"/>
              <a:t>The shared key that is being generated with the help of </a:t>
            </a:r>
            <a:r>
              <a:rPr lang="en-US" dirty="0" err="1"/>
              <a:t>Diffie</a:t>
            </a:r>
            <a:r>
              <a:rPr lang="en-US" dirty="0"/>
              <a:t>-Hellman algorithm via the </a:t>
            </a:r>
            <a:r>
              <a:rPr lang="en-US" dirty="0" smtClean="0"/>
              <a:t>Key Generation operation </a:t>
            </a:r>
            <a:r>
              <a:rPr lang="en-US" dirty="0"/>
              <a:t>needs to be sent over the network to another user who wishes to access the data. This is because the data that is stored in the cloud is in the encrypted format and when it is retrieved from the cloud, it needs to be decrypted. To decrypt the file, the shared key is required at this end. The key generated using </a:t>
            </a:r>
            <a:r>
              <a:rPr lang="en-US" dirty="0" smtClean="0"/>
              <a:t>     </a:t>
            </a:r>
            <a:r>
              <a:rPr lang="en-US" dirty="0" err="1" smtClean="0"/>
              <a:t>Diffie</a:t>
            </a:r>
            <a:r>
              <a:rPr lang="en-US" dirty="0" smtClean="0"/>
              <a:t>-Hellman </a:t>
            </a:r>
            <a:r>
              <a:rPr lang="en-US" dirty="0"/>
              <a:t>algorithm between the </a:t>
            </a:r>
            <a:r>
              <a:rPr lang="en-US" dirty="0" smtClean="0"/>
              <a:t>EUs </a:t>
            </a:r>
            <a:r>
              <a:rPr lang="en-US" dirty="0"/>
              <a:t>by using the secure channel. </a:t>
            </a:r>
            <a:endParaRPr lang="en-IN" dirty="0"/>
          </a:p>
        </p:txBody>
      </p:sp>
    </p:spTree>
    <p:extLst>
      <p:ext uri="{BB962C8B-B14F-4D97-AF65-F5344CB8AC3E}">
        <p14:creationId xmlns:p14="http://schemas.microsoft.com/office/powerpoint/2010/main" val="3736375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a:t>
            </a:r>
          </a:p>
        </p:txBody>
      </p:sp>
      <p:sp>
        <p:nvSpPr>
          <p:cNvPr id="3" name="Content Placeholder 2"/>
          <p:cNvSpPr>
            <a:spLocks noGrp="1"/>
          </p:cNvSpPr>
          <p:nvPr>
            <p:ph idx="1"/>
          </p:nvPr>
        </p:nvSpPr>
        <p:spPr/>
        <p:txBody>
          <a:bodyPr/>
          <a:lstStyle/>
          <a:p>
            <a:r>
              <a:rPr lang="en-IN" dirty="0" smtClean="0"/>
              <a:t>C) Encryption : </a:t>
            </a:r>
            <a:r>
              <a:rPr lang="en-US" dirty="0"/>
              <a:t>In the first step, the author who generated the data, encrypted the </a:t>
            </a:r>
            <a:r>
              <a:rPr lang="en-US" dirty="0" smtClean="0"/>
              <a:t>data </a:t>
            </a:r>
            <a:r>
              <a:rPr lang="en-US" dirty="0"/>
              <a:t>using the shared key that was generated through the </a:t>
            </a:r>
            <a:r>
              <a:rPr lang="en-US" dirty="0" err="1"/>
              <a:t>KeyGen</a:t>
            </a:r>
            <a:r>
              <a:rPr lang="en-US" dirty="0"/>
              <a:t>() process using the </a:t>
            </a:r>
            <a:r>
              <a:rPr lang="en-US" dirty="0" err="1"/>
              <a:t>Diffie</a:t>
            </a:r>
            <a:r>
              <a:rPr lang="en-US" dirty="0"/>
              <a:t>-Hellman algorithm. The URL and the file are encrypted with the help of </a:t>
            </a:r>
            <a:r>
              <a:rPr lang="en-US" dirty="0" smtClean="0"/>
              <a:t>AES-256 </a:t>
            </a:r>
            <a:r>
              <a:rPr lang="en-US" dirty="0"/>
              <a:t>Algorithm. </a:t>
            </a:r>
            <a:r>
              <a:rPr lang="en-US" dirty="0" smtClean="0"/>
              <a:t>It is then broken into chunks and distributed so that even if a chunk is cracked by an unauthorized entity, the file is still safeguarded. The </a:t>
            </a:r>
            <a:r>
              <a:rPr lang="en-US" dirty="0"/>
              <a:t>file, thus encrypted, is uploaded to the cloud storage. </a:t>
            </a:r>
            <a:endParaRPr lang="en-IN" dirty="0"/>
          </a:p>
        </p:txBody>
      </p:sp>
    </p:spTree>
    <p:extLst>
      <p:ext uri="{BB962C8B-B14F-4D97-AF65-F5344CB8AC3E}">
        <p14:creationId xmlns:p14="http://schemas.microsoft.com/office/powerpoint/2010/main" val="502146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a:t>
            </a:r>
          </a:p>
        </p:txBody>
      </p:sp>
      <p:sp>
        <p:nvSpPr>
          <p:cNvPr id="3" name="Content Placeholder 2"/>
          <p:cNvSpPr>
            <a:spLocks noGrp="1"/>
          </p:cNvSpPr>
          <p:nvPr>
            <p:ph idx="1"/>
          </p:nvPr>
        </p:nvSpPr>
        <p:spPr/>
        <p:txBody>
          <a:bodyPr/>
          <a:lstStyle/>
          <a:p>
            <a:r>
              <a:rPr lang="en-IN" dirty="0" smtClean="0"/>
              <a:t>D) Decryption : The file to be retrieved is first compiled from its various distributed chunks. </a:t>
            </a:r>
            <a:r>
              <a:rPr lang="en-US" dirty="0" smtClean="0"/>
              <a:t>Once </a:t>
            </a:r>
            <a:r>
              <a:rPr lang="en-US" dirty="0"/>
              <a:t>the file is retrieved from the cloud, to read the contents of the file and to retrieve the URL, thus received by the </a:t>
            </a:r>
            <a:r>
              <a:rPr lang="en-US" dirty="0" smtClean="0"/>
              <a:t>EU2 </a:t>
            </a:r>
            <a:r>
              <a:rPr lang="en-US" dirty="0"/>
              <a:t>from </a:t>
            </a:r>
            <a:r>
              <a:rPr lang="en-US" dirty="0" smtClean="0"/>
              <a:t>EU1</a:t>
            </a:r>
            <a:r>
              <a:rPr lang="en-US" dirty="0"/>
              <a:t>, it needs to be decrypted as it was stored in the cloud in an encrypted format and the URL was encrypted before sharing it with </a:t>
            </a:r>
            <a:r>
              <a:rPr lang="en-US" dirty="0" smtClean="0"/>
              <a:t>EU2</a:t>
            </a:r>
            <a:r>
              <a:rPr lang="en-US" dirty="0"/>
              <a:t>, respectively. To decrypt this retrieved file and the URL, the end user </a:t>
            </a:r>
            <a:r>
              <a:rPr lang="en-US" dirty="0" smtClean="0"/>
              <a:t>EU2 </a:t>
            </a:r>
            <a:r>
              <a:rPr lang="en-US" dirty="0"/>
              <a:t>needs the shared key generated through the </a:t>
            </a:r>
            <a:r>
              <a:rPr lang="en-US" dirty="0" smtClean="0"/>
              <a:t>Key Generation process </a:t>
            </a:r>
            <a:r>
              <a:rPr lang="en-US" dirty="0"/>
              <a:t>generated by the owner of the file with the help of </a:t>
            </a:r>
            <a:r>
              <a:rPr lang="en-US" dirty="0" err="1"/>
              <a:t>Diffie</a:t>
            </a:r>
            <a:r>
              <a:rPr lang="en-US" dirty="0"/>
              <a:t>-Hellman algorithm. This shared key is received by the recipient of the file via a secure channel. </a:t>
            </a:r>
            <a:endParaRPr lang="en-IN" dirty="0"/>
          </a:p>
        </p:txBody>
      </p:sp>
    </p:spTree>
    <p:extLst>
      <p:ext uri="{BB962C8B-B14F-4D97-AF65-F5344CB8AC3E}">
        <p14:creationId xmlns:p14="http://schemas.microsoft.com/office/powerpoint/2010/main" val="3953778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a:t>
            </a:r>
          </a:p>
        </p:txBody>
      </p:sp>
      <p:sp>
        <p:nvSpPr>
          <p:cNvPr id="3" name="Content Placeholder 2"/>
          <p:cNvSpPr>
            <a:spLocks noGrp="1"/>
          </p:cNvSpPr>
          <p:nvPr>
            <p:ph idx="1"/>
          </p:nvPr>
        </p:nvSpPr>
        <p:spPr/>
        <p:txBody>
          <a:bodyPr/>
          <a:lstStyle/>
          <a:p>
            <a:r>
              <a:rPr lang="en-IN" dirty="0" smtClean="0"/>
              <a:t>E) URL Generation : </a:t>
            </a:r>
            <a:r>
              <a:rPr lang="en-US" dirty="0"/>
              <a:t>Using the Amazon Web Services, the URL can be generated by using the Generate Web URL option. When the owner of the data wishes to share the file with another user, he will share the URL with that user. This URL is encrypted before transmission to another user to ensure that even if it is attacked during transmission, it will be safeguarded against it. </a:t>
            </a:r>
            <a:endParaRPr lang="en-IN" dirty="0"/>
          </a:p>
        </p:txBody>
      </p:sp>
    </p:spTree>
    <p:extLst>
      <p:ext uri="{BB962C8B-B14F-4D97-AF65-F5344CB8AC3E}">
        <p14:creationId xmlns:p14="http://schemas.microsoft.com/office/powerpoint/2010/main" val="3053431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797" y="0"/>
            <a:ext cx="9291215" cy="1049235"/>
          </a:xfrm>
        </p:spPr>
        <p:txBody>
          <a:bodyPr/>
          <a:lstStyle/>
          <a:p>
            <a:r>
              <a:rPr lang="en-IN" dirty="0" smtClean="0"/>
              <a:t>PROPOSED SYSTEM</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811" y="925613"/>
            <a:ext cx="9434378" cy="5006774"/>
          </a:xfrm>
          <a:prstGeom prst="rect">
            <a:avLst/>
          </a:prstGeom>
          <a:ln>
            <a:noFill/>
          </a:ln>
          <a:effectLst>
            <a:softEdge rad="112500"/>
          </a:effectLst>
        </p:spPr>
      </p:pic>
    </p:spTree>
    <p:extLst>
      <p:ext uri="{BB962C8B-B14F-4D97-AF65-F5344CB8AC3E}">
        <p14:creationId xmlns:p14="http://schemas.microsoft.com/office/powerpoint/2010/main" val="2595478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IN" dirty="0" smtClean="0"/>
              <a:t>PROPOSED SYSTEM</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0743" y="1163782"/>
            <a:ext cx="6330515" cy="4802908"/>
          </a:xfrm>
          <a:prstGeom prst="rect">
            <a:avLst/>
          </a:prstGeom>
          <a:ln>
            <a:noFill/>
          </a:ln>
          <a:effectLst>
            <a:softEdge rad="112500"/>
          </a:effectLst>
        </p:spPr>
      </p:pic>
    </p:spTree>
    <p:extLst>
      <p:ext uri="{BB962C8B-B14F-4D97-AF65-F5344CB8AC3E}">
        <p14:creationId xmlns:p14="http://schemas.microsoft.com/office/powerpoint/2010/main" val="368827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Encrypt &amp; Upload</a:t>
            </a:r>
            <a:endParaRPr lang="en-IN" dirty="0"/>
          </a:p>
        </p:txBody>
      </p:sp>
      <p:sp>
        <p:nvSpPr>
          <p:cNvPr id="3" name="Content Placeholder 2"/>
          <p:cNvSpPr>
            <a:spLocks noGrp="1"/>
          </p:cNvSpPr>
          <p:nvPr>
            <p:ph idx="1"/>
          </p:nvPr>
        </p:nvSpPr>
        <p:spPr>
          <a:xfrm>
            <a:off x="1451579" y="1738641"/>
            <a:ext cx="9291215" cy="3450613"/>
          </a:xfrm>
        </p:spPr>
        <p:txBody>
          <a:bodyPr/>
          <a:lstStyle/>
          <a:p>
            <a:r>
              <a:rPr lang="en-IN" dirty="0" smtClean="0"/>
              <a:t>End User uses  AES-256 encryption to encrypt the file. It is decomposed and uploaded in multiple chunks.</a:t>
            </a:r>
          </a:p>
        </p:txBody>
      </p:sp>
      <p:sp>
        <p:nvSpPr>
          <p:cNvPr id="4" name="Rounded Rectangle 3"/>
          <p:cNvSpPr/>
          <p:nvPr/>
        </p:nvSpPr>
        <p:spPr>
          <a:xfrm>
            <a:off x="2770910" y="3741038"/>
            <a:ext cx="1228436" cy="7204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smtClean="0">
                <a:solidFill>
                  <a:schemeClr val="tx1">
                    <a:lumMod val="95000"/>
                  </a:schemeClr>
                </a:solidFill>
              </a:rPr>
              <a:t>EU 1</a:t>
            </a:r>
            <a:endParaRPr lang="en-IN" b="1" dirty="0">
              <a:solidFill>
                <a:schemeClr val="tx1">
                  <a:lumMod val="95000"/>
                </a:schemeClr>
              </a:solidFill>
            </a:endParaRPr>
          </a:p>
        </p:txBody>
      </p:sp>
      <p:sp>
        <p:nvSpPr>
          <p:cNvPr id="5" name="Cloud 4"/>
          <p:cNvSpPr/>
          <p:nvPr/>
        </p:nvSpPr>
        <p:spPr>
          <a:xfrm>
            <a:off x="7592291" y="3648362"/>
            <a:ext cx="1948873" cy="979055"/>
          </a:xfrm>
          <a:prstGeom prst="clou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b="1" dirty="0" smtClean="0"/>
              <a:t>Cloud Storage</a:t>
            </a:r>
            <a:endParaRPr lang="en-IN" b="1" dirty="0"/>
          </a:p>
        </p:txBody>
      </p:sp>
      <p:sp>
        <p:nvSpPr>
          <p:cNvPr id="6" name="Right Arrow 5"/>
          <p:cNvSpPr/>
          <p:nvPr/>
        </p:nvSpPr>
        <p:spPr>
          <a:xfrm>
            <a:off x="3999346" y="4027054"/>
            <a:ext cx="3592945" cy="22167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7" name="Donut 6"/>
          <p:cNvSpPr/>
          <p:nvPr/>
        </p:nvSpPr>
        <p:spPr>
          <a:xfrm>
            <a:off x="4608945" y="3251200"/>
            <a:ext cx="600364" cy="609600"/>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cxnSp>
        <p:nvCxnSpPr>
          <p:cNvPr id="9" name="Straight Arrow Connector 8"/>
          <p:cNvCxnSpPr/>
          <p:nvPr/>
        </p:nvCxnSpPr>
        <p:spPr>
          <a:xfrm>
            <a:off x="5318677" y="3579246"/>
            <a:ext cx="629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quot;No&quot; Symbol 10"/>
          <p:cNvSpPr/>
          <p:nvPr/>
        </p:nvSpPr>
        <p:spPr>
          <a:xfrm>
            <a:off x="6097186" y="3251200"/>
            <a:ext cx="609600" cy="609600"/>
          </a:xfrm>
          <a:prstGeom prst="noSmoking">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102821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Encrypt URL at Sender’s End</a:t>
            </a:r>
            <a:endParaRPr lang="en-IN" dirty="0"/>
          </a:p>
        </p:txBody>
      </p:sp>
      <p:sp>
        <p:nvSpPr>
          <p:cNvPr id="3" name="Content Placeholder 2"/>
          <p:cNvSpPr>
            <a:spLocks noGrp="1"/>
          </p:cNvSpPr>
          <p:nvPr>
            <p:ph idx="1"/>
          </p:nvPr>
        </p:nvSpPr>
        <p:spPr/>
        <p:txBody>
          <a:bodyPr/>
          <a:lstStyle/>
          <a:p>
            <a:r>
              <a:rPr lang="en-IN" dirty="0" smtClean="0"/>
              <a:t>EU1 retrieves URL from CSP and encrypts it using a DH key. This encrypted URL is then shared with EU2.</a:t>
            </a:r>
            <a:endParaRPr lang="en-IN" dirty="0"/>
          </a:p>
        </p:txBody>
      </p:sp>
      <p:sp>
        <p:nvSpPr>
          <p:cNvPr id="4" name="Rounded Rectangle 3"/>
          <p:cNvSpPr/>
          <p:nvPr/>
        </p:nvSpPr>
        <p:spPr>
          <a:xfrm>
            <a:off x="3777674" y="3391188"/>
            <a:ext cx="1228436" cy="7204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smtClean="0">
                <a:solidFill>
                  <a:schemeClr val="tx1">
                    <a:lumMod val="95000"/>
                  </a:schemeClr>
                </a:solidFill>
              </a:rPr>
              <a:t>EU 1</a:t>
            </a:r>
            <a:endParaRPr lang="en-IN" b="1" dirty="0">
              <a:solidFill>
                <a:schemeClr val="tx1">
                  <a:lumMod val="95000"/>
                </a:schemeClr>
              </a:solidFill>
            </a:endParaRPr>
          </a:p>
        </p:txBody>
      </p:sp>
      <p:sp>
        <p:nvSpPr>
          <p:cNvPr id="5" name="Cloud 4"/>
          <p:cNvSpPr/>
          <p:nvPr/>
        </p:nvSpPr>
        <p:spPr>
          <a:xfrm>
            <a:off x="8599055" y="3298512"/>
            <a:ext cx="1948873" cy="979055"/>
          </a:xfrm>
          <a:prstGeom prst="clou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b="1" dirty="0" smtClean="0"/>
              <a:t>Cloud Storage</a:t>
            </a:r>
            <a:endParaRPr lang="en-IN" b="1" dirty="0"/>
          </a:p>
        </p:txBody>
      </p:sp>
      <p:sp>
        <p:nvSpPr>
          <p:cNvPr id="6" name="Rounded Rectangle 5"/>
          <p:cNvSpPr/>
          <p:nvPr/>
        </p:nvSpPr>
        <p:spPr>
          <a:xfrm>
            <a:off x="3777674" y="4907887"/>
            <a:ext cx="1228436" cy="7204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smtClean="0">
                <a:solidFill>
                  <a:schemeClr val="tx1">
                    <a:lumMod val="95000"/>
                  </a:schemeClr>
                </a:solidFill>
              </a:rPr>
              <a:t>EU 2</a:t>
            </a:r>
            <a:endParaRPr lang="en-IN" b="1" dirty="0">
              <a:solidFill>
                <a:schemeClr val="tx1">
                  <a:lumMod val="95000"/>
                </a:schemeClr>
              </a:solidFill>
            </a:endParaRPr>
          </a:p>
        </p:txBody>
      </p:sp>
      <p:sp>
        <p:nvSpPr>
          <p:cNvPr id="9" name="Left Arrow 8"/>
          <p:cNvSpPr/>
          <p:nvPr/>
        </p:nvSpPr>
        <p:spPr>
          <a:xfrm>
            <a:off x="5047673" y="3649494"/>
            <a:ext cx="3509818" cy="277090"/>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0" name="Curved Up Arrow 9"/>
          <p:cNvSpPr/>
          <p:nvPr/>
        </p:nvSpPr>
        <p:spPr>
          <a:xfrm>
            <a:off x="3976707" y="4111624"/>
            <a:ext cx="835439" cy="396854"/>
          </a:xfrm>
          <a:prstGeom prst="curved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solidFill>
                <a:schemeClr val="tx1"/>
              </a:solidFill>
            </a:endParaRPr>
          </a:p>
        </p:txBody>
      </p:sp>
      <p:sp>
        <p:nvSpPr>
          <p:cNvPr id="11" name="Curved Right Arrow 10"/>
          <p:cNvSpPr/>
          <p:nvPr/>
        </p:nvSpPr>
        <p:spPr>
          <a:xfrm>
            <a:off x="2619244" y="3862239"/>
            <a:ext cx="1069949" cy="1529276"/>
          </a:xfrm>
          <a:prstGeom prst="curved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solidFill>
                <a:schemeClr val="tx1"/>
              </a:solidFill>
            </a:endParaRPr>
          </a:p>
        </p:txBody>
      </p:sp>
      <p:sp>
        <p:nvSpPr>
          <p:cNvPr id="12" name="TextBox 11"/>
          <p:cNvSpPr txBox="1"/>
          <p:nvPr/>
        </p:nvSpPr>
        <p:spPr>
          <a:xfrm>
            <a:off x="5486401" y="3298512"/>
            <a:ext cx="2484581" cy="369332"/>
          </a:xfrm>
          <a:prstGeom prst="rect">
            <a:avLst/>
          </a:prstGeom>
          <a:noFill/>
        </p:spPr>
        <p:txBody>
          <a:bodyPr wrap="square" rtlCol="0">
            <a:spAutoFit/>
          </a:bodyPr>
          <a:lstStyle/>
          <a:p>
            <a:r>
              <a:rPr lang="en-IN" dirty="0" smtClean="0"/>
              <a:t>Step 1: Retrieve URL</a:t>
            </a:r>
            <a:endParaRPr lang="en-IN" dirty="0"/>
          </a:p>
        </p:txBody>
      </p:sp>
      <p:sp>
        <p:nvSpPr>
          <p:cNvPr id="13" name="TextBox 12"/>
          <p:cNvSpPr txBox="1"/>
          <p:nvPr/>
        </p:nvSpPr>
        <p:spPr>
          <a:xfrm>
            <a:off x="4812145" y="4277567"/>
            <a:ext cx="2335897" cy="369332"/>
          </a:xfrm>
          <a:prstGeom prst="rect">
            <a:avLst/>
          </a:prstGeom>
          <a:noFill/>
        </p:spPr>
        <p:txBody>
          <a:bodyPr wrap="square" rtlCol="0">
            <a:spAutoFit/>
          </a:bodyPr>
          <a:lstStyle/>
          <a:p>
            <a:r>
              <a:rPr lang="en-IN" dirty="0" smtClean="0"/>
              <a:t>Step 2: Encrypt URL</a:t>
            </a:r>
            <a:endParaRPr lang="en-IN" dirty="0"/>
          </a:p>
        </p:txBody>
      </p:sp>
      <p:sp>
        <p:nvSpPr>
          <p:cNvPr id="14" name="TextBox 13"/>
          <p:cNvSpPr txBox="1"/>
          <p:nvPr/>
        </p:nvSpPr>
        <p:spPr>
          <a:xfrm>
            <a:off x="1348510" y="5191545"/>
            <a:ext cx="2198254" cy="369332"/>
          </a:xfrm>
          <a:prstGeom prst="rect">
            <a:avLst/>
          </a:prstGeom>
          <a:noFill/>
        </p:spPr>
        <p:txBody>
          <a:bodyPr wrap="square" rtlCol="0">
            <a:spAutoFit/>
          </a:bodyPr>
          <a:lstStyle/>
          <a:p>
            <a:r>
              <a:rPr lang="en-IN" dirty="0" smtClean="0"/>
              <a:t>Step 3: Share URL</a:t>
            </a:r>
            <a:endParaRPr lang="en-IN" dirty="0"/>
          </a:p>
        </p:txBody>
      </p:sp>
    </p:spTree>
    <p:extLst>
      <p:ext uri="{BB962C8B-B14F-4D97-AF65-F5344CB8AC3E}">
        <p14:creationId xmlns:p14="http://schemas.microsoft.com/office/powerpoint/2010/main" val="96742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D9848-3A6D-4DFE-AAAF-CFE460793D5F}"/>
              </a:ext>
            </a:extLst>
          </p:cNvPr>
          <p:cNvSpPr>
            <a:spLocks noGrp="1"/>
          </p:cNvSpPr>
          <p:nvPr>
            <p:ph type="title"/>
          </p:nvPr>
        </p:nvSpPr>
        <p:spPr>
          <a:xfrm>
            <a:off x="1451579" y="440625"/>
            <a:ext cx="9603275" cy="1049235"/>
          </a:xfrm>
        </p:spPr>
        <p:txBody>
          <a:bodyPr/>
          <a:lstStyle/>
          <a:p>
            <a:r>
              <a:rPr lang="en-US" dirty="0"/>
              <a:t>INTRODUCTION	</a:t>
            </a:r>
          </a:p>
        </p:txBody>
      </p:sp>
      <p:sp>
        <p:nvSpPr>
          <p:cNvPr id="3" name="Content Placeholder 2">
            <a:extLst>
              <a:ext uri="{FF2B5EF4-FFF2-40B4-BE49-F238E27FC236}">
                <a16:creationId xmlns:a16="http://schemas.microsoft.com/office/drawing/2014/main" id="{2237413D-180F-4042-9356-07FD120EF303}"/>
              </a:ext>
            </a:extLst>
          </p:cNvPr>
          <p:cNvSpPr>
            <a:spLocks noGrp="1"/>
          </p:cNvSpPr>
          <p:nvPr>
            <p:ph idx="1"/>
          </p:nvPr>
        </p:nvSpPr>
        <p:spPr>
          <a:xfrm>
            <a:off x="1451579" y="1995054"/>
            <a:ext cx="9603275" cy="3628309"/>
          </a:xfrm>
        </p:spPr>
        <p:txBody>
          <a:bodyPr>
            <a:normAutofit/>
          </a:bodyPr>
          <a:lstStyle/>
          <a:p>
            <a:pPr marL="0" indent="0">
              <a:buNone/>
            </a:pPr>
            <a:r>
              <a:rPr lang="en-US" dirty="0"/>
              <a:t>Cloud computing security or, more simply, cloud security refers to a broad set of policies, technologies, and controls deployed to protect data, applications, and the associated infrastructure of cloud computing. It is a sub-domain of computer security, network security, and, more broadly, information security. </a:t>
            </a:r>
            <a:endParaRPr lang="en-IN" dirty="0"/>
          </a:p>
          <a:p>
            <a:pPr marL="0" indent="0">
              <a:buNone/>
            </a:pPr>
            <a:r>
              <a:rPr lang="en-US" dirty="0" smtClean="0"/>
              <a:t>The </a:t>
            </a:r>
            <a:r>
              <a:rPr lang="en-US" dirty="0"/>
              <a:t>cloud services are offered majorly in the form of the following three models: </a:t>
            </a:r>
          </a:p>
          <a:p>
            <a:r>
              <a:rPr lang="en-IN" dirty="0" smtClean="0"/>
              <a:t>Software </a:t>
            </a:r>
            <a:r>
              <a:rPr lang="en-IN" dirty="0"/>
              <a:t>as a Service (SaaS) </a:t>
            </a:r>
          </a:p>
          <a:p>
            <a:r>
              <a:rPr lang="en-IN" dirty="0" smtClean="0"/>
              <a:t>Platform </a:t>
            </a:r>
            <a:r>
              <a:rPr lang="en-IN" dirty="0"/>
              <a:t>as a Service (PaaS) </a:t>
            </a:r>
          </a:p>
          <a:p>
            <a:r>
              <a:rPr lang="en-IN" dirty="0" smtClean="0"/>
              <a:t>Infrastructure </a:t>
            </a:r>
            <a:r>
              <a:rPr lang="en-IN" dirty="0"/>
              <a:t>as a Service (IaaS) </a:t>
            </a:r>
          </a:p>
        </p:txBody>
      </p:sp>
    </p:spTree>
    <p:extLst>
      <p:ext uri="{BB962C8B-B14F-4D97-AF65-F5344CB8AC3E}">
        <p14:creationId xmlns:p14="http://schemas.microsoft.com/office/powerpoint/2010/main" val="2473294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Share &amp; Decrypt URL at Receiver's End</a:t>
            </a:r>
            <a:endParaRPr lang="en-IN" dirty="0"/>
          </a:p>
        </p:txBody>
      </p:sp>
      <p:sp>
        <p:nvSpPr>
          <p:cNvPr id="3" name="Content Placeholder 2"/>
          <p:cNvSpPr>
            <a:spLocks noGrp="1"/>
          </p:cNvSpPr>
          <p:nvPr>
            <p:ph idx="1"/>
          </p:nvPr>
        </p:nvSpPr>
        <p:spPr/>
        <p:txBody>
          <a:bodyPr/>
          <a:lstStyle/>
          <a:p>
            <a:r>
              <a:rPr lang="en-IN" dirty="0" smtClean="0"/>
              <a:t>EU2 receives the encrypted URL with key and uses it to decrypt it. It is then used to retrieve the URL with compiled file from the CSP.</a:t>
            </a:r>
            <a:endParaRPr lang="en-IN" dirty="0"/>
          </a:p>
        </p:txBody>
      </p:sp>
      <p:sp>
        <p:nvSpPr>
          <p:cNvPr id="4" name="Rounded Rectangle 3"/>
          <p:cNvSpPr/>
          <p:nvPr/>
        </p:nvSpPr>
        <p:spPr>
          <a:xfrm>
            <a:off x="3972540" y="4322929"/>
            <a:ext cx="1228436" cy="7204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smtClean="0">
                <a:solidFill>
                  <a:schemeClr val="tx1">
                    <a:lumMod val="95000"/>
                  </a:schemeClr>
                </a:solidFill>
              </a:rPr>
              <a:t>EU 2</a:t>
            </a:r>
            <a:endParaRPr lang="en-IN" b="1" dirty="0">
              <a:solidFill>
                <a:schemeClr val="tx1">
                  <a:lumMod val="95000"/>
                </a:schemeClr>
              </a:solidFill>
            </a:endParaRPr>
          </a:p>
        </p:txBody>
      </p:sp>
      <p:sp>
        <p:nvSpPr>
          <p:cNvPr id="5" name="Cloud 4"/>
          <p:cNvSpPr/>
          <p:nvPr/>
        </p:nvSpPr>
        <p:spPr>
          <a:xfrm>
            <a:off x="8793921" y="4230253"/>
            <a:ext cx="1948873" cy="979055"/>
          </a:xfrm>
          <a:prstGeom prst="clou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b="1" dirty="0" smtClean="0"/>
              <a:t>Cloud Storage</a:t>
            </a:r>
            <a:endParaRPr lang="en-IN" b="1" dirty="0"/>
          </a:p>
        </p:txBody>
      </p:sp>
      <p:sp>
        <p:nvSpPr>
          <p:cNvPr id="6" name="Right Arrow 5"/>
          <p:cNvSpPr/>
          <p:nvPr/>
        </p:nvSpPr>
        <p:spPr>
          <a:xfrm>
            <a:off x="5200976" y="4608945"/>
            <a:ext cx="3592945" cy="22167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7" name="Down Arrow 6"/>
          <p:cNvSpPr/>
          <p:nvPr/>
        </p:nvSpPr>
        <p:spPr>
          <a:xfrm>
            <a:off x="4462066" y="3020291"/>
            <a:ext cx="277091" cy="1228437"/>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8" name="Right Arrow 7"/>
          <p:cNvSpPr/>
          <p:nvPr/>
        </p:nvSpPr>
        <p:spPr>
          <a:xfrm>
            <a:off x="2420830" y="4608945"/>
            <a:ext cx="1551710" cy="22167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9" name="Curved Up Arrow 8"/>
          <p:cNvSpPr/>
          <p:nvPr/>
        </p:nvSpPr>
        <p:spPr>
          <a:xfrm>
            <a:off x="4064903" y="5117566"/>
            <a:ext cx="979054" cy="441453"/>
          </a:xfrm>
          <a:prstGeom prst="curved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solidFill>
                <a:schemeClr val="tx1"/>
              </a:solidFill>
            </a:endParaRPr>
          </a:p>
        </p:txBody>
      </p:sp>
      <p:sp>
        <p:nvSpPr>
          <p:cNvPr id="10" name="TextBox 9"/>
          <p:cNvSpPr txBox="1"/>
          <p:nvPr/>
        </p:nvSpPr>
        <p:spPr>
          <a:xfrm>
            <a:off x="4739157" y="3131128"/>
            <a:ext cx="4507346" cy="369332"/>
          </a:xfrm>
          <a:prstGeom prst="rect">
            <a:avLst/>
          </a:prstGeom>
          <a:noFill/>
        </p:spPr>
        <p:txBody>
          <a:bodyPr wrap="square" rtlCol="0">
            <a:spAutoFit/>
          </a:bodyPr>
          <a:lstStyle/>
          <a:p>
            <a:r>
              <a:rPr lang="en-IN" dirty="0" smtClean="0"/>
              <a:t>Step 1: Receive Encrypted URL from EU1</a:t>
            </a:r>
            <a:endParaRPr lang="en-IN" dirty="0"/>
          </a:p>
        </p:txBody>
      </p:sp>
      <p:sp>
        <p:nvSpPr>
          <p:cNvPr id="11" name="TextBox 10"/>
          <p:cNvSpPr txBox="1"/>
          <p:nvPr/>
        </p:nvSpPr>
        <p:spPr>
          <a:xfrm>
            <a:off x="1580322" y="3935045"/>
            <a:ext cx="2392218" cy="646331"/>
          </a:xfrm>
          <a:prstGeom prst="rect">
            <a:avLst/>
          </a:prstGeom>
          <a:noFill/>
        </p:spPr>
        <p:txBody>
          <a:bodyPr wrap="square" rtlCol="0">
            <a:spAutoFit/>
          </a:bodyPr>
          <a:lstStyle/>
          <a:p>
            <a:r>
              <a:rPr lang="en-IN" dirty="0" smtClean="0"/>
              <a:t>Step 2: Receive Shared Key from EU1</a:t>
            </a:r>
            <a:endParaRPr lang="en-IN" dirty="0"/>
          </a:p>
        </p:txBody>
      </p:sp>
      <p:sp>
        <p:nvSpPr>
          <p:cNvPr id="12" name="TextBox 11"/>
          <p:cNvSpPr txBox="1"/>
          <p:nvPr/>
        </p:nvSpPr>
        <p:spPr>
          <a:xfrm>
            <a:off x="3196685" y="5595655"/>
            <a:ext cx="3131127" cy="369332"/>
          </a:xfrm>
          <a:prstGeom prst="rect">
            <a:avLst/>
          </a:prstGeom>
          <a:noFill/>
        </p:spPr>
        <p:txBody>
          <a:bodyPr wrap="square" rtlCol="0">
            <a:spAutoFit/>
          </a:bodyPr>
          <a:lstStyle/>
          <a:p>
            <a:r>
              <a:rPr lang="en-IN" dirty="0" smtClean="0"/>
              <a:t>Step 3: Decrypt URL</a:t>
            </a:r>
            <a:endParaRPr lang="en-IN" dirty="0"/>
          </a:p>
        </p:txBody>
      </p:sp>
      <p:sp>
        <p:nvSpPr>
          <p:cNvPr id="13" name="TextBox 12"/>
          <p:cNvSpPr txBox="1"/>
          <p:nvPr/>
        </p:nvSpPr>
        <p:spPr>
          <a:xfrm>
            <a:off x="5311811" y="4793468"/>
            <a:ext cx="3482110" cy="369332"/>
          </a:xfrm>
          <a:prstGeom prst="rect">
            <a:avLst/>
          </a:prstGeom>
          <a:noFill/>
        </p:spPr>
        <p:txBody>
          <a:bodyPr wrap="square" rtlCol="0">
            <a:spAutoFit/>
          </a:bodyPr>
          <a:lstStyle/>
          <a:p>
            <a:r>
              <a:rPr lang="en-IN" dirty="0" smtClean="0"/>
              <a:t>Step 4: Retrieve File from CSP</a:t>
            </a:r>
            <a:endParaRPr lang="en-IN" dirty="0"/>
          </a:p>
        </p:txBody>
      </p:sp>
    </p:spTree>
    <p:extLst>
      <p:ext uri="{BB962C8B-B14F-4D97-AF65-F5344CB8AC3E}">
        <p14:creationId xmlns:p14="http://schemas.microsoft.com/office/powerpoint/2010/main" val="989967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Decrypt and Download</a:t>
            </a:r>
            <a:endParaRPr lang="en-IN" dirty="0"/>
          </a:p>
        </p:txBody>
      </p:sp>
      <p:sp>
        <p:nvSpPr>
          <p:cNvPr id="3" name="Content Placeholder 2"/>
          <p:cNvSpPr>
            <a:spLocks noGrp="1"/>
          </p:cNvSpPr>
          <p:nvPr>
            <p:ph idx="1"/>
          </p:nvPr>
        </p:nvSpPr>
        <p:spPr/>
        <p:txBody>
          <a:bodyPr/>
          <a:lstStyle/>
          <a:p>
            <a:r>
              <a:rPr lang="en-IN" dirty="0" smtClean="0"/>
              <a:t>The file is compiled from its distributed chunks and decrypted using AES-256 Decryption. </a:t>
            </a:r>
            <a:endParaRPr lang="en-IN" dirty="0"/>
          </a:p>
        </p:txBody>
      </p:sp>
      <p:sp>
        <p:nvSpPr>
          <p:cNvPr id="4" name="Rounded Rectangle 3"/>
          <p:cNvSpPr/>
          <p:nvPr/>
        </p:nvSpPr>
        <p:spPr>
          <a:xfrm>
            <a:off x="2697019" y="4378348"/>
            <a:ext cx="1228436" cy="7204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smtClean="0">
                <a:solidFill>
                  <a:schemeClr val="tx1">
                    <a:lumMod val="95000"/>
                  </a:schemeClr>
                </a:solidFill>
              </a:rPr>
              <a:t>EU 1</a:t>
            </a:r>
            <a:endParaRPr lang="en-IN" b="1" dirty="0">
              <a:solidFill>
                <a:schemeClr val="tx1">
                  <a:lumMod val="95000"/>
                </a:schemeClr>
              </a:solidFill>
            </a:endParaRPr>
          </a:p>
        </p:txBody>
      </p:sp>
      <p:sp>
        <p:nvSpPr>
          <p:cNvPr id="5" name="Cloud 4"/>
          <p:cNvSpPr/>
          <p:nvPr/>
        </p:nvSpPr>
        <p:spPr>
          <a:xfrm>
            <a:off x="7518400" y="4285672"/>
            <a:ext cx="1948873" cy="979055"/>
          </a:xfrm>
          <a:prstGeom prst="clou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b="1" dirty="0" smtClean="0"/>
              <a:t>Cloud Storage</a:t>
            </a:r>
            <a:endParaRPr lang="en-IN" b="1" dirty="0"/>
          </a:p>
        </p:txBody>
      </p:sp>
      <p:sp>
        <p:nvSpPr>
          <p:cNvPr id="6" name="Donut 5"/>
          <p:cNvSpPr/>
          <p:nvPr/>
        </p:nvSpPr>
        <p:spPr>
          <a:xfrm>
            <a:off x="6474691" y="3741038"/>
            <a:ext cx="600364" cy="609600"/>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7" name="&quot;No&quot; Symbol 6"/>
          <p:cNvSpPr/>
          <p:nvPr/>
        </p:nvSpPr>
        <p:spPr>
          <a:xfrm>
            <a:off x="4674786" y="3741038"/>
            <a:ext cx="609600" cy="609600"/>
          </a:xfrm>
          <a:prstGeom prst="noSmoking">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solidFill>
                <a:schemeClr val="tx1"/>
              </a:solidFill>
            </a:endParaRPr>
          </a:p>
        </p:txBody>
      </p:sp>
      <p:sp>
        <p:nvSpPr>
          <p:cNvPr id="8" name="Left Arrow 7"/>
          <p:cNvSpPr/>
          <p:nvPr/>
        </p:nvSpPr>
        <p:spPr>
          <a:xfrm>
            <a:off x="3925455" y="4608945"/>
            <a:ext cx="3592945" cy="286328"/>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cxnSp>
        <p:nvCxnSpPr>
          <p:cNvPr id="12" name="Straight Arrow Connector 11"/>
          <p:cNvCxnSpPr/>
          <p:nvPr/>
        </p:nvCxnSpPr>
        <p:spPr>
          <a:xfrm>
            <a:off x="5357091" y="4045838"/>
            <a:ext cx="101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808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a:t>
            </a:r>
            <a:endParaRPr lang="en-IN" dirty="0"/>
          </a:p>
        </p:txBody>
      </p:sp>
      <p:sp>
        <p:nvSpPr>
          <p:cNvPr id="3" name="Content Placeholder 2"/>
          <p:cNvSpPr>
            <a:spLocks noGrp="1"/>
          </p:cNvSpPr>
          <p:nvPr>
            <p:ph idx="1"/>
          </p:nvPr>
        </p:nvSpPr>
        <p:spPr/>
        <p:txBody>
          <a:bodyPr/>
          <a:lstStyle/>
          <a:p>
            <a:r>
              <a:rPr lang="en-IN" dirty="0" smtClean="0"/>
              <a:t>The End User now has control over the access of the data, through the   </a:t>
            </a:r>
            <a:r>
              <a:rPr lang="en-IN" dirty="0" err="1" smtClean="0"/>
              <a:t>Diffie</a:t>
            </a:r>
            <a:r>
              <a:rPr lang="en-IN" dirty="0" smtClean="0"/>
              <a:t>-Hellman Key Pair.</a:t>
            </a:r>
          </a:p>
          <a:p>
            <a:pPr marL="0" indent="0">
              <a:buNone/>
            </a:pPr>
            <a:endParaRPr lang="en-IN" dirty="0" smtClean="0"/>
          </a:p>
          <a:p>
            <a:r>
              <a:rPr lang="en-IN" dirty="0" smtClean="0"/>
              <a:t>Only another user who has been given the Private key from the data owner can retrieve the data stored on the cloud server.</a:t>
            </a:r>
            <a:endParaRPr lang="en-IN" dirty="0"/>
          </a:p>
        </p:txBody>
      </p:sp>
    </p:spTree>
    <p:extLst>
      <p:ext uri="{BB962C8B-B14F-4D97-AF65-F5344CB8AC3E}">
        <p14:creationId xmlns:p14="http://schemas.microsoft.com/office/powerpoint/2010/main" val="4111344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a:t>
            </a:r>
            <a:endParaRPr lang="en-IN" dirty="0"/>
          </a:p>
        </p:txBody>
      </p:sp>
      <p:sp>
        <p:nvSpPr>
          <p:cNvPr id="3" name="Content Placeholder 2"/>
          <p:cNvSpPr>
            <a:spLocks noGrp="1"/>
          </p:cNvSpPr>
          <p:nvPr>
            <p:ph idx="1"/>
          </p:nvPr>
        </p:nvSpPr>
        <p:spPr/>
        <p:txBody>
          <a:bodyPr/>
          <a:lstStyle/>
          <a:p>
            <a:r>
              <a:rPr lang="en-IN" dirty="0" smtClean="0"/>
              <a:t>The keys generated by </a:t>
            </a:r>
            <a:r>
              <a:rPr lang="en-IN" dirty="0" err="1" smtClean="0"/>
              <a:t>Diffie</a:t>
            </a:r>
            <a:r>
              <a:rPr lang="en-IN" dirty="0" smtClean="0"/>
              <a:t>-Hellman Protocol are independent of any user attributes as in present system.</a:t>
            </a:r>
          </a:p>
          <a:p>
            <a:r>
              <a:rPr lang="en-IN" dirty="0" smtClean="0"/>
              <a:t>Thus, any hacker with significant information about the user will still fail to figure out the key.</a:t>
            </a:r>
          </a:p>
          <a:p>
            <a:r>
              <a:rPr lang="en-IN" dirty="0" smtClean="0"/>
              <a:t>The key-pair generated by the DH Algorithm are mathematical sets that will require immense and almost impossible and unrealistic approach to crack.</a:t>
            </a:r>
            <a:endParaRPr lang="en-IN" dirty="0"/>
          </a:p>
        </p:txBody>
      </p:sp>
    </p:spTree>
    <p:extLst>
      <p:ext uri="{BB962C8B-B14F-4D97-AF65-F5344CB8AC3E}">
        <p14:creationId xmlns:p14="http://schemas.microsoft.com/office/powerpoint/2010/main" val="3827698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a:t>
            </a:r>
            <a:endParaRPr lang="en-IN" dirty="0"/>
          </a:p>
        </p:txBody>
      </p:sp>
      <p:sp>
        <p:nvSpPr>
          <p:cNvPr id="3" name="Content Placeholder 2"/>
          <p:cNvSpPr>
            <a:spLocks noGrp="1"/>
          </p:cNvSpPr>
          <p:nvPr>
            <p:ph idx="1"/>
          </p:nvPr>
        </p:nvSpPr>
        <p:spPr/>
        <p:txBody>
          <a:bodyPr/>
          <a:lstStyle/>
          <a:p>
            <a:r>
              <a:rPr lang="en-IN" dirty="0" smtClean="0"/>
              <a:t>At the Cloud Server, the Data is encrypted using AES-256 Encryption. The data is also distributed over multiple cloud systems each with a different encryption key.</a:t>
            </a:r>
          </a:p>
          <a:p>
            <a:r>
              <a:rPr lang="en-IN" dirty="0" smtClean="0"/>
              <a:t>Thus, the data is protected at the cloud server as well.</a:t>
            </a:r>
          </a:p>
          <a:p>
            <a:r>
              <a:rPr lang="en-IN" dirty="0" smtClean="0"/>
              <a:t>Even if a chunk of data is decrypted, it gives incomplete information and renders any threat futile.</a:t>
            </a:r>
            <a:endParaRPr lang="en-IN" dirty="0"/>
          </a:p>
        </p:txBody>
      </p:sp>
    </p:spTree>
    <p:extLst>
      <p:ext uri="{BB962C8B-B14F-4D97-AF65-F5344CB8AC3E}">
        <p14:creationId xmlns:p14="http://schemas.microsoft.com/office/powerpoint/2010/main" val="342449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Both the algorithms utilised are complex calculations extremely difficult to crack using brute force algorithms and hence very secure.</a:t>
            </a:r>
          </a:p>
          <a:p>
            <a:r>
              <a:rPr lang="en-IN" dirty="0" smtClean="0"/>
              <a:t>The AES-256 is the most advance encryption standard and hasn’t been broken yet.</a:t>
            </a:r>
          </a:p>
          <a:p>
            <a:r>
              <a:rPr lang="en-US" dirty="0" smtClean="0"/>
              <a:t>In </a:t>
            </a:r>
            <a:r>
              <a:rPr lang="en-US" dirty="0"/>
              <a:t>theory, </a:t>
            </a:r>
            <a:r>
              <a:rPr lang="en-US" dirty="0" smtClean="0"/>
              <a:t> it would require </a:t>
            </a:r>
            <a:r>
              <a:rPr lang="en-US" dirty="0"/>
              <a:t>about 3×10</a:t>
            </a:r>
            <a:r>
              <a:rPr lang="en-US" baseline="30000" dirty="0"/>
              <a:t>51</a:t>
            </a:r>
            <a:r>
              <a:rPr lang="en-US" dirty="0"/>
              <a:t> years to exhaust the 256-bit key </a:t>
            </a:r>
            <a:r>
              <a:rPr lang="en-US" dirty="0" smtClean="0"/>
              <a:t>space used in AES-256. </a:t>
            </a:r>
          </a:p>
          <a:p>
            <a:r>
              <a:rPr lang="en-US" dirty="0"/>
              <a:t>Determining what two random primes go together to create </a:t>
            </a:r>
            <a:r>
              <a:rPr lang="en-US" dirty="0" smtClean="0"/>
              <a:t>the </a:t>
            </a:r>
            <a:r>
              <a:rPr lang="en-US" dirty="0" err="1" smtClean="0"/>
              <a:t>Diffie</a:t>
            </a:r>
            <a:r>
              <a:rPr lang="en-US" dirty="0" smtClean="0"/>
              <a:t>-Hellman </a:t>
            </a:r>
            <a:r>
              <a:rPr lang="en-US" dirty="0"/>
              <a:t>number is a computationally infeasible </a:t>
            </a:r>
            <a:r>
              <a:rPr lang="en-US" dirty="0" smtClean="0"/>
              <a:t>problem. This </a:t>
            </a:r>
            <a:r>
              <a:rPr lang="en-US" dirty="0"/>
              <a:t>computational complexity protects the problem from cryptanalysis.</a:t>
            </a:r>
            <a:endParaRPr lang="en-IN" dirty="0" smtClean="0"/>
          </a:p>
          <a:p>
            <a:endParaRPr lang="en-IN" dirty="0"/>
          </a:p>
        </p:txBody>
      </p:sp>
    </p:spTree>
    <p:extLst>
      <p:ext uri="{BB962C8B-B14F-4D97-AF65-F5344CB8AC3E}">
        <p14:creationId xmlns:p14="http://schemas.microsoft.com/office/powerpoint/2010/main" val="2254971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TRADE-OFFs between proposed and present systems</a:t>
            </a:r>
            <a:endParaRPr lang="en-IN" dirty="0"/>
          </a:p>
        </p:txBody>
      </p:sp>
      <p:sp>
        <p:nvSpPr>
          <p:cNvPr id="3" name="Content Placeholder 2"/>
          <p:cNvSpPr>
            <a:spLocks noGrp="1"/>
          </p:cNvSpPr>
          <p:nvPr>
            <p:ph idx="1"/>
          </p:nvPr>
        </p:nvSpPr>
        <p:spPr/>
        <p:txBody>
          <a:bodyPr/>
          <a:lstStyle/>
          <a:p>
            <a:r>
              <a:rPr lang="en-IN" dirty="0" smtClean="0"/>
              <a:t>In using the  </a:t>
            </a:r>
            <a:r>
              <a:rPr lang="en-IN" dirty="0" err="1" smtClean="0"/>
              <a:t>Diffie</a:t>
            </a:r>
            <a:r>
              <a:rPr lang="en-IN" dirty="0" smtClean="0"/>
              <a:t> Hellman key-pair, the Attribute-Key System is not necessarily needed to be eliminated. </a:t>
            </a:r>
          </a:p>
          <a:p>
            <a:r>
              <a:rPr lang="en-IN" dirty="0" smtClean="0"/>
              <a:t>The proposed system is an enhancement that will provide multiple tiers of protection.</a:t>
            </a:r>
          </a:p>
          <a:p>
            <a:r>
              <a:rPr lang="en-IN" dirty="0" smtClean="0"/>
              <a:t>The Attribute-Key system can be used for Authentication at Server-Side while the proposed system can be used to provide access control at the Client-Side.</a:t>
            </a:r>
            <a:endParaRPr lang="en-IN" dirty="0"/>
          </a:p>
        </p:txBody>
      </p:sp>
    </p:spTree>
    <p:extLst>
      <p:ext uri="{BB962C8B-B14F-4D97-AF65-F5344CB8AC3E}">
        <p14:creationId xmlns:p14="http://schemas.microsoft.com/office/powerpoint/2010/main" val="12556259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TRADE-OFFs </a:t>
            </a:r>
            <a:r>
              <a:rPr lang="en-IN" dirty="0"/>
              <a:t>between proposed and present systems</a:t>
            </a:r>
          </a:p>
        </p:txBody>
      </p:sp>
      <p:sp>
        <p:nvSpPr>
          <p:cNvPr id="3" name="Content Placeholder 2"/>
          <p:cNvSpPr>
            <a:spLocks noGrp="1"/>
          </p:cNvSpPr>
          <p:nvPr>
            <p:ph idx="1"/>
          </p:nvPr>
        </p:nvSpPr>
        <p:spPr/>
        <p:txBody>
          <a:bodyPr/>
          <a:lstStyle/>
          <a:p>
            <a:r>
              <a:rPr lang="en-IN" dirty="0" smtClean="0"/>
              <a:t>The idea of storing data at multiple cloud servers does slightly complicate mechanisms at Server-Side.</a:t>
            </a:r>
          </a:p>
          <a:p>
            <a:r>
              <a:rPr lang="en-IN" dirty="0" smtClean="0"/>
              <a:t>However, this slight obstacle is by no means comparable to the benefits the proposed system provides which protects data even if a single server security fails.</a:t>
            </a:r>
            <a:endParaRPr lang="en-IN" dirty="0"/>
          </a:p>
        </p:txBody>
      </p:sp>
    </p:spTree>
    <p:extLst>
      <p:ext uri="{BB962C8B-B14F-4D97-AF65-F5344CB8AC3E}">
        <p14:creationId xmlns:p14="http://schemas.microsoft.com/office/powerpoint/2010/main" val="2428905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Hardware &amp; Software requirements</a:t>
            </a:r>
            <a:endParaRPr lang="en-IN" dirty="0"/>
          </a:p>
        </p:txBody>
      </p:sp>
      <p:sp>
        <p:nvSpPr>
          <p:cNvPr id="3" name="Content Placeholder 2"/>
          <p:cNvSpPr>
            <a:spLocks noGrp="1"/>
          </p:cNvSpPr>
          <p:nvPr>
            <p:ph idx="1"/>
          </p:nvPr>
        </p:nvSpPr>
        <p:spPr/>
        <p:txBody>
          <a:bodyPr/>
          <a:lstStyle/>
          <a:p>
            <a:r>
              <a:rPr lang="en-IN" dirty="0" smtClean="0"/>
              <a:t>The Proposed system requires no added special hardware requirements.</a:t>
            </a:r>
          </a:p>
          <a:p>
            <a:r>
              <a:rPr lang="en-IN" dirty="0" smtClean="0"/>
              <a:t>The implementation software is as specified :-</a:t>
            </a:r>
          </a:p>
          <a:p>
            <a:pPr lvl="1"/>
            <a:r>
              <a:rPr lang="en-IN" dirty="0" smtClean="0"/>
              <a:t>JAVA Programming Language.</a:t>
            </a:r>
          </a:p>
          <a:p>
            <a:pPr lvl="1"/>
            <a:r>
              <a:rPr lang="en-IN" dirty="0" smtClean="0"/>
              <a:t>.NET Framework.</a:t>
            </a:r>
          </a:p>
          <a:p>
            <a:pPr lvl="1"/>
            <a:r>
              <a:rPr lang="en-IN" dirty="0" smtClean="0"/>
              <a:t>Amazon EC2 Services.</a:t>
            </a:r>
          </a:p>
          <a:p>
            <a:pPr lvl="1"/>
            <a:endParaRPr lang="en-IN" dirty="0"/>
          </a:p>
        </p:txBody>
      </p:sp>
    </p:spTree>
    <p:extLst>
      <p:ext uri="{BB962C8B-B14F-4D97-AF65-F5344CB8AC3E}">
        <p14:creationId xmlns:p14="http://schemas.microsoft.com/office/powerpoint/2010/main" val="1111178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BASE PAPERS</a:t>
            </a:r>
            <a:endParaRPr lang="en-IN" dirty="0"/>
          </a:p>
        </p:txBody>
      </p:sp>
      <p:sp>
        <p:nvSpPr>
          <p:cNvPr id="3" name="Content Placeholder 2"/>
          <p:cNvSpPr>
            <a:spLocks noGrp="1"/>
          </p:cNvSpPr>
          <p:nvPr>
            <p:ph idx="1"/>
          </p:nvPr>
        </p:nvSpPr>
        <p:spPr/>
        <p:txBody>
          <a:bodyPr>
            <a:normAutofit fontScale="85000" lnSpcReduction="20000"/>
          </a:bodyPr>
          <a:lstStyle/>
          <a:p>
            <a:r>
              <a:rPr lang="en-US" b="1" dirty="0"/>
              <a:t>Improving availability and confidentiality of shared data under the multi-cloud </a:t>
            </a:r>
            <a:r>
              <a:rPr lang="en-US" b="1" dirty="0" smtClean="0"/>
              <a:t>environment - </a:t>
            </a:r>
            <a:r>
              <a:rPr lang="en-IN" dirty="0" err="1"/>
              <a:t>Kaiying</a:t>
            </a:r>
            <a:r>
              <a:rPr lang="en-IN" dirty="0"/>
              <a:t> </a:t>
            </a:r>
            <a:r>
              <a:rPr lang="en-IN" dirty="0" smtClean="0"/>
              <a:t>Feng;</a:t>
            </a:r>
            <a:r>
              <a:rPr lang="en-IN" dirty="0"/>
              <a:t> </a:t>
            </a:r>
            <a:r>
              <a:rPr lang="en-IN" dirty="0" err="1"/>
              <a:t>Junxing</a:t>
            </a:r>
            <a:r>
              <a:rPr lang="en-IN" dirty="0"/>
              <a:t> Zhang</a:t>
            </a:r>
            <a:endParaRPr lang="en-US" b="1" dirty="0" smtClean="0"/>
          </a:p>
          <a:p>
            <a:pPr marL="0" indent="0">
              <a:buNone/>
            </a:pPr>
            <a:r>
              <a:rPr lang="en-IN" dirty="0" smtClean="0">
                <a:hlinkClick r:id="rId2"/>
              </a:rPr>
              <a:t>https</a:t>
            </a:r>
            <a:r>
              <a:rPr lang="en-IN" dirty="0">
                <a:hlinkClick r:id="rId2"/>
              </a:rPr>
              <a:t>://</a:t>
            </a:r>
            <a:r>
              <a:rPr lang="en-IN" dirty="0" smtClean="0">
                <a:hlinkClick r:id="rId2"/>
              </a:rPr>
              <a:t>ieeexplore.ieee.org/document/7951875</a:t>
            </a:r>
            <a:endParaRPr lang="en-IN" dirty="0" smtClean="0"/>
          </a:p>
          <a:p>
            <a:r>
              <a:rPr lang="en-US" b="1" dirty="0"/>
              <a:t>Cloud computing security challenges &amp; solutions-A </a:t>
            </a:r>
            <a:r>
              <a:rPr lang="en-US" b="1" dirty="0" smtClean="0"/>
              <a:t>survey – </a:t>
            </a:r>
            <a:r>
              <a:rPr lang="en-US" b="1" dirty="0" err="1" smtClean="0"/>
              <a:t>Srijit</a:t>
            </a:r>
            <a:r>
              <a:rPr lang="en-US" b="1" dirty="0" smtClean="0"/>
              <a:t> </a:t>
            </a:r>
            <a:r>
              <a:rPr lang="en-US" b="1" dirty="0" err="1" smtClean="0"/>
              <a:t>Basu</a:t>
            </a:r>
            <a:r>
              <a:rPr lang="en-US" b="1" dirty="0"/>
              <a:t>;</a:t>
            </a:r>
            <a:r>
              <a:rPr lang="en-US" b="1" dirty="0" smtClean="0"/>
              <a:t> Arjun </a:t>
            </a:r>
            <a:r>
              <a:rPr lang="en-US" b="1" dirty="0" err="1" smtClean="0"/>
              <a:t>Bardhan</a:t>
            </a:r>
            <a:r>
              <a:rPr lang="en-US" b="1" dirty="0" smtClean="0"/>
              <a:t> et al</a:t>
            </a:r>
          </a:p>
          <a:p>
            <a:pPr marL="0" indent="0">
              <a:buNone/>
            </a:pPr>
            <a:r>
              <a:rPr lang="en-IN" dirty="0">
                <a:hlinkClick r:id="rId3"/>
              </a:rPr>
              <a:t>https://</a:t>
            </a:r>
            <a:r>
              <a:rPr lang="en-IN" dirty="0" smtClean="0">
                <a:hlinkClick r:id="rId3"/>
              </a:rPr>
              <a:t>ieeexplore.ieee.org/document/8301700</a:t>
            </a:r>
            <a:endParaRPr lang="en-IN" dirty="0" smtClean="0"/>
          </a:p>
          <a:p>
            <a:r>
              <a:rPr lang="en-US" b="1" dirty="0"/>
              <a:t>Use of Digital Signature with </a:t>
            </a:r>
            <a:r>
              <a:rPr lang="en-US" b="1" dirty="0" err="1"/>
              <a:t>Diffie</a:t>
            </a:r>
            <a:r>
              <a:rPr lang="en-US" b="1" dirty="0"/>
              <a:t> Hellman Key Exchange and AES Encryption Algorithm to Enhance Data Security in Cloud </a:t>
            </a:r>
            <a:r>
              <a:rPr lang="en-US" b="1" dirty="0" smtClean="0"/>
              <a:t>Computing – Prashant </a:t>
            </a:r>
            <a:r>
              <a:rPr lang="en-US" b="1" dirty="0" err="1" smtClean="0"/>
              <a:t>Rewagad</a:t>
            </a:r>
            <a:r>
              <a:rPr lang="en-US" b="1" dirty="0" smtClean="0"/>
              <a:t>; </a:t>
            </a:r>
            <a:r>
              <a:rPr lang="en-US" b="1" dirty="0" err="1" smtClean="0"/>
              <a:t>Yogita</a:t>
            </a:r>
            <a:r>
              <a:rPr lang="en-US" b="1" dirty="0" smtClean="0"/>
              <a:t> </a:t>
            </a:r>
            <a:r>
              <a:rPr lang="en-US" b="1" dirty="0" err="1" smtClean="0"/>
              <a:t>Pawar</a:t>
            </a:r>
            <a:endParaRPr lang="en-US" b="1" dirty="0" smtClean="0"/>
          </a:p>
          <a:p>
            <a:pPr marL="0" indent="0">
              <a:buNone/>
            </a:pPr>
            <a:r>
              <a:rPr lang="en-US" b="1" dirty="0">
                <a:hlinkClick r:id="rId4"/>
              </a:rPr>
              <a:t>https://</a:t>
            </a:r>
            <a:r>
              <a:rPr lang="en-US" b="1" dirty="0" smtClean="0">
                <a:hlinkClick r:id="rId4"/>
              </a:rPr>
              <a:t>ieeexplore.ieee.org/document/6524434</a:t>
            </a:r>
            <a:endParaRPr lang="en-US" b="1" dirty="0" smtClean="0"/>
          </a:p>
          <a:p>
            <a:pPr marL="0" indent="0">
              <a:buNone/>
            </a:pPr>
            <a:endParaRPr lang="en-US" b="1" dirty="0"/>
          </a:p>
          <a:p>
            <a:pPr marL="0" indent="0">
              <a:buNone/>
            </a:pPr>
            <a:endParaRPr lang="en-IN" dirty="0" smtClean="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6604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US" dirty="0"/>
              <a:t>As per the current system, cloud security is still an area of concern. With cloud computing, organizations can use services and data is stored at any physical location outside their own control. This facility raised the various security questions like privacy, confidentiality, integrity </a:t>
            </a:r>
            <a:r>
              <a:rPr lang="en-US" dirty="0" smtClean="0"/>
              <a:t>and </a:t>
            </a:r>
            <a:r>
              <a:rPr lang="en-US" dirty="0"/>
              <a:t>demanded a trusted computing environment wherein data confidentiality can be maintained. To induce trust in the computing, there is need of a system which performs authentication, verification and encrypted data transfer, hence maintaining data confidentiality. Here in our project we are trying to point out some measures, which will make it more </a:t>
            </a:r>
            <a:r>
              <a:rPr lang="en-US" dirty="0" smtClean="0"/>
              <a:t>safe </a:t>
            </a:r>
            <a:r>
              <a:rPr lang="en-US" dirty="0"/>
              <a:t>and </a:t>
            </a:r>
            <a:r>
              <a:rPr lang="en-US" dirty="0" smtClean="0"/>
              <a:t>secure.</a:t>
            </a:r>
            <a:endParaRPr lang="en-US" dirty="0"/>
          </a:p>
          <a:p>
            <a:endParaRPr lang="en-IN" dirty="0"/>
          </a:p>
        </p:txBody>
      </p:sp>
    </p:spTree>
    <p:extLst>
      <p:ext uri="{BB962C8B-B14F-4D97-AF65-F5344CB8AC3E}">
        <p14:creationId xmlns:p14="http://schemas.microsoft.com/office/powerpoint/2010/main" val="2871947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 PAPERS</a:t>
            </a:r>
            <a:endParaRPr lang="en-IN" dirty="0"/>
          </a:p>
        </p:txBody>
      </p:sp>
      <p:sp>
        <p:nvSpPr>
          <p:cNvPr id="3" name="Content Placeholder 2"/>
          <p:cNvSpPr>
            <a:spLocks noGrp="1"/>
          </p:cNvSpPr>
          <p:nvPr>
            <p:ph idx="1"/>
          </p:nvPr>
        </p:nvSpPr>
        <p:spPr/>
        <p:txBody>
          <a:bodyPr>
            <a:normAutofit fontScale="85000" lnSpcReduction="10000"/>
          </a:bodyPr>
          <a:lstStyle/>
          <a:p>
            <a:r>
              <a:rPr lang="en-US" dirty="0"/>
              <a:t>[1] </a:t>
            </a:r>
            <a:r>
              <a:rPr lang="en-US" dirty="0" err="1"/>
              <a:t>Fusenig</a:t>
            </a:r>
            <a:r>
              <a:rPr lang="en-US" dirty="0"/>
              <a:t>, V., Sharma, A., 2012. Security architecture for cloud networking, in: 2012 International Conference on Computing, Networking and Communications (ICNC). Presented at the 2012 International Conference on Computing, Networking and Communications (ICNC), pp. 45–49. </a:t>
            </a:r>
          </a:p>
          <a:p>
            <a:r>
              <a:rPr lang="en-IN" dirty="0"/>
              <a:t>[2] </a:t>
            </a:r>
            <a:r>
              <a:rPr lang="en-IN" dirty="0" err="1"/>
              <a:t>Kandukuri</a:t>
            </a:r>
            <a:r>
              <a:rPr lang="en-IN" dirty="0"/>
              <a:t>, B.R., </a:t>
            </a:r>
            <a:r>
              <a:rPr lang="en-IN" dirty="0" err="1"/>
              <a:t>Paturi</a:t>
            </a:r>
            <a:r>
              <a:rPr lang="en-IN" dirty="0"/>
              <a:t>, V.R., </a:t>
            </a:r>
            <a:r>
              <a:rPr lang="en-IN" dirty="0" err="1"/>
              <a:t>Rakshit</a:t>
            </a:r>
            <a:r>
              <a:rPr lang="en-IN" dirty="0"/>
              <a:t>, A., 2009. Cloud Security Issues, in: IEEE International Conference on Services Computing, 2009. SCC ’09. Presented at the IEEE International Conference on Services Computing, 2009. SCC ’09, pp. 517 –520. </a:t>
            </a:r>
            <a:endParaRPr lang="en-IN" dirty="0" smtClean="0"/>
          </a:p>
          <a:p>
            <a:r>
              <a:rPr lang="en-US" dirty="0" smtClean="0"/>
              <a:t>[</a:t>
            </a:r>
            <a:r>
              <a:rPr lang="en-US" dirty="0"/>
              <a:t>3</a:t>
            </a:r>
            <a:r>
              <a:rPr lang="en-US" dirty="0" smtClean="0"/>
              <a:t>] </a:t>
            </a:r>
            <a:r>
              <a:rPr lang="en-US" dirty="0" err="1"/>
              <a:t>Ramgovind</a:t>
            </a:r>
            <a:r>
              <a:rPr lang="en-US" dirty="0"/>
              <a:t>, S., </a:t>
            </a:r>
            <a:r>
              <a:rPr lang="en-US" dirty="0" err="1"/>
              <a:t>Eloff</a:t>
            </a:r>
            <a:r>
              <a:rPr lang="en-US" dirty="0"/>
              <a:t>, M.M., Smith, E., 2010. The management of security in Cloud computing, in: Information Security for South Africa (ISSA), 2010. Presented at the Information Security for South Africa (ISSA), 2010, pp. 1 –7. </a:t>
            </a:r>
          </a:p>
        </p:txBody>
      </p:sp>
    </p:spTree>
    <p:extLst>
      <p:ext uri="{BB962C8B-B14F-4D97-AF65-F5344CB8AC3E}">
        <p14:creationId xmlns:p14="http://schemas.microsoft.com/office/powerpoint/2010/main" val="16428623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 PAPERS</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[4] </a:t>
            </a:r>
            <a:r>
              <a:rPr lang="en-US" dirty="0"/>
              <a:t>Shaikh, F.B., </a:t>
            </a:r>
            <a:r>
              <a:rPr lang="en-US" dirty="0" err="1"/>
              <a:t>Haider</a:t>
            </a:r>
            <a:r>
              <a:rPr lang="en-US" dirty="0"/>
              <a:t>, S., 2011. Security threats in cloud computing, in: Internet Technology and Secured Transactions (ICITST), 2011 International Conference For. Presented at the Internet Technology and Secured Transactions (ICITST), 2011 International Conference for, pp. 214 –219. </a:t>
            </a:r>
            <a:endParaRPr lang="en-IN" dirty="0"/>
          </a:p>
          <a:p>
            <a:r>
              <a:rPr lang="en-US" dirty="0" smtClean="0"/>
              <a:t>[5] </a:t>
            </a:r>
            <a:r>
              <a:rPr lang="en-US" dirty="0" err="1"/>
              <a:t>Tianfield</a:t>
            </a:r>
            <a:r>
              <a:rPr lang="en-US" dirty="0"/>
              <a:t>, H., 2011. Cloud computing architectures, in: 2011 IEEE International Conference on Systems, Man, and Cybernetics (SMC). Presented at the 2011 IEEE International Conference on Systems, Man, and Cybernetics (SMC), pp. 1394 –1399. </a:t>
            </a:r>
            <a:endParaRPr lang="en-IN" dirty="0"/>
          </a:p>
          <a:p>
            <a:r>
              <a:rPr lang="en-US" dirty="0"/>
              <a:t>[6] Op – </a:t>
            </a:r>
            <a:r>
              <a:rPr lang="en-US" dirty="0" err="1"/>
              <a:t>ed</a:t>
            </a:r>
            <a:r>
              <a:rPr lang="en-US" dirty="0"/>
              <a:t> : Encryption, not restriction, is the key to safe cloud computing. Available Online: http : / / www. nextgov.com/cloud-computing/2012/10/</a:t>
            </a:r>
            <a:r>
              <a:rPr lang="en-US" dirty="0" err="1"/>
              <a:t>oped</a:t>
            </a:r>
            <a:r>
              <a:rPr lang="en-US" dirty="0"/>
              <a:t>-</a:t>
            </a:r>
            <a:r>
              <a:rPr lang="en-US" dirty="0" err="1"/>
              <a:t>encryp</a:t>
            </a:r>
            <a:r>
              <a:rPr lang="en-US" dirty="0"/>
              <a:t>-</a:t>
            </a:r>
            <a:r>
              <a:rPr lang="en-US" dirty="0" err="1"/>
              <a:t>tion</a:t>
            </a:r>
            <a:r>
              <a:rPr lang="en-US" dirty="0"/>
              <a:t>-not-restriction-key-safe-</a:t>
            </a:r>
            <a:r>
              <a:rPr lang="en-US" dirty="0" err="1"/>
              <a:t>cloudcomputing</a:t>
            </a:r>
            <a:r>
              <a:rPr lang="en-US" dirty="0"/>
              <a:t>/58608/ </a:t>
            </a:r>
          </a:p>
        </p:txBody>
      </p:sp>
    </p:spTree>
    <p:extLst>
      <p:ext uri="{BB962C8B-B14F-4D97-AF65-F5344CB8AC3E}">
        <p14:creationId xmlns:p14="http://schemas.microsoft.com/office/powerpoint/2010/main" val="4242181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 PAPERS</a:t>
            </a:r>
            <a:endParaRPr lang="en-IN" dirty="0"/>
          </a:p>
        </p:txBody>
      </p:sp>
      <p:sp>
        <p:nvSpPr>
          <p:cNvPr id="3" name="Content Placeholder 2"/>
          <p:cNvSpPr>
            <a:spLocks noGrp="1"/>
          </p:cNvSpPr>
          <p:nvPr>
            <p:ph idx="1"/>
          </p:nvPr>
        </p:nvSpPr>
        <p:spPr/>
        <p:txBody>
          <a:bodyPr>
            <a:normAutofit fontScale="92500" lnSpcReduction="20000"/>
          </a:bodyPr>
          <a:lstStyle/>
          <a:p>
            <a:r>
              <a:rPr lang="en-US" dirty="0"/>
              <a:t>[7] “ Cloud Security and Privacy ” , Tim Mather, Subra </a:t>
            </a:r>
            <a:r>
              <a:rPr lang="en-US" dirty="0" err="1"/>
              <a:t>Kumaraswamy</a:t>
            </a:r>
            <a:r>
              <a:rPr lang="en-US" dirty="0"/>
              <a:t>, and </a:t>
            </a:r>
            <a:r>
              <a:rPr lang="en-US" dirty="0" err="1"/>
              <a:t>ShahedLatif</a:t>
            </a:r>
            <a:r>
              <a:rPr lang="en-US" dirty="0"/>
              <a:t> – O’Reilly Book. </a:t>
            </a:r>
            <a:endParaRPr lang="en-IN" dirty="0"/>
          </a:p>
          <a:p>
            <a:r>
              <a:rPr lang="en-US" dirty="0" smtClean="0"/>
              <a:t>[8] </a:t>
            </a:r>
            <a:r>
              <a:rPr lang="en-US" dirty="0"/>
              <a:t>Talbot, David ( 2009 ). “ How Secure Is Cloud Computing?” Technology Review [Online].Available: http://www.technologyreview.com/computing/23951/ </a:t>
            </a:r>
          </a:p>
          <a:p>
            <a:r>
              <a:rPr lang="en-IN" dirty="0" smtClean="0"/>
              <a:t>[9] </a:t>
            </a:r>
            <a:r>
              <a:rPr lang="en-IN" dirty="0" err="1"/>
              <a:t>Agudo</a:t>
            </a:r>
            <a:r>
              <a:rPr lang="en-IN" dirty="0"/>
              <a:t> , Isaac and </a:t>
            </a:r>
            <a:r>
              <a:rPr lang="en-IN" dirty="0" err="1"/>
              <a:t>Nuez</a:t>
            </a:r>
            <a:r>
              <a:rPr lang="en-IN" dirty="0"/>
              <a:t> , David and </a:t>
            </a:r>
            <a:r>
              <a:rPr lang="en-IN" dirty="0" err="1"/>
              <a:t>Giammatteo</a:t>
            </a:r>
            <a:r>
              <a:rPr lang="en-IN" dirty="0"/>
              <a:t> , Gabriele and </a:t>
            </a:r>
            <a:r>
              <a:rPr lang="en-IN" dirty="0" err="1"/>
              <a:t>Rizomiliotis</a:t>
            </a:r>
            <a:r>
              <a:rPr lang="en-IN" dirty="0"/>
              <a:t>, Panagiotis and </a:t>
            </a:r>
            <a:r>
              <a:rPr lang="en-IN" dirty="0" err="1"/>
              <a:t>Lambrinoudakis</a:t>
            </a:r>
            <a:r>
              <a:rPr lang="en-IN" dirty="0"/>
              <a:t>, Costas. Cryptography Goes to the Cloud. In Lee, </a:t>
            </a:r>
            <a:r>
              <a:rPr lang="en-IN" dirty="0" err="1"/>
              <a:t>Changhoon</a:t>
            </a:r>
            <a:r>
              <a:rPr lang="en-IN" dirty="0"/>
              <a:t> and </a:t>
            </a:r>
            <a:r>
              <a:rPr lang="en-IN" dirty="0" err="1"/>
              <a:t>Seigneur</a:t>
            </a:r>
            <a:r>
              <a:rPr lang="en-IN" dirty="0"/>
              <a:t>, Jean-Marc and Park, James J. and Wagner, Roland R., editors, Secure and Trust Computing, Data Management, and Applications, pages 190–197, Springer Berlin Heidelberg, 2011. </a:t>
            </a:r>
          </a:p>
          <a:p>
            <a:endParaRPr lang="en-IN" dirty="0"/>
          </a:p>
        </p:txBody>
      </p:sp>
    </p:spTree>
    <p:extLst>
      <p:ext uri="{BB962C8B-B14F-4D97-AF65-F5344CB8AC3E}">
        <p14:creationId xmlns:p14="http://schemas.microsoft.com/office/powerpoint/2010/main" val="19831095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 PAPERS</a:t>
            </a:r>
            <a:endParaRPr lang="en-IN" dirty="0"/>
          </a:p>
        </p:txBody>
      </p:sp>
      <p:sp>
        <p:nvSpPr>
          <p:cNvPr id="3" name="Content Placeholder 2"/>
          <p:cNvSpPr>
            <a:spLocks noGrp="1"/>
          </p:cNvSpPr>
          <p:nvPr>
            <p:ph idx="1"/>
          </p:nvPr>
        </p:nvSpPr>
        <p:spPr/>
        <p:txBody>
          <a:bodyPr/>
          <a:lstStyle/>
          <a:p>
            <a:endParaRPr lang="en-IN" dirty="0"/>
          </a:p>
          <a:p>
            <a:r>
              <a:rPr lang="en-IN" dirty="0" smtClean="0"/>
              <a:t>[10] </a:t>
            </a:r>
            <a:r>
              <a:rPr lang="en-IN" dirty="0" err="1"/>
              <a:t>Elminaam</a:t>
            </a:r>
            <a:r>
              <a:rPr lang="en-IN" dirty="0"/>
              <a:t>, </a:t>
            </a:r>
            <a:r>
              <a:rPr lang="en-IN" dirty="0" err="1"/>
              <a:t>DiaaSalama</a:t>
            </a:r>
            <a:r>
              <a:rPr lang="en-IN" dirty="0"/>
              <a:t> Abdul, Hatem Mohamed Abdul Kader, and </a:t>
            </a:r>
            <a:r>
              <a:rPr lang="en-IN" dirty="0" err="1"/>
              <a:t>Mohie</a:t>
            </a:r>
            <a:r>
              <a:rPr lang="en-IN" dirty="0"/>
              <a:t> Mohamed </a:t>
            </a:r>
            <a:r>
              <a:rPr lang="en-IN" dirty="0" err="1"/>
              <a:t>Hadhoud</a:t>
            </a:r>
            <a:r>
              <a:rPr lang="en-IN" dirty="0"/>
              <a:t>. "Performance Evaluation of Symmetric Encryption Algorithms." IJCSNS International Journal of Computer Science and Network Security 8.12 (2008): 280-286. </a:t>
            </a:r>
          </a:p>
          <a:p>
            <a:endParaRPr lang="en-IN" dirty="0"/>
          </a:p>
        </p:txBody>
      </p:sp>
    </p:spTree>
    <p:extLst>
      <p:ext uri="{BB962C8B-B14F-4D97-AF65-F5344CB8AC3E}">
        <p14:creationId xmlns:p14="http://schemas.microsoft.com/office/powerpoint/2010/main" val="1122189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TERMS</a:t>
            </a:r>
            <a:endParaRPr lang="en-IN" dirty="0"/>
          </a:p>
        </p:txBody>
      </p:sp>
      <p:sp>
        <p:nvSpPr>
          <p:cNvPr id="3" name="Content Placeholder 2"/>
          <p:cNvSpPr>
            <a:spLocks noGrp="1"/>
          </p:cNvSpPr>
          <p:nvPr>
            <p:ph idx="1"/>
          </p:nvPr>
        </p:nvSpPr>
        <p:spPr/>
        <p:txBody>
          <a:bodyPr/>
          <a:lstStyle/>
          <a:p>
            <a:r>
              <a:rPr lang="en-IN" b="1" dirty="0" smtClean="0"/>
              <a:t>Cloud Computing:</a:t>
            </a:r>
          </a:p>
          <a:p>
            <a:pPr marL="0" indent="0">
              <a:buNone/>
            </a:pPr>
            <a:r>
              <a:rPr lang="en-US" dirty="0"/>
              <a:t>Cloud computing is defined as the delivery of computing services – namely servers, storage, databases, networking, software, analytics and intelligence over the Internet to offer faster innovation, flexible resources and economies of scale.</a:t>
            </a:r>
            <a:endParaRPr lang="en-IN" dirty="0" smtClean="0"/>
          </a:p>
        </p:txBody>
      </p:sp>
    </p:spTree>
    <p:extLst>
      <p:ext uri="{BB962C8B-B14F-4D97-AF65-F5344CB8AC3E}">
        <p14:creationId xmlns:p14="http://schemas.microsoft.com/office/powerpoint/2010/main" val="104855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IMPORTANT TERMS</a:t>
            </a:r>
          </a:p>
        </p:txBody>
      </p:sp>
      <p:sp>
        <p:nvSpPr>
          <p:cNvPr id="3" name="Content Placeholder 2"/>
          <p:cNvSpPr>
            <a:spLocks noGrp="1"/>
          </p:cNvSpPr>
          <p:nvPr>
            <p:ph idx="1"/>
          </p:nvPr>
        </p:nvSpPr>
        <p:spPr/>
        <p:txBody>
          <a:bodyPr/>
          <a:lstStyle/>
          <a:p>
            <a:r>
              <a:rPr lang="en-IN" b="1" dirty="0" smtClean="0"/>
              <a:t>Network Security</a:t>
            </a:r>
          </a:p>
          <a:p>
            <a:pPr marL="0" indent="0">
              <a:buNone/>
            </a:pPr>
            <a:r>
              <a:rPr lang="en-US" dirty="0"/>
              <a:t>Network security consists of the </a:t>
            </a:r>
            <a:r>
              <a:rPr lang="en-US" dirty="0" smtClean="0"/>
              <a:t>policies</a:t>
            </a:r>
            <a:r>
              <a:rPr lang="en-US" dirty="0"/>
              <a:t> and practices adopted to prevent and monitor </a:t>
            </a:r>
            <a:r>
              <a:rPr lang="en-US" dirty="0" smtClean="0"/>
              <a:t>unauthorized</a:t>
            </a:r>
            <a:r>
              <a:rPr lang="en-US" dirty="0"/>
              <a:t> access, misuse, modification, or denial of a </a:t>
            </a:r>
            <a:r>
              <a:rPr lang="en-US" dirty="0" smtClean="0"/>
              <a:t>computer network</a:t>
            </a:r>
            <a:r>
              <a:rPr lang="en-US" dirty="0"/>
              <a:t> and network-accessible resources. </a:t>
            </a:r>
            <a:r>
              <a:rPr lang="en-US" dirty="0" smtClean="0"/>
              <a:t>It involves </a:t>
            </a:r>
            <a:r>
              <a:rPr lang="en-US" dirty="0"/>
              <a:t>the authorization of access to data in a network, which is controlled by the network administrator. </a:t>
            </a:r>
            <a:endParaRPr lang="en-IN" b="1" dirty="0"/>
          </a:p>
        </p:txBody>
      </p:sp>
    </p:spTree>
    <p:extLst>
      <p:ext uri="{BB962C8B-B14F-4D97-AF65-F5344CB8AC3E}">
        <p14:creationId xmlns:p14="http://schemas.microsoft.com/office/powerpoint/2010/main" val="296620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TERMS</a:t>
            </a:r>
            <a:endParaRPr lang="en-IN" dirty="0"/>
          </a:p>
        </p:txBody>
      </p:sp>
      <p:sp>
        <p:nvSpPr>
          <p:cNvPr id="3" name="Content Placeholder 2"/>
          <p:cNvSpPr>
            <a:spLocks noGrp="1"/>
          </p:cNvSpPr>
          <p:nvPr>
            <p:ph idx="1"/>
          </p:nvPr>
        </p:nvSpPr>
        <p:spPr/>
        <p:txBody>
          <a:bodyPr/>
          <a:lstStyle/>
          <a:p>
            <a:r>
              <a:rPr lang="en-IN" b="1" dirty="0" smtClean="0"/>
              <a:t>Information Security</a:t>
            </a:r>
          </a:p>
          <a:p>
            <a:pPr marL="0" indent="0">
              <a:buNone/>
            </a:pPr>
            <a:r>
              <a:rPr lang="en-US" dirty="0" smtClean="0"/>
              <a:t>Information Security is </a:t>
            </a:r>
            <a:r>
              <a:rPr lang="en-US" dirty="0"/>
              <a:t>the practice of preventing unauthorized access, use, disclosure, disruption, modification, inspection, recording or destruction of </a:t>
            </a:r>
            <a:r>
              <a:rPr lang="en-US" dirty="0" smtClean="0"/>
              <a:t>information. </a:t>
            </a:r>
            <a:r>
              <a:rPr lang="en-US" dirty="0"/>
              <a:t>The information or data may take any form, e.g. electronic or physical.</a:t>
            </a:r>
            <a:endParaRPr lang="en-IN" b="1" dirty="0"/>
          </a:p>
        </p:txBody>
      </p:sp>
    </p:spTree>
    <p:extLst>
      <p:ext uri="{BB962C8B-B14F-4D97-AF65-F5344CB8AC3E}">
        <p14:creationId xmlns:p14="http://schemas.microsoft.com/office/powerpoint/2010/main" val="204231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IMPORTANT TERMS</a:t>
            </a:r>
          </a:p>
        </p:txBody>
      </p:sp>
      <p:sp>
        <p:nvSpPr>
          <p:cNvPr id="3" name="Content Placeholder 2"/>
          <p:cNvSpPr>
            <a:spLocks noGrp="1"/>
          </p:cNvSpPr>
          <p:nvPr>
            <p:ph idx="1"/>
          </p:nvPr>
        </p:nvSpPr>
        <p:spPr/>
        <p:txBody>
          <a:bodyPr/>
          <a:lstStyle/>
          <a:p>
            <a:r>
              <a:rPr lang="en-IN" b="1" dirty="0" smtClean="0"/>
              <a:t>Cloud Security</a:t>
            </a:r>
          </a:p>
          <a:p>
            <a:pPr marL="0" indent="0">
              <a:buNone/>
            </a:pPr>
            <a:r>
              <a:rPr lang="en-US" dirty="0"/>
              <a:t>Cloud computing security or, more simply, cloud security refers to a broad set of policies, technologies, and controls deployed to protect data, applications, and the associated infrastructure of </a:t>
            </a:r>
            <a:r>
              <a:rPr lang="en-US" dirty="0" smtClean="0"/>
              <a:t>cloud computing.</a:t>
            </a:r>
            <a:endParaRPr lang="en-IN" dirty="0"/>
          </a:p>
        </p:txBody>
      </p:sp>
    </p:spTree>
    <p:extLst>
      <p:ext uri="{BB962C8B-B14F-4D97-AF65-F5344CB8AC3E}">
        <p14:creationId xmlns:p14="http://schemas.microsoft.com/office/powerpoint/2010/main" val="4198326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TERMS</a:t>
            </a:r>
            <a:endParaRPr lang="en-IN" dirty="0"/>
          </a:p>
        </p:txBody>
      </p:sp>
      <p:sp>
        <p:nvSpPr>
          <p:cNvPr id="3" name="Content Placeholder 2"/>
          <p:cNvSpPr>
            <a:spLocks noGrp="1"/>
          </p:cNvSpPr>
          <p:nvPr>
            <p:ph idx="1"/>
          </p:nvPr>
        </p:nvSpPr>
        <p:spPr/>
        <p:txBody>
          <a:bodyPr/>
          <a:lstStyle/>
          <a:p>
            <a:r>
              <a:rPr lang="en-IN" b="1" dirty="0" smtClean="0"/>
              <a:t>Encryption &amp; Decryption</a:t>
            </a:r>
          </a:p>
          <a:p>
            <a:pPr marL="0" indent="0">
              <a:buNone/>
            </a:pPr>
            <a:r>
              <a:rPr lang="en-US" dirty="0"/>
              <a:t>Encryption is the process of translating plain text data (</a:t>
            </a:r>
            <a:r>
              <a:rPr lang="en-US" dirty="0" smtClean="0"/>
              <a:t>plain text</a:t>
            </a:r>
            <a:r>
              <a:rPr lang="en-US" dirty="0"/>
              <a:t>) into something that appears to be random and meaningless </a:t>
            </a:r>
            <a:r>
              <a:rPr lang="en-US" dirty="0" smtClean="0"/>
              <a:t>(cipher text). It allows for secure exchange of data.</a:t>
            </a:r>
          </a:p>
          <a:p>
            <a:pPr marL="0" indent="0">
              <a:buNone/>
            </a:pPr>
            <a:r>
              <a:rPr lang="en-US" dirty="0" smtClean="0"/>
              <a:t>Decryption </a:t>
            </a:r>
            <a:r>
              <a:rPr lang="en-US" dirty="0"/>
              <a:t>is the </a:t>
            </a:r>
            <a:r>
              <a:rPr lang="en-US" dirty="0" smtClean="0"/>
              <a:t>reverse process Encryption, i.e. converting cipher text </a:t>
            </a:r>
            <a:r>
              <a:rPr lang="en-US" dirty="0"/>
              <a:t>back to plaintext.</a:t>
            </a:r>
            <a:endParaRPr lang="en-IN" dirty="0"/>
          </a:p>
        </p:txBody>
      </p:sp>
    </p:spTree>
    <p:extLst>
      <p:ext uri="{BB962C8B-B14F-4D97-AF65-F5344CB8AC3E}">
        <p14:creationId xmlns:p14="http://schemas.microsoft.com/office/powerpoint/2010/main" val="28423991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508</TotalTime>
  <Words>2557</Words>
  <Application>Microsoft Office PowerPoint</Application>
  <PresentationFormat>Widescreen</PresentationFormat>
  <Paragraphs>165</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Cambria</vt:lpstr>
      <vt:lpstr>Raleway ExtraBold</vt:lpstr>
      <vt:lpstr>Rockwell</vt:lpstr>
      <vt:lpstr>Gallery</vt:lpstr>
      <vt:lpstr>CLOUD COMPUTING SECURITY ENHANCEMENT BY EFFICIENT ENCRYPTION SCHEME </vt:lpstr>
      <vt:lpstr>ABSTRACT</vt:lpstr>
      <vt:lpstr>INTRODUCTION </vt:lpstr>
      <vt:lpstr>INTRODUCTION</vt:lpstr>
      <vt:lpstr>IMPORTANT TERMS</vt:lpstr>
      <vt:lpstr>IMPORTANT TERMS</vt:lpstr>
      <vt:lpstr>IMPORTANT TERMS</vt:lpstr>
      <vt:lpstr>IMPORTANT TERMS</vt:lpstr>
      <vt:lpstr>IMPORTANT TERMS</vt:lpstr>
      <vt:lpstr>IMPORTANT TERMS</vt:lpstr>
      <vt:lpstr>IMPORTANT TERMS</vt:lpstr>
      <vt:lpstr>IMPORTANT TERMS</vt:lpstr>
      <vt:lpstr>INNOVATION IDEA</vt:lpstr>
      <vt:lpstr>INNOVATION IDEA</vt:lpstr>
      <vt:lpstr>PURPOSE</vt:lpstr>
      <vt:lpstr>PURPOSE</vt:lpstr>
      <vt:lpstr>PRESENT SYSTEM &amp; limitations</vt:lpstr>
      <vt:lpstr>PRESENT SYSTEM &amp; limitations</vt:lpstr>
      <vt:lpstr>PROPOSED SYSTEM</vt:lpstr>
      <vt:lpstr>PROPOSED SYSTEM</vt:lpstr>
      <vt:lpstr>Proposed system</vt:lpstr>
      <vt:lpstr>Proposed system</vt:lpstr>
      <vt:lpstr>Proposed system</vt:lpstr>
      <vt:lpstr>Proposed system</vt:lpstr>
      <vt:lpstr>Proposed system</vt:lpstr>
      <vt:lpstr>PROPOSED SYSTEM</vt:lpstr>
      <vt:lpstr>PROPOSED SYSTEM</vt:lpstr>
      <vt:lpstr>Encrypt &amp; Upload</vt:lpstr>
      <vt:lpstr>Encrypt URL at Sender’s End</vt:lpstr>
      <vt:lpstr>Share &amp; Decrypt URL at Receiver's End</vt:lpstr>
      <vt:lpstr>Decrypt and Download</vt:lpstr>
      <vt:lpstr>BENEFITS</vt:lpstr>
      <vt:lpstr>BENEFITS</vt:lpstr>
      <vt:lpstr>BENEFITS</vt:lpstr>
      <vt:lpstr>benefits</vt:lpstr>
      <vt:lpstr>TRADE-OFFs between proposed and present systems</vt:lpstr>
      <vt:lpstr>TRADE-OFFs between proposed and present systems</vt:lpstr>
      <vt:lpstr>Hardware &amp; Software requirements</vt:lpstr>
      <vt:lpstr>BASE PAPERS</vt:lpstr>
      <vt:lpstr>REFERENCE PAPERS</vt:lpstr>
      <vt:lpstr>REFERENCE PAPERS</vt:lpstr>
      <vt:lpstr>REFERENCE PAPERS</vt:lpstr>
      <vt:lpstr>REFERENCE PAPERS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CLOUD COMPUTING SECURITY    AND  IMPLEMENTATION </dc:title>
  <dc:creator>Debanjan Deb</dc:creator>
  <cp:lastModifiedBy>Aviral Verma</cp:lastModifiedBy>
  <cp:revision>55</cp:revision>
  <cp:lastPrinted>2018-10-15T13:54:46Z</cp:lastPrinted>
  <dcterms:created xsi:type="dcterms:W3CDTF">2018-09-27T15:13:36Z</dcterms:created>
  <dcterms:modified xsi:type="dcterms:W3CDTF">2019-05-09T06:20:56Z</dcterms:modified>
</cp:coreProperties>
</file>