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0"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FC00"/>
    <a:srgbClr val="8BF7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t="-15000" b="-1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54274" y="846512"/>
            <a:ext cx="9780739" cy="1322887"/>
          </a:xfrm>
        </p:spPr>
        <p:txBody>
          <a:bodyPr>
            <a:noAutofit/>
          </a:bodyPr>
          <a:lstStyle/>
          <a:p>
            <a:r>
              <a:rPr lang="en-US" sz="8800" dirty="0">
                <a:ln w="22225">
                  <a:solidFill>
                    <a:schemeClr val="accent2"/>
                  </a:solidFill>
                  <a:prstDash val="solid"/>
                </a:ln>
                <a:solidFill>
                  <a:srgbClr val="FFFF00"/>
                </a:solidFill>
                <a:effectLst>
                  <a:reflection blurRad="6350" stA="55000" endA="300" endPos="45500" dir="5400000" sy="-100000" algn="bl" rotWithShape="0"/>
                </a:effectLst>
                <a:latin typeface="Times"/>
                <a:cs typeface="Calibri Light" panose="020F0302020204030204"/>
              </a:rPr>
              <a:t>TITLE</a:t>
            </a:r>
            <a:endParaRPr lang="en-US" sz="8800" dirty="0">
              <a:ln w="22225">
                <a:solidFill>
                  <a:schemeClr val="accent2"/>
                </a:solidFill>
                <a:prstDash val="solid"/>
              </a:ln>
              <a:solidFill>
                <a:srgbClr val="FFFF00"/>
              </a:solidFill>
              <a:effectLst>
                <a:reflection blurRad="6350" stA="55000" endA="300" endPos="45500" dir="5400000" sy="-100000" algn="bl" rotWithShape="0"/>
              </a:effectLst>
              <a:latin typeface="Times"/>
              <a:cs typeface="Calibri Light" panose="020F0302020204030204"/>
            </a:endParaRPr>
          </a:p>
        </p:txBody>
      </p:sp>
      <p:sp>
        <p:nvSpPr>
          <p:cNvPr id="3" name="Subtitle 2"/>
          <p:cNvSpPr>
            <a:spLocks noGrp="1"/>
          </p:cNvSpPr>
          <p:nvPr>
            <p:ph type="subTitle" idx="1"/>
          </p:nvPr>
        </p:nvSpPr>
        <p:spPr>
          <a:xfrm>
            <a:off x="775970" y="3041015"/>
            <a:ext cx="10640060" cy="2531745"/>
          </a:xfrm>
        </p:spPr>
        <p:txBody>
          <a:bodyPr vert="horz" lIns="91440" tIns="45720" rIns="91440" bIns="45720" rtlCol="0" anchor="t">
            <a:noAutofit/>
            <a:scene3d>
              <a:camera prst="orthographicFront"/>
              <a:lightRig rig="threePt" dir="t"/>
            </a:scene3d>
          </a:bodyPr>
          <a:lstStyle/>
          <a:p>
            <a:r>
              <a:rPr lang="en-US" sz="6000" dirty="0">
                <a:solidFill>
                  <a:srgbClr val="FF0000"/>
                </a:solidFill>
                <a:effectLst>
                  <a:reflection blurRad="6350" stA="55000" endA="300" endPos="45500" dir="5400000" sy="-100000" algn="bl" rotWithShape="0"/>
                </a:effectLst>
                <a:latin typeface="Microsoft YaHei" panose="020B0503020204020204" charset="-122"/>
                <a:ea typeface="Microsoft YaHei" panose="020B0503020204020204" charset="-122"/>
                <a:cs typeface="Calibri" panose="020F0502020204030204"/>
              </a:rPr>
              <a:t> </a:t>
            </a:r>
            <a:r>
              <a:rPr lang="en-US" sz="6600">
                <a:ln w="22225">
                  <a:solidFill>
                    <a:schemeClr val="accent2"/>
                  </a:solidFill>
                  <a:prstDash val="solid"/>
                </a:ln>
                <a:solidFill>
                  <a:srgbClr val="FFFF00"/>
                </a:solidFill>
                <a:effectLst>
                  <a:reflection blurRad="6350" stA="55000" endA="300" endPos="45500" dir="5400000" sy="-100000" algn="bl" rotWithShape="0"/>
                </a:effectLst>
                <a:latin typeface="Microsoft YaHei" panose="020B0503020204020204" charset="-122"/>
                <a:ea typeface="Microsoft YaHei" panose="020B0503020204020204" charset="-122"/>
                <a:cs typeface="Calibri" panose="020F0502020204030204"/>
              </a:rPr>
              <a:t>Stock  Price  Predicitons</a:t>
            </a:r>
            <a:endParaRPr lang="en-US" sz="6600">
              <a:ln w="22225">
                <a:solidFill>
                  <a:schemeClr val="accent2"/>
                </a:solidFill>
                <a:prstDash val="solid"/>
              </a:ln>
              <a:solidFill>
                <a:srgbClr val="FFFF00"/>
              </a:solidFill>
              <a:effectLst>
                <a:reflection blurRad="6350" stA="55000" endA="300" endPos="45500" dir="5400000" sy="-100000" algn="bl" rotWithShape="0"/>
              </a:effectLst>
              <a:latin typeface="Microsoft YaHei" panose="020B0503020204020204" charset="-122"/>
              <a:ea typeface="Microsoft YaHei" panose="020B0503020204020204" charset="-122"/>
              <a:cs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t="-11000" b="-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662" y="376498"/>
            <a:ext cx="10526973" cy="1587145"/>
          </a:xfrm>
        </p:spPr>
        <p:txBody>
          <a:bodyPr>
            <a:normAutofit/>
          </a:bodyPr>
          <a:lstStyle/>
          <a:p>
            <a:r>
              <a:rPr lang="en-US" sz="6000" dirty="0">
                <a:ln w="13462">
                  <a:solidFill>
                    <a:srgbClr val="FFC000"/>
                  </a:solidFill>
                  <a:prstDash val="solid"/>
                </a:ln>
                <a:solidFill>
                  <a:srgbClr val="FF0000"/>
                </a:solidFill>
                <a:effectLst>
                  <a:outerShdw dist="38100" dir="2700000" algn="bl" rotWithShape="0">
                    <a:schemeClr val="accent5"/>
                  </a:outerShdw>
                </a:effectLst>
                <a:cs typeface="Calibri Light" panose="020F0302020204030204"/>
              </a:rPr>
              <a:t>Team Members  -</a:t>
            </a:r>
            <a:endParaRPr lang="en-US" sz="6000" dirty="0">
              <a:ln w="13462">
                <a:solidFill>
                  <a:srgbClr val="FFC000"/>
                </a:solidFill>
                <a:prstDash val="solid"/>
              </a:ln>
              <a:solidFill>
                <a:srgbClr val="FF0000"/>
              </a:solidFill>
              <a:effectLst>
                <a:outerShdw dist="38100" dir="2700000" algn="bl" rotWithShape="0">
                  <a:schemeClr val="accent5"/>
                </a:outerShdw>
              </a:effectLst>
              <a:cs typeface="Calibri Light" panose="020F0302020204030204"/>
            </a:endParaRPr>
          </a:p>
        </p:txBody>
      </p:sp>
      <p:sp>
        <p:nvSpPr>
          <p:cNvPr id="3" name="Content Placeholder 2"/>
          <p:cNvSpPr>
            <a:spLocks noGrp="1"/>
          </p:cNvSpPr>
          <p:nvPr>
            <p:ph idx="1"/>
          </p:nvPr>
        </p:nvSpPr>
        <p:spPr>
          <a:xfrm>
            <a:off x="1065662" y="1777260"/>
            <a:ext cx="10288138" cy="4203488"/>
          </a:xfrm>
        </p:spPr>
        <p:txBody>
          <a:bodyPr vert="horz" lIns="91440" tIns="45720" rIns="91440" bIns="45720" rtlCol="0" anchor="t">
            <a:normAutofit/>
          </a:bodyPr>
          <a:lstStyle/>
          <a:p>
            <a:pPr marL="0" indent="0">
              <a:buNone/>
            </a:pPr>
            <a:endParaRPr lang="en-US" sz="3200" b="1" dirty="0">
              <a:solidFill>
                <a:schemeClr val="bg1"/>
              </a:solidFill>
              <a:cs typeface="Calibri" panose="020F0502020204030204"/>
            </a:endParaRPr>
          </a:p>
          <a:p>
            <a:pPr marL="0" indent="0">
              <a:buNone/>
            </a:pPr>
            <a:r>
              <a:rPr lang="en-US" sz="3200">
                <a:ln>
                  <a:solidFill>
                    <a:srgbClr val="FFFF00"/>
                  </a:solidFill>
                </a:ln>
                <a:solidFill>
                  <a:srgbClr val="FF0000"/>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1) Shreesh Upadhyay</a:t>
            </a:r>
            <a:endParaRPr lang="en-US">
              <a:ln>
                <a:solidFill>
                  <a:srgbClr val="FFFF00"/>
                </a:solidFill>
              </a:ln>
              <a:solidFill>
                <a:srgbClr val="FF0000"/>
              </a:solidFill>
              <a:effectLst>
                <a:innerShdw blurRad="63500" dist="50800" dir="13500000">
                  <a:srgbClr val="000000">
                    <a:alpha val="50000"/>
                  </a:srgbClr>
                </a:innerShdw>
              </a:effectLst>
              <a:latin typeface="Arial" panose="020B0604020202020204" pitchFamily="34" charset="0"/>
              <a:cs typeface="Arial" panose="020B0604020202020204" pitchFamily="34" charset="0"/>
            </a:endParaRPr>
          </a:p>
          <a:p>
            <a:pPr marL="0" indent="0">
              <a:buNone/>
            </a:pPr>
            <a:r>
              <a:rPr lang="en-US" sz="3200">
                <a:ln>
                  <a:solidFill>
                    <a:srgbClr val="FFFF00"/>
                  </a:solidFill>
                </a:ln>
                <a:solidFill>
                  <a:srgbClr val="FF0000"/>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2) Clinton Koijam</a:t>
            </a:r>
            <a:endParaRPr lang="en-US" sz="3200">
              <a:ln>
                <a:solidFill>
                  <a:srgbClr val="FFFF00"/>
                </a:solidFill>
              </a:ln>
              <a:solidFill>
                <a:srgbClr val="FF0000"/>
              </a:solidFill>
              <a:effectLst>
                <a:innerShdw blurRad="63500" dist="50800" dir="13500000">
                  <a:srgbClr val="000000">
                    <a:alpha val="50000"/>
                  </a:srgbClr>
                </a:innerShdw>
              </a:effectLst>
              <a:latin typeface="Arial" panose="020B0604020202020204" pitchFamily="34" charset="0"/>
              <a:cs typeface="Arial" panose="020B0604020202020204" pitchFamily="34" charset="0"/>
            </a:endParaRPr>
          </a:p>
          <a:p>
            <a:pPr marL="0" indent="0">
              <a:buNone/>
            </a:pPr>
            <a:r>
              <a:rPr lang="en-US" sz="3200">
                <a:ln>
                  <a:solidFill>
                    <a:srgbClr val="FFFF00"/>
                  </a:solidFill>
                </a:ln>
                <a:solidFill>
                  <a:srgbClr val="FF0000"/>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3) Aviral Sirotiya</a:t>
            </a:r>
            <a:endParaRPr lang="en-US" sz="3200">
              <a:ln>
                <a:solidFill>
                  <a:srgbClr val="FFFF00"/>
                </a:solidFill>
              </a:ln>
              <a:solidFill>
                <a:srgbClr val="FF0000"/>
              </a:solidFill>
              <a:effectLst>
                <a:innerShdw blurRad="63500" dist="50800" dir="13500000">
                  <a:srgbClr val="000000">
                    <a:alpha val="50000"/>
                  </a:srgbClr>
                </a:innerShdw>
              </a:effectLst>
              <a:latin typeface="Arial" panose="020B0604020202020204" pitchFamily="34" charset="0"/>
              <a:cs typeface="Arial" panose="020B0604020202020204" pitchFamily="34" charset="0"/>
            </a:endParaRPr>
          </a:p>
          <a:p>
            <a:pPr marL="0" indent="0">
              <a:buNone/>
            </a:pPr>
            <a:r>
              <a:rPr lang="en-US" sz="3200">
                <a:ln>
                  <a:solidFill>
                    <a:srgbClr val="FFFF00"/>
                  </a:solidFill>
                </a:ln>
                <a:solidFill>
                  <a:srgbClr val="FF0000"/>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4) Bhargav Jasrotia</a:t>
            </a:r>
            <a:endParaRPr lang="en-US" sz="3200">
              <a:ln>
                <a:solidFill>
                  <a:srgbClr val="FFFF00"/>
                </a:solidFill>
              </a:ln>
              <a:solidFill>
                <a:srgbClr val="FF0000"/>
              </a:solidFill>
              <a:effectLst>
                <a:innerShdw blurRad="63500" dist="50800" dir="13500000">
                  <a:srgbClr val="000000">
                    <a:alpha val="50000"/>
                  </a:srgbClr>
                </a:innerShdw>
              </a:effectLst>
              <a:latin typeface="Arial" panose="020B0604020202020204" pitchFamily="34" charset="0"/>
              <a:cs typeface="Arial" panose="020B0604020202020204" pitchFamily="34" charset="0"/>
            </a:endParaRPr>
          </a:p>
          <a:p>
            <a:pPr marL="0" indent="0">
              <a:buNone/>
            </a:pPr>
            <a:r>
              <a:rPr lang="en-US" sz="3200">
                <a:ln>
                  <a:solidFill>
                    <a:srgbClr val="FFFF00"/>
                  </a:solidFill>
                </a:ln>
                <a:solidFill>
                  <a:srgbClr val="FF0000"/>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5) Vibhor Tiwari</a:t>
            </a:r>
            <a:endParaRPr lang="en-US" sz="3200">
              <a:ln>
                <a:solidFill>
                  <a:srgbClr val="FFFF00"/>
                </a:solidFill>
              </a:ln>
              <a:solidFill>
                <a:srgbClr val="FF0000"/>
              </a:solidFill>
              <a:effectLst>
                <a:innerShdw blurRad="63500" dist="50800" dir="13500000">
                  <a:srgbClr val="000000">
                    <a:alpha val="50000"/>
                  </a:srgbClr>
                </a:innerShdw>
              </a:effectLst>
              <a:latin typeface="Arial" panose="020B0604020202020204" pitchFamily="34" charset="0"/>
              <a:cs typeface="Arial" panose="020B0604020202020204" pitchFamily="34" charset="0"/>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41985"/>
            <a:ext cx="10515600" cy="1325563"/>
          </a:xfrm>
        </p:spPr>
        <p:txBody>
          <a:bodyPr>
            <a:normAutofit/>
          </a:bodyPr>
          <a:lstStyle/>
          <a:p>
            <a:r>
              <a:rPr lang="en-US" sz="6600">
                <a:ln w="6600">
                  <a:solidFill>
                    <a:schemeClr val="accent2"/>
                  </a:solidFill>
                  <a:prstDash val="solid"/>
                </a:ln>
                <a:solidFill>
                  <a:srgbClr val="FFFFFF"/>
                </a:solidFill>
                <a:effectLst>
                  <a:outerShdw dist="38100" dir="2700000" algn="tl" rotWithShape="0">
                    <a:schemeClr val="accent2"/>
                  </a:outerShdw>
                </a:effectLst>
                <a:latin typeface="Mongolian Baiti" panose="03000500000000000000" charset="0"/>
                <a:ea typeface="SimSun-ExtB" panose="02010609060101010101" charset="-122"/>
                <a:cs typeface="Mongolian Baiti" panose="03000500000000000000" charset="0"/>
              </a:rPr>
              <a:t>Problem Statement  -</a:t>
            </a:r>
            <a:endParaRPr lang="en-US" sz="6600">
              <a:ln w="6600">
                <a:solidFill>
                  <a:schemeClr val="accent2"/>
                </a:solidFill>
                <a:prstDash val="solid"/>
              </a:ln>
              <a:solidFill>
                <a:srgbClr val="FFFFFF"/>
              </a:solidFill>
              <a:effectLst>
                <a:outerShdw dist="38100" dir="2700000" algn="tl" rotWithShape="0">
                  <a:schemeClr val="accent2"/>
                </a:outerShdw>
              </a:effectLst>
              <a:latin typeface="Mongolian Baiti" panose="03000500000000000000" charset="0"/>
              <a:ea typeface="SimSun-ExtB" panose="02010609060101010101" charset="-122"/>
              <a:cs typeface="Mongolian Baiti" panose="03000500000000000000" charset="0"/>
            </a:endParaRPr>
          </a:p>
        </p:txBody>
      </p:sp>
      <p:sp>
        <p:nvSpPr>
          <p:cNvPr id="3" name="Content Placeholder 2"/>
          <p:cNvSpPr>
            <a:spLocks noGrp="1"/>
          </p:cNvSpPr>
          <p:nvPr>
            <p:ph idx="1"/>
          </p:nvPr>
        </p:nvSpPr>
        <p:spPr>
          <a:xfrm>
            <a:off x="708025" y="1724025"/>
            <a:ext cx="10645775" cy="4641850"/>
          </a:xfrm>
        </p:spPr>
        <p:txBody>
          <a:bodyPr vert="horz" lIns="91440" tIns="45720" rIns="91440" bIns="45720" rtlCol="0" anchor="t">
            <a:normAutofit/>
          </a:bodyPr>
          <a:lstStyle/>
          <a:p>
            <a:pPr marL="0" indent="0">
              <a:buNone/>
            </a:pPr>
            <a:endParaRPr lang="en-US" sz="3600" dirty="0">
              <a:solidFill>
                <a:schemeClr val="bg2"/>
              </a:solidFill>
              <a:effectLst>
                <a:innerShdw blurRad="63500" dist="50800" dir="13500000">
                  <a:srgbClr val="000000">
                    <a:alpha val="50000"/>
                  </a:srgbClr>
                </a:innerShdw>
              </a:effectLst>
              <a:ea typeface="+mn-lt"/>
              <a:cs typeface="+mn-lt"/>
            </a:endParaRPr>
          </a:p>
          <a:p>
            <a:pPr marL="0" indent="0">
              <a:buNone/>
            </a:pPr>
            <a:r>
              <a:rPr lang="en-US" sz="4000">
                <a:ln w="6600">
                  <a:solidFill>
                    <a:schemeClr val="accent2"/>
                  </a:solidFill>
                  <a:prstDash val="solid"/>
                </a:ln>
                <a:solidFill>
                  <a:srgbClr val="FFFFFF"/>
                </a:solidFill>
                <a:effectLst>
                  <a:outerShdw dist="38100" dir="2700000" algn="tl" rotWithShape="0">
                    <a:schemeClr val="accent2"/>
                  </a:outerShdw>
                </a:effectLst>
                <a:latin typeface="Comic Sans MS" panose="030F0702030302020204"/>
                <a:ea typeface="+mn-lt"/>
                <a:cs typeface="+mn-lt"/>
              </a:rPr>
              <a:t>Technical Analysis includes reading the charts and using statistical figures to identify the trends in the stock market and future prediction of a graph  with the help of technical analysis is a difficult task to be done.</a:t>
            </a:r>
            <a:r>
              <a:rPr lang="en-US" sz="3600" dirty="0">
                <a:ln w="6600">
                  <a:solidFill>
                    <a:schemeClr val="bg1"/>
                  </a:solidFill>
                  <a:prstDash val="solid"/>
                </a:ln>
                <a:solidFill>
                  <a:schemeClr val="accent2">
                    <a:lumMod val="60000"/>
                    <a:lumOff val="40000"/>
                  </a:schemeClr>
                </a:solidFill>
                <a:effectLst>
                  <a:outerShdw dist="38100" dir="2700000" algn="tl" rotWithShape="0">
                    <a:schemeClr val="accent2"/>
                  </a:outerShdw>
                </a:effectLst>
                <a:latin typeface="Comic Sans MS" panose="030F0702030302020204"/>
                <a:ea typeface="+mn-lt"/>
                <a:cs typeface="+mn-lt"/>
              </a:rPr>
              <a:t> </a:t>
            </a:r>
            <a:endParaRPr lang="en-US" sz="3600" dirty="0">
              <a:ln w="6600">
                <a:solidFill>
                  <a:schemeClr val="bg1"/>
                </a:solidFill>
                <a:prstDash val="solid"/>
              </a:ln>
              <a:solidFill>
                <a:schemeClr val="accent2">
                  <a:lumMod val="60000"/>
                  <a:lumOff val="40000"/>
                </a:schemeClr>
              </a:solidFill>
              <a:effectLst>
                <a:outerShdw dist="38100" dir="2700000" algn="tl" rotWithShape="0">
                  <a:schemeClr val="accent2"/>
                </a:outerShdw>
              </a:effectLst>
              <a:latin typeface="Comic Sans MS" panose="030F0702030302020204"/>
              <a:cs typeface="Calibri" panose="020F0502020204030204"/>
            </a:endParaRPr>
          </a:p>
          <a:p>
            <a:endParaRPr lang="en-US" sz="3600" dirty="0">
              <a:ln w="6600">
                <a:solidFill>
                  <a:schemeClr val="bg1"/>
                </a:solidFill>
                <a:prstDash val="solid"/>
              </a:ln>
              <a:solidFill>
                <a:schemeClr val="accent2">
                  <a:lumMod val="60000"/>
                  <a:lumOff val="40000"/>
                </a:schemeClr>
              </a:solidFill>
              <a:effectLst>
                <a:outerShdw dist="38100" dir="2700000" algn="tl" rotWithShape="0">
                  <a:schemeClr val="accent2"/>
                </a:outerShdw>
              </a:effectLst>
              <a:latin typeface="Comic Sans MS" panose="030F07020303020202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18800" cy="1569403"/>
          </a:xfrm>
        </p:spPr>
        <p:txBody>
          <a:bodyPr>
            <a:normAutofit/>
          </a:bodyPr>
          <a:lstStyle/>
          <a:p>
            <a:r>
              <a:rPr lang="en-US" sz="6600" b="1">
                <a:ln w="9525" cmpd="sng">
                  <a:solidFill>
                    <a:srgbClr val="FF0000"/>
                  </a:solidFill>
                  <a:prstDash val="solid"/>
                </a:ln>
                <a:solidFill>
                  <a:schemeClr val="bg1"/>
                </a:solidFill>
                <a:effectLst>
                  <a:glow rad="38100">
                    <a:schemeClr val="accent1">
                      <a:alpha val="40000"/>
                    </a:schemeClr>
                  </a:glow>
                </a:effectLst>
                <a:latin typeface="Candara Light" panose="020E0502030303020204" charset="0"/>
                <a:ea typeface="MS PGothic" panose="020B0600070205080204" charset="-128"/>
                <a:cs typeface="Candara Light" panose="020E0502030303020204" charset="0"/>
              </a:rPr>
              <a:t>Abstract -</a:t>
            </a:r>
            <a:endParaRPr lang="en-US" sz="6600" b="1" dirty="0">
              <a:ln w="9525" cmpd="sng">
                <a:solidFill>
                  <a:srgbClr val="FF0000"/>
                </a:solidFill>
                <a:prstDash val="solid"/>
              </a:ln>
              <a:solidFill>
                <a:schemeClr val="bg1"/>
              </a:solidFill>
              <a:effectLst>
                <a:glow rad="38100">
                  <a:schemeClr val="accent1">
                    <a:alpha val="40000"/>
                  </a:schemeClr>
                </a:glow>
              </a:effectLst>
              <a:latin typeface="Candara Light" panose="020E0502030303020204" charset="0"/>
              <a:ea typeface="MS PGothic" panose="020B0600070205080204" charset="-128"/>
              <a:cs typeface="Candara Light" panose="020E0502030303020204" charset="0"/>
            </a:endParaRPr>
          </a:p>
        </p:txBody>
      </p:sp>
      <p:sp>
        <p:nvSpPr>
          <p:cNvPr id="3" name="Content Placeholder 2"/>
          <p:cNvSpPr>
            <a:spLocks noGrp="1"/>
          </p:cNvSpPr>
          <p:nvPr>
            <p:ph idx="1"/>
          </p:nvPr>
        </p:nvSpPr>
        <p:spPr>
          <a:xfrm>
            <a:off x="838200" y="2059305"/>
            <a:ext cx="10515600" cy="4351338"/>
          </a:xfrm>
        </p:spPr>
        <p:txBody>
          <a:bodyPr vert="horz" lIns="91440" tIns="45720" rIns="91440" bIns="45720" rtlCol="0" anchor="t">
            <a:normAutofit/>
          </a:bodyPr>
          <a:lstStyle/>
          <a:p>
            <a:pPr marL="0" indent="0">
              <a:buNone/>
            </a:pPr>
            <a:r>
              <a:rPr lang="en-US" sz="4000">
                <a:ln w="6600">
                  <a:solidFill>
                    <a:schemeClr val="accent2"/>
                  </a:solidFill>
                  <a:prstDash val="solid"/>
                </a:ln>
                <a:solidFill>
                  <a:srgbClr val="FFFFFF"/>
                </a:solidFill>
                <a:effectLst>
                  <a:outerShdw dist="38100" dir="2700000" algn="tl" rotWithShape="0">
                    <a:schemeClr val="accent2"/>
                  </a:outerShdw>
                </a:effectLst>
                <a:latin typeface="Bahnschrift SemiCondensed" panose="020B0502040204020203" charset="0"/>
                <a:ea typeface="+mn-lt"/>
                <a:cs typeface="Bahnschrift SemiCondensed" panose="020B0502040204020203" charset="0"/>
              </a:rPr>
              <a:t>The aim is to predict the future value of the financial stocks of a company. The recent trend in stock market prediction technologies is the use of machine learning which makes predictions based on the values of current stock market indices by training on their previous values.</a:t>
            </a:r>
            <a:endParaRPr lang="en-US" sz="4000">
              <a:ln w="6600">
                <a:solidFill>
                  <a:schemeClr val="accent2"/>
                </a:solidFill>
                <a:prstDash val="solid"/>
              </a:ln>
              <a:solidFill>
                <a:srgbClr val="FFFFFF"/>
              </a:solidFill>
              <a:effectLst>
                <a:outerShdw dist="38100" dir="2700000" algn="tl" rotWithShape="0">
                  <a:schemeClr val="accent2"/>
                </a:outerShdw>
              </a:effectLst>
              <a:latin typeface="Bahnschrift SemiCondensed" panose="020B0502040204020203" charset="0"/>
              <a:ea typeface="+mn-lt"/>
              <a:cs typeface="Bahnschrift SemiCondensed" panose="020B050204020402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8640" cy="1731963"/>
          </a:xfrm>
        </p:spPr>
        <p:txBody>
          <a:bodyPr>
            <a:normAutofit/>
          </a:bodyPr>
          <a:lstStyle/>
          <a:p>
            <a:r>
              <a:rPr lang="en-US" sz="5400">
                <a:ln w="6600">
                  <a:solidFill>
                    <a:schemeClr val="accent2"/>
                  </a:solidFill>
                  <a:prstDash val="solid"/>
                </a:ln>
                <a:solidFill>
                  <a:srgbClr val="FFFF00"/>
                </a:solidFill>
                <a:effectLst>
                  <a:outerShdw dist="38100" dir="2700000" algn="tl" rotWithShape="0">
                    <a:schemeClr val="accent2"/>
                  </a:outerShdw>
                </a:effectLst>
                <a:latin typeface="Comic Sans MS" panose="030F0702030302020204"/>
                <a:ea typeface="+mj-lt"/>
                <a:cs typeface="+mj-lt"/>
              </a:rPr>
              <a:t>Project Description -</a:t>
            </a:r>
            <a:endParaRPr lang="en-US" sz="5400">
              <a:ln w="6600">
                <a:solidFill>
                  <a:schemeClr val="accent2"/>
                </a:solidFill>
                <a:prstDash val="solid"/>
              </a:ln>
              <a:solidFill>
                <a:srgbClr val="FFFF00"/>
              </a:solidFill>
              <a:effectLst>
                <a:outerShdw dist="38100" dir="2700000" algn="tl" rotWithShape="0">
                  <a:schemeClr val="accent2"/>
                </a:outerShdw>
              </a:effectLst>
              <a:latin typeface="Comic Sans MS" panose="030F0702030302020204"/>
              <a:ea typeface="+mj-lt"/>
              <a:cs typeface="+mj-lt"/>
            </a:endParaRPr>
          </a:p>
        </p:txBody>
      </p:sp>
      <p:sp>
        <p:nvSpPr>
          <p:cNvPr id="3" name="Content Placeholder 2"/>
          <p:cNvSpPr>
            <a:spLocks noGrp="1"/>
          </p:cNvSpPr>
          <p:nvPr>
            <p:ph idx="1"/>
          </p:nvPr>
        </p:nvSpPr>
        <p:spPr>
          <a:xfrm>
            <a:off x="838200" y="2089785"/>
            <a:ext cx="10515600" cy="4666298"/>
          </a:xfrm>
        </p:spPr>
        <p:txBody>
          <a:bodyPr vert="horz" lIns="91440" tIns="45720" rIns="91440" bIns="45720" rtlCol="0" anchor="t">
            <a:noAutofit/>
          </a:bodyPr>
          <a:lstStyle/>
          <a:p>
            <a:pPr marL="0" indent="0">
              <a:buNone/>
            </a:pPr>
            <a:r>
              <a:rPr lang="en-US" sz="3200">
                <a:ln w="6600">
                  <a:solidFill>
                    <a:schemeClr val="accent2"/>
                  </a:solidFill>
                  <a:prstDash val="solid"/>
                </a:ln>
                <a:solidFill>
                  <a:srgbClr val="FFFF00"/>
                </a:solidFill>
                <a:effectLst>
                  <a:outerShdw dist="38100" dir="2700000" algn="tl" rotWithShape="0">
                    <a:schemeClr val="accent2"/>
                  </a:outerShdw>
                </a:effectLst>
                <a:latin typeface="Candara" panose="020E0502030303020204"/>
                <a:ea typeface="+mn-lt"/>
                <a:cs typeface="+mn-lt"/>
              </a:rPr>
              <a:t>A).   Analyzing stock data -</a:t>
            </a:r>
            <a:br>
              <a:rPr lang="en-US" sz="3200" dirty="0">
                <a:ln w="6600">
                  <a:solidFill>
                    <a:schemeClr val="accent2"/>
                  </a:solidFill>
                  <a:prstDash val="solid"/>
                </a:ln>
                <a:solidFill>
                  <a:srgbClr val="FFFF00"/>
                </a:solidFill>
                <a:effectLst>
                  <a:outerShdw dist="38100" dir="2700000" algn="tl" rotWithShape="0">
                    <a:schemeClr val="accent2"/>
                  </a:outerShdw>
                </a:effectLst>
                <a:latin typeface="Candara" panose="020E0502030303020204"/>
                <a:ea typeface="+mn-lt"/>
                <a:cs typeface="+mn-lt"/>
              </a:rPr>
            </a:br>
            <a:r>
              <a:rPr lang="en-US" sz="3200" dirty="0">
                <a:ln w="6600">
                  <a:solidFill>
                    <a:schemeClr val="accent2"/>
                  </a:solidFill>
                  <a:prstDash val="solid"/>
                </a:ln>
                <a:solidFill>
                  <a:srgbClr val="FFFF00"/>
                </a:solidFill>
                <a:effectLst>
                  <a:outerShdw dist="38100" dir="2700000" algn="tl" rotWithShape="0">
                    <a:schemeClr val="accent2"/>
                  </a:outerShdw>
                </a:effectLst>
                <a:latin typeface="Candara" panose="020E0502030303020204"/>
                <a:ea typeface="+mn-lt"/>
                <a:cs typeface="+mn-lt"/>
              </a:rPr>
              <a:t>We need to provide data of a particular company, and its Monthly Sales / Profit report with Months High and Low points of its Stock.</a:t>
            </a:r>
            <a:br>
              <a:rPr lang="en-US" sz="3200" dirty="0">
                <a:ln w="6600">
                  <a:solidFill>
                    <a:schemeClr val="accent2"/>
                  </a:solidFill>
                  <a:prstDash val="solid"/>
                </a:ln>
                <a:solidFill>
                  <a:srgbClr val="FFFF00"/>
                </a:solidFill>
                <a:effectLst>
                  <a:outerShdw dist="38100" dir="2700000" algn="tl" rotWithShape="0">
                    <a:schemeClr val="accent2"/>
                  </a:outerShdw>
                </a:effectLst>
                <a:latin typeface="Candara" panose="020E0502030303020204"/>
                <a:ea typeface="+mn-lt"/>
                <a:cs typeface="+mn-lt"/>
              </a:rPr>
            </a:br>
            <a:r>
              <a:rPr lang="en-US" sz="3200" dirty="0">
                <a:ln w="6600">
                  <a:solidFill>
                    <a:schemeClr val="accent2"/>
                  </a:solidFill>
                  <a:prstDash val="solid"/>
                </a:ln>
                <a:solidFill>
                  <a:srgbClr val="FFFF00"/>
                </a:solidFill>
                <a:effectLst>
                  <a:outerShdw dist="38100" dir="2700000" algn="tl" rotWithShape="0">
                    <a:schemeClr val="accent2"/>
                  </a:outerShdw>
                </a:effectLst>
                <a:latin typeface="Candara" panose="020E0502030303020204"/>
                <a:ea typeface="+mn-lt"/>
                <a:cs typeface="+mn-lt"/>
              </a:rPr>
              <a:t>We will be trying to predict direction of stock/index price approximately for market dealers or investors to maximise their profits.Data minings techniques have ben successfully shown to generate high forecasting accuracy of stock price movement.</a:t>
            </a:r>
            <a:endParaRPr lang="en-US" sz="3200" dirty="0">
              <a:ln w="6600">
                <a:solidFill>
                  <a:schemeClr val="accent2"/>
                </a:solidFill>
                <a:prstDash val="solid"/>
              </a:ln>
              <a:solidFill>
                <a:srgbClr val="FFFF00"/>
              </a:solidFill>
              <a:effectLst>
                <a:outerShdw dist="38100" dir="2700000" algn="tl" rotWithShape="0">
                  <a:schemeClr val="accent2"/>
                </a:outerShdw>
              </a:effectLst>
              <a:latin typeface="Candara" panose="020E0502030303020204"/>
              <a:ea typeface="+mn-lt"/>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3120" y="136525"/>
            <a:ext cx="10525760" cy="1579563"/>
          </a:xfrm>
        </p:spPr>
        <p:txBody>
          <a:bodyPr>
            <a:normAutofit/>
          </a:bodyPr>
          <a:lstStyle/>
          <a:p>
            <a:r>
              <a:rPr lang="en-US" sz="5400">
                <a:ln w="9525">
                  <a:solidFill>
                    <a:srgbClr val="FFFF00"/>
                  </a:solidFill>
                  <a:prstDash val="solid"/>
                </a:ln>
                <a:solidFill>
                  <a:srgbClr val="FFFF00"/>
                </a:solidFill>
                <a:effectLst>
                  <a:outerShdw blurRad="12700" dist="38100" dir="2700000" algn="tl" rotWithShape="0">
                    <a:schemeClr val="accent5">
                      <a:lumMod val="60000"/>
                      <a:lumOff val="40000"/>
                    </a:schemeClr>
                  </a:outerShdw>
                </a:effectLst>
                <a:latin typeface="Comic Sans MS" panose="030F0702030302020204"/>
                <a:cs typeface="Calibri Light" panose="020F0302020204030204"/>
              </a:rPr>
              <a:t>Project Description -</a:t>
            </a:r>
            <a:endParaRPr lang="en-US" sz="5400">
              <a:ln w="9525">
                <a:solidFill>
                  <a:srgbClr val="FFFF00"/>
                </a:solidFill>
                <a:prstDash val="solid"/>
              </a:ln>
              <a:solidFill>
                <a:srgbClr val="FFFF00"/>
              </a:solidFill>
              <a:effectLst>
                <a:outerShdw blurRad="12700" dist="38100" dir="2700000" algn="tl" rotWithShape="0">
                  <a:schemeClr val="accent5">
                    <a:lumMod val="60000"/>
                    <a:lumOff val="40000"/>
                  </a:schemeClr>
                </a:outerShdw>
              </a:effectLst>
              <a:latin typeface="Comic Sans MS" panose="030F0702030302020204"/>
              <a:cs typeface="Calibri Light" panose="020F0302020204030204"/>
            </a:endParaRPr>
          </a:p>
        </p:txBody>
      </p:sp>
      <p:sp>
        <p:nvSpPr>
          <p:cNvPr id="3" name="Content Placeholder 2"/>
          <p:cNvSpPr>
            <a:spLocks noGrp="1"/>
          </p:cNvSpPr>
          <p:nvPr>
            <p:ph idx="1"/>
          </p:nvPr>
        </p:nvSpPr>
        <p:spPr>
          <a:xfrm>
            <a:off x="753110" y="1069340"/>
            <a:ext cx="11341100" cy="5398135"/>
          </a:xfrm>
        </p:spPr>
        <p:txBody>
          <a:bodyPr vert="horz" lIns="91440" tIns="45720" rIns="91440" bIns="45720" rtlCol="0" anchor="t">
            <a:normAutofit lnSpcReduction="10000"/>
            <a:scene3d>
              <a:camera prst="orthographicFront"/>
              <a:lightRig rig="threePt" dir="t"/>
            </a:scene3d>
          </a:bodyPr>
          <a:lstStyle/>
          <a:p>
            <a:pPr marL="0" indent="0">
              <a:buNone/>
            </a:pPr>
            <a:endParaRPr lang="en-US" dirty="0">
              <a:ln w="6600">
                <a:solidFill>
                  <a:srgbClr val="FFFF00"/>
                </a:solidFill>
                <a:prstDash val="solid"/>
              </a:ln>
              <a:solidFill>
                <a:srgbClr val="FFFFFF"/>
              </a:solidFill>
              <a:effectLst>
                <a:outerShdw dist="38100" dir="2700000" algn="tl" rotWithShape="0">
                  <a:schemeClr val="accent2"/>
                </a:outerShdw>
                <a:reflection blurRad="6350" stA="60000" endA="900" endPos="60000" dist="29997" dir="5400000" sy="-100000" algn="bl" rotWithShape="0"/>
              </a:effectLst>
              <a:cs typeface="Calibri" panose="020F0502020204030204"/>
            </a:endParaRPr>
          </a:p>
          <a:p>
            <a:pPr marL="0" indent="0">
              <a:buNone/>
            </a:pPr>
            <a:r>
              <a:rPr lang="en-US" sz="3200">
                <a:ln w="12700">
                  <a:solidFill>
                    <a:srgbClr val="FFFF00"/>
                  </a:solidFill>
                  <a:prstDash val="solid"/>
                </a:ln>
                <a:solidFill>
                  <a:schemeClr val="bg1"/>
                </a:solidFill>
                <a:effectLst>
                  <a:outerShdw dist="38100" dir="2640000" algn="bl" rotWithShape="0">
                    <a:schemeClr val="accent1"/>
                  </a:outerShdw>
                </a:effectLst>
                <a:latin typeface="Constantia" panose="02030602050306030303" charset="0"/>
                <a:cs typeface="Constantia" panose="02030602050306030303" charset="0"/>
              </a:rPr>
              <a:t>B).  Analyzing the factors -</a:t>
            </a:r>
            <a:br>
              <a:rPr lang="en-US" sz="3200" dirty="0">
                <a:ln w="12700">
                  <a:solidFill>
                    <a:srgbClr val="FFFF00"/>
                  </a:solidFill>
                  <a:prstDash val="solid"/>
                </a:ln>
                <a:solidFill>
                  <a:schemeClr val="bg1"/>
                </a:solidFill>
                <a:effectLst>
                  <a:outerShdw dist="38100" dir="2640000" algn="bl" rotWithShape="0">
                    <a:schemeClr val="accent1"/>
                  </a:outerShdw>
                </a:effectLst>
                <a:latin typeface="Constantia" panose="02030602050306030303" charset="0"/>
                <a:cs typeface="Constantia" panose="02030602050306030303" charset="0"/>
              </a:rPr>
            </a:br>
            <a:r>
              <a:rPr lang="en-US" sz="3200">
                <a:ln w="12700">
                  <a:solidFill>
                    <a:srgbClr val="FFFF00"/>
                  </a:solidFill>
                  <a:prstDash val="solid"/>
                </a:ln>
                <a:solidFill>
                  <a:schemeClr val="bg1"/>
                </a:solidFill>
                <a:effectLst>
                  <a:outerShdw dist="38100" dir="2640000" algn="bl" rotWithShape="0">
                    <a:schemeClr val="accent1"/>
                  </a:outerShdw>
                </a:effectLst>
                <a:latin typeface="Constantia" panose="02030602050306030303" charset="0"/>
                <a:cs typeface="Constantia" panose="02030602050306030303" charset="0"/>
              </a:rPr>
              <a:t>We have to obtain the data in the same period for the following factors.</a:t>
            </a:r>
            <a:br>
              <a:rPr lang="en-US" sz="3200" dirty="0">
                <a:ln w="12700">
                  <a:solidFill>
                    <a:srgbClr val="FFFF00"/>
                  </a:solidFill>
                  <a:prstDash val="solid"/>
                </a:ln>
                <a:solidFill>
                  <a:schemeClr val="bg1"/>
                </a:solidFill>
                <a:effectLst>
                  <a:outerShdw dist="38100" dir="2640000" algn="bl" rotWithShape="0">
                    <a:schemeClr val="accent1"/>
                  </a:outerShdw>
                </a:effectLst>
                <a:latin typeface="Constantia" panose="02030602050306030303" charset="0"/>
                <a:cs typeface="Constantia" panose="02030602050306030303" charset="0"/>
              </a:rPr>
            </a:br>
            <a:r>
              <a:rPr lang="en-US" sz="3200" dirty="0">
                <a:ln w="12700">
                  <a:solidFill>
                    <a:srgbClr val="FFFF00"/>
                  </a:solidFill>
                  <a:prstDash val="solid"/>
                </a:ln>
                <a:solidFill>
                  <a:schemeClr val="bg1"/>
                </a:solidFill>
                <a:effectLst>
                  <a:outerShdw dist="38100" dir="2640000" algn="bl" rotWithShape="0">
                    <a:schemeClr val="accent1"/>
                  </a:outerShdw>
                </a:effectLst>
                <a:latin typeface="Constantia" panose="02030602050306030303" charset="0"/>
                <a:cs typeface="Constantia" panose="02030602050306030303" charset="0"/>
              </a:rPr>
              <a:t>1. Demand and Supply: We will obtain it by the previous data entered.</a:t>
            </a:r>
            <a:br>
              <a:rPr lang="en-US" sz="3200" dirty="0">
                <a:ln w="12700">
                  <a:solidFill>
                    <a:srgbClr val="FFFF00"/>
                  </a:solidFill>
                  <a:prstDash val="solid"/>
                </a:ln>
                <a:solidFill>
                  <a:schemeClr val="bg1"/>
                </a:solidFill>
                <a:effectLst>
                  <a:outerShdw dist="38100" dir="2640000" algn="bl" rotWithShape="0">
                    <a:schemeClr val="accent1"/>
                  </a:outerShdw>
                </a:effectLst>
                <a:latin typeface="Constantia" panose="02030602050306030303" charset="0"/>
                <a:cs typeface="Constantia" panose="02030602050306030303" charset="0"/>
              </a:rPr>
            </a:br>
            <a:r>
              <a:rPr lang="en-US" sz="3200" dirty="0">
                <a:ln w="12700">
                  <a:solidFill>
                    <a:srgbClr val="FFFF00"/>
                  </a:solidFill>
                  <a:prstDash val="solid"/>
                </a:ln>
                <a:solidFill>
                  <a:schemeClr val="bg1"/>
                </a:solidFill>
                <a:effectLst>
                  <a:outerShdw dist="38100" dir="2640000" algn="bl" rotWithShape="0">
                    <a:schemeClr val="accent1"/>
                  </a:outerShdw>
                </a:effectLst>
                <a:latin typeface="Constantia" panose="02030602050306030303" charset="0"/>
                <a:cs typeface="Constantia" panose="02030602050306030303" charset="0"/>
              </a:rPr>
              <a:t>2. Corporate results: Companies declare their performance results and profit at the end of each quarter.</a:t>
            </a:r>
            <a:br>
              <a:rPr lang="en-US" sz="3200" dirty="0">
                <a:ln w="12700">
                  <a:solidFill>
                    <a:srgbClr val="FFFF00"/>
                  </a:solidFill>
                  <a:prstDash val="solid"/>
                </a:ln>
                <a:solidFill>
                  <a:schemeClr val="bg1"/>
                </a:solidFill>
                <a:effectLst>
                  <a:outerShdw dist="38100" dir="2640000" algn="bl" rotWithShape="0">
                    <a:schemeClr val="accent1"/>
                  </a:outerShdw>
                </a:effectLst>
                <a:latin typeface="Constantia" panose="02030602050306030303" charset="0"/>
                <a:cs typeface="Constantia" panose="02030602050306030303" charset="0"/>
              </a:rPr>
            </a:br>
            <a:r>
              <a:rPr lang="en-US" sz="3200" dirty="0">
                <a:ln w="12700">
                  <a:solidFill>
                    <a:srgbClr val="FFFF00"/>
                  </a:solidFill>
                  <a:prstDash val="solid"/>
                </a:ln>
                <a:solidFill>
                  <a:schemeClr val="bg1"/>
                </a:solidFill>
                <a:effectLst>
                  <a:outerShdw dist="38100" dir="2640000" algn="bl" rotWithShape="0">
                    <a:schemeClr val="accent1"/>
                  </a:outerShdw>
                </a:effectLst>
                <a:latin typeface="Constantia" panose="02030602050306030303" charset="0"/>
                <a:cs typeface="Constantia" panose="02030602050306030303" charset="0"/>
              </a:rPr>
              <a:t>3. Popularity: If any news about a company is about to come and is it bad or good.</a:t>
            </a:r>
            <a:br>
              <a:rPr lang="en-US" sz="3200" dirty="0">
                <a:ln w="12700">
                  <a:solidFill>
                    <a:srgbClr val="FFFF00"/>
                  </a:solidFill>
                  <a:prstDash val="solid"/>
                </a:ln>
                <a:solidFill>
                  <a:schemeClr val="bg1"/>
                </a:solidFill>
                <a:effectLst>
                  <a:outerShdw dist="38100" dir="2640000" algn="bl" rotWithShape="0">
                    <a:schemeClr val="accent1"/>
                  </a:outerShdw>
                </a:effectLst>
                <a:latin typeface="Constantia" panose="02030602050306030303" charset="0"/>
                <a:cs typeface="Constantia" panose="02030602050306030303" charset="0"/>
              </a:rPr>
            </a:br>
            <a:r>
              <a:rPr lang="en-US" sz="3200" dirty="0">
                <a:ln w="12700">
                  <a:solidFill>
                    <a:srgbClr val="FFFF00"/>
                  </a:solidFill>
                  <a:prstDash val="solid"/>
                </a:ln>
                <a:solidFill>
                  <a:schemeClr val="bg1"/>
                </a:solidFill>
                <a:effectLst>
                  <a:outerShdw dist="38100" dir="2640000" algn="bl" rotWithShape="0">
                    <a:schemeClr val="accent1"/>
                  </a:outerShdw>
                </a:effectLst>
                <a:latin typeface="Constantia" panose="02030602050306030303" charset="0"/>
                <a:cs typeface="Constantia" panose="02030602050306030303" charset="0"/>
              </a:rPr>
              <a:t>We have to analyze the variations in the stock value of the companies with respect to these factors using some data mining algorithms.</a:t>
            </a:r>
            <a:endParaRPr lang="en-US" sz="3200" dirty="0">
              <a:ln w="12700">
                <a:solidFill>
                  <a:srgbClr val="FFFF00"/>
                </a:solidFill>
                <a:prstDash val="solid"/>
              </a:ln>
              <a:solidFill>
                <a:schemeClr val="bg1"/>
              </a:solidFill>
              <a:effectLst>
                <a:outerShdw dist="38100" dir="2640000" algn="bl" rotWithShape="0">
                  <a:schemeClr val="accent1"/>
                </a:outerShdw>
              </a:effectLst>
              <a:latin typeface="Constantia" panose="02030602050306030303" charset="0"/>
              <a:cs typeface="Constantia" panose="020306020503060303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40715"/>
            <a:ext cx="10678160" cy="1467803"/>
          </a:xfrm>
        </p:spPr>
        <p:txBody>
          <a:bodyPr>
            <a:normAutofit/>
          </a:bodyPr>
          <a:lstStyle/>
          <a:p>
            <a:r>
              <a:rPr lang="en-US" sz="5400">
                <a:ln>
                  <a:solidFill>
                    <a:srgbClr val="FF0000"/>
                  </a:solidFill>
                </a:ln>
                <a:solidFill>
                  <a:schemeClr val="bg1"/>
                </a:solidFill>
                <a:latin typeface="Bahnschrift Light SemiCondensed" panose="020B0502040204020203" charset="0"/>
                <a:cs typeface="Bahnschrift Light SemiCondensed" panose="020B0502040204020203" charset="0"/>
              </a:rPr>
              <a:t>Which Model Is Selected ?</a:t>
            </a:r>
            <a:r>
              <a:rPr lang="en-US" sz="5400" dirty="0">
                <a:cs typeface="Calibri Light" panose="020F0302020204030204"/>
              </a:rPr>
              <a:t> </a:t>
            </a:r>
            <a:endParaRPr lang="en-US" sz="5400" dirty="0"/>
          </a:p>
        </p:txBody>
      </p:sp>
      <p:sp>
        <p:nvSpPr>
          <p:cNvPr id="3" name="Content Placeholder 2"/>
          <p:cNvSpPr>
            <a:spLocks noGrp="1"/>
          </p:cNvSpPr>
          <p:nvPr>
            <p:ph idx="1"/>
          </p:nvPr>
        </p:nvSpPr>
        <p:spPr>
          <a:xfrm>
            <a:off x="688340" y="1838325"/>
            <a:ext cx="10563860" cy="4408805"/>
          </a:xfrm>
        </p:spPr>
        <p:txBody>
          <a:bodyPr vert="horz" lIns="91440" tIns="45720" rIns="91440" bIns="45720" rtlCol="0" anchor="t">
            <a:normAutofit lnSpcReduction="10000"/>
          </a:bodyPr>
          <a:lstStyle/>
          <a:p>
            <a:pPr marL="0" indent="0">
              <a:buNone/>
            </a:pPr>
            <a:endParaRPr lang="en-US" sz="3600" dirty="0">
              <a:latin typeface="Segoe UI" panose="020B0502040204020203"/>
              <a:cs typeface="Calibri" panose="020F0502020204030204"/>
            </a:endParaRPr>
          </a:p>
          <a:p>
            <a:pPr marL="0" indent="0" algn="just">
              <a:buNone/>
            </a:pPr>
            <a:r>
              <a:rPr lang="en-US" sz="3600" b="1">
                <a:ln w="12700">
                  <a:solidFill>
                    <a:srgbClr val="FF0000"/>
                  </a:solidFill>
                  <a:prstDash val="solid"/>
                </a:ln>
                <a:solidFill>
                  <a:schemeClr val="bg1"/>
                </a:solidFill>
                <a:effectLst>
                  <a:outerShdw dist="38100" dir="2640000" algn="bl" rotWithShape="0">
                    <a:schemeClr val="accent1"/>
                  </a:outerShdw>
                </a:effectLst>
                <a:latin typeface="Comic Sans MS" panose="030F0702030302020204"/>
                <a:cs typeface="Calibri" panose="020F0502020204030204"/>
              </a:rPr>
              <a:t>The clear visibility of risk management in development helped us to ensure that any necessary decisions can be taken at the earliest possible opportunity, while there’s still time to make a material difference to the outcome,we have choosen the agile model. </a:t>
            </a:r>
            <a:endParaRPr lang="en-US" sz="3600" b="1" dirty="0">
              <a:ln w="12700">
                <a:solidFill>
                  <a:srgbClr val="FF0000"/>
                </a:solidFill>
                <a:prstDash val="solid"/>
              </a:ln>
              <a:solidFill>
                <a:schemeClr val="bg1"/>
              </a:solidFill>
              <a:effectLst>
                <a:outerShdw dist="38100" dir="2640000" algn="bl" rotWithShape="0">
                  <a:schemeClr val="accent1"/>
                </a:outerShdw>
              </a:effectLst>
              <a:latin typeface="Comic Sans MS" panose="030F0702030302020204"/>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a:ln>
                  <a:solidFill>
                    <a:schemeClr val="bg1"/>
                  </a:solidFill>
                </a:ln>
                <a:solidFill>
                  <a:srgbClr val="FFFF00"/>
                </a:solidFill>
                <a:latin typeface="Bahnschrift Light" panose="020B0502040204020203" charset="0"/>
                <a:cs typeface="Bahnschrift Light" panose="020B0502040204020203" charset="0"/>
              </a:rPr>
              <a:t>Why This Model ?</a:t>
            </a:r>
            <a:endParaRPr lang="en-US" sz="6000">
              <a:ln>
                <a:solidFill>
                  <a:schemeClr val="bg1"/>
                </a:solidFill>
              </a:ln>
              <a:solidFill>
                <a:srgbClr val="FFFF00"/>
              </a:solidFill>
              <a:latin typeface="Bahnschrift Light" panose="020B0502040204020203" charset="0"/>
              <a:cs typeface="Bahnschrift Light" panose="020B0502040204020203" charset="0"/>
            </a:endParaRPr>
          </a:p>
        </p:txBody>
      </p:sp>
      <p:sp>
        <p:nvSpPr>
          <p:cNvPr id="3" name="Content Placeholder 2"/>
          <p:cNvSpPr>
            <a:spLocks noGrp="1"/>
          </p:cNvSpPr>
          <p:nvPr>
            <p:ph idx="1"/>
          </p:nvPr>
        </p:nvSpPr>
        <p:spPr>
          <a:xfrm>
            <a:off x="838200" y="1691005"/>
            <a:ext cx="10515600" cy="4351338"/>
          </a:xfrm>
        </p:spPr>
        <p:txBody>
          <a:bodyPr vert="horz" lIns="91440" tIns="45720" rIns="91440" bIns="45720" rtlCol="0" anchor="t">
            <a:noAutofit/>
          </a:bodyPr>
          <a:lstStyle/>
          <a:p>
            <a:pPr/>
            <a:r>
              <a:rPr lang="en-US" dirty="0">
                <a:solidFill>
                  <a:schemeClr val="accent4"/>
                </a:solidFill>
                <a:ea typeface="+mn-lt"/>
                <a:cs typeface="+mn-lt"/>
              </a:rPr>
              <a:t>Iterative -</a:t>
            </a:r>
            <a:endParaRPr lang="en-US" dirty="0">
              <a:solidFill>
                <a:schemeClr val="accent4"/>
              </a:solidFill>
              <a:ea typeface="+mn-lt"/>
              <a:cs typeface="+mn-lt"/>
            </a:endParaRPr>
          </a:p>
          <a:p>
            <a:pPr marL="0" indent="0">
              <a:buFont typeface="Arial" panose="020B0604020202020204"/>
              <a:buNone/>
            </a:pPr>
            <a:r>
              <a:rPr lang="en-US" dirty="0">
                <a:solidFill>
                  <a:schemeClr val="accent4"/>
                </a:solidFill>
                <a:ea typeface="+mn-lt"/>
                <a:cs typeface="+mn-lt"/>
              </a:rPr>
              <a:t>Since agile development is iterative in nature, features are delivered in increments, so that testing, approval, and revenue can be realized early and continue with project development.</a:t>
            </a:r>
            <a:endParaRPr lang="en-US" dirty="0">
              <a:solidFill>
                <a:schemeClr val="accent4"/>
              </a:solidFill>
              <a:ea typeface="+mn-lt"/>
              <a:cs typeface="+mn-lt"/>
            </a:endParaRPr>
          </a:p>
          <a:p>
            <a:r>
              <a:rPr lang="en-US" dirty="0">
                <a:solidFill>
                  <a:schemeClr val="accent4"/>
                </a:solidFill>
                <a:cs typeface="Calibri" panose="020F0502020204030204"/>
              </a:rPr>
              <a:t>Lower Risk -</a:t>
            </a:r>
            <a:endParaRPr lang="en-US" dirty="0">
              <a:solidFill>
                <a:schemeClr val="accent4"/>
              </a:solidFill>
              <a:cs typeface="Calibri" panose="020F0502020204030204"/>
            </a:endParaRPr>
          </a:p>
          <a:p>
            <a:pPr marL="0" indent="0">
              <a:buNone/>
            </a:pPr>
            <a:r>
              <a:rPr lang="en-US" dirty="0">
                <a:solidFill>
                  <a:schemeClr val="accent4"/>
                </a:solidFill>
                <a:cs typeface="Calibri" panose="020F0502020204030204"/>
              </a:rPr>
              <a:t>Incremental testing, user involvement, and releases make it easier to identify issues.</a:t>
            </a:r>
            <a:endParaRPr lang="en-US" dirty="0">
              <a:solidFill>
                <a:schemeClr val="accent4"/>
              </a:solidFill>
              <a:cs typeface="Calibri" panose="020F0502020204030204"/>
            </a:endParaRPr>
          </a:p>
          <a:p>
            <a:r>
              <a:rPr lang="en-US" dirty="0">
                <a:solidFill>
                  <a:schemeClr val="accent4"/>
                </a:solidFill>
                <a:cs typeface="Calibri" panose="020F0502020204030204"/>
              </a:rPr>
              <a:t>Transparency -</a:t>
            </a:r>
            <a:endParaRPr lang="en-US" dirty="0">
              <a:solidFill>
                <a:schemeClr val="accent4"/>
              </a:solidFill>
              <a:cs typeface="Calibri" panose="020F0502020204030204"/>
            </a:endParaRPr>
          </a:p>
          <a:p>
            <a:pPr marL="0" indent="0">
              <a:buNone/>
            </a:pPr>
            <a:r>
              <a:rPr lang="en-US" dirty="0">
                <a:solidFill>
                  <a:schemeClr val="accent4"/>
                </a:solidFill>
                <a:cs typeface="Calibri" panose="020F0502020204030204"/>
              </a:rPr>
              <a:t>Agile principles encourage user involvement and a cooperative approach. This allows stakeholders to monitor progress</a:t>
            </a:r>
            <a:endParaRPr lang="en-US" dirty="0">
              <a:solidFill>
                <a:schemeClr val="accent4"/>
              </a:solidFill>
              <a:cs typeface="Calibri" panose="020F0502020204030204"/>
            </a:endParaRPr>
          </a:p>
          <a:p>
            <a:pPr marL="514350" indent="-514350">
              <a:buAutoNum type="arabicPeriod"/>
            </a:pPr>
            <a:endParaRPr lang="en-US" dirty="0">
              <a:solidFill>
                <a:schemeClr val="accent4"/>
              </a:solidFill>
              <a:cs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8040" y="995045"/>
            <a:ext cx="10515600" cy="4556443"/>
          </a:xfrm>
        </p:spPr>
        <p:txBody>
          <a:bodyPr/>
          <a:lstStyle/>
          <a:p>
            <a:r>
              <a:rPr lang="en-US" dirty="0">
                <a:cs typeface="Calibri Light" panose="020F0302020204030204"/>
              </a:rPr>
              <a:t>              </a:t>
            </a:r>
            <a:r>
              <a:rPr lang="en-US" dirty="0">
                <a:effectLst>
                  <a:glow rad="228600">
                    <a:schemeClr val="accent3">
                      <a:satMod val="175000"/>
                      <a:alpha val="40000"/>
                    </a:schemeClr>
                  </a:glow>
                </a:effectLst>
                <a:cs typeface="Calibri Light" panose="020F0302020204030204"/>
              </a:rPr>
              <a:t>    </a:t>
            </a:r>
            <a:r>
              <a:rPr lang="en-US" sz="8800">
                <a:ln w="9525">
                  <a:solidFill>
                    <a:schemeClr val="bg1"/>
                  </a:solidFill>
                  <a:prstDash val="solid"/>
                </a:ln>
                <a:solidFill>
                  <a:schemeClr val="accent5"/>
                </a:solidFill>
                <a:effectLst>
                  <a:glow rad="228600">
                    <a:schemeClr val="accent3">
                      <a:satMod val="175000"/>
                      <a:alpha val="40000"/>
                    </a:schemeClr>
                  </a:glow>
                  <a:outerShdw blurRad="12700" dist="38100" dir="2700000" algn="tl" rotWithShape="0">
                    <a:schemeClr val="accent5">
                      <a:lumMod val="60000"/>
                      <a:lumOff val="40000"/>
                    </a:schemeClr>
                  </a:outerShdw>
                  <a:reflection blurRad="6350" stA="60000" endA="900" endPos="58000" dir="5400000" sy="-100000" algn="bl" rotWithShape="0"/>
                </a:effectLst>
                <a:latin typeface="Cascadia Mono SemiBold" panose="020B0609020000020004" charset="0"/>
                <a:cs typeface="Cascadia Mono SemiBold" panose="020B0609020000020004" charset="0"/>
              </a:rPr>
              <a:t>Thank You</a:t>
            </a:r>
            <a:endParaRPr lang="en-US" sz="8800">
              <a:ln w="9525">
                <a:solidFill>
                  <a:schemeClr val="bg1"/>
                </a:solidFill>
                <a:prstDash val="solid"/>
              </a:ln>
              <a:solidFill>
                <a:schemeClr val="accent5"/>
              </a:solidFill>
              <a:effectLst>
                <a:glow rad="228600">
                  <a:schemeClr val="accent3">
                    <a:satMod val="175000"/>
                    <a:alpha val="40000"/>
                  </a:schemeClr>
                </a:glow>
                <a:outerShdw blurRad="12700" dist="38100" dir="2700000" algn="tl" rotWithShape="0">
                  <a:schemeClr val="accent5">
                    <a:lumMod val="60000"/>
                    <a:lumOff val="40000"/>
                  </a:schemeClr>
                </a:outerShdw>
                <a:reflection blurRad="6350" stA="60000" endA="900" endPos="58000" dir="5400000" sy="-100000" algn="bl" rotWithShape="0"/>
              </a:effectLst>
              <a:latin typeface="Cascadia Mono SemiBold" panose="020B0609020000020004" charset="0"/>
              <a:cs typeface="Cascadia Mono SemiBold" panose="020B0609020000020004"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2364</Words>
  <Application>WPS Presentation</Application>
  <PresentationFormat>Widescreen</PresentationFormat>
  <Paragraphs>48</Paragraphs>
  <Slides>9</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9</vt:i4>
      </vt:variant>
    </vt:vector>
  </HeadingPairs>
  <TitlesOfParts>
    <vt:vector size="33" baseType="lpstr">
      <vt:lpstr>Arial</vt:lpstr>
      <vt:lpstr>SimSun</vt:lpstr>
      <vt:lpstr>Wingdings</vt:lpstr>
      <vt:lpstr>Times</vt:lpstr>
      <vt:lpstr>Times New Roman</vt:lpstr>
      <vt:lpstr>Calibri Light</vt:lpstr>
      <vt:lpstr>Microsoft YaHei</vt:lpstr>
      <vt:lpstr>Calibri</vt:lpstr>
      <vt:lpstr>Mongolian Baiti</vt:lpstr>
      <vt:lpstr>SimSun-ExtB</vt:lpstr>
      <vt:lpstr>Comic Sans MS</vt:lpstr>
      <vt:lpstr>Candara Light</vt:lpstr>
      <vt:lpstr>MS PGothic</vt:lpstr>
      <vt:lpstr>Bahnschrift SemiCondensed</vt:lpstr>
      <vt:lpstr>Candara</vt:lpstr>
      <vt:lpstr>Constantia</vt:lpstr>
      <vt:lpstr>Bahnschrift Light SemiCondensed</vt:lpstr>
      <vt:lpstr>Segoe UI</vt:lpstr>
      <vt:lpstr>Bahnschrift Light</vt:lpstr>
      <vt:lpstr>Arial</vt:lpstr>
      <vt:lpstr>Cascadia Mono SemiBold</vt:lpstr>
      <vt:lpstr>Arial Unicode MS</vt:lpstr>
      <vt:lpstr>Calibri</vt:lpstr>
      <vt:lpstr>Office Theme</vt:lpstr>
      <vt:lpstr>TITLE</vt:lpstr>
      <vt:lpstr>Team Members  -</vt:lpstr>
      <vt:lpstr>Problem Statement  -</vt:lpstr>
      <vt:lpstr>Abstract -</vt:lpstr>
      <vt:lpstr>Project Description -</vt:lpstr>
      <vt:lpstr>Project Description -</vt:lpstr>
      <vt:lpstr>Which Model Is Selected ? </vt:lpstr>
      <vt:lpstr>Why This Model ?</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avira</cp:lastModifiedBy>
  <cp:revision>293</cp:revision>
  <dcterms:created xsi:type="dcterms:W3CDTF">2021-11-17T17:21:00Z</dcterms:created>
  <dcterms:modified xsi:type="dcterms:W3CDTF">2021-11-20T21:25:16Z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2104FAE2DB884B65AA4122D127422BA4</vt:lpwstr>
  </property>
  <property fmtid="{D5CDD505-2E9C-101B-9397-08002B2CF9AE}" pid="3" name="KSOProductBuildVer">
    <vt:lpwstr>1033-11.2.0.10382</vt:lpwstr>
  </property>
</Properties>
</file>