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fa0a0e6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fa0a0e6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Our idea is to help diagnose diseases through patient symptoms leveraging machine learning.</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After diagnosing the disease our app will recommend doctors in the nearest location to the user. This will </a:t>
            </a:r>
            <a:endParaRPr sz="1000">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fa0a0e65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fa0a0e65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Anish-UI</a:t>
            </a:r>
            <a:br>
              <a:rPr lang="en"/>
            </a:br>
            <a:br>
              <a:rPr lang="en"/>
            </a:br>
            <a:r>
              <a:rPr lang="en"/>
              <a:t>1. </a:t>
            </a:r>
            <a:r>
              <a:rPr lang="en">
                <a:solidFill>
                  <a:schemeClr val="dk1"/>
                </a:solidFill>
              </a:rPr>
              <a:t>User interface is important to meet user expectations and support the effective functionality of our app. A well-executed user interface facilitates effective interaction between the user and the program, app or machine through contrasting visuals, clean design and responsiveness. Keeping that in mind, the app used a fundamental color scheme and font. We wanted to incorporate </a:t>
            </a:r>
            <a:r>
              <a:rPr lang="en">
                <a:solidFill>
                  <a:schemeClr val="dk1"/>
                </a:solidFill>
              </a:rPr>
              <a:t>multiple</a:t>
            </a:r>
            <a:r>
              <a:rPr lang="en">
                <a:solidFill>
                  <a:schemeClr val="dk1"/>
                </a:solidFill>
              </a:rPr>
              <a:t> types of elements which would make the app interactive, therefore we used buttons, text inputs, sliders and tags. We have also made the UI </a:t>
            </a:r>
            <a:r>
              <a:rPr lang="en">
                <a:solidFill>
                  <a:schemeClr val="dk1"/>
                </a:solidFill>
              </a:rPr>
              <a:t>extremely</a:t>
            </a:r>
            <a:r>
              <a:rPr lang="en">
                <a:solidFill>
                  <a:schemeClr val="dk1"/>
                </a:solidFill>
              </a:rPr>
              <a:t> friendly and easy to use. The UI </a:t>
            </a:r>
            <a:r>
              <a:rPr lang="en">
                <a:solidFill>
                  <a:schemeClr val="dk1"/>
                </a:solidFill>
              </a:rPr>
              <a:t>focuses on using icons and symbols which make the app less monotonous and increase user satisfaction. As seen the font used is Urbanist while the primary color is cyan-green. We were focused on making the theme of the app as one otherwise the focus for the primary goal of the app is removed. To end we used the app designing software FIGMA. Figma is a collaborative web application for interface design, with additional offline features enabled by desktop applications for macOS and Windows.</a:t>
            </a:r>
            <a:br>
              <a:rPr lang="en">
                <a:solidFill>
                  <a:schemeClr val="dk1"/>
                </a:solidFill>
              </a:rPr>
            </a:b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fa0a0e65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fa0a0e65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Aviral - Backend </a:t>
            </a:r>
            <a:endParaRPr/>
          </a:p>
          <a:p>
            <a:pPr indent="0" lvl="0" marL="0" rtl="0" algn="l">
              <a:spcBef>
                <a:spcPts val="0"/>
              </a:spcBef>
              <a:spcAft>
                <a:spcPts val="0"/>
              </a:spcAft>
              <a:buClr>
                <a:schemeClr val="dk1"/>
              </a:buClr>
              <a:buSzPts val="1100"/>
              <a:buFont typeface="Arial"/>
              <a:buNone/>
            </a:pPr>
            <a:r>
              <a:rPr lang="en">
                <a:solidFill>
                  <a:schemeClr val="dk1"/>
                </a:solidFill>
              </a:rPr>
              <a:t>Speech : </a:t>
            </a:r>
            <a:r>
              <a:rPr lang="en">
                <a:solidFill>
                  <a:schemeClr val="dk1"/>
                </a:solidFill>
              </a:rPr>
              <a:t>Decision tree classification looks visually something like this (show the screen). It utilizes a mathematical concept called “entropy” that measures the “information gain” or in other words how much data you are able to gather out of each node. Using this calculation it figures out where to split and creates sections of similar data points called “leaf-nodes”. If this is getting too technical, an oversimplified definition of decision tree is “a flow chart with nested if conditions”.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fa0a0e65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fa0a0e65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fa0a0e65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fa0a0e65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tier- Just the base app with the doctor list, no fixed or one time cost, 8% cut for every doctor’s appointment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fa0a0e659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fa0a0e659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Akshaj</a:t>
            </a:r>
            <a:endParaRPr/>
          </a:p>
          <a:p>
            <a:pPr indent="-298450" lvl="0" marL="457200" rtl="0" algn="l">
              <a:spcBef>
                <a:spcPts val="0"/>
              </a:spcBef>
              <a:spcAft>
                <a:spcPts val="0"/>
              </a:spcAft>
              <a:buSzPts val="1100"/>
              <a:buAutoNum type="arabicPeriod"/>
            </a:pPr>
            <a:r>
              <a:rPr lang="en"/>
              <a:t>Implementing a search feature in the app, that has a chatbot that asks you to </a:t>
            </a:r>
            <a:r>
              <a:rPr lang="en"/>
              <a:t>search</a:t>
            </a:r>
            <a:r>
              <a:rPr lang="en"/>
              <a:t> for any symptom, reaction or name of illness and gives you results based on that</a:t>
            </a:r>
            <a:endParaRPr/>
          </a:p>
          <a:p>
            <a:pPr indent="-298450" lvl="0" marL="457200" rtl="0" algn="l">
              <a:spcBef>
                <a:spcPts val="0"/>
              </a:spcBef>
              <a:spcAft>
                <a:spcPts val="0"/>
              </a:spcAft>
              <a:buSzPts val="1100"/>
              <a:buAutoNum type="arabicPeriod"/>
            </a:pPr>
            <a:r>
              <a:rPr lang="en"/>
              <a:t>Create a proper authentication service that sends out OTPs to login and has a </a:t>
            </a:r>
            <a:r>
              <a:rPr lang="en"/>
              <a:t>database</a:t>
            </a:r>
            <a:r>
              <a:rPr lang="en"/>
              <a:t> for Username, passwords and other details </a:t>
            </a:r>
            <a:endParaRPr/>
          </a:p>
          <a:p>
            <a:pPr indent="-298450" lvl="0" marL="457200" rtl="0" algn="l">
              <a:spcBef>
                <a:spcPts val="0"/>
              </a:spcBef>
              <a:spcAft>
                <a:spcPts val="0"/>
              </a:spcAft>
              <a:buSzPts val="1100"/>
              <a:buAutoNum type="arabicPeriod"/>
            </a:pPr>
            <a:r>
              <a:rPr lang="en"/>
              <a:t>Supporting the software for a long time, as well as updating the design </a:t>
            </a:r>
            <a:r>
              <a:rPr lang="en"/>
              <a:t>elements, system base</a:t>
            </a:r>
            <a:r>
              <a:rPr lang="en"/>
              <a:t> and security for newer and more modern standards</a:t>
            </a:r>
            <a:endParaRPr/>
          </a:p>
          <a:p>
            <a:pPr indent="-298450" lvl="0" marL="457200" rtl="0" algn="l">
              <a:spcBef>
                <a:spcPts val="0"/>
              </a:spcBef>
              <a:spcAft>
                <a:spcPts val="0"/>
              </a:spcAft>
              <a:buSzPts val="1100"/>
              <a:buAutoNum type="arabicPeriod"/>
            </a:pPr>
            <a:r>
              <a:rPr lang="en"/>
              <a:t>Creating COVID fighting technology, complete with hardware and software to give to our partnered hospitals and clinics if they buy a license of a high enough tier, as well as creating a mobile app to make managing the service a lot simpler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0" y="3692275"/>
            <a:ext cx="9144087" cy="1364606"/>
          </a:xfrm>
          <a:custGeom>
            <a:rect b="b" l="l" r="r" t="t"/>
            <a:pathLst>
              <a:path extrusionOk="0" h="72779" w="472807">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cap="flat" cmpd="sng" w="9525">
            <a:solidFill>
              <a:srgbClr val="BCBCBC"/>
            </a:solidFill>
            <a:prstDash val="solid"/>
            <a:round/>
            <a:headEnd len="sm" w="sm" type="none"/>
            <a:tailEnd len="sm" w="sm" type="none"/>
          </a:ln>
        </p:spPr>
      </p:sp>
      <p:sp>
        <p:nvSpPr>
          <p:cNvPr id="53" name="Google Shape;53;p13"/>
          <p:cNvSpPr txBox="1"/>
          <p:nvPr>
            <p:ph type="ctrTitle"/>
          </p:nvPr>
        </p:nvSpPr>
        <p:spPr>
          <a:xfrm>
            <a:off x="589350" y="843375"/>
            <a:ext cx="6883800" cy="16581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4200"/>
              <a:buNone/>
              <a:defRPr b="1" sz="4200">
                <a:solidFill>
                  <a:srgbClr val="FFFFFF"/>
                </a:solidFill>
              </a:defRPr>
            </a:lvl1pPr>
            <a:lvl2pPr lvl="1" rtl="0" algn="l">
              <a:lnSpc>
                <a:spcPct val="100000"/>
              </a:lnSpc>
              <a:spcBef>
                <a:spcPts val="0"/>
              </a:spcBef>
              <a:spcAft>
                <a:spcPts val="0"/>
              </a:spcAft>
              <a:buClr>
                <a:srgbClr val="FFFFFF"/>
              </a:buClr>
              <a:buSzPts val="4200"/>
              <a:buNone/>
              <a:defRPr b="1" sz="4200">
                <a:solidFill>
                  <a:srgbClr val="FFFFFF"/>
                </a:solidFill>
              </a:defRPr>
            </a:lvl2pPr>
            <a:lvl3pPr lvl="2" rtl="0" algn="l">
              <a:lnSpc>
                <a:spcPct val="100000"/>
              </a:lnSpc>
              <a:spcBef>
                <a:spcPts val="0"/>
              </a:spcBef>
              <a:spcAft>
                <a:spcPts val="0"/>
              </a:spcAft>
              <a:buClr>
                <a:srgbClr val="FFFFFF"/>
              </a:buClr>
              <a:buSzPts val="4200"/>
              <a:buNone/>
              <a:defRPr b="1" sz="4200">
                <a:solidFill>
                  <a:srgbClr val="FFFFFF"/>
                </a:solidFill>
              </a:defRPr>
            </a:lvl3pPr>
            <a:lvl4pPr lvl="3" rtl="0" algn="l">
              <a:lnSpc>
                <a:spcPct val="100000"/>
              </a:lnSpc>
              <a:spcBef>
                <a:spcPts val="0"/>
              </a:spcBef>
              <a:spcAft>
                <a:spcPts val="0"/>
              </a:spcAft>
              <a:buClr>
                <a:srgbClr val="FFFFFF"/>
              </a:buClr>
              <a:buSzPts val="4200"/>
              <a:buNone/>
              <a:defRPr b="1" sz="4200">
                <a:solidFill>
                  <a:srgbClr val="FFFFFF"/>
                </a:solidFill>
              </a:defRPr>
            </a:lvl4pPr>
            <a:lvl5pPr lvl="4" rtl="0" algn="l">
              <a:lnSpc>
                <a:spcPct val="100000"/>
              </a:lnSpc>
              <a:spcBef>
                <a:spcPts val="0"/>
              </a:spcBef>
              <a:spcAft>
                <a:spcPts val="0"/>
              </a:spcAft>
              <a:buClr>
                <a:srgbClr val="FFFFFF"/>
              </a:buClr>
              <a:buSzPts val="4200"/>
              <a:buNone/>
              <a:defRPr b="1" sz="4200">
                <a:solidFill>
                  <a:srgbClr val="FFFFFF"/>
                </a:solidFill>
              </a:defRPr>
            </a:lvl5pPr>
            <a:lvl6pPr lvl="5" rtl="0" algn="l">
              <a:lnSpc>
                <a:spcPct val="100000"/>
              </a:lnSpc>
              <a:spcBef>
                <a:spcPts val="0"/>
              </a:spcBef>
              <a:spcAft>
                <a:spcPts val="0"/>
              </a:spcAft>
              <a:buClr>
                <a:srgbClr val="FFFFFF"/>
              </a:buClr>
              <a:buSzPts val="4200"/>
              <a:buNone/>
              <a:defRPr b="1" sz="4200">
                <a:solidFill>
                  <a:srgbClr val="FFFFFF"/>
                </a:solidFill>
              </a:defRPr>
            </a:lvl6pPr>
            <a:lvl7pPr lvl="6" rtl="0" algn="l">
              <a:lnSpc>
                <a:spcPct val="100000"/>
              </a:lnSpc>
              <a:spcBef>
                <a:spcPts val="0"/>
              </a:spcBef>
              <a:spcAft>
                <a:spcPts val="0"/>
              </a:spcAft>
              <a:buClr>
                <a:srgbClr val="FFFFFF"/>
              </a:buClr>
              <a:buSzPts val="4200"/>
              <a:buNone/>
              <a:defRPr b="1" sz="4200">
                <a:solidFill>
                  <a:srgbClr val="FFFFFF"/>
                </a:solidFill>
              </a:defRPr>
            </a:lvl7pPr>
            <a:lvl8pPr lvl="7" rtl="0" algn="l">
              <a:lnSpc>
                <a:spcPct val="100000"/>
              </a:lnSpc>
              <a:spcBef>
                <a:spcPts val="0"/>
              </a:spcBef>
              <a:spcAft>
                <a:spcPts val="0"/>
              </a:spcAft>
              <a:buClr>
                <a:srgbClr val="FFFFFF"/>
              </a:buClr>
              <a:buSzPts val="4200"/>
              <a:buNone/>
              <a:defRPr b="1" sz="4200">
                <a:solidFill>
                  <a:srgbClr val="FFFFFF"/>
                </a:solidFill>
              </a:defRPr>
            </a:lvl8pPr>
            <a:lvl9pPr lvl="8" rtl="0" algn="l">
              <a:lnSpc>
                <a:spcPct val="100000"/>
              </a:lnSpc>
              <a:spcBef>
                <a:spcPts val="0"/>
              </a:spcBef>
              <a:spcAft>
                <a:spcPts val="0"/>
              </a:spcAft>
              <a:buClr>
                <a:srgbClr val="FFFFFF"/>
              </a:buClr>
              <a:buSzPts val="4200"/>
              <a:buNone/>
              <a:defRPr b="1" sz="4200">
                <a:solidFill>
                  <a:srgbClr val="FFFFFF"/>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3">
    <p:bg>
      <p:bgPr>
        <a:solidFill>
          <a:srgbClr val="FFFFFF"/>
        </a:solidFill>
      </p:bgPr>
    </p:bg>
    <p:spTree>
      <p:nvGrpSpPr>
        <p:cNvPr id="55" name="Shape 55"/>
        <p:cNvGrpSpPr/>
        <p:nvPr/>
      </p:nvGrpSpPr>
      <p:grpSpPr>
        <a:xfrm>
          <a:off x="0" y="0"/>
          <a:ext cx="0" cy="0"/>
          <a:chOff x="0" y="0"/>
          <a:chExt cx="0" cy="0"/>
        </a:xfrm>
      </p:grpSpPr>
      <p:sp>
        <p:nvSpPr>
          <p:cNvPr id="56" name="Google Shape;56;p14"/>
          <p:cNvSpPr/>
          <p:nvPr/>
        </p:nvSpPr>
        <p:spPr>
          <a:xfrm>
            <a:off x="7500" y="0"/>
            <a:ext cx="91323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4"/>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58" name="Google Shape;58;p14"/>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59" name="Google Shape;59;p14"/>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Clr>
                <a:srgbClr val="343C44"/>
              </a:buClr>
              <a:buSzPts val="3600"/>
              <a:buNone/>
              <a:defRPr b="1" sz="3600">
                <a:solidFill>
                  <a:srgbClr val="343C44"/>
                </a:solidFill>
              </a:defRPr>
            </a:lvl1pPr>
            <a:lvl2pPr lvl="1" rtl="0" algn="ctr">
              <a:lnSpc>
                <a:spcPct val="100000"/>
              </a:lnSpc>
              <a:spcBef>
                <a:spcPts val="0"/>
              </a:spcBef>
              <a:spcAft>
                <a:spcPts val="0"/>
              </a:spcAft>
              <a:buClr>
                <a:srgbClr val="343C44"/>
              </a:buClr>
              <a:buSzPts val="3600"/>
              <a:buNone/>
              <a:defRPr b="1" sz="3600">
                <a:solidFill>
                  <a:srgbClr val="343C44"/>
                </a:solidFill>
              </a:defRPr>
            </a:lvl2pPr>
            <a:lvl3pPr lvl="2" rtl="0" algn="ctr">
              <a:lnSpc>
                <a:spcPct val="100000"/>
              </a:lnSpc>
              <a:spcBef>
                <a:spcPts val="0"/>
              </a:spcBef>
              <a:spcAft>
                <a:spcPts val="0"/>
              </a:spcAft>
              <a:buClr>
                <a:srgbClr val="343C44"/>
              </a:buClr>
              <a:buSzPts val="3600"/>
              <a:buNone/>
              <a:defRPr b="1" sz="3600">
                <a:solidFill>
                  <a:srgbClr val="343C44"/>
                </a:solidFill>
              </a:defRPr>
            </a:lvl3pPr>
            <a:lvl4pPr lvl="3" rtl="0" algn="ctr">
              <a:lnSpc>
                <a:spcPct val="100000"/>
              </a:lnSpc>
              <a:spcBef>
                <a:spcPts val="0"/>
              </a:spcBef>
              <a:spcAft>
                <a:spcPts val="0"/>
              </a:spcAft>
              <a:buClr>
                <a:srgbClr val="343C44"/>
              </a:buClr>
              <a:buSzPts val="3600"/>
              <a:buNone/>
              <a:defRPr b="1" sz="3600">
                <a:solidFill>
                  <a:srgbClr val="343C44"/>
                </a:solidFill>
              </a:defRPr>
            </a:lvl4pPr>
            <a:lvl5pPr lvl="4" rtl="0" algn="ctr">
              <a:lnSpc>
                <a:spcPct val="100000"/>
              </a:lnSpc>
              <a:spcBef>
                <a:spcPts val="0"/>
              </a:spcBef>
              <a:spcAft>
                <a:spcPts val="0"/>
              </a:spcAft>
              <a:buClr>
                <a:srgbClr val="343C44"/>
              </a:buClr>
              <a:buSzPts val="3600"/>
              <a:buNone/>
              <a:defRPr b="1" sz="3600">
                <a:solidFill>
                  <a:srgbClr val="343C44"/>
                </a:solidFill>
              </a:defRPr>
            </a:lvl5pPr>
            <a:lvl6pPr lvl="5" rtl="0" algn="ctr">
              <a:lnSpc>
                <a:spcPct val="100000"/>
              </a:lnSpc>
              <a:spcBef>
                <a:spcPts val="0"/>
              </a:spcBef>
              <a:spcAft>
                <a:spcPts val="0"/>
              </a:spcAft>
              <a:buClr>
                <a:srgbClr val="343C44"/>
              </a:buClr>
              <a:buSzPts val="3600"/>
              <a:buNone/>
              <a:defRPr b="1" sz="3600">
                <a:solidFill>
                  <a:srgbClr val="343C44"/>
                </a:solidFill>
              </a:defRPr>
            </a:lvl6pPr>
            <a:lvl7pPr lvl="6" rtl="0" algn="ctr">
              <a:lnSpc>
                <a:spcPct val="100000"/>
              </a:lnSpc>
              <a:spcBef>
                <a:spcPts val="0"/>
              </a:spcBef>
              <a:spcAft>
                <a:spcPts val="0"/>
              </a:spcAft>
              <a:buClr>
                <a:srgbClr val="343C44"/>
              </a:buClr>
              <a:buSzPts val="3600"/>
              <a:buNone/>
              <a:defRPr b="1" sz="3600">
                <a:solidFill>
                  <a:srgbClr val="343C44"/>
                </a:solidFill>
              </a:defRPr>
            </a:lvl7pPr>
            <a:lvl8pPr lvl="7" rtl="0" algn="ctr">
              <a:lnSpc>
                <a:spcPct val="100000"/>
              </a:lnSpc>
              <a:spcBef>
                <a:spcPts val="0"/>
              </a:spcBef>
              <a:spcAft>
                <a:spcPts val="0"/>
              </a:spcAft>
              <a:buClr>
                <a:srgbClr val="343C44"/>
              </a:buClr>
              <a:buSzPts val="3600"/>
              <a:buNone/>
              <a:defRPr b="1" sz="3600">
                <a:solidFill>
                  <a:srgbClr val="343C44"/>
                </a:solidFill>
              </a:defRPr>
            </a:lvl8pPr>
            <a:lvl9pPr lvl="8" rtl="0" algn="ctr">
              <a:lnSpc>
                <a:spcPct val="100000"/>
              </a:lnSpc>
              <a:spcBef>
                <a:spcPts val="0"/>
              </a:spcBef>
              <a:spcAft>
                <a:spcPts val="0"/>
              </a:spcAft>
              <a:buClr>
                <a:srgbClr val="343C44"/>
              </a:buClr>
              <a:buSzPts val="3600"/>
              <a:buNone/>
              <a:defRPr b="1" sz="3600">
                <a:solidFill>
                  <a:srgbClr val="343C44"/>
                </a:solidFill>
              </a:defRPr>
            </a:lvl9pPr>
          </a:lstStyle>
          <a:p/>
        </p:txBody>
      </p:sp>
      <p:sp>
        <p:nvSpPr>
          <p:cNvPr id="61" name="Google Shape;61;p14"/>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Clr>
                <a:srgbClr val="FFFFFF"/>
              </a:buClr>
              <a:buSzPts val="1800"/>
              <a:buNone/>
              <a:defRPr sz="1800">
                <a:solidFill>
                  <a:srgbClr val="FFFFFF"/>
                </a:solidFill>
              </a:defRPr>
            </a:lvl1pPr>
            <a:lvl2pPr lvl="1" rtl="0" algn="ctr">
              <a:lnSpc>
                <a:spcPct val="100000"/>
              </a:lnSpc>
              <a:spcBef>
                <a:spcPts val="0"/>
              </a:spcBef>
              <a:spcAft>
                <a:spcPts val="0"/>
              </a:spcAft>
              <a:buClr>
                <a:srgbClr val="FFFFFF"/>
              </a:buClr>
              <a:buSzPts val="1800"/>
              <a:buNone/>
              <a:defRPr sz="1800">
                <a:solidFill>
                  <a:srgbClr val="FFFFFF"/>
                </a:solidFill>
              </a:defRPr>
            </a:lvl2pPr>
            <a:lvl3pPr lvl="2" rtl="0" algn="ctr">
              <a:lnSpc>
                <a:spcPct val="100000"/>
              </a:lnSpc>
              <a:spcBef>
                <a:spcPts val="0"/>
              </a:spcBef>
              <a:spcAft>
                <a:spcPts val="0"/>
              </a:spcAft>
              <a:buClr>
                <a:srgbClr val="FFFFFF"/>
              </a:buClr>
              <a:buSzPts val="1800"/>
              <a:buNone/>
              <a:defRPr sz="1800">
                <a:solidFill>
                  <a:srgbClr val="FFFFFF"/>
                </a:solidFill>
              </a:defRPr>
            </a:lvl3pPr>
            <a:lvl4pPr lvl="3" rtl="0" algn="ctr">
              <a:lnSpc>
                <a:spcPct val="100000"/>
              </a:lnSpc>
              <a:spcBef>
                <a:spcPts val="0"/>
              </a:spcBef>
              <a:spcAft>
                <a:spcPts val="0"/>
              </a:spcAft>
              <a:buClr>
                <a:srgbClr val="FFFFFF"/>
              </a:buClr>
              <a:buSzPts val="1800"/>
              <a:buNone/>
              <a:defRPr sz="1800">
                <a:solidFill>
                  <a:srgbClr val="FFFFFF"/>
                </a:solidFill>
              </a:defRPr>
            </a:lvl4pPr>
            <a:lvl5pPr lvl="4" rtl="0" algn="ctr">
              <a:lnSpc>
                <a:spcPct val="100000"/>
              </a:lnSpc>
              <a:spcBef>
                <a:spcPts val="0"/>
              </a:spcBef>
              <a:spcAft>
                <a:spcPts val="0"/>
              </a:spcAft>
              <a:buClr>
                <a:srgbClr val="FFFFFF"/>
              </a:buClr>
              <a:buSzPts val="1800"/>
              <a:buNone/>
              <a:defRPr sz="1800">
                <a:solidFill>
                  <a:srgbClr val="FFFFFF"/>
                </a:solidFill>
              </a:defRPr>
            </a:lvl5pPr>
            <a:lvl6pPr lvl="5" rtl="0" algn="ctr">
              <a:lnSpc>
                <a:spcPct val="100000"/>
              </a:lnSpc>
              <a:spcBef>
                <a:spcPts val="0"/>
              </a:spcBef>
              <a:spcAft>
                <a:spcPts val="0"/>
              </a:spcAft>
              <a:buClr>
                <a:srgbClr val="FFFFFF"/>
              </a:buClr>
              <a:buSzPts val="1800"/>
              <a:buNone/>
              <a:defRPr sz="1800">
                <a:solidFill>
                  <a:srgbClr val="FFFFFF"/>
                </a:solidFill>
              </a:defRPr>
            </a:lvl6pPr>
            <a:lvl7pPr lvl="6" rtl="0" algn="ctr">
              <a:lnSpc>
                <a:spcPct val="100000"/>
              </a:lnSpc>
              <a:spcBef>
                <a:spcPts val="0"/>
              </a:spcBef>
              <a:spcAft>
                <a:spcPts val="0"/>
              </a:spcAft>
              <a:buClr>
                <a:srgbClr val="FFFFFF"/>
              </a:buClr>
              <a:buSzPts val="1800"/>
              <a:buNone/>
              <a:defRPr sz="1800">
                <a:solidFill>
                  <a:srgbClr val="FFFFFF"/>
                </a:solidFill>
              </a:defRPr>
            </a:lvl7pPr>
            <a:lvl8pPr lvl="7" rtl="0" algn="ctr">
              <a:lnSpc>
                <a:spcPct val="100000"/>
              </a:lnSpc>
              <a:spcBef>
                <a:spcPts val="0"/>
              </a:spcBef>
              <a:spcAft>
                <a:spcPts val="0"/>
              </a:spcAft>
              <a:buClr>
                <a:srgbClr val="FFFFFF"/>
              </a:buClr>
              <a:buSzPts val="1800"/>
              <a:buNone/>
              <a:defRPr sz="1800">
                <a:solidFill>
                  <a:srgbClr val="FFFFFF"/>
                </a:solidFill>
              </a:defRPr>
            </a:lvl8pPr>
            <a:lvl9pPr lvl="8" rtl="0" algn="ctr">
              <a:lnSpc>
                <a:spcPct val="100000"/>
              </a:lnSpc>
              <a:spcBef>
                <a:spcPts val="0"/>
              </a:spcBef>
              <a:spcAft>
                <a:spcPts val="0"/>
              </a:spcAft>
              <a:buClr>
                <a:srgbClr val="FFFFFF"/>
              </a:buClr>
              <a:buSzPts val="1800"/>
              <a:buNone/>
              <a:defRPr sz="1800">
                <a:solidFill>
                  <a:srgbClr val="FFFFFF"/>
                </a:solidFill>
              </a:defRPr>
            </a:lvl9pPr>
          </a:lstStyle>
          <a:p/>
        </p:txBody>
      </p:sp>
      <p:sp>
        <p:nvSpPr>
          <p:cNvPr id="62" name="Google Shape;6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434343"/>
                </a:solidFill>
              </a:defRPr>
            </a:lvl1pPr>
            <a:lvl2pPr lvl="1" rtl="0" algn="r">
              <a:lnSpc>
                <a:spcPct val="100000"/>
              </a:lnSpc>
              <a:spcAft>
                <a:spcPts val="0"/>
              </a:spcAft>
              <a:buNone/>
              <a:defRPr sz="1000">
                <a:solidFill>
                  <a:srgbClr val="434343"/>
                </a:solidFill>
              </a:defRPr>
            </a:lvl2pPr>
            <a:lvl3pPr lvl="2" rtl="0" algn="r">
              <a:lnSpc>
                <a:spcPct val="100000"/>
              </a:lnSpc>
              <a:spcAft>
                <a:spcPts val="0"/>
              </a:spcAft>
              <a:buNone/>
              <a:defRPr sz="1000">
                <a:solidFill>
                  <a:srgbClr val="434343"/>
                </a:solidFill>
              </a:defRPr>
            </a:lvl3pPr>
            <a:lvl4pPr lvl="3" rtl="0" algn="r">
              <a:lnSpc>
                <a:spcPct val="100000"/>
              </a:lnSpc>
              <a:spcAft>
                <a:spcPts val="0"/>
              </a:spcAft>
              <a:buNone/>
              <a:defRPr sz="1000">
                <a:solidFill>
                  <a:srgbClr val="434343"/>
                </a:solidFill>
              </a:defRPr>
            </a:lvl4pPr>
            <a:lvl5pPr lvl="4" rtl="0" algn="r">
              <a:lnSpc>
                <a:spcPct val="100000"/>
              </a:lnSpc>
              <a:spcAft>
                <a:spcPts val="0"/>
              </a:spcAft>
              <a:buNone/>
              <a:defRPr sz="1000">
                <a:solidFill>
                  <a:srgbClr val="434343"/>
                </a:solidFill>
              </a:defRPr>
            </a:lvl5pPr>
            <a:lvl6pPr lvl="5" rtl="0" algn="r">
              <a:lnSpc>
                <a:spcPct val="100000"/>
              </a:lnSpc>
              <a:spcAft>
                <a:spcPts val="0"/>
              </a:spcAft>
              <a:buNone/>
              <a:defRPr sz="1000">
                <a:solidFill>
                  <a:srgbClr val="434343"/>
                </a:solidFill>
              </a:defRPr>
            </a:lvl6pPr>
            <a:lvl7pPr lvl="6" rtl="0" algn="r">
              <a:lnSpc>
                <a:spcPct val="100000"/>
              </a:lnSpc>
              <a:spcAft>
                <a:spcPts val="0"/>
              </a:spcAft>
              <a:buNone/>
              <a:defRPr sz="1000">
                <a:solidFill>
                  <a:srgbClr val="434343"/>
                </a:solidFill>
              </a:defRPr>
            </a:lvl7pPr>
            <a:lvl8pPr lvl="7" rtl="0" algn="r">
              <a:lnSpc>
                <a:spcPct val="100000"/>
              </a:lnSpc>
              <a:spcAft>
                <a:spcPts val="0"/>
              </a:spcAft>
              <a:buNone/>
              <a:defRPr sz="1000">
                <a:solidFill>
                  <a:srgbClr val="434343"/>
                </a:solidFill>
              </a:defRPr>
            </a:lvl8pPr>
            <a:lvl9pPr lvl="8" rtl="0"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figma.com/file/twn6TRH3GT4eLnLzvxk7Oz/Health-app?node-id=0%3A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1883125" y="1447250"/>
            <a:ext cx="5400900" cy="197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AarogChin</a:t>
            </a:r>
            <a:endParaRPr/>
          </a:p>
        </p:txBody>
      </p:sp>
      <p:sp>
        <p:nvSpPr>
          <p:cNvPr id="68" name="Google Shape;68;p15"/>
          <p:cNvSpPr txBox="1"/>
          <p:nvPr>
            <p:ph idx="1" type="subTitle"/>
          </p:nvPr>
        </p:nvSpPr>
        <p:spPr>
          <a:xfrm>
            <a:off x="2429850" y="3493650"/>
            <a:ext cx="4287600" cy="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rPr>
              <a:t>Your Health Is Our Concern</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66950" y="-713800"/>
            <a:ext cx="6883800" cy="165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Idea</a:t>
            </a:r>
            <a:endParaRPr/>
          </a:p>
        </p:txBody>
      </p:sp>
      <p:sp>
        <p:nvSpPr>
          <p:cNvPr id="74" name="Google Shape;74;p16"/>
          <p:cNvSpPr txBox="1"/>
          <p:nvPr/>
        </p:nvSpPr>
        <p:spPr>
          <a:xfrm>
            <a:off x="170200" y="2086250"/>
            <a:ext cx="8619300" cy="1191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Char char="●"/>
            </a:pPr>
            <a:r>
              <a:rPr lang="en" sz="1800">
                <a:solidFill>
                  <a:schemeClr val="lt1"/>
                </a:solidFill>
              </a:rPr>
              <a:t>Disease</a:t>
            </a:r>
            <a:r>
              <a:rPr lang="en" sz="1800">
                <a:solidFill>
                  <a:schemeClr val="lt1"/>
                </a:solidFill>
              </a:rPr>
              <a:t> diagnosis </a:t>
            </a:r>
            <a:r>
              <a:rPr lang="en" sz="1800">
                <a:solidFill>
                  <a:schemeClr val="lt1"/>
                </a:solidFill>
              </a:rPr>
              <a:t>through machine learning.</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Recommend doctors in the nearest location to the user</a:t>
            </a:r>
            <a:endParaRPr sz="1800">
              <a:solidFill>
                <a:schemeClr val="lt1"/>
              </a:solidFill>
            </a:endParaRPr>
          </a:p>
          <a:p>
            <a:pPr indent="0" lvl="0" marL="0" rtl="0" algn="l">
              <a:lnSpc>
                <a:spcPct val="115000"/>
              </a:lnSpc>
              <a:spcBef>
                <a:spcPts val="1200"/>
              </a:spcBef>
              <a:spcAft>
                <a:spcPts val="120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169900" y="191925"/>
            <a:ext cx="6883800" cy="165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Let's Get Into The User Interface!</a:t>
            </a:r>
            <a:endParaRPr/>
          </a:p>
        </p:txBody>
      </p:sp>
      <p:sp>
        <p:nvSpPr>
          <p:cNvPr id="80" name="Google Shape;80;p17"/>
          <p:cNvSpPr txBox="1"/>
          <p:nvPr/>
        </p:nvSpPr>
        <p:spPr>
          <a:xfrm>
            <a:off x="169900" y="2103100"/>
            <a:ext cx="807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created our design using Figma.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Project Link: </a:t>
            </a:r>
            <a:r>
              <a:rPr lang="en" u="sng">
                <a:solidFill>
                  <a:schemeClr val="hlink"/>
                </a:solidFill>
                <a:hlinkClick r:id="rId3"/>
              </a:rPr>
              <a:t>Figma Project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228600" y="172500"/>
            <a:ext cx="6883800" cy="165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Let's Get Into The Backend Code!</a:t>
            </a:r>
            <a:endParaRPr/>
          </a:p>
        </p:txBody>
      </p:sp>
      <p:pic>
        <p:nvPicPr>
          <p:cNvPr id="86" name="Google Shape;86;p18"/>
          <p:cNvPicPr preferRelativeResize="0"/>
          <p:nvPr/>
        </p:nvPicPr>
        <p:blipFill rotWithShape="1">
          <a:blip r:embed="rId3">
            <a:alphaModFix/>
          </a:blip>
          <a:srcRect b="0" l="1320" r="1601" t="0"/>
          <a:stretch/>
        </p:blipFill>
        <p:spPr>
          <a:xfrm>
            <a:off x="4504075" y="1383775"/>
            <a:ext cx="4288876" cy="2473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0" y="-522875"/>
            <a:ext cx="6883800" cy="165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Marketing</a:t>
            </a:r>
            <a:endParaRPr/>
          </a:p>
        </p:txBody>
      </p:sp>
      <p:sp>
        <p:nvSpPr>
          <p:cNvPr id="92" name="Google Shape;92;p19"/>
          <p:cNvSpPr txBox="1"/>
          <p:nvPr/>
        </p:nvSpPr>
        <p:spPr>
          <a:xfrm>
            <a:off x="195850" y="1059025"/>
            <a:ext cx="7715400" cy="308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lt1"/>
                </a:solidFill>
              </a:rPr>
              <a:t>Target Audience</a:t>
            </a:r>
            <a:endParaRPr b="1" sz="1800">
              <a:solidFill>
                <a:schemeClr val="lt1"/>
              </a:solidFill>
            </a:endParaRPr>
          </a:p>
          <a:p>
            <a:pPr indent="0" lvl="0" marL="0" rtl="0" algn="l">
              <a:lnSpc>
                <a:spcPct val="115000"/>
              </a:lnSpc>
              <a:spcBef>
                <a:spcPts val="1200"/>
              </a:spcBef>
              <a:spcAft>
                <a:spcPts val="0"/>
              </a:spcAft>
              <a:buNone/>
            </a:pPr>
            <a:r>
              <a:rPr lang="en" sz="1800">
                <a:solidFill>
                  <a:schemeClr val="lt1"/>
                </a:solidFill>
              </a:rPr>
              <a:t>Hospitals, Clinics, Individual downloaders</a:t>
            </a:r>
            <a:endParaRPr sz="1800">
              <a:solidFill>
                <a:schemeClr val="lt1"/>
              </a:solidFill>
            </a:endParaRPr>
          </a:p>
          <a:p>
            <a:pPr indent="0" lvl="0" marL="0" rtl="0" algn="l">
              <a:lnSpc>
                <a:spcPct val="115000"/>
              </a:lnSpc>
              <a:spcBef>
                <a:spcPts val="1200"/>
              </a:spcBef>
              <a:spcAft>
                <a:spcPts val="0"/>
              </a:spcAft>
              <a:buNone/>
            </a:pPr>
            <a:r>
              <a:rPr b="1" lang="en" sz="1800">
                <a:solidFill>
                  <a:schemeClr val="lt1"/>
                </a:solidFill>
              </a:rPr>
              <a:t>Promotion</a:t>
            </a:r>
            <a:endParaRPr sz="1800">
              <a:solidFill>
                <a:schemeClr val="lt1"/>
              </a:solidFill>
            </a:endParaRPr>
          </a:p>
          <a:p>
            <a:pPr indent="0" lvl="0" marL="0" rtl="0" algn="l">
              <a:lnSpc>
                <a:spcPct val="115000"/>
              </a:lnSpc>
              <a:spcBef>
                <a:spcPts val="1200"/>
              </a:spcBef>
              <a:spcAft>
                <a:spcPts val="0"/>
              </a:spcAft>
              <a:buNone/>
            </a:pPr>
            <a:r>
              <a:rPr lang="en" sz="1800">
                <a:solidFill>
                  <a:schemeClr val="lt1"/>
                </a:solidFill>
              </a:rPr>
              <a:t>(Hospitals) </a:t>
            </a:r>
            <a:r>
              <a:rPr lang="en" sz="1800">
                <a:solidFill>
                  <a:schemeClr val="lt1"/>
                </a:solidFill>
              </a:rPr>
              <a:t>Social Media campaigns, Advertising through calls and kind of door to door advertising </a:t>
            </a:r>
            <a:endParaRPr sz="1800">
              <a:solidFill>
                <a:schemeClr val="lt1"/>
              </a:solidFill>
            </a:endParaRPr>
          </a:p>
          <a:p>
            <a:pPr indent="0" lvl="0" marL="0" rtl="0" algn="l">
              <a:lnSpc>
                <a:spcPct val="115000"/>
              </a:lnSpc>
              <a:spcBef>
                <a:spcPts val="1200"/>
              </a:spcBef>
              <a:spcAft>
                <a:spcPts val="0"/>
              </a:spcAft>
              <a:buNone/>
            </a:pPr>
            <a:r>
              <a:rPr lang="en" sz="1800">
                <a:solidFill>
                  <a:schemeClr val="lt1"/>
                </a:solidFill>
              </a:rPr>
              <a:t>(Users) </a:t>
            </a:r>
            <a:r>
              <a:rPr lang="en" sz="1800">
                <a:solidFill>
                  <a:schemeClr val="lt1"/>
                </a:solidFill>
              </a:rPr>
              <a:t>Social Media campaigns and posts.</a:t>
            </a:r>
            <a:endParaRPr sz="1800">
              <a:solidFill>
                <a:schemeClr val="lt1"/>
              </a:solidFill>
            </a:endParaRPr>
          </a:p>
          <a:p>
            <a:pPr indent="0" lvl="0" marL="0" rtl="0" algn="l">
              <a:lnSpc>
                <a:spcPct val="115000"/>
              </a:lnSpc>
              <a:spcBef>
                <a:spcPts val="1200"/>
              </a:spcBef>
              <a:spcAft>
                <a:spcPts val="120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56900" y="-914675"/>
            <a:ext cx="6883800" cy="165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Finances </a:t>
            </a:r>
            <a:endParaRPr/>
          </a:p>
        </p:txBody>
      </p:sp>
      <p:sp>
        <p:nvSpPr>
          <p:cNvPr id="98" name="Google Shape;98;p20"/>
          <p:cNvSpPr txBox="1"/>
          <p:nvPr/>
        </p:nvSpPr>
        <p:spPr>
          <a:xfrm>
            <a:off x="0" y="803675"/>
            <a:ext cx="9144000" cy="346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rPr>
              <a:t>Startup Costs- 2,000 Rs($25), 1 time cost for publishing.</a:t>
            </a:r>
            <a:endParaRPr sz="1500">
              <a:solidFill>
                <a:schemeClr val="lt1"/>
              </a:solidFill>
            </a:endParaRPr>
          </a:p>
          <a:p>
            <a:pPr indent="0" lvl="0" marL="0" rtl="0" algn="l">
              <a:lnSpc>
                <a:spcPct val="115000"/>
              </a:lnSpc>
              <a:spcBef>
                <a:spcPts val="1200"/>
              </a:spcBef>
              <a:spcAft>
                <a:spcPts val="0"/>
              </a:spcAft>
              <a:buNone/>
            </a:pPr>
            <a:r>
              <a:rPr lang="en" sz="1500">
                <a:solidFill>
                  <a:schemeClr val="lt1"/>
                </a:solidFill>
              </a:rPr>
              <a:t>Expenses- approximately 5000 rupees per year for app servers</a:t>
            </a:r>
            <a:r>
              <a:rPr lang="en" sz="1500">
                <a:solidFill>
                  <a:schemeClr val="lt1"/>
                </a:solidFill>
              </a:rPr>
              <a:t>(Will increase when downloads increase)</a:t>
            </a:r>
            <a:r>
              <a:rPr lang="en" sz="1500">
                <a:solidFill>
                  <a:schemeClr val="lt1"/>
                </a:solidFill>
              </a:rPr>
              <a:t>. </a:t>
            </a:r>
            <a:r>
              <a:rPr lang="en" sz="1500">
                <a:solidFill>
                  <a:schemeClr val="lt1"/>
                </a:solidFill>
              </a:rPr>
              <a:t>Advertising</a:t>
            </a:r>
            <a:r>
              <a:rPr lang="en" sz="1500">
                <a:solidFill>
                  <a:schemeClr val="lt1"/>
                </a:solidFill>
              </a:rPr>
              <a:t> expenses 5000 starting.</a:t>
            </a:r>
            <a:endParaRPr sz="1500">
              <a:solidFill>
                <a:schemeClr val="lt1"/>
              </a:solidFill>
            </a:endParaRPr>
          </a:p>
          <a:p>
            <a:pPr indent="0" lvl="0" marL="0" rtl="0" algn="l">
              <a:lnSpc>
                <a:spcPct val="115000"/>
              </a:lnSpc>
              <a:spcBef>
                <a:spcPts val="1200"/>
              </a:spcBef>
              <a:spcAft>
                <a:spcPts val="0"/>
              </a:spcAft>
              <a:buNone/>
            </a:pPr>
            <a:r>
              <a:rPr lang="en" sz="1500">
                <a:solidFill>
                  <a:schemeClr val="lt1"/>
                </a:solidFill>
              </a:rPr>
              <a:t>Subscription for hospitals - 10-12% cut per patient fees for hospitals that have less than 100 patients per day. 8-10% depending on conversion rate for hospitals with more than 100 patients per day</a:t>
            </a:r>
            <a:endParaRPr sz="1500">
              <a:solidFill>
                <a:schemeClr val="lt1"/>
              </a:solidFill>
            </a:endParaRPr>
          </a:p>
          <a:p>
            <a:pPr indent="0" lvl="0" marL="0" rtl="0" algn="l">
              <a:lnSpc>
                <a:spcPct val="115000"/>
              </a:lnSpc>
              <a:spcBef>
                <a:spcPts val="1200"/>
              </a:spcBef>
              <a:spcAft>
                <a:spcPts val="0"/>
              </a:spcAft>
              <a:buNone/>
            </a:pPr>
            <a:r>
              <a:rPr lang="en" sz="1500">
                <a:solidFill>
                  <a:schemeClr val="lt1"/>
                </a:solidFill>
              </a:rPr>
              <a:t>Profit- approximately 120 Rs. per patient-doctor consultation (12% of 1000 {average patient fees of india})</a:t>
            </a:r>
            <a:endParaRPr sz="1500">
              <a:solidFill>
                <a:schemeClr val="lt1"/>
              </a:solidFill>
            </a:endParaRPr>
          </a:p>
          <a:p>
            <a:pPr indent="0" lvl="0" marL="0" rtl="0" algn="l">
              <a:lnSpc>
                <a:spcPct val="115000"/>
              </a:lnSpc>
              <a:spcBef>
                <a:spcPts val="1200"/>
              </a:spcBef>
              <a:spcAft>
                <a:spcPts val="0"/>
              </a:spcAft>
              <a:buNone/>
            </a:pPr>
            <a:r>
              <a:rPr lang="en" sz="1500">
                <a:solidFill>
                  <a:schemeClr val="lt1"/>
                </a:solidFill>
              </a:rPr>
              <a:t>Final Profit after taxes and all expenses- Approximately 30,000 per month </a:t>
            </a:r>
            <a:endParaRPr sz="1500">
              <a:solidFill>
                <a:schemeClr val="lt1"/>
              </a:solidFill>
            </a:endParaRPr>
          </a:p>
          <a:p>
            <a:pPr indent="0" lvl="0" marL="0" rtl="0" algn="l">
              <a:lnSpc>
                <a:spcPct val="115000"/>
              </a:lnSpc>
              <a:spcBef>
                <a:spcPts val="1200"/>
              </a:spcBef>
              <a:spcAft>
                <a:spcPts val="0"/>
              </a:spcAft>
              <a:buNone/>
            </a:pPr>
            <a:r>
              <a:rPr lang="en" sz="1500">
                <a:solidFill>
                  <a:schemeClr val="lt1"/>
                </a:solidFill>
              </a:rPr>
              <a:t>Tiers- Base tier, </a:t>
            </a:r>
            <a:r>
              <a:rPr lang="en" sz="1500">
                <a:solidFill>
                  <a:schemeClr val="lt1"/>
                </a:solidFill>
              </a:rPr>
              <a:t>intermediate</a:t>
            </a:r>
            <a:r>
              <a:rPr lang="en" sz="1500">
                <a:solidFill>
                  <a:schemeClr val="lt1"/>
                </a:solidFill>
              </a:rPr>
              <a:t> tier, Pro Tier</a:t>
            </a:r>
            <a:endParaRPr sz="1500">
              <a:solidFill>
                <a:schemeClr val="lt1"/>
              </a:solidFill>
            </a:endParaRPr>
          </a:p>
          <a:p>
            <a:pPr indent="0" lvl="0" marL="0" rtl="0" algn="l">
              <a:lnSpc>
                <a:spcPct val="115000"/>
              </a:lnSpc>
              <a:spcBef>
                <a:spcPts val="1200"/>
              </a:spcBef>
              <a:spcAft>
                <a:spcPts val="1200"/>
              </a:spcAft>
              <a:buNone/>
            </a:pPr>
            <a:r>
              <a:t/>
            </a:r>
            <a:endParaRPr sz="1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1130100" y="1289575"/>
            <a:ext cx="6883800" cy="165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future plans for expansion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