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a:t>
            </a:r>
            <a:r>
              <a:rPr b="0" lang="en-US" sz="6000" spc="-1" strike="noStrike">
                <a:solidFill>
                  <a:srgbClr val="000000"/>
                </a:solidFill>
                <a:latin typeface="Calibri Light"/>
              </a:rPr>
              <a:t>to edit </a:t>
            </a:r>
            <a:r>
              <a:rPr b="0" lang="en-US" sz="6000" spc="-1" strike="noStrike">
                <a:solidFill>
                  <a:srgbClr val="000000"/>
                </a:solidFill>
                <a:latin typeface="Calibri Light"/>
              </a:rPr>
              <a:t>Master </a:t>
            </a:r>
            <a:r>
              <a:rPr b="0" lang="en-US" sz="6000" spc="-1" strike="noStrike">
                <a:solidFill>
                  <a:srgbClr val="000000"/>
                </a:solidFill>
                <a:latin typeface="Calibri Light"/>
              </a:rPr>
              <a:t>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9AF7B7F4-1BA1-4578-9039-3552D19E6932}" type="datetime">
              <a:rPr b="0" lang="en-US" sz="1200" spc="-1" strike="noStrike">
                <a:solidFill>
                  <a:srgbClr val="8b8b8b"/>
                </a:solidFill>
                <a:latin typeface="Calibri"/>
              </a:rPr>
              <a:t>7/17/21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577BE08-2AFC-48C6-B42A-F05828D5E0D5}"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a:t>
            </a:r>
            <a:r>
              <a:rPr b="0" lang="en-US" sz="4400" spc="-1" strike="noStrike">
                <a:solidFill>
                  <a:srgbClr val="000000"/>
                </a:solidFill>
                <a:latin typeface="Calibri Light"/>
              </a:rPr>
              <a:t>edit </a:t>
            </a:r>
            <a:r>
              <a:rPr b="0" lang="en-US" sz="4400" spc="-1" strike="noStrike">
                <a:solidFill>
                  <a:srgbClr val="000000"/>
                </a:solidFill>
                <a:latin typeface="Calibri Light"/>
              </a:rPr>
              <a:t>Master </a:t>
            </a:r>
            <a:r>
              <a:rPr b="0" lang="en-US" sz="4400" spc="-1" strike="noStrike">
                <a:solidFill>
                  <a:srgbClr val="000000"/>
                </a:solidFill>
                <a:latin typeface="Calibri Light"/>
              </a:rPr>
              <a:t>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17380C2A-D440-4684-A64D-58115FE76251}" type="datetime">
              <a:rPr b="0" lang="en-US" sz="1200" spc="-1" strike="noStrike">
                <a:solidFill>
                  <a:srgbClr val="8b8b8b"/>
                </a:solidFill>
                <a:latin typeface="Calibri"/>
              </a:rPr>
              <a:t>7/17/21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34AF0396-5570-48FD-A4DF-69BD4CAF269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Subtitle 2"/>
          <p:cNvSpPr txBox="1"/>
          <p:nvPr/>
        </p:nvSpPr>
        <p:spPr>
          <a:xfrm>
            <a:off x="1505520" y="1329840"/>
            <a:ext cx="9143640" cy="1655280"/>
          </a:xfrm>
          <a:prstGeom prst="rect">
            <a:avLst/>
          </a:prstGeom>
          <a:noFill/>
          <a:ln w="0">
            <a:noFill/>
          </a:ln>
        </p:spPr>
        <p:txBody>
          <a:bodyPr>
            <a:normAutofit fontScale="70000"/>
          </a:bodyPr>
          <a:p>
            <a:pPr>
              <a:lnSpc>
                <a:spcPct val="90000"/>
              </a:lnSpc>
              <a:spcBef>
                <a:spcPts val="1001"/>
              </a:spcBef>
              <a:tabLst>
                <a:tab algn="l" pos="0"/>
              </a:tabLst>
            </a:pPr>
            <a:r>
              <a:rPr b="0" lang="en-US" sz="2400" spc="-1" strike="noStrike">
                <a:solidFill>
                  <a:srgbClr val="000000"/>
                </a:solidFill>
                <a:latin typeface="Calibri"/>
              </a:rPr>
              <a:t>Types of Machine Learning</a:t>
            </a:r>
            <a:endParaRPr b="0" lang="en-US" sz="24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Calibri"/>
              </a:rPr>
              <a:t>Supervised Algorithms</a:t>
            </a:r>
            <a:endParaRPr b="0" lang="en-US" sz="24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Calibri"/>
              </a:rPr>
              <a:t>Unsupervised Algorithms</a:t>
            </a:r>
            <a:endParaRPr b="0" lang="en-US" sz="2400" spc="-1" strike="noStrike">
              <a:latin typeface="Arial"/>
            </a:endParaRPr>
          </a:p>
          <a:p>
            <a:pPr marL="457200" indent="-45684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Calibri"/>
              </a:rPr>
              <a:t>Reinforcement Algorithms </a:t>
            </a:r>
            <a:r>
              <a:rPr b="0" lang="en-US" sz="2200" spc="-1" strike="noStrike">
                <a:solidFill>
                  <a:srgbClr val="000000"/>
                </a:solidFill>
                <a:latin typeface="Calibri"/>
              </a:rPr>
              <a:t>(out of scope for my curriculum – sorry </a:t>
            </a:r>
            <a:r>
              <a:rPr b="0" lang="en-US" sz="2200" spc="-1" strike="noStrike">
                <a:solidFill>
                  <a:srgbClr val="000000"/>
                </a:solidFill>
                <a:latin typeface="Wingdings"/>
              </a:rPr>
              <a:t></a:t>
            </a:r>
            <a:r>
              <a:rPr b="0" lang="en-US" sz="2200" spc="-1" strike="noStrike">
                <a:solidFill>
                  <a:srgbClr val="000000"/>
                </a:solidFill>
                <a:latin typeface="Calibri"/>
              </a:rPr>
              <a: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
          <p:cNvSpPr txBox="1"/>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1"/>
          <p:cNvSpPr txBox="1"/>
          <p:nvPr/>
        </p:nvSpPr>
        <p:spPr>
          <a:xfrm>
            <a:off x="838080" y="365040"/>
            <a:ext cx="10515240" cy="132516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01"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After Cost function is minimized, we get best values of theta</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theta0, theta1, theta2, theta3, theta4, theta5</a:t>
            </a:r>
            <a:endParaRPr b="0" lang="en-US" sz="2400" spc="-1" strike="noStrike">
              <a:solidFill>
                <a:srgbClr val="000000"/>
              </a:solidFill>
              <a:latin typeface="Calibri"/>
            </a:endParaRPr>
          </a:p>
          <a:p>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Calibri"/>
              </a:rPr>
              <a:t>y_pred = theta1*x1 + theta2*x2 + theta3*x3 + theta4*x4 + theta5*x5 + theta0</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Whenever you will have new unseen x values containing 5 x values, we will use above equation to predict y</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if y_pred &gt; 0.5, chances of fraud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If y_pred &lt; 0.5, no chances of fraud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Derivative</a:t>
            </a:r>
            <a:endParaRPr b="0" lang="en-US" sz="4400" spc="-1" strike="noStrike">
              <a:solidFill>
                <a:srgbClr val="000000"/>
              </a:solidFill>
              <a:latin typeface="Calibri"/>
            </a:endParaRPr>
          </a:p>
        </p:txBody>
      </p:sp>
      <p:sp>
        <p:nvSpPr>
          <p:cNvPr id="103"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US" sz="2800" spc="-1" strike="noStrike">
                <a:solidFill>
                  <a:srgbClr val="000000"/>
                </a:solidFill>
                <a:latin typeface="Calibri"/>
              </a:rPr>
              <a:t>Importance of Derivative in Gradient Descent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Since, we have to minimize Cost Function, we have to continuously change theta (or coefficients) which optimizes Cost function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Derivative is change in J (cost function) wrt change in theta</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Learning Rate</a:t>
            </a:r>
            <a:endParaRPr b="0" lang="en-US" sz="4400" spc="-1" strike="noStrike">
              <a:solidFill>
                <a:srgbClr val="000000"/>
              </a:solidFill>
              <a:latin typeface="Calibri"/>
            </a:endParaRPr>
          </a:p>
        </p:txBody>
      </p:sp>
      <p:sp>
        <p:nvSpPr>
          <p:cNvPr id="105"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Lower the learning rate, smaller the step size which algorithm will take to minimize the cost function</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Recommended to keep learning rate to be smaller</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Calibri"/>
              </a:rPr>
              <a:t>Though we can try with multiple values to see which value gives better accuracy</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Higher the learning rate, larger steps which algorithm will take. It will most likely oscillate and may never find optimized value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How do we assess that our model is optimized or good to use ?</a:t>
            </a:r>
            <a:endParaRPr b="0" lang="en-US" sz="4400" spc="-1" strike="noStrike">
              <a:solidFill>
                <a:srgbClr val="000000"/>
              </a:solidFill>
              <a:latin typeface="Calibri"/>
            </a:endParaRPr>
          </a:p>
        </p:txBody>
      </p:sp>
      <p:sp>
        <p:nvSpPr>
          <p:cNvPr id="107"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Calculate Training Accuracy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Calculate Test Accuracy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Test accuracy &gt; 90%, model is fantastic</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Supervised</a:t>
            </a:r>
            <a:endParaRPr b="0" lang="en-US" sz="4400" spc="-1" strike="noStrike">
              <a:solidFill>
                <a:srgbClr val="000000"/>
              </a:solidFill>
              <a:latin typeface="Calibri"/>
            </a:endParaRPr>
          </a:p>
        </p:txBody>
      </p:sp>
      <p:sp>
        <p:nvSpPr>
          <p:cNvPr id="84"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Wherever we have multiple values giving prediction to 1 or more value, it is called Supervised algorithm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should have labelled dataset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Labelled Dataset means that we have labels for each row as number or as yes or No</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eg, predicting Fraud or not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Predicting whether it will rain or not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Predict salary of Engineering graduate with some years of exp</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Predict revenue of grocery store</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457200">
              <a:lnSpc>
                <a:spcPct val="90000"/>
              </a:lnSpc>
              <a:spcBef>
                <a:spcPts val="499"/>
              </a:spcBef>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How Supervised Algorithm works</a:t>
            </a:r>
            <a:endParaRPr b="0" lang="en-US" sz="4400" spc="-1" strike="noStrike">
              <a:solidFill>
                <a:srgbClr val="000000"/>
              </a:solidFill>
              <a:latin typeface="Calibri"/>
            </a:endParaRPr>
          </a:p>
        </p:txBody>
      </p:sp>
      <p:sp>
        <p:nvSpPr>
          <p:cNvPr id="86" name="Content Placeholder 2"/>
          <p:cNvSpPr txBox="1"/>
          <p:nvPr/>
        </p:nvSpPr>
        <p:spPr>
          <a:xfrm>
            <a:off x="838080" y="1690560"/>
            <a:ext cx="10515240" cy="4350960"/>
          </a:xfrm>
          <a:prstGeom prst="rect">
            <a:avLst/>
          </a:prstGeom>
          <a:noFill/>
          <a:ln w="0">
            <a:noFill/>
          </a:ln>
        </p:spPr>
        <p:txBody>
          <a:bodyPr>
            <a:normAutofit fontScale="61000"/>
          </a:bodyPr>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Data containing of rows and cols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Each row is a record and each col is feature </a:t>
            </a:r>
            <a:r>
              <a:rPr b="0" lang="en-US" sz="2400" spc="-1" strike="noStrike">
                <a:solidFill>
                  <a:srgbClr val="000000"/>
                </a:solidFill>
                <a:latin typeface="Calibri"/>
              </a:rPr>
              <a:t>(or properties for eg age, address, hobbies, occupation)</a:t>
            </a:r>
            <a:endParaRPr b="0" lang="en-US" sz="24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There will be a label for each row for eg Fraud yes or not , annual revenue </a:t>
            </a:r>
            <a:r>
              <a:rPr b="0" lang="en-US" sz="2400" spc="-1" strike="noStrike">
                <a:solidFill>
                  <a:srgbClr val="000000"/>
                </a:solidFill>
                <a:latin typeface="Calibri"/>
              </a:rPr>
              <a:t>(10K, 15K, 12K, 20K)</a:t>
            </a:r>
            <a:r>
              <a:rPr b="0" lang="en-US" sz="2800" spc="-1" strike="noStrike">
                <a:solidFill>
                  <a:srgbClr val="000000"/>
                </a:solidFill>
                <a:latin typeface="Calibri"/>
              </a:rPr>
              <a:t>, disease yes or no</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Before training, we segregate data (as X) and labels (as Y)</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While training, we input both data (X) and labels (Y) to the algorithm</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After training of dataset, we get an equation which is ready to be applied to new set of data/record (which is X). This equation will predict Y for this new data row (or record)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Unsupervised</a:t>
            </a:r>
            <a:endParaRPr b="0" lang="en-US" sz="4400" spc="-1" strike="noStrike">
              <a:solidFill>
                <a:srgbClr val="000000"/>
              </a:solidFill>
              <a:latin typeface="Calibri"/>
            </a:endParaRPr>
          </a:p>
        </p:txBody>
      </p:sp>
      <p:sp>
        <p:nvSpPr>
          <p:cNvPr id="88" name="Content Placeholder 2"/>
          <p:cNvSpPr txBox="1"/>
          <p:nvPr/>
        </p:nvSpPr>
        <p:spPr>
          <a:xfrm>
            <a:off x="838080" y="1690560"/>
            <a:ext cx="10515240" cy="4709880"/>
          </a:xfrm>
          <a:prstGeom prst="rect">
            <a:avLst/>
          </a:prstGeom>
          <a:noFill/>
          <a:ln w="0">
            <a:noFill/>
          </a:ln>
        </p:spPr>
        <p:txBody>
          <a:bodyPr>
            <a:normAutofit fontScale="6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Unsupervised machine learning finds all kind of unknown patterns in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do not have labelled data which means there is no tag to the dataset (only X but no Y exists)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eg, News collection and we want to categorize the news lines – sports, politics, fake, national, entertainment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have collection of data and we want to segregate into different categories – these categories are not known prior and we can specify while running or training the ML algorithm</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For eg, same set of News can be classified into only 3 categories and not 5 categories above</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Facebook contacts – friends, colleagues, neighbors, family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Common Unsupervised algorithm</a:t>
            </a:r>
            <a:endParaRPr b="0" lang="en-US" sz="4400" spc="-1" strike="noStrike">
              <a:solidFill>
                <a:srgbClr val="000000"/>
              </a:solidFill>
              <a:latin typeface="Calibri"/>
            </a:endParaRPr>
          </a:p>
        </p:txBody>
      </p:sp>
      <p:sp>
        <p:nvSpPr>
          <p:cNvPr id="90"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1" i="1" lang="en-US" sz="2800" spc="-1" strike="noStrike">
                <a:solidFill>
                  <a:srgbClr val="000000"/>
                </a:solidFill>
                <a:latin typeface="Calibri"/>
              </a:rPr>
              <a:t>Clustering</a:t>
            </a:r>
            <a:r>
              <a:rPr b="0" lang="en-US" sz="2800" spc="-1" strike="noStrike">
                <a:solidFill>
                  <a:srgbClr val="000000"/>
                </a:solidFill>
                <a:latin typeface="Calibri"/>
              </a:rPr>
              <a:t> is an important concept when it comes to unsupervised learning. It mainly deals with finding a structure or pattern in a collection of uncategorized data. Unsupervised Learning Clustering algorithms will process your data and find natural clusters(groups) if they exist in the data. You can also modify how many clusters your algorithms should identify.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How Unsupervised algorithm works</a:t>
            </a:r>
            <a:endParaRPr b="0" lang="en-US" sz="4400" spc="-1" strike="noStrike">
              <a:solidFill>
                <a:srgbClr val="000000"/>
              </a:solidFill>
              <a:latin typeface="Calibri"/>
            </a:endParaRPr>
          </a:p>
        </p:txBody>
      </p:sp>
      <p:sp>
        <p:nvSpPr>
          <p:cNvPr id="92" name="Content Placeholder 2"/>
          <p:cNvSpPr txBox="1"/>
          <p:nvPr/>
        </p:nvSpPr>
        <p:spPr>
          <a:xfrm>
            <a:off x="838080" y="1690560"/>
            <a:ext cx="10515240" cy="4350960"/>
          </a:xfrm>
          <a:prstGeom prst="rect">
            <a:avLst/>
          </a:prstGeom>
          <a:noFill/>
          <a:ln w="0">
            <a:noFill/>
          </a:ln>
        </p:spPr>
        <p:txBody>
          <a:bodyPr>
            <a:normAutofit fontScale="89000"/>
          </a:bodyPr>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Data containing of rows and cols</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Each row is a record and each col is feature </a:t>
            </a:r>
            <a:r>
              <a:rPr b="0" lang="en-US" sz="2400" spc="-1" strike="noStrike">
                <a:solidFill>
                  <a:srgbClr val="000000"/>
                </a:solidFill>
                <a:latin typeface="Calibri"/>
              </a:rPr>
              <a:t>(or properties for eg age, address, hobbies, occupation)</a:t>
            </a:r>
            <a:endParaRPr b="0" lang="en-US" sz="24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While training, we input data (X) to the algorithm and ask the algorithm to specify the number of categories to divide this data</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After training of dataset, we get a model which will categorize the new data/record into one of the categories which the model would have outputted (in step # 3)</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For eg, if we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Difference</a:t>
            </a:r>
            <a:endParaRPr b="0" lang="en-US" sz="4400" spc="-1" strike="noStrike">
              <a:solidFill>
                <a:srgbClr val="000000"/>
              </a:solidFill>
              <a:latin typeface="Calibri"/>
            </a:endParaRPr>
          </a:p>
        </p:txBody>
      </p:sp>
      <p:graphicFrame>
        <p:nvGraphicFramePr>
          <p:cNvPr id="94" name="Content Placeholder 3"/>
          <p:cNvGraphicFramePr/>
          <p:nvPr/>
        </p:nvGraphicFramePr>
        <p:xfrm>
          <a:off x="1459440" y="1825560"/>
          <a:ext cx="8478720" cy="4350960"/>
        </p:xfrm>
        <a:graphic>
          <a:graphicData uri="http://schemas.openxmlformats.org/drawingml/2006/table">
            <a:tbl>
              <a:tblPr/>
              <a:tblGrid>
                <a:gridCol w="2826000"/>
                <a:gridCol w="2826000"/>
                <a:gridCol w="2826720"/>
              </a:tblGrid>
              <a:tr h="1028880">
                <a:tc>
                  <a:txBody>
                    <a:bodyPr lIns="43560" rIns="43560" tIns="43560" bIns="43560">
                      <a:noAutofit/>
                    </a:bodyPr>
                    <a:p>
                      <a:pPr>
                        <a:lnSpc>
                          <a:spcPct val="100000"/>
                        </a:lnSpc>
                      </a:pPr>
                      <a:r>
                        <a:rPr b="1" lang="en-US" sz="1800" spc="-1" strike="noStrike">
                          <a:solidFill>
                            <a:srgbClr val="0070c0"/>
                          </a:solidFill>
                          <a:latin typeface="Calibri"/>
                        </a:rPr>
                        <a:t>Parameters</a:t>
                      </a:r>
                      <a:endParaRPr b="0" lang="en-US" sz="1800" spc="-1" strike="noStrike">
                        <a:latin typeface="Arial"/>
                      </a:endParaRPr>
                    </a:p>
                  </a:txBody>
                  <a:tcPr marL="43560" marR="43560">
                    <a:lnL w="12240">
                      <a:solidFill>
                        <a:srgbClr val="c0b178"/>
                      </a:solidFill>
                    </a:lnL>
                    <a:lnR w="12240">
                      <a:solidFill>
                        <a:srgbClr val="80b378"/>
                      </a:solidFill>
                    </a:lnR>
                    <a:lnT w="6480">
                      <a:solidFill>
                        <a:srgbClr val="dddddd"/>
                      </a:solidFill>
                    </a:lnT>
                    <a:lnB w="6480">
                      <a:solidFill>
                        <a:srgbClr val="dddddd"/>
                      </a:solidFill>
                    </a:lnB>
                    <a:solidFill>
                      <a:srgbClr val="f9f9f9"/>
                    </a:solidFill>
                  </a:tcPr>
                </a:tc>
                <a:tc>
                  <a:txBody>
                    <a:bodyPr lIns="43560" rIns="43560" tIns="43560" bIns="43560">
                      <a:noAutofit/>
                    </a:bodyPr>
                    <a:p>
                      <a:pPr>
                        <a:lnSpc>
                          <a:spcPct val="100000"/>
                        </a:lnSpc>
                      </a:pPr>
                      <a:r>
                        <a:rPr b="1" lang="en-US" sz="1800" spc="-1" strike="noStrike">
                          <a:solidFill>
                            <a:srgbClr val="0070c0"/>
                          </a:solidFill>
                          <a:latin typeface="Calibri"/>
                        </a:rPr>
                        <a:t>Supervised machine learning technique</a:t>
                      </a:r>
                      <a:endParaRPr b="0" lang="en-US" sz="1800" spc="-1" strike="noStrike">
                        <a:latin typeface="Arial"/>
                      </a:endParaRPr>
                    </a:p>
                  </a:txBody>
                  <a:tcPr marL="43560" marR="43560">
                    <a:lnL w="12240">
                      <a:solidFill>
                        <a:srgbClr val="80b378"/>
                      </a:solidFill>
                    </a:lnL>
                    <a:lnR w="12240">
                      <a:solidFill>
                        <a:srgbClr val="80b278"/>
                      </a:solidFill>
                    </a:lnR>
                    <a:lnT w="6480">
                      <a:solidFill>
                        <a:srgbClr val="dddddd"/>
                      </a:solidFill>
                    </a:lnT>
                    <a:lnB w="6480">
                      <a:solidFill>
                        <a:srgbClr val="dddddd"/>
                      </a:solidFill>
                    </a:lnB>
                    <a:solidFill>
                      <a:srgbClr val="f9f9f9"/>
                    </a:solidFill>
                  </a:tcPr>
                </a:tc>
                <a:tc>
                  <a:txBody>
                    <a:bodyPr lIns="43560" rIns="43560" tIns="43560" bIns="43560">
                      <a:noAutofit/>
                    </a:bodyPr>
                    <a:p>
                      <a:pPr>
                        <a:lnSpc>
                          <a:spcPct val="100000"/>
                        </a:lnSpc>
                      </a:pPr>
                      <a:r>
                        <a:rPr b="1" lang="en-US" sz="1800" spc="-1" strike="noStrike">
                          <a:solidFill>
                            <a:srgbClr val="0070c0"/>
                          </a:solidFill>
                          <a:latin typeface="Calibri"/>
                        </a:rPr>
                        <a:t>Unsupervised machine learning technique</a:t>
                      </a:r>
                      <a:endParaRPr b="0" lang="en-US" sz="1800" spc="-1" strike="noStrike">
                        <a:latin typeface="Arial"/>
                      </a:endParaRPr>
                    </a:p>
                  </a:txBody>
                  <a:tcPr marL="43560" marR="43560">
                    <a:lnL w="12240">
                      <a:solidFill>
                        <a:srgbClr val="80b278"/>
                      </a:solidFill>
                    </a:lnL>
                    <a:lnR w="12240">
                      <a:solidFill>
                        <a:srgbClr val="a0b478"/>
                      </a:solidFill>
                    </a:lnR>
                    <a:lnT w="6480">
                      <a:solidFill>
                        <a:srgbClr val="dddddd"/>
                      </a:solidFill>
                    </a:lnT>
                    <a:lnB w="6480">
                      <a:solidFill>
                        <a:srgbClr val="dddddd"/>
                      </a:solidFill>
                    </a:lnB>
                    <a:solidFill>
                      <a:srgbClr val="f9f9f9"/>
                    </a:solidFill>
                  </a:tcPr>
                </a:tc>
              </a:tr>
              <a:tr h="1264320">
                <a:tc>
                  <a:txBody>
                    <a:bodyPr lIns="43560" rIns="43560" tIns="43560" bIns="43560">
                      <a:noAutofit/>
                    </a:bodyPr>
                    <a:p>
                      <a:pPr>
                        <a:lnSpc>
                          <a:spcPct val="100000"/>
                        </a:lnSpc>
                      </a:pPr>
                      <a:r>
                        <a:rPr b="0" lang="en-US" sz="1800" spc="-1" strike="noStrike">
                          <a:solidFill>
                            <a:srgbClr val="000000"/>
                          </a:solidFill>
                          <a:latin typeface="Calibri"/>
                        </a:rPr>
                        <a:t>Input Data</a:t>
                      </a:r>
                      <a:endParaRPr b="0" lang="en-US" sz="1800" spc="-1" strike="noStrike">
                        <a:latin typeface="Arial"/>
                      </a:endParaRPr>
                    </a:p>
                  </a:txBody>
                  <a:tcPr marL="43560" marR="43560">
                    <a:lnL w="12240">
                      <a:solidFill>
                        <a:srgbClr val="e0b178"/>
                      </a:solidFill>
                    </a:lnL>
                    <a:lnR w="12240">
                      <a:solidFill>
                        <a:srgbClr val="40ad78"/>
                      </a:solidFill>
                    </a:lnR>
                    <a:lnT w="6480">
                      <a:solidFill>
                        <a:srgbClr val="dddddd"/>
                      </a:solidFill>
                    </a:lnT>
                    <a:lnB w="6480">
                      <a:solidFill>
                        <a:srgbClr val="dddddd"/>
                      </a:solidFill>
                    </a:lnB>
                    <a:solidFill>
                      <a:srgbClr val="ffffff"/>
                    </a:solidFill>
                  </a:tcPr>
                </a:tc>
                <a:tc>
                  <a:txBody>
                    <a:bodyPr lIns="43560" rIns="43560" tIns="43560" bIns="43560">
                      <a:noAutofit/>
                    </a:bodyPr>
                    <a:p>
                      <a:pPr>
                        <a:lnSpc>
                          <a:spcPct val="100000"/>
                        </a:lnSpc>
                      </a:pPr>
                      <a:r>
                        <a:rPr b="0" lang="en-US" sz="1800" spc="-1" strike="noStrike">
                          <a:solidFill>
                            <a:srgbClr val="000000"/>
                          </a:solidFill>
                          <a:latin typeface="Calibri"/>
                        </a:rPr>
                        <a:t>Algorithms are trained using labeled data.</a:t>
                      </a:r>
                      <a:endParaRPr b="0" lang="en-US" sz="1800" spc="-1" strike="noStrike">
                        <a:latin typeface="Arial"/>
                      </a:endParaRPr>
                    </a:p>
                  </a:txBody>
                  <a:tcPr marL="43560" marR="43560">
                    <a:lnL w="12240">
                      <a:solidFill>
                        <a:srgbClr val="40ad78"/>
                      </a:solidFill>
                    </a:lnL>
                    <a:lnR w="12240">
                      <a:solidFill>
                        <a:srgbClr val="80ae78"/>
                      </a:solidFill>
                    </a:lnR>
                    <a:lnT w="6480">
                      <a:solidFill>
                        <a:srgbClr val="dddddd"/>
                      </a:solidFill>
                    </a:lnT>
                    <a:lnB w="6480">
                      <a:solidFill>
                        <a:srgbClr val="dddddd"/>
                      </a:solidFill>
                    </a:lnB>
                    <a:solidFill>
                      <a:srgbClr val="ffffff"/>
                    </a:solidFill>
                  </a:tcPr>
                </a:tc>
                <a:tc>
                  <a:txBody>
                    <a:bodyPr lIns="43560" rIns="43560" tIns="43560" bIns="43560">
                      <a:noAutofit/>
                    </a:bodyPr>
                    <a:p>
                      <a:pPr>
                        <a:lnSpc>
                          <a:spcPct val="100000"/>
                        </a:lnSpc>
                      </a:pPr>
                      <a:r>
                        <a:rPr b="0" lang="en-US" sz="1800" spc="-1" strike="noStrike">
                          <a:solidFill>
                            <a:srgbClr val="000000"/>
                          </a:solidFill>
                          <a:latin typeface="Calibri"/>
                        </a:rPr>
                        <a:t>Algorithms are used against data which is not labelled</a:t>
                      </a:r>
                      <a:endParaRPr b="0" lang="en-US" sz="1800" spc="-1" strike="noStrike">
                        <a:latin typeface="Arial"/>
                      </a:endParaRPr>
                    </a:p>
                  </a:txBody>
                  <a:tcPr marL="43560" marR="43560">
                    <a:lnL w="12240">
                      <a:solidFill>
                        <a:srgbClr val="80ae78"/>
                      </a:solidFill>
                    </a:lnL>
                    <a:lnR w="12240">
                      <a:solidFill>
                        <a:srgbClr val="20b278"/>
                      </a:solidFill>
                    </a:lnR>
                    <a:lnT w="6480">
                      <a:solidFill>
                        <a:srgbClr val="dddddd"/>
                      </a:solidFill>
                    </a:lnT>
                    <a:lnB w="6480">
                      <a:solidFill>
                        <a:srgbClr val="dddddd"/>
                      </a:solidFill>
                    </a:lnB>
                    <a:solidFill>
                      <a:srgbClr val="ffffff"/>
                    </a:solidFill>
                  </a:tcPr>
                </a:tc>
              </a:tr>
              <a:tr h="1028880">
                <a:tc>
                  <a:txBody>
                    <a:bodyPr lIns="43560" rIns="43560" tIns="43560" bIns="43560">
                      <a:noAutofit/>
                    </a:bodyPr>
                    <a:p>
                      <a:pPr>
                        <a:lnSpc>
                          <a:spcPct val="100000"/>
                        </a:lnSpc>
                      </a:pPr>
                      <a:r>
                        <a:rPr b="0" lang="en-US" sz="1800" spc="-1" strike="noStrike">
                          <a:solidFill>
                            <a:srgbClr val="000000"/>
                          </a:solidFill>
                          <a:latin typeface="Calibri"/>
                        </a:rPr>
                        <a:t>Computational Complexity</a:t>
                      </a:r>
                      <a:endParaRPr b="0" lang="en-US" sz="1800" spc="-1" strike="noStrike">
                        <a:latin typeface="Arial"/>
                      </a:endParaRPr>
                    </a:p>
                  </a:txBody>
                  <a:tcPr marL="43560" marR="43560">
                    <a:lnL w="12240">
                      <a:solidFill>
                        <a:srgbClr val="80ad78"/>
                      </a:solidFill>
                    </a:lnL>
                    <a:lnR w="12240">
                      <a:solidFill>
                        <a:srgbClr val="40ba78"/>
                      </a:solidFill>
                    </a:lnR>
                    <a:lnT w="6480">
                      <a:solidFill>
                        <a:srgbClr val="dddddd"/>
                      </a:solidFill>
                    </a:lnT>
                    <a:lnB w="6480">
                      <a:solidFill>
                        <a:srgbClr val="dddddd"/>
                      </a:solidFill>
                    </a:lnB>
                    <a:solidFill>
                      <a:srgbClr val="f9f9f9"/>
                    </a:solidFill>
                  </a:tcPr>
                </a:tc>
                <a:tc>
                  <a:txBody>
                    <a:bodyPr lIns="43560" rIns="43560" tIns="43560" bIns="43560">
                      <a:noAutofit/>
                    </a:bodyPr>
                    <a:p>
                      <a:pPr>
                        <a:lnSpc>
                          <a:spcPct val="100000"/>
                        </a:lnSpc>
                      </a:pPr>
                      <a:r>
                        <a:rPr b="0" lang="en-US" sz="1800" spc="-1" strike="noStrike">
                          <a:solidFill>
                            <a:srgbClr val="000000"/>
                          </a:solidFill>
                          <a:latin typeface="Calibri"/>
                        </a:rPr>
                        <a:t>Supervised learning is a simpler method.</a:t>
                      </a:r>
                      <a:endParaRPr b="0" lang="en-US" sz="1800" spc="-1" strike="noStrike">
                        <a:latin typeface="Arial"/>
                      </a:endParaRPr>
                    </a:p>
                  </a:txBody>
                  <a:tcPr marL="43560" marR="43560">
                    <a:lnL w="12240">
                      <a:solidFill>
                        <a:srgbClr val="40ba78"/>
                      </a:solidFill>
                    </a:lnL>
                    <a:lnR w="12240">
                      <a:solidFill>
                        <a:srgbClr val="60b778"/>
                      </a:solidFill>
                    </a:lnR>
                    <a:lnT w="6480">
                      <a:solidFill>
                        <a:srgbClr val="dddddd"/>
                      </a:solidFill>
                    </a:lnT>
                    <a:lnB w="6480">
                      <a:solidFill>
                        <a:srgbClr val="dddddd"/>
                      </a:solidFill>
                    </a:lnB>
                    <a:solidFill>
                      <a:srgbClr val="f9f9f9"/>
                    </a:solidFill>
                  </a:tcPr>
                </a:tc>
                <a:tc>
                  <a:txBody>
                    <a:bodyPr lIns="43560" rIns="43560" tIns="43560" bIns="43560">
                      <a:noAutofit/>
                    </a:bodyPr>
                    <a:p>
                      <a:pPr>
                        <a:lnSpc>
                          <a:spcPct val="100000"/>
                        </a:lnSpc>
                      </a:pPr>
                      <a:r>
                        <a:rPr b="0" lang="en-US" sz="1800" spc="-1" strike="noStrike">
                          <a:solidFill>
                            <a:srgbClr val="000000"/>
                          </a:solidFill>
                          <a:latin typeface="Calibri"/>
                        </a:rPr>
                        <a:t>Unsupervised learning is computationally complex</a:t>
                      </a:r>
                      <a:endParaRPr b="0" lang="en-US" sz="1800" spc="-1" strike="noStrike">
                        <a:latin typeface="Arial"/>
                      </a:endParaRPr>
                    </a:p>
                  </a:txBody>
                  <a:tcPr marL="43560" marR="43560">
                    <a:lnL w="12240">
                      <a:solidFill>
                        <a:srgbClr val="60b778"/>
                      </a:solidFill>
                    </a:lnL>
                    <a:lnR w="12240">
                      <a:solidFill>
                        <a:srgbClr val="20ad78"/>
                      </a:solidFill>
                    </a:lnR>
                    <a:lnT w="6480">
                      <a:solidFill>
                        <a:srgbClr val="dddddd"/>
                      </a:solidFill>
                    </a:lnT>
                    <a:lnB w="6480">
                      <a:solidFill>
                        <a:srgbClr val="dddddd"/>
                      </a:solidFill>
                    </a:lnB>
                    <a:solidFill>
                      <a:srgbClr val="f9f9f9"/>
                    </a:solidFill>
                  </a:tcPr>
                </a:tc>
              </a:tr>
              <a:tr h="1028880">
                <a:tc>
                  <a:txBody>
                    <a:bodyPr lIns="43560" rIns="43560" tIns="43560" bIns="43560">
                      <a:noAutofit/>
                    </a:bodyPr>
                    <a:p>
                      <a:pPr>
                        <a:lnSpc>
                          <a:spcPct val="100000"/>
                        </a:lnSpc>
                      </a:pPr>
                      <a:r>
                        <a:rPr b="0" lang="en-US" sz="1800" spc="-1" strike="noStrike">
                          <a:solidFill>
                            <a:srgbClr val="000000"/>
                          </a:solidFill>
                          <a:latin typeface="Calibri"/>
                        </a:rPr>
                        <a:t>Accuracy</a:t>
                      </a:r>
                      <a:endParaRPr b="0" lang="en-US" sz="1800" spc="-1" strike="noStrike">
                        <a:latin typeface="Arial"/>
                      </a:endParaRPr>
                    </a:p>
                  </a:txBody>
                  <a:tcPr marL="43560" marR="43560">
                    <a:lnL w="12240">
                      <a:solidFill>
                        <a:srgbClr val="40ba78"/>
                      </a:solidFill>
                    </a:lnL>
                    <a:lnR w="12240">
                      <a:solidFill>
                        <a:srgbClr val="20ba78"/>
                      </a:solidFill>
                    </a:lnR>
                    <a:lnT w="6480">
                      <a:solidFill>
                        <a:srgbClr val="dddddd"/>
                      </a:solidFill>
                    </a:lnT>
                    <a:lnB w="12240">
                      <a:solidFill>
                        <a:srgbClr val="a0b278"/>
                      </a:solidFill>
                    </a:lnB>
                    <a:solidFill>
                      <a:srgbClr val="ffffff"/>
                    </a:solidFill>
                  </a:tcPr>
                </a:tc>
                <a:tc>
                  <a:txBody>
                    <a:bodyPr lIns="43560" rIns="43560" tIns="43560" bIns="43560">
                      <a:noAutofit/>
                    </a:bodyPr>
                    <a:p>
                      <a:pPr>
                        <a:lnSpc>
                          <a:spcPct val="100000"/>
                        </a:lnSpc>
                      </a:pPr>
                      <a:r>
                        <a:rPr b="0" lang="en-US" sz="1800" spc="-1" strike="noStrike">
                          <a:solidFill>
                            <a:srgbClr val="000000"/>
                          </a:solidFill>
                          <a:latin typeface="Calibri"/>
                        </a:rPr>
                        <a:t>Highly accurate and trustworthy method.</a:t>
                      </a:r>
                      <a:endParaRPr b="0" lang="en-US" sz="1800" spc="-1" strike="noStrike">
                        <a:latin typeface="Arial"/>
                      </a:endParaRPr>
                    </a:p>
                  </a:txBody>
                  <a:tcPr marL="43560" marR="43560">
                    <a:lnL w="12240">
                      <a:solidFill>
                        <a:srgbClr val="20ba78"/>
                      </a:solidFill>
                    </a:lnL>
                    <a:lnR w="12240">
                      <a:solidFill>
                        <a:srgbClr val="c0bb78"/>
                      </a:solidFill>
                    </a:lnR>
                    <a:lnT w="6480">
                      <a:solidFill>
                        <a:srgbClr val="dddddd"/>
                      </a:solidFill>
                    </a:lnT>
                    <a:lnB w="12240">
                      <a:solidFill>
                        <a:srgbClr val="80b678"/>
                      </a:solidFill>
                    </a:lnB>
                    <a:solidFill>
                      <a:srgbClr val="ffffff"/>
                    </a:solidFill>
                  </a:tcPr>
                </a:tc>
                <a:tc>
                  <a:txBody>
                    <a:bodyPr lIns="43560" rIns="43560" tIns="43560" bIns="43560">
                      <a:noAutofit/>
                    </a:bodyPr>
                    <a:p>
                      <a:pPr>
                        <a:lnSpc>
                          <a:spcPct val="100000"/>
                        </a:lnSpc>
                      </a:pPr>
                      <a:r>
                        <a:rPr b="0" lang="en-US" sz="1800" spc="-1" strike="noStrike">
                          <a:solidFill>
                            <a:srgbClr val="000000"/>
                          </a:solidFill>
                          <a:latin typeface="Calibri"/>
                        </a:rPr>
                        <a:t>Less accurate and trustworthy method.</a:t>
                      </a:r>
                      <a:endParaRPr b="0" lang="en-US" sz="1800" spc="-1" strike="noStrike">
                        <a:latin typeface="Arial"/>
                      </a:endParaRPr>
                    </a:p>
                  </a:txBody>
                  <a:tcPr marL="43560" marR="43560">
                    <a:lnL w="12240">
                      <a:solidFill>
                        <a:srgbClr val="c0bb78"/>
                      </a:solidFill>
                    </a:lnL>
                    <a:lnR w="12240">
                      <a:solidFill>
                        <a:srgbClr val="a0b278"/>
                      </a:solidFill>
                    </a:lnR>
                    <a:lnT w="6480">
                      <a:solidFill>
                        <a:srgbClr val="dddddd"/>
                      </a:solidFill>
                    </a:lnT>
                    <a:lnB w="12240">
                      <a:solidFill>
                        <a:srgbClr val="a0b678"/>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Types of Supervised</a:t>
            </a:r>
            <a:endParaRPr b="0" lang="en-US" sz="4400" spc="-1" strike="noStrike">
              <a:solidFill>
                <a:srgbClr val="000000"/>
              </a:solidFill>
              <a:latin typeface="Calibri"/>
            </a:endParaRPr>
          </a:p>
        </p:txBody>
      </p:sp>
      <p:sp>
        <p:nvSpPr>
          <p:cNvPr id="96" name="Content Placeholder 2"/>
          <p:cNvSpPr txBox="1"/>
          <p:nvPr/>
        </p:nvSpPr>
        <p:spPr>
          <a:xfrm>
            <a:off x="838080" y="1690560"/>
            <a:ext cx="10515240" cy="4350960"/>
          </a:xfrm>
          <a:prstGeom prst="rect">
            <a:avLst/>
          </a:prstGeom>
          <a:noFill/>
          <a:ln w="0">
            <a:noFill/>
          </a:ln>
        </p:spPr>
        <p:txBody>
          <a:bodyPr>
            <a:normAutofit fontScale="97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Regression – where we have continuous labels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Range of numbers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Rainfall</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Salary</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House prices</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Classification – where we have discrete labels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Categories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Binary Classification problem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Multi-classification problem</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Salaried or self employed or neither</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College A, B, C, 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le 1"/>
          <p:cNvSpPr txBox="1"/>
          <p:nvPr/>
        </p:nvSpPr>
        <p:spPr>
          <a:xfrm>
            <a:off x="838080" y="365040"/>
            <a:ext cx="10515240" cy="1325160"/>
          </a:xfrm>
          <a:prstGeom prst="rect">
            <a:avLst/>
          </a:prstGeom>
          <a:noFill/>
          <a:ln w="0">
            <a:noFill/>
          </a:ln>
        </p:spPr>
        <p:txBody>
          <a:bodyPr anchor="ctr">
            <a:noAutofit/>
          </a:bodyPr>
          <a:p>
            <a:pPr>
              <a:lnSpc>
                <a:spcPct val="90000"/>
              </a:lnSpc>
            </a:pPr>
            <a:r>
              <a:rPr b="0" lang="en-US" sz="4400" spc="-1" strike="noStrike">
                <a:solidFill>
                  <a:srgbClr val="000000"/>
                </a:solidFill>
                <a:latin typeface="Calibri Light"/>
              </a:rPr>
              <a:t>Linear Regression with Gradient Descent</a:t>
            </a:r>
            <a:endParaRPr b="0" lang="en-US" sz="4400" spc="-1" strike="noStrike">
              <a:solidFill>
                <a:srgbClr val="000000"/>
              </a:solidFill>
              <a:latin typeface="Calibri"/>
            </a:endParaRPr>
          </a:p>
        </p:txBody>
      </p:sp>
      <p:sp>
        <p:nvSpPr>
          <p:cNvPr id="98" name="Content Placeholder 2"/>
          <p:cNvSpPr txBox="1"/>
          <p:nvPr/>
        </p:nvSpPr>
        <p:spPr>
          <a:xfrm>
            <a:off x="838080" y="1565280"/>
            <a:ext cx="10515240" cy="4884840"/>
          </a:xfrm>
          <a:prstGeom prst="rect">
            <a:avLst/>
          </a:prstGeom>
          <a:noFill/>
          <a:ln w="0">
            <a:noFill/>
          </a:ln>
        </p:spPr>
        <p:txBody>
          <a:bodyPr>
            <a:normAutofit fontScale="25000"/>
          </a:bodyPr>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Take Training Data</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Combination of X and y</a:t>
            </a:r>
            <a:endParaRPr b="0" lang="en-US"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X is Dataset which is set of multiple columns</a:t>
            </a:r>
            <a:endParaRPr b="0" lang="en-US" sz="24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y is labels associated with each row</a:t>
            </a:r>
            <a:endParaRPr b="0" lang="en-US" sz="24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Objective is to find coefficients (or weights) of each column/variable</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For eg 5 variables or column training data, the model equation will be  - - - -y_pred = theta1*x1 + theta2*x2 + theta3*x3 + theta4*x4 + theta5*x5 + theta0</a:t>
            </a:r>
            <a:endParaRPr b="0" lang="en-US" sz="2400" spc="-1" strike="noStrike">
              <a:solidFill>
                <a:srgbClr val="000000"/>
              </a:solidFill>
              <a:latin typeface="Calibri"/>
            </a:endParaRPr>
          </a:p>
          <a:p>
            <a:pPr marL="514440" indent="-514080">
              <a:lnSpc>
                <a:spcPct val="90000"/>
              </a:lnSpc>
              <a:spcBef>
                <a:spcPts val="1001"/>
              </a:spcBef>
              <a:buClr>
                <a:srgbClr val="000000"/>
              </a:buClr>
              <a:buFont typeface="Calibri Light"/>
              <a:buAutoNum type="arabicPeriod"/>
            </a:pPr>
            <a:r>
              <a:rPr b="0" lang="en-US" sz="2800" spc="-1" strike="noStrike">
                <a:solidFill>
                  <a:srgbClr val="000000"/>
                </a:solidFill>
                <a:latin typeface="Calibri"/>
              </a:rPr>
              <a:t>Start with random initialization of each coefficient/weight</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theta1, theta2, theta3, theta4, theta5, theta0 = random_float values</a:t>
            </a:r>
            <a:endParaRPr b="0" lang="en-US" sz="24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These random values will create base (starting line) – can be linear or non-linear (curved)</a:t>
            </a:r>
            <a:endParaRPr b="0" lang="en-US" sz="28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Calculate Cost function (squared error)</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en-US" sz="2400" spc="-1" strike="noStrike">
                <a:solidFill>
                  <a:srgbClr val="000000"/>
                </a:solidFill>
                <a:latin typeface="Calibri"/>
              </a:rPr>
              <a:t>Objective is to minimize the cost function so that difference between y_actual and y_pred is minimized</a:t>
            </a:r>
            <a:endParaRPr b="0" lang="en-US" sz="24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Update theta values post differentiation and learning rate</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rabicPeriod"/>
            </a:pPr>
            <a:r>
              <a:rPr b="0" lang="en-US" sz="2400" spc="-1" strike="noStrike">
                <a:solidFill>
                  <a:srgbClr val="000000"/>
                </a:solidFill>
                <a:latin typeface="Calibri"/>
              </a:rPr>
              <a:t>This happens with the help of Gradient Descent algorithm</a:t>
            </a:r>
            <a:endParaRPr b="0" lang="en-US" sz="2400" spc="-1" strike="noStrike">
              <a:solidFill>
                <a:srgbClr val="000000"/>
              </a:solidFill>
              <a:latin typeface="Calibri"/>
            </a:endParaRPr>
          </a:p>
          <a:p>
            <a:pPr marL="457200" indent="-456840">
              <a:lnSpc>
                <a:spcPct val="90000"/>
              </a:lnSpc>
              <a:spcBef>
                <a:spcPts val="1001"/>
              </a:spcBef>
              <a:buClr>
                <a:srgbClr val="000000"/>
              </a:buClr>
              <a:buFont typeface="Calibri Light"/>
              <a:buAutoNum type="arabicPeriod"/>
            </a:pPr>
            <a:r>
              <a:rPr b="0" lang="en-US" sz="2800" spc="-1" strike="noStrike">
                <a:solidFill>
                  <a:srgbClr val="000000"/>
                </a:solidFill>
                <a:latin typeface="Calibri"/>
              </a:rPr>
              <a:t>Goto step # 4 and repeat until Cost function changes &lt; threshold value</a:t>
            </a:r>
            <a:endParaRPr b="0" lang="en-US" sz="2800" spc="-1" strike="noStrike">
              <a:solidFill>
                <a:srgbClr val="000000"/>
              </a:solidFill>
              <a:latin typeface="Calibri"/>
            </a:endParaRPr>
          </a:p>
          <a:p>
            <a:pPr lvl="1" marL="914400" indent="-456840">
              <a:lnSpc>
                <a:spcPct val="90000"/>
              </a:lnSpc>
              <a:spcBef>
                <a:spcPts val="499"/>
              </a:spcBef>
              <a:buClr>
                <a:srgbClr val="000000"/>
              </a:buClr>
              <a:buFont typeface="Calibri Light"/>
              <a:buAutoNum type="alphaLcPeriod"/>
            </a:pPr>
            <a:r>
              <a:rPr b="0" lang="en-US" sz="2400" spc="-1" strike="noStrike">
                <a:solidFill>
                  <a:srgbClr val="000000"/>
                </a:solidFill>
                <a:latin typeface="Calibri"/>
              </a:rPr>
              <a:t>It means that repeat until cost function doesn’t get reduced by significant change</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a:lnSpc>
                <a:spcPct val="90000"/>
              </a:lnSpc>
              <a:spcBef>
                <a:spcPts val="1001"/>
              </a:spcBef>
              <a:tabLst>
                <a:tab algn="l" pos="0"/>
              </a:tabLst>
            </a:pPr>
            <a:r>
              <a:rPr b="0" i="1" lang="en-US" sz="2000" spc="-1" strike="noStrike">
                <a:solidFill>
                  <a:srgbClr val="000000"/>
                </a:solidFill>
                <a:latin typeface="Calibri"/>
              </a:rPr>
              <a:t>Note: Loss function is calculated for 1 training example and Cost function is when we sum up all loss functions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1123</TotalTime>
  <Application>LibreOffice/7.1.4.2$Linux_X86_64 LibreOffice_project/10$Build-2</Application>
  <AppVersion>15.0000</AppVersion>
  <Words>1013</Words>
  <Paragraphs>102</Paragraphs>
  <Company>EXL Service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2021-06-18T11:21:25Z</dcterms:created>
  <dc:creator>Ranjan Bhasin</dc:creator>
  <dc:description/>
  <dc:language>en-US</dc:language>
  <cp:lastModifiedBy/>
  <dcterms:modified xsi:type="dcterms:W3CDTF">2021-07-17T19:39:57Z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