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9"/>
  </p:notesMasterIdLst>
  <p:sldIdLst>
    <p:sldId id="256" r:id="rId2"/>
    <p:sldId id="257" r:id="rId3"/>
    <p:sldId id="296" r:id="rId4"/>
    <p:sldId id="261" r:id="rId5"/>
    <p:sldId id="297" r:id="rId6"/>
    <p:sldId id="298" r:id="rId7"/>
    <p:sldId id="259" r:id="rId8"/>
    <p:sldId id="279" r:id="rId9"/>
    <p:sldId id="299" r:id="rId10"/>
    <p:sldId id="320" r:id="rId11"/>
    <p:sldId id="321" r:id="rId12"/>
    <p:sldId id="281" r:id="rId13"/>
    <p:sldId id="263" r:id="rId14"/>
    <p:sldId id="264" r:id="rId15"/>
    <p:sldId id="300" r:id="rId16"/>
    <p:sldId id="301" r:id="rId17"/>
    <p:sldId id="302" r:id="rId18"/>
    <p:sldId id="324" r:id="rId19"/>
    <p:sldId id="303" r:id="rId20"/>
    <p:sldId id="304" r:id="rId21"/>
    <p:sldId id="325" r:id="rId22"/>
    <p:sldId id="305" r:id="rId23"/>
    <p:sldId id="306" r:id="rId24"/>
    <p:sldId id="308" r:id="rId25"/>
    <p:sldId id="312" r:id="rId26"/>
    <p:sldId id="310" r:id="rId27"/>
    <p:sldId id="307" r:id="rId28"/>
    <p:sldId id="322" r:id="rId29"/>
    <p:sldId id="323" r:id="rId30"/>
    <p:sldId id="313" r:id="rId31"/>
    <p:sldId id="314" r:id="rId32"/>
    <p:sldId id="318" r:id="rId33"/>
    <p:sldId id="316" r:id="rId34"/>
    <p:sldId id="315" r:id="rId35"/>
    <p:sldId id="317" r:id="rId36"/>
    <p:sldId id="319" r:id="rId37"/>
    <p:sldId id="278"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Cambria Math" panose="02040503050406030204" pitchFamily="18" charset="0"/>
      <p:regular r:id="rId44"/>
    </p:embeddedFont>
    <p:embeddedFont>
      <p:font typeface="Titillium Web" panose="020B0604020202020204" charset="0"/>
      <p:regular r:id="rId45"/>
      <p:bold r:id="rId46"/>
      <p:italic r:id="rId47"/>
      <p:boldItalic r:id="rId48"/>
    </p:embeddedFont>
    <p:embeddedFont>
      <p:font typeface="Titillium Web Light"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2D9952-A10D-4D55-9DEC-9E26A92BCCDD}">
  <a:tblStyle styleId="{BF2D9952-A10D-4D55-9DEC-9E26A92BCC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67EAC1-20D5-496E-A8D6-1ACDD8FE3D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5" autoAdjust="0"/>
    <p:restoredTop sz="94660"/>
  </p:normalViewPr>
  <p:slideViewPr>
    <p:cSldViewPr>
      <p:cViewPr varScale="1">
        <p:scale>
          <a:sx n="109" d="100"/>
          <a:sy n="109" d="100"/>
        </p:scale>
        <p:origin x="68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108539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2f7bc39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2f7bc39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2f7bc39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2f7bc39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2f7bc39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2f7bc39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2f7bc39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2f7bc39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49fc024d8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49fc024d8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39" name="Google Shape;3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58;p7"/>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9" name="Google Shape;59;p7"/>
          <p:cNvSpPr txBox="1">
            <a:spLocks noGrp="1"/>
          </p:cNvSpPr>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0" name="Google Shape;60;p7"/>
          <p:cNvSpPr txBox="1">
            <a:spLocks noGrp="1"/>
          </p:cNvSpPr>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1" name="Google Shape;61;p7"/>
          <p:cNvSpPr txBox="1">
            <a:spLocks noGrp="1"/>
          </p:cNvSpPr>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2" name="Google Shape;62;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marL="914400" lvl="1" indent="-3810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marL="1371600" lvl="2" indent="-3810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marL="1828800" lvl="3" indent="-3810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marL="2286000" lvl="4"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marL="2743200" lvl="5"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marL="3200400" lvl="6"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marL="3657600" lvl="7"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marL="4114800" lvl="8" indent="-3810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3131840" y="2859782"/>
            <a:ext cx="5904656" cy="1273452"/>
          </a:xfrm>
          <a:prstGeom prst="rect">
            <a:avLst/>
          </a:prstGeom>
          <a:effectLst>
            <a:outerShdw blurRad="50800" dist="38100" dir="5400000" algn="t" rotWithShape="0">
              <a:prstClr val="black">
                <a:alpha val="40000"/>
              </a:prstClr>
            </a:outerShdw>
          </a:effectLst>
        </p:spPr>
        <p:txBody>
          <a:bodyPr spcFirstLastPara="1" wrap="square" lIns="0" tIns="0" rIns="0" bIns="0" anchor="b" anchorCtr="0">
            <a:noAutofit/>
          </a:bodyPr>
          <a:lstStyle/>
          <a:p>
            <a:pPr marL="0" lvl="0" indent="0" algn="l" rtl="0">
              <a:spcBef>
                <a:spcPts val="0"/>
              </a:spcBef>
              <a:spcAft>
                <a:spcPts val="0"/>
              </a:spcAft>
              <a:buNone/>
            </a:pPr>
            <a:r>
              <a:rPr lang="en" dirty="0"/>
              <a:t>DESIGN AND SIMULATION OF 6KW WIND POWER GENERATION SYSTEM</a:t>
            </a:r>
            <a:endParaRPr dirty="0"/>
          </a:p>
        </p:txBody>
      </p:sp>
      <p:sp>
        <p:nvSpPr>
          <p:cNvPr id="2" name="TextBox 1"/>
          <p:cNvSpPr txBox="1"/>
          <p:nvPr/>
        </p:nvSpPr>
        <p:spPr>
          <a:xfrm>
            <a:off x="179512" y="4171652"/>
            <a:ext cx="4629794" cy="738664"/>
          </a:xfrm>
          <a:prstGeom prst="rect">
            <a:avLst/>
          </a:prstGeom>
          <a:noFill/>
          <a:effectLst>
            <a:outerShdw blurRad="50800" dist="38100" dir="5400000" algn="t" rotWithShape="0">
              <a:prstClr val="black">
                <a:alpha val="40000"/>
              </a:prstClr>
            </a:outerShdw>
          </a:effectLst>
        </p:spPr>
        <p:txBody>
          <a:bodyPr wrap="none" rtlCol="0">
            <a:spAutoFit/>
          </a:bodyPr>
          <a:lstStyle/>
          <a:p>
            <a:r>
              <a:rPr lang="en-IN" dirty="0" err="1">
                <a:solidFill>
                  <a:schemeClr val="bg1"/>
                </a:solidFill>
                <a:latin typeface="Titillium Web Light" charset="0"/>
              </a:rPr>
              <a:t>Ahelee</a:t>
            </a:r>
            <a:r>
              <a:rPr lang="en-IN" dirty="0">
                <a:solidFill>
                  <a:schemeClr val="bg1"/>
                </a:solidFill>
                <a:latin typeface="Titillium Web Light" charset="0"/>
              </a:rPr>
              <a:t> </a:t>
            </a:r>
            <a:r>
              <a:rPr lang="en-IN" dirty="0" err="1">
                <a:solidFill>
                  <a:schemeClr val="bg1"/>
                </a:solidFill>
                <a:latin typeface="Titillium Web Light" charset="0"/>
              </a:rPr>
              <a:t>Guha</a:t>
            </a:r>
            <a:r>
              <a:rPr lang="en-IN" dirty="0">
                <a:solidFill>
                  <a:schemeClr val="bg1"/>
                </a:solidFill>
                <a:latin typeface="Titillium Web Light" charset="0"/>
              </a:rPr>
              <a:t> (RA1711005030015)</a:t>
            </a:r>
          </a:p>
          <a:p>
            <a:r>
              <a:rPr lang="en-IN" dirty="0" err="1">
                <a:solidFill>
                  <a:schemeClr val="bg1"/>
                </a:solidFill>
                <a:latin typeface="Titillium Web Light" charset="0"/>
              </a:rPr>
              <a:t>Aviral</a:t>
            </a:r>
            <a:r>
              <a:rPr lang="en-IN" dirty="0">
                <a:solidFill>
                  <a:schemeClr val="bg1"/>
                </a:solidFill>
                <a:latin typeface="Titillium Web Light" charset="0"/>
              </a:rPr>
              <a:t> Krishna (RA1711005010195)</a:t>
            </a:r>
          </a:p>
          <a:p>
            <a:r>
              <a:rPr lang="en-IN" dirty="0">
                <a:solidFill>
                  <a:schemeClr val="bg1"/>
                </a:solidFill>
                <a:latin typeface="Titillium Web Light" charset="0"/>
              </a:rPr>
              <a:t>Guide: Mrs. </a:t>
            </a:r>
            <a:r>
              <a:rPr lang="en-IN" dirty="0" err="1">
                <a:solidFill>
                  <a:schemeClr val="bg1"/>
                </a:solidFill>
                <a:latin typeface="Titillium Web Light" charset="0"/>
              </a:rPr>
              <a:t>Dhanusiya</a:t>
            </a:r>
            <a:r>
              <a:rPr lang="en-IN" dirty="0">
                <a:solidFill>
                  <a:schemeClr val="bg1"/>
                </a:solidFill>
                <a:latin typeface="Titillium Web Light" charset="0"/>
              </a:rPr>
              <a:t> </a:t>
            </a:r>
            <a:r>
              <a:rPr lang="en-IN" dirty="0" err="1">
                <a:solidFill>
                  <a:schemeClr val="bg1"/>
                </a:solidFill>
                <a:latin typeface="Titillium Web Light" charset="0"/>
              </a:rPr>
              <a:t>Govindasamy</a:t>
            </a:r>
            <a:r>
              <a:rPr lang="en-IN" dirty="0">
                <a:solidFill>
                  <a:schemeClr val="bg1"/>
                </a:solidFill>
                <a:latin typeface="Titillium Web Light" charset="0"/>
              </a:rPr>
              <a:t> (Asst. Professor EEE)</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F3065C-A219-4CA2-A26D-DEB18AA8617F}"/>
              </a:ext>
            </a:extLst>
          </p:cNvPr>
          <p:cNvSpPr>
            <a:spLocks noGrp="1"/>
          </p:cNvSpPr>
          <p:nvPr>
            <p:ph type="body" idx="1"/>
          </p:nvPr>
        </p:nvSpPr>
        <p:spPr/>
        <p:txBody>
          <a:bodyPr/>
          <a:lstStyle/>
          <a:p>
            <a:r>
              <a:rPr lang="en-IN" dirty="0"/>
              <a:t>It is the amount of lift generated by an </a:t>
            </a:r>
            <a:r>
              <a:rPr lang="en-IN" dirty="0" err="1"/>
              <a:t>airfoil</a:t>
            </a:r>
            <a:r>
              <a:rPr lang="en-IN" dirty="0"/>
              <a:t> compared to its drag.</a:t>
            </a:r>
          </a:p>
          <a:p>
            <a:r>
              <a:rPr lang="en-IN" dirty="0"/>
              <a:t>For this NACA 2414 it is coming as 1.501.</a:t>
            </a:r>
          </a:p>
        </p:txBody>
      </p:sp>
      <p:sp>
        <p:nvSpPr>
          <p:cNvPr id="4" name="Slide Number Placeholder 3">
            <a:extLst>
              <a:ext uri="{FF2B5EF4-FFF2-40B4-BE49-F238E27FC236}">
                <a16:creationId xmlns:a16="http://schemas.microsoft.com/office/drawing/2014/main" id="{97D3A8D0-9DC7-4704-98E5-BDFD1AB159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itle 5">
            <a:extLst>
              <a:ext uri="{FF2B5EF4-FFF2-40B4-BE49-F238E27FC236}">
                <a16:creationId xmlns:a16="http://schemas.microsoft.com/office/drawing/2014/main" id="{68A69C22-0F7E-4090-BA93-856016064064}"/>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en-IN" dirty="0"/>
              <a:t>Lift vs. Drag</a:t>
            </a:r>
          </a:p>
        </p:txBody>
      </p:sp>
    </p:spTree>
    <p:extLst>
      <p:ext uri="{BB962C8B-B14F-4D97-AF65-F5344CB8AC3E}">
        <p14:creationId xmlns:p14="http://schemas.microsoft.com/office/powerpoint/2010/main" val="33964303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809D-3BE6-4DFC-81A0-FEBA9B9DDAE6}"/>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en-IN" dirty="0"/>
              <a:t>Graphical Representation </a:t>
            </a:r>
          </a:p>
        </p:txBody>
      </p:sp>
      <p:sp>
        <p:nvSpPr>
          <p:cNvPr id="3" name="Text Placeholder 2">
            <a:extLst>
              <a:ext uri="{FF2B5EF4-FFF2-40B4-BE49-F238E27FC236}">
                <a16:creationId xmlns:a16="http://schemas.microsoft.com/office/drawing/2014/main" id="{1F64B76F-3EF9-47D0-AF19-482B352C46E5}"/>
              </a:ext>
            </a:extLst>
          </p:cNvPr>
          <p:cNvSpPr>
            <a:spLocks noGrp="1"/>
          </p:cNvSpPr>
          <p:nvPr>
            <p:ph type="body" idx="1"/>
          </p:nvPr>
        </p:nvSpPr>
        <p:spPr/>
        <p:txBody>
          <a:bodyPr/>
          <a:lstStyle/>
          <a:p>
            <a:r>
              <a:rPr lang="en-IN" dirty="0"/>
              <a:t>Cl vs. Cd</a:t>
            </a:r>
          </a:p>
        </p:txBody>
      </p:sp>
      <p:sp>
        <p:nvSpPr>
          <p:cNvPr id="4" name="Slide Number Placeholder 3">
            <a:extLst>
              <a:ext uri="{FF2B5EF4-FFF2-40B4-BE49-F238E27FC236}">
                <a16:creationId xmlns:a16="http://schemas.microsoft.com/office/drawing/2014/main" id="{014F9FBF-B0D1-4F76-8AB5-620C81300A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B2A010DA-1132-4AEA-B6F6-E31A37F1FF97}"/>
              </a:ext>
            </a:extLst>
          </p:cNvPr>
          <p:cNvPicPr>
            <a:picLocks noChangeAspect="1"/>
          </p:cNvPicPr>
          <p:nvPr/>
        </p:nvPicPr>
        <p:blipFill>
          <a:blip r:embed="rId2"/>
          <a:stretch>
            <a:fillRect/>
          </a:stretch>
        </p:blipFill>
        <p:spPr>
          <a:xfrm>
            <a:off x="1259631" y="2139702"/>
            <a:ext cx="4583101" cy="2610149"/>
          </a:xfrm>
          <a:prstGeom prst="rect">
            <a:avLst/>
          </a:prstGeom>
        </p:spPr>
      </p:pic>
    </p:spTree>
    <p:extLst>
      <p:ext uri="{BB962C8B-B14F-4D97-AF65-F5344CB8AC3E}">
        <p14:creationId xmlns:p14="http://schemas.microsoft.com/office/powerpoint/2010/main" val="755727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7"/>
          <p:cNvSpPr txBox="1">
            <a:spLocks noGrp="1"/>
          </p:cNvSpPr>
          <p:nvPr>
            <p:ph type="ctrTitle"/>
          </p:nvPr>
        </p:nvSpPr>
        <p:spPr>
          <a:xfrm>
            <a:off x="855300" y="2726350"/>
            <a:ext cx="5969100" cy="1159800"/>
          </a:xfrm>
          <a:prstGeom prst="rect">
            <a:avLst/>
          </a:prstGeom>
          <a:effectLst>
            <a:outerShdw blurRad="50800" dist="38100" dir="5400000" algn="t" rotWithShape="0">
              <a:prstClr val="black">
                <a:alpha val="40000"/>
              </a:prstClr>
            </a:outerShdw>
          </a:effectLst>
        </p:spPr>
        <p:txBody>
          <a:bodyPr spcFirstLastPara="1" wrap="square" lIns="0" tIns="0" rIns="0" bIns="0" anchor="b" anchorCtr="0">
            <a:noAutofit/>
          </a:bodyPr>
          <a:lstStyle/>
          <a:p>
            <a:pPr marL="0" lvl="0" indent="0" algn="l" rtl="0">
              <a:spcBef>
                <a:spcPts val="0"/>
              </a:spcBef>
              <a:spcAft>
                <a:spcPts val="0"/>
              </a:spcAft>
              <a:buNone/>
            </a:pPr>
            <a:r>
              <a:rPr lang="en-IN" dirty="0"/>
              <a:t>DESIGN</a:t>
            </a:r>
            <a:endParaRPr dirty="0"/>
          </a:p>
        </p:txBody>
      </p:sp>
      <p:sp>
        <p:nvSpPr>
          <p:cNvPr id="372" name="Google Shape;372;p37"/>
          <p:cNvSpPr txBox="1">
            <a:spLocks noGrp="1"/>
          </p:cNvSpPr>
          <p:nvPr>
            <p:ph type="subTitle" idx="1"/>
          </p:nvPr>
        </p:nvSpPr>
        <p:spPr>
          <a:xfrm>
            <a:off x="855300" y="3983051"/>
            <a:ext cx="5969100" cy="428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1000"/>
              </a:spcAft>
              <a:buNone/>
            </a:pPr>
            <a:r>
              <a:rPr lang="en-IN" dirty="0"/>
              <a:t>Components used for the higher efficient turbines</a:t>
            </a:r>
          </a:p>
        </p:txBody>
      </p:sp>
      <p:sp>
        <p:nvSpPr>
          <p:cNvPr id="373" name="Google Shape;373;p37"/>
          <p:cNvSpPr txBox="1"/>
          <p:nvPr/>
        </p:nvSpPr>
        <p:spPr>
          <a:xfrm>
            <a:off x="739328" y="543375"/>
            <a:ext cx="967200" cy="1630500"/>
          </a:xfrm>
          <a:prstGeom prst="rect">
            <a:avLst/>
          </a:prstGeom>
          <a:noFill/>
          <a:ln>
            <a:noFill/>
          </a:ln>
          <a:effectLst>
            <a:outerShdw blurRad="50800" dist="38100" dir="5400000" algn="t" rotWithShape="0">
              <a:prstClr val="black">
                <a:alpha val="40000"/>
              </a:prst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3</a:t>
            </a:r>
            <a:endParaRPr sz="13000" b="1" dirty="0">
              <a:solidFill>
                <a:schemeClr val="accent4"/>
              </a:solidFill>
              <a:latin typeface="Titillium Web"/>
              <a:ea typeface="Titillium Web"/>
              <a:cs typeface="Titillium Web"/>
              <a:sym typeface="Titillium Web"/>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4" y="1627900"/>
            <a:ext cx="7245117" cy="2870400"/>
          </a:xfrm>
          <a:prstGeom prst="rect">
            <a:avLst/>
          </a:prstGeom>
        </p:spPr>
        <p:txBody>
          <a:bodyPr spcFirstLastPara="1" wrap="square" lIns="0" tIns="0" rIns="0" bIns="0" anchor="t" anchorCtr="0">
            <a:noAutofit/>
          </a:bodyPr>
          <a:lstStyle/>
          <a:p>
            <a:pPr marL="342900" indent="-342900"/>
            <a:r>
              <a:rPr lang="en-IN" sz="2100" dirty="0"/>
              <a:t>An </a:t>
            </a:r>
            <a:r>
              <a:rPr lang="en-IN" sz="2100" dirty="0" err="1"/>
              <a:t>airfoil</a:t>
            </a:r>
            <a:r>
              <a:rPr lang="en-IN" sz="2100" dirty="0"/>
              <a:t> is the foundation of wind turbine blade design. It plays a major role in the input efficiency of the wind turbine.</a:t>
            </a:r>
          </a:p>
          <a:p>
            <a:pPr marL="342900" indent="-342900"/>
            <a:r>
              <a:rPr lang="en-IN" sz="2100" dirty="0"/>
              <a:t>The software that is used to design blades or the </a:t>
            </a:r>
            <a:r>
              <a:rPr lang="en-IN" sz="2100" dirty="0" err="1"/>
              <a:t>airfoil</a:t>
            </a:r>
            <a:r>
              <a:rPr lang="en-IN" sz="2100" dirty="0"/>
              <a:t> of the blade is Q-blade. This software provides various simulation and designing tools that hold predefined values and data about the various types of </a:t>
            </a:r>
            <a:r>
              <a:rPr lang="en-IN" sz="2100" dirty="0" err="1"/>
              <a:t>airfoil</a:t>
            </a:r>
            <a:r>
              <a:rPr lang="en-IN" sz="2100" dirty="0"/>
              <a:t> structure.</a:t>
            </a:r>
          </a:p>
          <a:p>
            <a:pPr marL="342900" indent="-342900"/>
            <a:r>
              <a:rPr lang="en-IN" sz="2100" dirty="0"/>
              <a:t>The </a:t>
            </a:r>
            <a:r>
              <a:rPr lang="en-IN" sz="2100" dirty="0" err="1"/>
              <a:t>airfoil</a:t>
            </a:r>
            <a:r>
              <a:rPr lang="en-IN" sz="2100" dirty="0"/>
              <a:t> design used here is called NACA 2414</a:t>
            </a:r>
            <a:endParaRPr sz="2100" dirty="0"/>
          </a:p>
        </p:txBody>
      </p:sp>
      <p:sp>
        <p:nvSpPr>
          <p:cNvPr id="157" name="Google Shape;157;p19"/>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err="1"/>
              <a:t>Airfoil</a:t>
            </a:r>
            <a:endParaRPr dirty="0"/>
          </a:p>
        </p:txBody>
      </p:sp>
      <p:sp>
        <p:nvSpPr>
          <p:cNvPr id="158" name="Google Shape;158;p19"/>
          <p:cNvSpPr txBox="1">
            <a:spLocks noGrp="1"/>
          </p:cNvSpPr>
          <p:nvPr>
            <p:ph type="body" idx="2"/>
          </p:nvPr>
        </p:nvSpPr>
        <p:spPr>
          <a:xfrm>
            <a:off x="8883543" y="-956642"/>
            <a:ext cx="260457" cy="270366"/>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65" name="Google Shape;165;p20"/>
          <p:cNvSpPr txBox="1">
            <a:spLocks noGrp="1"/>
          </p:cNvSpPr>
          <p:nvPr>
            <p:ph type="body" idx="1"/>
          </p:nvPr>
        </p:nvSpPr>
        <p:spPr>
          <a:xfrm>
            <a:off x="855300" y="1627900"/>
            <a:ext cx="23157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66" name="Google Shape;166;p20"/>
          <p:cNvSpPr txBox="1">
            <a:spLocks noGrp="1"/>
          </p:cNvSpPr>
          <p:nvPr>
            <p:ph type="body" idx="2"/>
          </p:nvPr>
        </p:nvSpPr>
        <p:spPr>
          <a:xfrm>
            <a:off x="3414199" y="1627900"/>
            <a:ext cx="23157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67" name="Google Shape;167;p20"/>
          <p:cNvSpPr txBox="1">
            <a:spLocks noGrp="1"/>
          </p:cNvSpPr>
          <p:nvPr>
            <p:ph type="body" idx="3"/>
          </p:nvPr>
        </p:nvSpPr>
        <p:spPr>
          <a:xfrm>
            <a:off x="5973097" y="1627900"/>
            <a:ext cx="2315700" cy="2870400"/>
          </a:xfrm>
          <a:prstGeom prst="rect">
            <a:avLst/>
          </a:prstGeom>
        </p:spPr>
        <p:txBody>
          <a:bodyPr spcFirstLastPara="1" wrap="square" lIns="0" tIns="0" rIns="0" bIns="0" anchor="t" anchorCtr="0">
            <a:noAutofit/>
          </a:bodyPr>
          <a:lstStyle/>
          <a:p>
            <a:pPr marL="0" lvl="0" indent="0" algn="l" rtl="0">
              <a:spcBef>
                <a:spcPts val="1000"/>
              </a:spcBef>
              <a:spcAft>
                <a:spcPts val="1000"/>
              </a:spcAft>
              <a:buNone/>
            </a:pPr>
            <a:endParaRPr dirty="0"/>
          </a:p>
        </p:txBody>
      </p:sp>
      <p:sp>
        <p:nvSpPr>
          <p:cNvPr id="168" name="Google Shape;16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7" name="Picture 6"/>
          <p:cNvPicPr/>
          <p:nvPr/>
        </p:nvPicPr>
        <p:blipFill>
          <a:blip r:embed="rId3"/>
          <a:stretch>
            <a:fillRect/>
          </a:stretch>
        </p:blipFill>
        <p:spPr>
          <a:xfrm>
            <a:off x="-25028" y="6598"/>
            <a:ext cx="9169028" cy="51369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4" y="1627900"/>
            <a:ext cx="7245117" cy="2870400"/>
          </a:xfrm>
          <a:prstGeom prst="rect">
            <a:avLst/>
          </a:prstGeom>
        </p:spPr>
        <p:txBody>
          <a:bodyPr spcFirstLastPara="1" wrap="square" lIns="0" tIns="0" rIns="0" bIns="0" anchor="t" anchorCtr="0">
            <a:noAutofit/>
          </a:bodyPr>
          <a:lstStyle/>
          <a:p>
            <a:pPr marL="101600" indent="0">
              <a:buNone/>
            </a:pPr>
            <a:r>
              <a:rPr lang="en-IN" sz="2100" dirty="0"/>
              <a:t>The components mainly have a wind turbine, two mass drive train, substations to get pitch angle, permanent magnet synchronous machine, three phase V-I measurement, three-phase series RLC branch, voltage measurement, current measurement, RMS for voltage and current, first order filter, two products, one divide, three gains of 1.732, -1, 1/152.8, three constants of 12 for wind speed, 8500, 152.8, eight scopes and two displays connected intricately as a network.</a:t>
            </a:r>
          </a:p>
        </p:txBody>
      </p:sp>
      <p:sp>
        <p:nvSpPr>
          <p:cNvPr id="157" name="Google Shape;157;p19"/>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Electrical Components</a:t>
            </a:r>
            <a:endParaRPr dirty="0"/>
          </a:p>
        </p:txBody>
      </p:sp>
      <p:sp>
        <p:nvSpPr>
          <p:cNvPr id="158" name="Google Shape;158;p19"/>
          <p:cNvSpPr txBox="1">
            <a:spLocks noGrp="1"/>
          </p:cNvSpPr>
          <p:nvPr>
            <p:ph type="body" idx="2"/>
          </p:nvPr>
        </p:nvSpPr>
        <p:spPr>
          <a:xfrm>
            <a:off x="8883543" y="-956642"/>
            <a:ext cx="260457" cy="270366"/>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9544826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99592" y="5956126"/>
            <a:ext cx="7245117" cy="2870400"/>
          </a:xfrm>
          <a:prstGeom prst="rect">
            <a:avLst/>
          </a:prstGeom>
        </p:spPr>
        <p:txBody>
          <a:bodyPr spcFirstLastPara="1" wrap="square" lIns="0" tIns="0" rIns="0" bIns="0" anchor="t" anchorCtr="0">
            <a:noAutofit/>
          </a:bodyPr>
          <a:lstStyle/>
          <a:p>
            <a:pPr marL="101600" indent="0">
              <a:buNone/>
            </a:pPr>
            <a:r>
              <a:rPr lang="en-IN" sz="2100" dirty="0"/>
              <a:t>.</a:t>
            </a:r>
          </a:p>
        </p:txBody>
      </p:sp>
      <p:sp>
        <p:nvSpPr>
          <p:cNvPr id="157" name="Google Shape;157;p19"/>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Pitch Angle Controller</a:t>
            </a:r>
            <a:endParaRPr dirty="0"/>
          </a:p>
        </p:txBody>
      </p:sp>
      <p:sp>
        <p:nvSpPr>
          <p:cNvPr id="158" name="Google Shape;158;p19"/>
          <p:cNvSpPr txBox="1">
            <a:spLocks noGrp="1"/>
          </p:cNvSpPr>
          <p:nvPr>
            <p:ph type="body" idx="2"/>
          </p:nvPr>
        </p:nvSpPr>
        <p:spPr>
          <a:xfrm>
            <a:off x="899592" y="1707654"/>
            <a:ext cx="7416824" cy="2808312"/>
          </a:xfrm>
          <a:prstGeom prst="rect">
            <a:avLst/>
          </a:prstGeom>
        </p:spPr>
        <p:txBody>
          <a:bodyPr spcFirstLastPara="1" wrap="square" lIns="0" tIns="0" rIns="0" bIns="0" anchor="t" anchorCtr="0">
            <a:noAutofit/>
          </a:bodyPr>
          <a:lstStyle/>
          <a:p>
            <a:pPr marL="101600" indent="0">
              <a:buNone/>
            </a:pPr>
            <a:r>
              <a:rPr lang="en-IN" sz="2100" dirty="0"/>
              <a:t>Pitch control is the technology used to operate and control the angle of the blades in a wind turbine. It is made up by electric motors and gears, or hydraulic cylinders and a power supply system. </a:t>
            </a:r>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6" name="Picture 5" descr="Diagram&#10;&#10;Description automatically generated">
            <a:extLst>
              <a:ext uri="{FF2B5EF4-FFF2-40B4-BE49-F238E27FC236}">
                <a16:creationId xmlns:a16="http://schemas.microsoft.com/office/drawing/2014/main" id="{05E4A6D1-A78E-4B6E-8942-2572652CAC60}"/>
              </a:ext>
            </a:extLst>
          </p:cNvPr>
          <p:cNvPicPr/>
          <p:nvPr/>
        </p:nvPicPr>
        <p:blipFill>
          <a:blip r:embed="rId3"/>
          <a:stretch>
            <a:fillRect/>
          </a:stretch>
        </p:blipFill>
        <p:spPr>
          <a:xfrm>
            <a:off x="1763688" y="3363838"/>
            <a:ext cx="5224145" cy="1251585"/>
          </a:xfrm>
          <a:prstGeom prst="rect">
            <a:avLst/>
          </a:prstGeom>
        </p:spPr>
      </p:pic>
    </p:spTree>
    <p:extLst>
      <p:ext uri="{BB962C8B-B14F-4D97-AF65-F5344CB8AC3E}">
        <p14:creationId xmlns:p14="http://schemas.microsoft.com/office/powerpoint/2010/main" val="16232633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5400000" algn="t" rotWithShape="0">
              <a:prstClr val="black">
                <a:alpha val="40000"/>
              </a:prstClr>
            </a:outerShdw>
          </a:effectLst>
        </p:spPr>
        <p:txBody>
          <a:bodyPr/>
          <a:lstStyle/>
          <a:p>
            <a:r>
              <a:rPr lang="en-IN" dirty="0"/>
              <a:t>PAC design created in Simulink</a:t>
            </a:r>
          </a:p>
        </p:txBody>
      </p:sp>
      <p:sp>
        <p:nvSpPr>
          <p:cNvPr id="3" name="Text Placeholder 2"/>
          <p:cNvSpPr>
            <a:spLocks noGrp="1"/>
          </p:cNvSpPr>
          <p:nvPr>
            <p:ph type="body" idx="1"/>
          </p:nvPr>
        </p:nvSpPr>
        <p:spPr/>
        <p:txBody>
          <a:bodyPr/>
          <a:lstStyle/>
          <a:p>
            <a:endParaRPr lang="en-IN" dirty="0"/>
          </a:p>
        </p:txBody>
      </p:sp>
      <p:sp>
        <p:nvSpPr>
          <p:cNvPr id="4" name="Text Placeholder 3"/>
          <p:cNvSpPr>
            <a:spLocks noGrp="1"/>
          </p:cNvSpPr>
          <p:nvPr>
            <p:ph type="body" idx="2"/>
          </p:nvPr>
        </p:nvSpPr>
        <p:spPr/>
        <p:txBody>
          <a:bodyPr/>
          <a:lstStyle/>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7" name="Picture 6"/>
          <p:cNvPicPr/>
          <p:nvPr/>
        </p:nvPicPr>
        <p:blipFill>
          <a:blip r:embed="rId2"/>
          <a:stretch>
            <a:fillRect/>
          </a:stretch>
        </p:blipFill>
        <p:spPr>
          <a:xfrm>
            <a:off x="1403648" y="1851670"/>
            <a:ext cx="6156176" cy="2499741"/>
          </a:xfrm>
          <a:prstGeom prst="rect">
            <a:avLst/>
          </a:prstGeom>
        </p:spPr>
      </p:pic>
    </p:spTree>
    <p:extLst>
      <p:ext uri="{BB962C8B-B14F-4D97-AF65-F5344CB8AC3E}">
        <p14:creationId xmlns:p14="http://schemas.microsoft.com/office/powerpoint/2010/main" val="10745302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05D9-6283-4A7E-BC55-6F15C571EC9A}"/>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en-IN" dirty="0"/>
              <a:t>PAC Equations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44E7DD4-F287-4C9A-9E40-AA868C4A78EF}"/>
                  </a:ext>
                </a:extLst>
              </p:cNvPr>
              <p:cNvSpPr>
                <a:spLocks noGrp="1"/>
              </p:cNvSpPr>
              <p:nvPr>
                <p:ph type="body" idx="1"/>
              </p:nvPr>
            </p:nvSpPr>
            <p:spPr>
              <a:xfrm>
                <a:off x="855274" y="1627900"/>
                <a:ext cx="7433399" cy="2870400"/>
              </a:xfrm>
            </p:spPr>
            <p:txBody>
              <a:bodyPr/>
              <a:lstStyle/>
              <a:p>
                <a:pPr>
                  <a:lnSpc>
                    <a:spcPct val="107000"/>
                  </a:lnSpc>
                  <a:spcAft>
                    <a:spcPts val="800"/>
                  </a:spcAft>
                </a:pP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𝑟𝑒𝑓</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=0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𝑓𝑜𝑟</m:t>
                    </m:r>
                    <m:r>
                      <a:rPr lang="en-IN" sz="1800" i="1">
                        <a:effectLst/>
                        <a:latin typeface="Cambria Math" panose="02040503050406030204" pitchFamily="18" charset="0"/>
                        <a:ea typeface="Calibri" panose="020F0502020204030204" pitchFamily="34" charset="0"/>
                        <a:cs typeface="Times New Roman" panose="02020603050405020304" pitchFamily="18" charset="0"/>
                      </a:rPr>
                      <m:t> 0&lt;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𝛺</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&lt;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𝛺</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sub>
                    </m:sSub>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𝑟𝑒𝑓</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𝛺</m:t>
                        </m:r>
                      </m:den>
                    </m:f>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𝛺</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𝛺</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𝛺</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𝛺</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𝑏</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m:t>
                        </m:r>
                      </m:den>
                    </m:f>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𝑟𝑒𝑓</m:t>
                        </m:r>
                      </m:sub>
                    </m:sSub>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Text Placeholder 2">
                <a:extLst>
                  <a:ext uri="{FF2B5EF4-FFF2-40B4-BE49-F238E27FC236}">
                    <a16:creationId xmlns:a16="http://schemas.microsoft.com/office/drawing/2014/main" id="{844E7DD4-F287-4C9A-9E40-AA868C4A78EF}"/>
                  </a:ext>
                </a:extLst>
              </p:cNvPr>
              <p:cNvSpPr>
                <a:spLocks noGrp="1" noRot="1" noChangeAspect="1" noMove="1" noResize="1" noEditPoints="1" noAdjustHandles="1" noChangeArrowheads="1" noChangeShapeType="1" noTextEdit="1"/>
              </p:cNvSpPr>
              <p:nvPr>
                <p:ph type="body" idx="1"/>
              </p:nvPr>
            </p:nvSpPr>
            <p:spPr>
              <a:xfrm>
                <a:off x="855274" y="1627900"/>
                <a:ext cx="7433399" cy="2870400"/>
              </a:xfrm>
              <a:blipFill>
                <a:blip r:embed="rId2"/>
                <a:stretch>
                  <a:fillRect l="-656" t="-31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B38AFF7-345D-433E-B8BA-FEEBCCB39FDF}"/>
                  </a:ext>
                </a:extLst>
              </p:cNvPr>
              <p:cNvSpPr>
                <a:spLocks noGrp="1"/>
              </p:cNvSpPr>
              <p:nvPr>
                <p:ph type="body" idx="2"/>
              </p:nvPr>
            </p:nvSpPr>
            <p:spPr>
              <a:xfrm>
                <a:off x="855274" y="3147814"/>
                <a:ext cx="6696744" cy="1512168"/>
              </a:xfrm>
            </p:spPr>
            <p:txBody>
              <a:bodyPr/>
              <a:lstStyle/>
              <a:p>
                <a14:m>
                  <m:oMath xmlns:m="http://schemas.openxmlformats.org/officeDocument/2006/math">
                    <m:sSub>
                      <m:sSubPr>
                        <m:ctrlPr>
                          <a:rPr lang="en-IN" i="1" smtClean="0">
                            <a:effectLst/>
                            <a:latin typeface="Cambria Math" panose="02040503050406030204" pitchFamily="18" charset="0"/>
                            <a:ea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𝑟𝑒𝑓</m:t>
                        </m:r>
                      </m:sub>
                    </m:sSub>
                  </m:oMath>
                </a14:m>
                <a:r>
                  <a:rPr lang="en-IN" dirty="0"/>
                  <a:t> is the reference signal,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0</m:t>
                        </m:r>
                      </m:sub>
                    </m:sSub>
                  </m:oMath>
                </a14:m>
                <a:r>
                  <a:rPr lang="en-IN" dirty="0"/>
                  <a:t> is the present signal.</a:t>
                </a:r>
              </a:p>
              <a:p>
                <a14:m>
                  <m:oMath xmlns:m="http://schemas.openxmlformats.org/officeDocument/2006/math">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𝛽</m:t>
                    </m:r>
                  </m:oMath>
                </a14:m>
                <a:r>
                  <a:rPr lang="en-IN" dirty="0"/>
                  <a:t> is the pitch servo output signal.</a:t>
                </a:r>
              </a:p>
              <a:p>
                <a14:m>
                  <m:oMath xmlns:m="http://schemas.openxmlformats.org/officeDocument/2006/math">
                    <m:sSub>
                      <m:sSubPr>
                        <m:ctrlPr>
                          <a:rPr lang="en-IN" i="1" smtClean="0">
                            <a:effectLst/>
                            <a:latin typeface="Cambria Math" panose="020405030504060302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𝛺</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IN" dirty="0"/>
                  <a:t> is the maximum rated speed.</a:t>
                </a:r>
              </a:p>
              <a:p>
                <a14:m>
                  <m:oMath xmlns:m="http://schemas.openxmlformats.org/officeDocument/2006/math">
                    <m:sSub>
                      <m:sSubPr>
                        <m:ctrlPr>
                          <a:rPr lang="en-IN" i="1" smtClean="0">
                            <a:effectLst/>
                            <a:latin typeface="Cambria Math" panose="02040503050406030204" pitchFamily="18" charset="0"/>
                            <a:ea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𝛺</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r>
                  <a:rPr lang="en-IN" dirty="0"/>
                  <a:t> is the generator speed.</a:t>
                </a:r>
              </a:p>
              <a:p>
                <a:endParaRPr lang="en-IN" dirty="0"/>
              </a:p>
              <a:p>
                <a:endParaRPr lang="en-IN" dirty="0"/>
              </a:p>
              <a:p>
                <a:endParaRPr lang="en-IN" dirty="0"/>
              </a:p>
            </p:txBody>
          </p:sp>
        </mc:Choice>
        <mc:Fallback xmlns="">
          <p:sp>
            <p:nvSpPr>
              <p:cNvPr id="4" name="Text Placeholder 3">
                <a:extLst>
                  <a:ext uri="{FF2B5EF4-FFF2-40B4-BE49-F238E27FC236}">
                    <a16:creationId xmlns:a16="http://schemas.microsoft.com/office/drawing/2014/main" id="{CB38AFF7-345D-433E-B8BA-FEEBCCB39FDF}"/>
                  </a:ext>
                </a:extLst>
              </p:cNvPr>
              <p:cNvSpPr>
                <a:spLocks noGrp="1" noRot="1" noChangeAspect="1" noMove="1" noResize="1" noEditPoints="1" noAdjustHandles="1" noChangeArrowheads="1" noChangeShapeType="1" noTextEdit="1"/>
              </p:cNvSpPr>
              <p:nvPr>
                <p:ph type="body" idx="2"/>
              </p:nvPr>
            </p:nvSpPr>
            <p:spPr>
              <a:xfrm>
                <a:off x="855274" y="3147814"/>
                <a:ext cx="6696744" cy="1512168"/>
              </a:xfrm>
              <a:blipFill>
                <a:blip r:embed="rId3"/>
                <a:stretch>
                  <a:fillRect l="-728" t="-2419" b="-4032"/>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BE9241C2-9701-4C32-9866-3651C949D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659567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Wind turbine function block </a:t>
            </a: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76200" indent="0">
              <a:buNone/>
            </a:pPr>
            <a:r>
              <a:rPr lang="en-IN" sz="2100" dirty="0"/>
              <a:t>The MATLAB/Simulink 2021 offers a predefined function block that acts a wind turbine considering every parameter like wind speed(m/s), torque(</a:t>
            </a:r>
            <a:r>
              <a:rPr lang="en-IN" sz="2100" dirty="0" err="1"/>
              <a:t>pu</a:t>
            </a:r>
            <a:r>
              <a:rPr lang="en-IN" sz="2100" dirty="0"/>
              <a:t>), pitch angle(</a:t>
            </a:r>
            <a:r>
              <a:rPr lang="en-IN" sz="2100" dirty="0" err="1"/>
              <a:t>deg</a:t>
            </a:r>
            <a:r>
              <a:rPr lang="en-IN" sz="2100" dirty="0"/>
              <a:t>) and generator speed(</a:t>
            </a:r>
            <a:r>
              <a:rPr lang="en-IN" sz="2100" dirty="0" err="1"/>
              <a:t>pu</a:t>
            </a:r>
            <a:r>
              <a:rPr lang="en-IN" sz="2100" dirty="0"/>
              <a:t>).</a:t>
            </a:r>
          </a:p>
          <a:p>
            <a:pPr marL="0" lvl="0" indent="0">
              <a:buNone/>
            </a:pPr>
            <a:endParaRPr sz="20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7" name="Picture 6"/>
          <p:cNvPicPr/>
          <p:nvPr/>
        </p:nvPicPr>
        <p:blipFill>
          <a:blip r:embed="rId3"/>
          <a:stretch>
            <a:fillRect/>
          </a:stretch>
        </p:blipFill>
        <p:spPr>
          <a:xfrm>
            <a:off x="3491880" y="3075806"/>
            <a:ext cx="1368152" cy="1462033"/>
          </a:xfrm>
          <a:prstGeom prst="rect">
            <a:avLst/>
          </a:prstGeom>
        </p:spPr>
      </p:pic>
    </p:spTree>
    <p:extLst>
      <p:ext uri="{BB962C8B-B14F-4D97-AF65-F5344CB8AC3E}">
        <p14:creationId xmlns:p14="http://schemas.microsoft.com/office/powerpoint/2010/main" val="18782125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300" y="836000"/>
            <a:ext cx="7433400" cy="497100"/>
          </a:xfrm>
          <a:prstGeom prst="rect">
            <a:avLst/>
          </a:prstGeom>
          <a:effectLst>
            <a:outerShdw blurRad="50800" dist="38100" dir="8100000" algn="tr"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 dirty="0"/>
              <a:t>CONTENTS</a:t>
            </a:r>
            <a:endParaRPr dirty="0"/>
          </a:p>
        </p:txBody>
      </p:sp>
      <p:sp>
        <p:nvSpPr>
          <p:cNvPr id="102" name="Google Shape;102;p13"/>
          <p:cNvSpPr txBox="1">
            <a:spLocks noGrp="1"/>
          </p:cNvSpPr>
          <p:nvPr>
            <p:ph type="body" idx="1"/>
          </p:nvPr>
        </p:nvSpPr>
        <p:spPr>
          <a:xfrm>
            <a:off x="855274" y="1627900"/>
            <a:ext cx="4868853" cy="1821900"/>
          </a:xfrm>
          <a:prstGeom prst="rect">
            <a:avLst/>
          </a:prstGeom>
        </p:spPr>
        <p:txBody>
          <a:bodyPr spcFirstLastPara="1" wrap="square" lIns="0" tIns="0" rIns="0" bIns="0" anchor="t" anchorCtr="0">
            <a:noAutofit/>
          </a:bodyPr>
          <a:lstStyle/>
          <a:p>
            <a:pPr lvl="0" indent="-457200" algn="l" rtl="0">
              <a:spcBef>
                <a:spcPts val="0"/>
              </a:spcBef>
              <a:spcAft>
                <a:spcPts val="0"/>
              </a:spcAft>
              <a:buClr>
                <a:schemeClr val="dk1"/>
              </a:buClr>
              <a:buSzPts val="1100"/>
              <a:buFont typeface="Arial"/>
              <a:buAutoNum type="arabicPeriod"/>
            </a:pPr>
            <a:r>
              <a:rPr lang="en-IN" sz="2400" dirty="0"/>
              <a:t>Introduction</a:t>
            </a:r>
          </a:p>
          <a:p>
            <a:pPr lvl="0" indent="-457200" algn="l" rtl="0">
              <a:spcBef>
                <a:spcPts val="0"/>
              </a:spcBef>
              <a:spcAft>
                <a:spcPts val="0"/>
              </a:spcAft>
              <a:buClr>
                <a:schemeClr val="dk1"/>
              </a:buClr>
              <a:buSzPts val="1100"/>
              <a:buFont typeface="Arial"/>
              <a:buAutoNum type="arabicPeriod"/>
            </a:pPr>
            <a:r>
              <a:rPr lang="en-IN" sz="2400" dirty="0"/>
              <a:t>Forces acting on a wind turbine</a:t>
            </a:r>
          </a:p>
          <a:p>
            <a:pPr lvl="0" indent="-457200" algn="l" rtl="0">
              <a:spcBef>
                <a:spcPts val="0"/>
              </a:spcBef>
              <a:spcAft>
                <a:spcPts val="0"/>
              </a:spcAft>
              <a:buClr>
                <a:schemeClr val="dk1"/>
              </a:buClr>
              <a:buSzPts val="1100"/>
              <a:buFont typeface="Arial"/>
              <a:buAutoNum type="arabicPeriod"/>
            </a:pPr>
            <a:r>
              <a:rPr lang="en-IN" sz="2400" dirty="0"/>
              <a:t>Design</a:t>
            </a:r>
          </a:p>
          <a:p>
            <a:pPr lvl="0" indent="-457200" algn="l" rtl="0">
              <a:spcBef>
                <a:spcPts val="0"/>
              </a:spcBef>
              <a:spcAft>
                <a:spcPts val="0"/>
              </a:spcAft>
              <a:buClr>
                <a:schemeClr val="dk1"/>
              </a:buClr>
              <a:buSzPts val="1100"/>
              <a:buFont typeface="Arial"/>
              <a:buAutoNum type="arabicPeriod"/>
            </a:pPr>
            <a:r>
              <a:rPr lang="en-IN" sz="2400" dirty="0"/>
              <a:t>Input</a:t>
            </a:r>
          </a:p>
          <a:p>
            <a:pPr lvl="0" indent="-457200" algn="l" rtl="0">
              <a:spcBef>
                <a:spcPts val="0"/>
              </a:spcBef>
              <a:spcAft>
                <a:spcPts val="0"/>
              </a:spcAft>
              <a:buClr>
                <a:schemeClr val="dk1"/>
              </a:buClr>
              <a:buSzPts val="1100"/>
              <a:buFont typeface="Arial"/>
              <a:buAutoNum type="arabicPeriod"/>
            </a:pPr>
            <a:r>
              <a:rPr lang="en-IN" sz="2400" dirty="0"/>
              <a:t>Output</a:t>
            </a:r>
          </a:p>
          <a:p>
            <a:pPr lvl="0" indent="-457200" algn="l" rtl="0">
              <a:spcBef>
                <a:spcPts val="0"/>
              </a:spcBef>
              <a:spcAft>
                <a:spcPts val="0"/>
              </a:spcAft>
              <a:buClr>
                <a:schemeClr val="dk1"/>
              </a:buClr>
              <a:buSzPts val="1100"/>
              <a:buFont typeface="Arial"/>
              <a:buAutoNum type="arabicPeriod"/>
            </a:pPr>
            <a:r>
              <a:rPr lang="en-IN" sz="2400" dirty="0"/>
              <a:t>Final Model</a:t>
            </a:r>
          </a:p>
          <a:p>
            <a:pPr lvl="0" indent="-457200" algn="l" rtl="0">
              <a:spcBef>
                <a:spcPts val="0"/>
              </a:spcBef>
              <a:spcAft>
                <a:spcPts val="0"/>
              </a:spcAft>
              <a:buClr>
                <a:schemeClr val="dk1"/>
              </a:buClr>
              <a:buSzPts val="1100"/>
              <a:buFont typeface="Arial"/>
              <a:buAutoNum type="arabicPeriod"/>
            </a:pPr>
            <a:r>
              <a:rPr lang="en-IN" sz="2400" dirty="0"/>
              <a:t>List of </a:t>
            </a:r>
            <a:r>
              <a:rPr lang="en-IN" sz="2400" dirty="0" err="1"/>
              <a:t>refernces</a:t>
            </a:r>
            <a:endParaRPr lang="en-IN" sz="2400"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ext Placeholder 2"/>
          <p:cNvSpPr>
            <a:spLocks noGrp="1"/>
          </p:cNvSpPr>
          <p:nvPr>
            <p:ph type="body" idx="2"/>
          </p:nvPr>
        </p:nvSpPr>
        <p:spPr/>
        <p:txBody>
          <a:bodyPr/>
          <a:lstStyle/>
          <a:p>
            <a:pPr marL="10160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Two-mass drive train</a:t>
            </a: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76200" indent="0">
              <a:buNone/>
            </a:pPr>
            <a:r>
              <a:rPr lang="en-IN" sz="2100" dirty="0"/>
              <a:t>A drive train is there to help transfer the torque from the turbine blades to the generator. </a:t>
            </a:r>
          </a:p>
          <a:p>
            <a:pPr marL="0" lvl="0" indent="0">
              <a:buNone/>
            </a:pPr>
            <a:endParaRPr sz="20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6" name="Picture 5">
            <a:extLst>
              <a:ext uri="{FF2B5EF4-FFF2-40B4-BE49-F238E27FC236}">
                <a16:creationId xmlns:a16="http://schemas.microsoft.com/office/drawing/2014/main" id="{6711B44B-F642-4F47-9747-CEA7BEF4179B}"/>
              </a:ext>
            </a:extLst>
          </p:cNvPr>
          <p:cNvPicPr/>
          <p:nvPr/>
        </p:nvPicPr>
        <p:blipFill>
          <a:blip r:embed="rId3"/>
          <a:stretch>
            <a:fillRect/>
          </a:stretch>
        </p:blipFill>
        <p:spPr>
          <a:xfrm>
            <a:off x="1403648" y="2499742"/>
            <a:ext cx="5976664" cy="1785104"/>
          </a:xfrm>
          <a:prstGeom prst="rect">
            <a:avLst/>
          </a:prstGeom>
        </p:spPr>
      </p:pic>
    </p:spTree>
    <p:extLst>
      <p:ext uri="{BB962C8B-B14F-4D97-AF65-F5344CB8AC3E}">
        <p14:creationId xmlns:p14="http://schemas.microsoft.com/office/powerpoint/2010/main" val="25425348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B7CB-8AA1-46B0-A4D9-5C4BAD0B450D}"/>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en-IN" dirty="0"/>
              <a:t>Two-Mass Drive Train Equations</a:t>
            </a:r>
          </a:p>
        </p:txBody>
      </p:sp>
      <p:sp>
        <p:nvSpPr>
          <p:cNvPr id="3" name="Text Placeholder 2">
            <a:extLst>
              <a:ext uri="{FF2B5EF4-FFF2-40B4-BE49-F238E27FC236}">
                <a16:creationId xmlns:a16="http://schemas.microsoft.com/office/drawing/2014/main" id="{9C23E363-3245-4205-8068-65B7E9C8921A}"/>
              </a:ext>
            </a:extLst>
          </p:cNvPr>
          <p:cNvSpPr>
            <a:spLocks noGrp="1"/>
          </p:cNvSpPr>
          <p:nvPr>
            <p:ph type="body" idx="1"/>
          </p:nvPr>
        </p:nvSpPr>
        <p:spPr>
          <a:xfrm>
            <a:off x="851812" y="1707654"/>
            <a:ext cx="7533124" cy="2760000"/>
          </a:xfrm>
        </p:spPr>
        <p:txBody>
          <a:bodyPr/>
          <a:lstStyle/>
          <a:p>
            <a:r>
              <a:rPr lang="en-IN" sz="1800" dirty="0">
                <a:effectLst/>
                <a:latin typeface="Times New Roman" panose="02020603050405020304" pitchFamily="18" charset="0"/>
                <a:ea typeface="Calibri" panose="020F0502020204030204" pitchFamily="34" charset="0"/>
              </a:rPr>
              <a:t>2H</a:t>
            </a:r>
            <a:r>
              <a:rPr lang="en-IN" sz="1800" baseline="-25000" dirty="0">
                <a:effectLst/>
                <a:latin typeface="Times New Roman" panose="02020603050405020304" pitchFamily="18" charset="0"/>
                <a:ea typeface="Calibri" panose="020F0502020204030204" pitchFamily="34" charset="0"/>
              </a:rPr>
              <a:t>t </a:t>
            </a:r>
            <a:r>
              <a:rPr lang="en-IN" sz="1800" dirty="0">
                <a:effectLst/>
                <a:latin typeface="Times New Roman" panose="02020603050405020304" pitchFamily="18" charset="0"/>
                <a:ea typeface="Calibri" panose="020F0502020204030204" pitchFamily="34" charset="0"/>
              </a:rPr>
              <a:t>dw</a:t>
            </a:r>
            <a:r>
              <a:rPr lang="en-IN" sz="1800" baseline="-25000" dirty="0">
                <a:effectLst/>
                <a:latin typeface="Times New Roman" panose="02020603050405020304" pitchFamily="18" charset="0"/>
                <a:ea typeface="Calibri" panose="020F0502020204030204" pitchFamily="34" charset="0"/>
              </a:rPr>
              <a:t>t</a:t>
            </a:r>
            <a:r>
              <a:rPr lang="en-IN" sz="1800" dirty="0">
                <a:effectLst/>
                <a:latin typeface="Times New Roman" panose="02020603050405020304" pitchFamily="18" charset="0"/>
                <a:ea typeface="Calibri" panose="020F0502020204030204" pitchFamily="34" charset="0"/>
              </a:rPr>
              <a:t>/dt = T</a:t>
            </a:r>
            <a:r>
              <a:rPr lang="en-IN" sz="1800" baseline="-25000" dirty="0">
                <a:effectLst/>
                <a:latin typeface="Times New Roman" panose="02020603050405020304" pitchFamily="18" charset="0"/>
                <a:ea typeface="Calibri" panose="020F0502020204030204" pitchFamily="34" charset="0"/>
              </a:rPr>
              <a:t>m</a:t>
            </a:r>
            <a:r>
              <a:rPr lang="en-IN" sz="1800" dirty="0">
                <a:effectLst/>
                <a:latin typeface="Times New Roman" panose="02020603050405020304" pitchFamily="18" charset="0"/>
                <a:ea typeface="Calibri" panose="020F0502020204030204" pitchFamily="34" charset="0"/>
              </a:rPr>
              <a:t> – T</a:t>
            </a:r>
            <a:r>
              <a:rPr lang="en-IN" sz="1800" baseline="-25000" dirty="0">
                <a:effectLst/>
                <a:latin typeface="Times New Roman" panose="02020603050405020304" pitchFamily="18" charset="0"/>
                <a:ea typeface="Calibri" panose="020F0502020204030204" pitchFamily="34" charset="0"/>
              </a:rPr>
              <a:t>s                                          </a:t>
            </a:r>
          </a:p>
          <a:p>
            <a:r>
              <a:rPr lang="en-IN" sz="1800" dirty="0">
                <a:effectLst/>
                <a:latin typeface="Times New Roman" panose="02020603050405020304" pitchFamily="18" charset="0"/>
                <a:ea typeface="Calibri" panose="020F0502020204030204" pitchFamily="34" charset="0"/>
              </a:rPr>
              <a:t>(1/w</a:t>
            </a:r>
            <a:r>
              <a:rPr lang="en-IN" sz="1800" baseline="-25000" dirty="0">
                <a:effectLst/>
                <a:latin typeface="Times New Roman" panose="02020603050405020304" pitchFamily="18" charset="0"/>
                <a:ea typeface="Calibri" panose="020F0502020204030204" pitchFamily="34" charset="0"/>
              </a:rPr>
              <a:t>ebs</a:t>
            </a:r>
            <a:r>
              <a:rPr lang="en-IN" sz="1800" dirty="0">
                <a:effectLst/>
                <a:latin typeface="Times New Roman" panose="02020603050405020304" pitchFamily="18" charset="0"/>
                <a:ea typeface="Calibri" panose="020F0502020204030204" pitchFamily="34" charset="0"/>
              </a:rPr>
              <a:t>)(</a:t>
            </a:r>
            <a:r>
              <a:rPr lang="en-IN" sz="1800" dirty="0" err="1">
                <a:effectLst/>
                <a:latin typeface="Times New Roman" panose="02020603050405020304" pitchFamily="18" charset="0"/>
                <a:ea typeface="Calibri" panose="020F0502020204030204" pitchFamily="34" charset="0"/>
              </a:rPr>
              <a:t>dθ</a:t>
            </a:r>
            <a:r>
              <a:rPr lang="en-IN" sz="1800" baseline="-25000" dirty="0" err="1">
                <a:effectLst/>
                <a:latin typeface="Times New Roman" panose="02020603050405020304" pitchFamily="18" charset="0"/>
                <a:ea typeface="Calibri" panose="020F0502020204030204" pitchFamily="34" charset="0"/>
              </a:rPr>
              <a:t>sta</a:t>
            </a:r>
            <a:r>
              <a:rPr lang="en-IN" sz="1800" dirty="0">
                <a:effectLst/>
                <a:latin typeface="Times New Roman" panose="02020603050405020304" pitchFamily="18" charset="0"/>
                <a:ea typeface="Calibri" panose="020F0502020204030204" pitchFamily="34" charset="0"/>
              </a:rPr>
              <a:t>/dt) = </a:t>
            </a:r>
            <a:r>
              <a:rPr lang="en-IN" sz="1800" dirty="0" err="1">
                <a:effectLst/>
                <a:latin typeface="Times New Roman" panose="02020603050405020304" pitchFamily="18" charset="0"/>
                <a:ea typeface="Calibri" panose="020F0502020204030204" pitchFamily="34" charset="0"/>
              </a:rPr>
              <a:t>w</a:t>
            </a:r>
            <a:r>
              <a:rPr lang="en-IN" sz="1800" baseline="-25000" dirty="0" err="1">
                <a:effectLst/>
                <a:latin typeface="Times New Roman" panose="02020603050405020304" pitchFamily="18" charset="0"/>
                <a:ea typeface="Calibri" panose="020F0502020204030204" pitchFamily="34" charset="0"/>
              </a:rPr>
              <a:t>t</a:t>
            </a:r>
            <a:r>
              <a:rPr lang="en-IN" sz="1800" baseline="-250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w</a:t>
            </a:r>
            <a:r>
              <a:rPr lang="en-IN" sz="1800" baseline="-25000" dirty="0" err="1">
                <a:effectLst/>
                <a:latin typeface="Times New Roman" panose="02020603050405020304" pitchFamily="18" charset="0"/>
                <a:ea typeface="Calibri" panose="020F0502020204030204" pitchFamily="34" charset="0"/>
              </a:rPr>
              <a:t>r</a:t>
            </a:r>
            <a:r>
              <a:rPr lang="en-IN" sz="1800" baseline="-25000" dirty="0">
                <a:effectLst/>
                <a:latin typeface="Times New Roman" panose="02020603050405020304" pitchFamily="18" charset="0"/>
                <a:ea typeface="Calibri" panose="020F0502020204030204" pitchFamily="34" charset="0"/>
              </a:rPr>
              <a:t>                             </a:t>
            </a:r>
            <a:endParaRPr lang="en-IN" sz="1800" baseline="-25000"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s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IN"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ss</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θ</a:t>
            </a:r>
            <a:r>
              <a:rPr lang="en-IN"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sta</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
            </a:r>
            <a:r>
              <a:rPr lang="en-IN" sz="1800" baseline="-250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dθ</a:t>
            </a:r>
            <a:r>
              <a:rPr lang="en-IN"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sta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Ht</a:t>
            </a:r>
            <a:r>
              <a:rPr lang="en-IN" sz="1800" dirty="0">
                <a:effectLst/>
                <a:latin typeface="Calibri" panose="020F0502020204030204" pitchFamily="34" charset="0"/>
                <a:ea typeface="Calibri" panose="020F0502020204030204" pitchFamily="34" charset="0"/>
                <a:cs typeface="Times New Roman" panose="02020603050405020304" pitchFamily="18" charset="0"/>
              </a:rPr>
              <a:t>= Inertia constant,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θsta</a:t>
            </a:r>
            <a:r>
              <a:rPr lang="en-IN" sz="1800" dirty="0">
                <a:effectLst/>
                <a:latin typeface="Calibri" panose="020F0502020204030204" pitchFamily="34" charset="0"/>
                <a:ea typeface="Calibri" panose="020F0502020204030204" pitchFamily="34" charset="0"/>
                <a:cs typeface="Times New Roman" panose="02020603050405020304" pitchFamily="18" charset="0"/>
              </a:rPr>
              <a:t>= Shaft twist angle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Angular speed of turbine</a:t>
            </a: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Wr</a:t>
            </a:r>
            <a:r>
              <a:rPr lang="en-IN" sz="1800" dirty="0">
                <a:effectLst/>
                <a:latin typeface="Calibri" panose="020F0502020204030204" pitchFamily="34" charset="0"/>
                <a:ea typeface="Calibri" panose="020F0502020204030204" pitchFamily="34" charset="0"/>
                <a:cs typeface="Times New Roman" panose="02020603050405020304" pitchFamily="18" charset="0"/>
              </a:rPr>
              <a:t>= Rotor Speed of generator, Webs= Electrical base speed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Ts= Shaft Torque </a:t>
            </a: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Kss</a:t>
            </a:r>
            <a:r>
              <a:rPr lang="en-IN" sz="1800" dirty="0">
                <a:effectLst/>
                <a:latin typeface="Calibri" panose="020F0502020204030204" pitchFamily="34" charset="0"/>
                <a:ea typeface="Calibri" panose="020F0502020204030204" pitchFamily="34" charset="0"/>
                <a:cs typeface="Times New Roman" panose="02020603050405020304" pitchFamily="18" charset="0"/>
              </a:rPr>
              <a:t>= Shaft Stiffness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Dt= Damping Coefficient</a:t>
            </a:r>
          </a:p>
          <a:p>
            <a:pPr marL="762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9DB01D8-DE49-4DBD-9374-4F175B78AE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5754436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27584" y="483518"/>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Permanent magnet synchronous generator</a:t>
            </a: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0" lvl="0" indent="0">
              <a:buNone/>
            </a:pPr>
            <a:r>
              <a:rPr lang="en-IN" sz="2100" dirty="0"/>
              <a:t>The Permanent Magnet Synchronous Generator (PMSG) is used to produce electricity from the mechanical energy obtained from the wind.</a:t>
            </a:r>
          </a:p>
          <a:p>
            <a:pPr marL="0" lvl="0" indent="0">
              <a:buNone/>
            </a:pPr>
            <a:endParaRPr sz="20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571750"/>
            <a:ext cx="2304256" cy="1985015"/>
          </a:xfrm>
          <a:prstGeom prst="rect">
            <a:avLst/>
          </a:prstGeom>
          <a:noFill/>
        </p:spPr>
      </p:pic>
    </p:spTree>
    <p:extLst>
      <p:ext uri="{BB962C8B-B14F-4D97-AF65-F5344CB8AC3E}">
        <p14:creationId xmlns:p14="http://schemas.microsoft.com/office/powerpoint/2010/main" val="27665200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27584" y="77155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Other electrical components</a:t>
            </a: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342900" indent="-342900"/>
            <a:r>
              <a:rPr lang="en-IN" sz="2100" dirty="0"/>
              <a:t>Voltage and current measurement block</a:t>
            </a:r>
          </a:p>
          <a:p>
            <a:pPr marL="342900" indent="-342900"/>
            <a:r>
              <a:rPr lang="en-IN" sz="2100" dirty="0"/>
              <a:t>Three phase RLC branch</a:t>
            </a:r>
          </a:p>
          <a:p>
            <a:pPr marL="342900" indent="-342900"/>
            <a:r>
              <a:rPr lang="en-IN" sz="2100" dirty="0"/>
              <a:t>Power output</a:t>
            </a:r>
            <a:endParaRPr sz="21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6" name="Picture 5"/>
          <p:cNvPicPr/>
          <p:nvPr/>
        </p:nvPicPr>
        <p:blipFill>
          <a:blip r:embed="rId3"/>
          <a:stretch>
            <a:fillRect/>
          </a:stretch>
        </p:blipFill>
        <p:spPr>
          <a:xfrm>
            <a:off x="4522192" y="2067694"/>
            <a:ext cx="3002136" cy="2736303"/>
          </a:xfrm>
          <a:prstGeom prst="rect">
            <a:avLst/>
          </a:prstGeom>
        </p:spPr>
      </p:pic>
    </p:spTree>
    <p:extLst>
      <p:ext uri="{BB962C8B-B14F-4D97-AF65-F5344CB8AC3E}">
        <p14:creationId xmlns:p14="http://schemas.microsoft.com/office/powerpoint/2010/main" val="24479739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7"/>
          <p:cNvSpPr txBox="1">
            <a:spLocks noGrp="1"/>
          </p:cNvSpPr>
          <p:nvPr>
            <p:ph type="ctrTitle"/>
          </p:nvPr>
        </p:nvSpPr>
        <p:spPr>
          <a:xfrm>
            <a:off x="855300" y="2726350"/>
            <a:ext cx="5969100" cy="1159800"/>
          </a:xfrm>
          <a:prstGeom prst="rect">
            <a:avLst/>
          </a:prstGeom>
          <a:effectLst>
            <a:outerShdw blurRad="50800" dist="38100" dir="5400000" algn="t" rotWithShape="0">
              <a:prstClr val="black">
                <a:alpha val="40000"/>
              </a:prstClr>
            </a:outerShdw>
          </a:effectLst>
        </p:spPr>
        <p:txBody>
          <a:bodyPr spcFirstLastPara="1" wrap="square" lIns="0" tIns="0" rIns="0" bIns="0" anchor="b" anchorCtr="0">
            <a:noAutofit/>
          </a:bodyPr>
          <a:lstStyle/>
          <a:p>
            <a:pPr marL="0" lvl="0" indent="0" algn="l" rtl="0">
              <a:spcBef>
                <a:spcPts val="0"/>
              </a:spcBef>
              <a:spcAft>
                <a:spcPts val="0"/>
              </a:spcAft>
              <a:buNone/>
            </a:pPr>
            <a:r>
              <a:rPr lang="en-IN" dirty="0"/>
              <a:t>INPUT</a:t>
            </a:r>
            <a:endParaRPr dirty="0"/>
          </a:p>
        </p:txBody>
      </p:sp>
      <p:sp>
        <p:nvSpPr>
          <p:cNvPr id="372" name="Google Shape;372;p37"/>
          <p:cNvSpPr txBox="1">
            <a:spLocks noGrp="1"/>
          </p:cNvSpPr>
          <p:nvPr>
            <p:ph type="subTitle" idx="1"/>
          </p:nvPr>
        </p:nvSpPr>
        <p:spPr>
          <a:xfrm>
            <a:off x="855300" y="3983051"/>
            <a:ext cx="5969100" cy="428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1000"/>
              </a:spcAft>
              <a:buNone/>
            </a:pPr>
            <a:r>
              <a:rPr lang="en-IN" dirty="0"/>
              <a:t>Values and graphs that has been used as input</a:t>
            </a:r>
          </a:p>
        </p:txBody>
      </p:sp>
      <p:sp>
        <p:nvSpPr>
          <p:cNvPr id="373" name="Google Shape;373;p37"/>
          <p:cNvSpPr txBox="1"/>
          <p:nvPr/>
        </p:nvSpPr>
        <p:spPr>
          <a:xfrm>
            <a:off x="739328" y="543375"/>
            <a:ext cx="967200" cy="1630500"/>
          </a:xfrm>
          <a:prstGeom prst="rect">
            <a:avLst/>
          </a:prstGeom>
          <a:noFill/>
          <a:ln>
            <a:noFill/>
          </a:ln>
          <a:effectLst>
            <a:outerShdw blurRad="50800" dist="38100" dir="5400000" algn="t" rotWithShape="0">
              <a:prstClr val="black">
                <a:alpha val="40000"/>
              </a:prst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4</a:t>
            </a:r>
            <a:endParaRPr sz="13000" b="1" dirty="0">
              <a:solidFill>
                <a:schemeClr val="accent4"/>
              </a:solidFill>
              <a:latin typeface="Titillium Web"/>
              <a:ea typeface="Titillium Web"/>
              <a:cs typeface="Titillium Web"/>
              <a:sym typeface="Titillium Web"/>
            </a:endParaRPr>
          </a:p>
        </p:txBody>
      </p:sp>
    </p:spTree>
    <p:extLst>
      <p:ext uri="{BB962C8B-B14F-4D97-AF65-F5344CB8AC3E}">
        <p14:creationId xmlns:p14="http://schemas.microsoft.com/office/powerpoint/2010/main" val="21715130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27584" y="77155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Input Parameters</a:t>
            </a:r>
            <a:endParaRPr dirty="0"/>
          </a:p>
        </p:txBody>
      </p:sp>
      <p:sp>
        <p:nvSpPr>
          <p:cNvPr id="357" name="Google Shape;357;p35"/>
          <p:cNvSpPr txBox="1">
            <a:spLocks noGrp="1"/>
          </p:cNvSpPr>
          <p:nvPr>
            <p:ph type="body" idx="1"/>
          </p:nvPr>
        </p:nvSpPr>
        <p:spPr>
          <a:xfrm>
            <a:off x="1115616" y="1491630"/>
            <a:ext cx="7433400" cy="2760000"/>
          </a:xfrm>
          <a:prstGeom prst="rect">
            <a:avLst/>
          </a:prstGeom>
        </p:spPr>
        <p:txBody>
          <a:bodyPr spcFirstLastPara="1" wrap="square" lIns="0" tIns="0" rIns="0" bIns="0" anchor="t" anchorCtr="0">
            <a:noAutofit/>
          </a:bodyPr>
          <a:lstStyle/>
          <a:p>
            <a:pPr marL="342900" indent="-342900"/>
            <a:r>
              <a:rPr lang="en-IN" sz="2100" dirty="0"/>
              <a:t>Wind speed = 12 m/s</a:t>
            </a:r>
          </a:p>
          <a:p>
            <a:pPr marL="342900" indent="-342900"/>
            <a:r>
              <a:rPr lang="en-IN" sz="2100" dirty="0"/>
              <a:t>Torque = -0.7 to -0.1 </a:t>
            </a:r>
            <a:r>
              <a:rPr lang="en-IN" sz="2100" dirty="0" err="1"/>
              <a:t>pu</a:t>
            </a:r>
            <a:endParaRPr lang="en-IN" sz="2100" dirty="0"/>
          </a:p>
          <a:p>
            <a:pPr marL="342900" indent="-342900"/>
            <a:r>
              <a:rPr lang="en-IN" sz="2100" dirty="0"/>
              <a:t>Pitch angle = 0.2 degrees</a:t>
            </a:r>
          </a:p>
          <a:p>
            <a:pPr marL="342900" indent="-342900"/>
            <a:r>
              <a:rPr lang="en-IN" sz="2100" dirty="0"/>
              <a:t>Generation speed for drivetrain = 1.2 </a:t>
            </a:r>
            <a:r>
              <a:rPr lang="en-IN" sz="2100" dirty="0" err="1"/>
              <a:t>pu</a:t>
            </a:r>
            <a:endParaRPr lang="en-IN" sz="2100" dirty="0"/>
          </a:p>
          <a:p>
            <a:pPr marL="342900" indent="-342900"/>
            <a:r>
              <a:rPr lang="en-IN" sz="2100" dirty="0"/>
              <a:t>Torque input to generator=</a:t>
            </a:r>
            <a:endParaRPr sz="21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7" name="Picture 6">
            <a:extLst>
              <a:ext uri="{FF2B5EF4-FFF2-40B4-BE49-F238E27FC236}">
                <a16:creationId xmlns:a16="http://schemas.microsoft.com/office/drawing/2014/main" id="{B471E534-70A1-4AC5-BB63-5FEBAE779977}"/>
              </a:ext>
            </a:extLst>
          </p:cNvPr>
          <p:cNvPicPr>
            <a:picLocks noChangeAspect="1"/>
          </p:cNvPicPr>
          <p:nvPr/>
        </p:nvPicPr>
        <p:blipFill>
          <a:blip r:embed="rId3"/>
          <a:stretch>
            <a:fillRect/>
          </a:stretch>
        </p:blipFill>
        <p:spPr>
          <a:xfrm>
            <a:off x="4860032" y="3112064"/>
            <a:ext cx="3600400" cy="1769750"/>
          </a:xfrm>
          <a:prstGeom prst="rect">
            <a:avLst/>
          </a:prstGeom>
        </p:spPr>
      </p:pic>
    </p:spTree>
    <p:extLst>
      <p:ext uri="{BB962C8B-B14F-4D97-AF65-F5344CB8AC3E}">
        <p14:creationId xmlns:p14="http://schemas.microsoft.com/office/powerpoint/2010/main" val="30034348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7"/>
          <p:cNvSpPr txBox="1">
            <a:spLocks noGrp="1"/>
          </p:cNvSpPr>
          <p:nvPr>
            <p:ph type="ctrTitle"/>
          </p:nvPr>
        </p:nvSpPr>
        <p:spPr>
          <a:xfrm>
            <a:off x="855300" y="2726350"/>
            <a:ext cx="5969100" cy="1159800"/>
          </a:xfrm>
          <a:prstGeom prst="rect">
            <a:avLst/>
          </a:prstGeom>
          <a:effectLst>
            <a:outerShdw blurRad="50800" dist="38100" dir="5400000" algn="t" rotWithShape="0">
              <a:prstClr val="black">
                <a:alpha val="40000"/>
              </a:prstClr>
            </a:outerShdw>
          </a:effectLst>
        </p:spPr>
        <p:txBody>
          <a:bodyPr spcFirstLastPara="1" wrap="square" lIns="0" tIns="0" rIns="0" bIns="0" anchor="b" anchorCtr="0">
            <a:noAutofit/>
          </a:bodyPr>
          <a:lstStyle/>
          <a:p>
            <a:pPr marL="0" lvl="0" indent="0" algn="l" rtl="0">
              <a:spcBef>
                <a:spcPts val="0"/>
              </a:spcBef>
              <a:spcAft>
                <a:spcPts val="0"/>
              </a:spcAft>
              <a:buNone/>
            </a:pPr>
            <a:r>
              <a:rPr lang="en-IN" dirty="0"/>
              <a:t>RESULT</a:t>
            </a:r>
            <a:endParaRPr dirty="0"/>
          </a:p>
        </p:txBody>
      </p:sp>
      <p:sp>
        <p:nvSpPr>
          <p:cNvPr id="372" name="Google Shape;372;p37"/>
          <p:cNvSpPr txBox="1">
            <a:spLocks noGrp="1"/>
          </p:cNvSpPr>
          <p:nvPr>
            <p:ph type="subTitle" idx="1"/>
          </p:nvPr>
        </p:nvSpPr>
        <p:spPr>
          <a:xfrm>
            <a:off x="855300" y="3983051"/>
            <a:ext cx="5969100" cy="428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1000"/>
              </a:spcAft>
              <a:buNone/>
            </a:pPr>
            <a:r>
              <a:rPr lang="en-IN" dirty="0"/>
              <a:t>Output graphs that show the result</a:t>
            </a:r>
          </a:p>
        </p:txBody>
      </p:sp>
      <p:sp>
        <p:nvSpPr>
          <p:cNvPr id="373" name="Google Shape;373;p37"/>
          <p:cNvSpPr txBox="1"/>
          <p:nvPr/>
        </p:nvSpPr>
        <p:spPr>
          <a:xfrm>
            <a:off x="739328" y="543375"/>
            <a:ext cx="967200" cy="1630500"/>
          </a:xfrm>
          <a:prstGeom prst="rect">
            <a:avLst/>
          </a:prstGeom>
          <a:noFill/>
          <a:ln>
            <a:noFill/>
          </a:ln>
          <a:effectLst>
            <a:outerShdw blurRad="50800" dist="38100" dir="5400000" algn="t" rotWithShape="0">
              <a:prstClr val="black">
                <a:alpha val="40000"/>
              </a:prst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5</a:t>
            </a:r>
            <a:endParaRPr sz="13000" b="1" dirty="0">
              <a:solidFill>
                <a:schemeClr val="accent4"/>
              </a:solidFill>
              <a:latin typeface="Titillium Web"/>
              <a:ea typeface="Titillium Web"/>
              <a:cs typeface="Titillium Web"/>
              <a:sym typeface="Titillium Web"/>
            </a:endParaRPr>
          </a:p>
        </p:txBody>
      </p:sp>
    </p:spTree>
    <p:extLst>
      <p:ext uri="{BB962C8B-B14F-4D97-AF65-F5344CB8AC3E}">
        <p14:creationId xmlns:p14="http://schemas.microsoft.com/office/powerpoint/2010/main" val="26519881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27584" y="77155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Voltage and current and Power</a:t>
            </a: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342900" indent="-342900"/>
            <a:endParaRPr sz="21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7" name="Picture 6">
            <a:extLst>
              <a:ext uri="{FF2B5EF4-FFF2-40B4-BE49-F238E27FC236}">
                <a16:creationId xmlns:a16="http://schemas.microsoft.com/office/drawing/2014/main" id="{7F0B7BA0-FACC-4C60-84AD-E772171BD611}"/>
              </a:ext>
            </a:extLst>
          </p:cNvPr>
          <p:cNvPicPr>
            <a:picLocks noChangeAspect="1"/>
          </p:cNvPicPr>
          <p:nvPr/>
        </p:nvPicPr>
        <p:blipFill>
          <a:blip r:embed="rId3"/>
          <a:stretch>
            <a:fillRect/>
          </a:stretch>
        </p:blipFill>
        <p:spPr>
          <a:xfrm>
            <a:off x="2123728" y="1419622"/>
            <a:ext cx="4747501" cy="3312368"/>
          </a:xfrm>
          <a:prstGeom prst="rect">
            <a:avLst/>
          </a:prstGeom>
        </p:spPr>
      </p:pic>
    </p:spTree>
    <p:extLst>
      <p:ext uri="{BB962C8B-B14F-4D97-AF65-F5344CB8AC3E}">
        <p14:creationId xmlns:p14="http://schemas.microsoft.com/office/powerpoint/2010/main" val="14538807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2B6C-DB6C-4E9D-BE5A-B79DF1461863}"/>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en-IN" dirty="0"/>
              <a:t>Voltage(V)</a:t>
            </a:r>
          </a:p>
        </p:txBody>
      </p:sp>
      <p:sp>
        <p:nvSpPr>
          <p:cNvPr id="3" name="Text Placeholder 2">
            <a:extLst>
              <a:ext uri="{FF2B5EF4-FFF2-40B4-BE49-F238E27FC236}">
                <a16:creationId xmlns:a16="http://schemas.microsoft.com/office/drawing/2014/main" id="{2888F91C-6F78-4057-B426-F7B5752133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98761E-345C-4FB9-BE81-CEFCC63845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Picture 4">
            <a:extLst>
              <a:ext uri="{FF2B5EF4-FFF2-40B4-BE49-F238E27FC236}">
                <a16:creationId xmlns:a16="http://schemas.microsoft.com/office/drawing/2014/main" id="{394710C6-5B5F-4EDE-A0B8-EDC99E1A970D}"/>
              </a:ext>
            </a:extLst>
          </p:cNvPr>
          <p:cNvPicPr/>
          <p:nvPr/>
        </p:nvPicPr>
        <p:blipFill>
          <a:blip r:embed="rId2"/>
          <a:stretch>
            <a:fillRect/>
          </a:stretch>
        </p:blipFill>
        <p:spPr>
          <a:xfrm>
            <a:off x="1763688" y="1627900"/>
            <a:ext cx="5250180" cy="3028950"/>
          </a:xfrm>
          <a:prstGeom prst="rect">
            <a:avLst/>
          </a:prstGeom>
        </p:spPr>
      </p:pic>
    </p:spTree>
    <p:extLst>
      <p:ext uri="{BB962C8B-B14F-4D97-AF65-F5344CB8AC3E}">
        <p14:creationId xmlns:p14="http://schemas.microsoft.com/office/powerpoint/2010/main" val="40885324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52F8-6CEF-4953-8746-47B59E7A3032}"/>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en-IN" dirty="0"/>
              <a:t>Current(I)</a:t>
            </a:r>
          </a:p>
        </p:txBody>
      </p:sp>
      <p:sp>
        <p:nvSpPr>
          <p:cNvPr id="3" name="Text Placeholder 2">
            <a:extLst>
              <a:ext uri="{FF2B5EF4-FFF2-40B4-BE49-F238E27FC236}">
                <a16:creationId xmlns:a16="http://schemas.microsoft.com/office/drawing/2014/main" id="{8C67B2FC-62F9-4ED8-A74F-31B3DFF99EA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B7988C0-D163-478D-A819-C23808B988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Picture 4">
            <a:extLst>
              <a:ext uri="{FF2B5EF4-FFF2-40B4-BE49-F238E27FC236}">
                <a16:creationId xmlns:a16="http://schemas.microsoft.com/office/drawing/2014/main" id="{843B874B-A6CA-4694-A583-9B71F8A5555C}"/>
              </a:ext>
            </a:extLst>
          </p:cNvPr>
          <p:cNvPicPr/>
          <p:nvPr/>
        </p:nvPicPr>
        <p:blipFill>
          <a:blip r:embed="rId2"/>
          <a:stretch>
            <a:fillRect/>
          </a:stretch>
        </p:blipFill>
        <p:spPr>
          <a:xfrm>
            <a:off x="1691680" y="1568990"/>
            <a:ext cx="5307965" cy="2877820"/>
          </a:xfrm>
          <a:prstGeom prst="rect">
            <a:avLst/>
          </a:prstGeom>
        </p:spPr>
      </p:pic>
    </p:spTree>
    <p:extLst>
      <p:ext uri="{BB962C8B-B14F-4D97-AF65-F5344CB8AC3E}">
        <p14:creationId xmlns:p14="http://schemas.microsoft.com/office/powerpoint/2010/main" val="26988891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855300" y="2726350"/>
            <a:ext cx="5969100" cy="1159800"/>
          </a:xfrm>
          <a:prstGeom prst="rect">
            <a:avLst/>
          </a:prstGeom>
          <a:effectLst>
            <a:outerShdw blurRad="50800" dist="38100" dir="5400000" algn="t" rotWithShape="0">
              <a:prstClr val="black">
                <a:alpha val="40000"/>
              </a:prstClr>
            </a:outerShdw>
          </a:effectLst>
        </p:spPr>
        <p:txBody>
          <a:bodyPr spcFirstLastPara="1" wrap="square" lIns="0" tIns="0" rIns="0" bIns="0" anchor="b" anchorCtr="0">
            <a:noAutofit/>
          </a:bodyPr>
          <a:lstStyle/>
          <a:p>
            <a:pPr marL="0" lvl="0" indent="0" algn="l" rtl="0">
              <a:spcBef>
                <a:spcPts val="0"/>
              </a:spcBef>
              <a:spcAft>
                <a:spcPts val="0"/>
              </a:spcAft>
              <a:buNone/>
            </a:pPr>
            <a:r>
              <a:rPr lang="en-IN" dirty="0"/>
              <a:t>INTRODUCTION</a:t>
            </a:r>
            <a:endParaRPr dirty="0"/>
          </a:p>
        </p:txBody>
      </p:sp>
      <p:sp>
        <p:nvSpPr>
          <p:cNvPr id="118" name="Google Shape;118;p15"/>
          <p:cNvSpPr txBox="1">
            <a:spLocks noGrp="1"/>
          </p:cNvSpPr>
          <p:nvPr>
            <p:ph type="subTitle" idx="1"/>
          </p:nvPr>
        </p:nvSpPr>
        <p:spPr>
          <a:xfrm>
            <a:off x="855300" y="3983051"/>
            <a:ext cx="5969100" cy="428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1000"/>
              </a:spcAft>
              <a:buNone/>
            </a:pPr>
            <a:r>
              <a:rPr lang="en-IN" dirty="0"/>
              <a:t>Knowing wind energy and turbine structure</a:t>
            </a:r>
            <a:endParaRPr dirty="0"/>
          </a:p>
        </p:txBody>
      </p:sp>
      <p:sp>
        <p:nvSpPr>
          <p:cNvPr id="119" name="Google Shape;119;p15"/>
          <p:cNvSpPr txBox="1"/>
          <p:nvPr/>
        </p:nvSpPr>
        <p:spPr>
          <a:xfrm>
            <a:off x="739328" y="543375"/>
            <a:ext cx="967200" cy="1630500"/>
          </a:xfrm>
          <a:prstGeom prst="rect">
            <a:avLst/>
          </a:prstGeom>
          <a:noFill/>
          <a:ln>
            <a:noFill/>
          </a:ln>
          <a:effectLst>
            <a:outerShdw blurRad="50800" dist="38100" dir="5400000" algn="t" rotWithShape="0">
              <a:prstClr val="black">
                <a:alpha val="40000"/>
              </a:prst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1</a:t>
            </a:r>
            <a:endParaRPr sz="13000" b="1" dirty="0">
              <a:solidFill>
                <a:schemeClr val="accent4"/>
              </a:solidFill>
              <a:latin typeface="Titillium Web"/>
              <a:ea typeface="Titillium Web"/>
              <a:cs typeface="Titillium Web"/>
              <a:sym typeface="Titillium Web"/>
            </a:endParaRPr>
          </a:p>
        </p:txBody>
      </p:sp>
    </p:spTree>
    <p:extLst>
      <p:ext uri="{BB962C8B-B14F-4D97-AF65-F5344CB8AC3E}">
        <p14:creationId xmlns:p14="http://schemas.microsoft.com/office/powerpoint/2010/main" val="14562064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27584" y="77155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Individual Graphs</a:t>
            </a: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342900" indent="-342900"/>
            <a:endParaRPr sz="21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6" name="Picture 5">
            <a:extLst>
              <a:ext uri="{FF2B5EF4-FFF2-40B4-BE49-F238E27FC236}">
                <a16:creationId xmlns:a16="http://schemas.microsoft.com/office/drawing/2014/main" id="{23F56E07-C0D0-49CB-8895-F11AA6287F15}"/>
              </a:ext>
            </a:extLst>
          </p:cNvPr>
          <p:cNvPicPr>
            <a:picLocks noChangeAspect="1"/>
          </p:cNvPicPr>
          <p:nvPr/>
        </p:nvPicPr>
        <p:blipFill>
          <a:blip r:embed="rId3"/>
          <a:stretch>
            <a:fillRect/>
          </a:stretch>
        </p:blipFill>
        <p:spPr>
          <a:xfrm>
            <a:off x="1979712" y="1347614"/>
            <a:ext cx="5029843" cy="3593776"/>
          </a:xfrm>
          <a:prstGeom prst="rect">
            <a:avLst/>
          </a:prstGeom>
        </p:spPr>
      </p:pic>
    </p:spTree>
    <p:extLst>
      <p:ext uri="{BB962C8B-B14F-4D97-AF65-F5344CB8AC3E}">
        <p14:creationId xmlns:p14="http://schemas.microsoft.com/office/powerpoint/2010/main" val="17284767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27584" y="77155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Generalised Graph</a:t>
            </a: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342900" indent="-342900"/>
            <a:endParaRPr sz="21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7" name="Picture 6">
            <a:extLst>
              <a:ext uri="{FF2B5EF4-FFF2-40B4-BE49-F238E27FC236}">
                <a16:creationId xmlns:a16="http://schemas.microsoft.com/office/drawing/2014/main" id="{1DB7F93E-E49E-41C5-AAB6-3B493AA8E164}"/>
              </a:ext>
            </a:extLst>
          </p:cNvPr>
          <p:cNvPicPr>
            <a:picLocks noChangeAspect="1"/>
          </p:cNvPicPr>
          <p:nvPr/>
        </p:nvPicPr>
        <p:blipFill>
          <a:blip r:embed="rId3"/>
          <a:stretch>
            <a:fillRect/>
          </a:stretch>
        </p:blipFill>
        <p:spPr>
          <a:xfrm>
            <a:off x="2339752" y="1419622"/>
            <a:ext cx="4766886" cy="3386461"/>
          </a:xfrm>
          <a:prstGeom prst="rect">
            <a:avLst/>
          </a:prstGeom>
        </p:spPr>
      </p:pic>
    </p:spTree>
    <p:extLst>
      <p:ext uri="{BB962C8B-B14F-4D97-AF65-F5344CB8AC3E}">
        <p14:creationId xmlns:p14="http://schemas.microsoft.com/office/powerpoint/2010/main" val="34760302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27584" y="77155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Proposed design output</a:t>
            </a:r>
            <a:br>
              <a:rPr lang="en-IN" dirty="0"/>
            </a:b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342900" indent="-342900"/>
            <a:endParaRPr sz="21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7" name="Picture 6">
            <a:extLst>
              <a:ext uri="{FF2B5EF4-FFF2-40B4-BE49-F238E27FC236}">
                <a16:creationId xmlns:a16="http://schemas.microsoft.com/office/drawing/2014/main" id="{456AF587-F519-4070-A9F9-7D04383C8BA6}"/>
              </a:ext>
            </a:extLst>
          </p:cNvPr>
          <p:cNvPicPr>
            <a:picLocks noChangeAspect="1"/>
          </p:cNvPicPr>
          <p:nvPr/>
        </p:nvPicPr>
        <p:blipFill>
          <a:blip r:embed="rId3"/>
          <a:stretch>
            <a:fillRect/>
          </a:stretch>
        </p:blipFill>
        <p:spPr>
          <a:xfrm>
            <a:off x="1403648" y="1635646"/>
            <a:ext cx="6552068" cy="2787035"/>
          </a:xfrm>
          <a:prstGeom prst="rect">
            <a:avLst/>
          </a:prstGeom>
        </p:spPr>
      </p:pic>
    </p:spTree>
    <p:extLst>
      <p:ext uri="{BB962C8B-B14F-4D97-AF65-F5344CB8AC3E}">
        <p14:creationId xmlns:p14="http://schemas.microsoft.com/office/powerpoint/2010/main" val="33513787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27584" y="77155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Generalized output from other resources</a:t>
            </a:r>
            <a:br>
              <a:rPr lang="en-IN" dirty="0"/>
            </a:b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342900" indent="-342900"/>
            <a:endParaRPr sz="21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6" name="Picture 5">
            <a:extLst>
              <a:ext uri="{FF2B5EF4-FFF2-40B4-BE49-F238E27FC236}">
                <a16:creationId xmlns:a16="http://schemas.microsoft.com/office/drawing/2014/main" id="{EE8070DE-79F1-428B-88E5-9D9F56D75D6C}"/>
              </a:ext>
            </a:extLst>
          </p:cNvPr>
          <p:cNvPicPr>
            <a:picLocks noChangeAspect="1"/>
          </p:cNvPicPr>
          <p:nvPr/>
        </p:nvPicPr>
        <p:blipFill>
          <a:blip r:embed="rId3"/>
          <a:stretch>
            <a:fillRect/>
          </a:stretch>
        </p:blipFill>
        <p:spPr>
          <a:xfrm>
            <a:off x="1547664" y="1943348"/>
            <a:ext cx="5718283" cy="2592289"/>
          </a:xfrm>
          <a:prstGeom prst="rect">
            <a:avLst/>
          </a:prstGeom>
        </p:spPr>
      </p:pic>
    </p:spTree>
    <p:extLst>
      <p:ext uri="{BB962C8B-B14F-4D97-AF65-F5344CB8AC3E}">
        <p14:creationId xmlns:p14="http://schemas.microsoft.com/office/powerpoint/2010/main" val="12231584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7"/>
          <p:cNvSpPr txBox="1">
            <a:spLocks noGrp="1"/>
          </p:cNvSpPr>
          <p:nvPr>
            <p:ph type="ctrTitle"/>
          </p:nvPr>
        </p:nvSpPr>
        <p:spPr>
          <a:xfrm>
            <a:off x="855300" y="2726350"/>
            <a:ext cx="5969100" cy="1159800"/>
          </a:xfrm>
          <a:prstGeom prst="rect">
            <a:avLst/>
          </a:prstGeom>
          <a:effectLst>
            <a:outerShdw blurRad="50800" dist="38100" dir="5400000" algn="t" rotWithShape="0">
              <a:prstClr val="black">
                <a:alpha val="40000"/>
              </a:prstClr>
            </a:outerShdw>
          </a:effectLst>
        </p:spPr>
        <p:txBody>
          <a:bodyPr spcFirstLastPara="1" wrap="square" lIns="0" tIns="0" rIns="0" bIns="0" anchor="b" anchorCtr="0">
            <a:noAutofit/>
          </a:bodyPr>
          <a:lstStyle/>
          <a:p>
            <a:pPr marL="0" lvl="0" indent="0" algn="l" rtl="0">
              <a:spcBef>
                <a:spcPts val="0"/>
              </a:spcBef>
              <a:spcAft>
                <a:spcPts val="0"/>
              </a:spcAft>
              <a:buNone/>
            </a:pPr>
            <a:r>
              <a:rPr lang="en-IN" dirty="0"/>
              <a:t>FINAL MODEL</a:t>
            </a:r>
            <a:endParaRPr dirty="0"/>
          </a:p>
        </p:txBody>
      </p:sp>
      <p:sp>
        <p:nvSpPr>
          <p:cNvPr id="372" name="Google Shape;372;p37"/>
          <p:cNvSpPr txBox="1">
            <a:spLocks noGrp="1"/>
          </p:cNvSpPr>
          <p:nvPr>
            <p:ph type="subTitle" idx="1"/>
          </p:nvPr>
        </p:nvSpPr>
        <p:spPr>
          <a:xfrm>
            <a:off x="855300" y="3983051"/>
            <a:ext cx="5969100" cy="428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1000"/>
              </a:spcAft>
              <a:buNone/>
            </a:pPr>
            <a:r>
              <a:rPr lang="en-IN" dirty="0"/>
              <a:t>Final model designed with the MATLAB/Simulink</a:t>
            </a:r>
          </a:p>
        </p:txBody>
      </p:sp>
      <p:sp>
        <p:nvSpPr>
          <p:cNvPr id="373" name="Google Shape;373;p37"/>
          <p:cNvSpPr txBox="1"/>
          <p:nvPr/>
        </p:nvSpPr>
        <p:spPr>
          <a:xfrm>
            <a:off x="739328" y="543375"/>
            <a:ext cx="967200" cy="1630500"/>
          </a:xfrm>
          <a:prstGeom prst="rect">
            <a:avLst/>
          </a:prstGeom>
          <a:noFill/>
          <a:ln>
            <a:noFill/>
          </a:ln>
          <a:effectLst>
            <a:outerShdw blurRad="50800" dist="38100" dir="5400000" algn="t" rotWithShape="0">
              <a:prstClr val="black">
                <a:alpha val="40000"/>
              </a:prst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6</a:t>
            </a:r>
            <a:endParaRPr sz="13000" b="1" dirty="0">
              <a:solidFill>
                <a:schemeClr val="accent4"/>
              </a:solidFill>
              <a:latin typeface="Titillium Web"/>
              <a:ea typeface="Titillium Web"/>
              <a:cs typeface="Titillium Web"/>
              <a:sym typeface="Titillium Web"/>
            </a:endParaRPr>
          </a:p>
        </p:txBody>
      </p:sp>
    </p:spTree>
    <p:extLst>
      <p:ext uri="{BB962C8B-B14F-4D97-AF65-F5344CB8AC3E}">
        <p14:creationId xmlns:p14="http://schemas.microsoft.com/office/powerpoint/2010/main" val="25981288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8115-7A97-4589-A929-D5949B1782DB}"/>
              </a:ext>
            </a:extLst>
          </p:cNvPr>
          <p:cNvSpPr>
            <a:spLocks noGrp="1"/>
          </p:cNvSpPr>
          <p:nvPr>
            <p:ph type="title"/>
          </p:nvPr>
        </p:nvSpPr>
        <p:spPr>
          <a:xfrm>
            <a:off x="539552" y="-170062"/>
            <a:ext cx="3587400" cy="856800"/>
          </a:xfrm>
        </p:spPr>
        <p:txBody>
          <a:bodyPr/>
          <a:lstStyle/>
          <a:p>
            <a:endParaRPr lang="en-IN" sz="3600" dirty="0"/>
          </a:p>
        </p:txBody>
      </p:sp>
      <p:sp>
        <p:nvSpPr>
          <p:cNvPr id="4" name="Slide Number Placeholder 3">
            <a:extLst>
              <a:ext uri="{FF2B5EF4-FFF2-40B4-BE49-F238E27FC236}">
                <a16:creationId xmlns:a16="http://schemas.microsoft.com/office/drawing/2014/main" id="{0C5C93CB-6F57-48DA-A9AA-DF817996C32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pic>
        <p:nvPicPr>
          <p:cNvPr id="8" name="Picture 7">
            <a:extLst>
              <a:ext uri="{FF2B5EF4-FFF2-40B4-BE49-F238E27FC236}">
                <a16:creationId xmlns:a16="http://schemas.microsoft.com/office/drawing/2014/main" id="{EC7BF63D-A396-4CDB-8608-75F3CF5CB08D}"/>
              </a:ext>
            </a:extLst>
          </p:cNvPr>
          <p:cNvPicPr>
            <a:picLocks noChangeAspect="1"/>
          </p:cNvPicPr>
          <p:nvPr/>
        </p:nvPicPr>
        <p:blipFill>
          <a:blip r:embed="rId2"/>
          <a:stretch>
            <a:fillRect/>
          </a:stretch>
        </p:blipFill>
        <p:spPr>
          <a:xfrm>
            <a:off x="0" y="9922"/>
            <a:ext cx="9144000" cy="5133578"/>
          </a:xfrm>
          <a:prstGeom prst="rect">
            <a:avLst/>
          </a:prstGeom>
        </p:spPr>
      </p:pic>
    </p:spTree>
    <p:extLst>
      <p:ext uri="{BB962C8B-B14F-4D97-AF65-F5344CB8AC3E}">
        <p14:creationId xmlns:p14="http://schemas.microsoft.com/office/powerpoint/2010/main" val="27220984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27584" y="77155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List of References</a:t>
            </a:r>
            <a:br>
              <a:rPr lang="en-IN" dirty="0"/>
            </a:b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lvl="0"/>
            <a:r>
              <a:rPr lang="en-US" sz="2000" dirty="0"/>
              <a:t>The WEI6K, a 6-kW 7-m Small Wind Turbine </a:t>
            </a:r>
            <a:endParaRPr lang="en-IN" sz="2000" dirty="0"/>
          </a:p>
          <a:p>
            <a:pPr lvl="0"/>
            <a:r>
              <a:rPr lang="en-IN" sz="2000" dirty="0"/>
              <a:t>Dynamic Modelling, Control and Simulation of a Wind and PV Hybrid System for Grid Connected Application Using MATLAB</a:t>
            </a:r>
          </a:p>
          <a:p>
            <a:pPr lvl="0"/>
            <a:r>
              <a:rPr lang="en-IN" sz="2000" dirty="0"/>
              <a:t>Modelling and simulation of wind-generator with fixed speed wind turbine under </a:t>
            </a:r>
            <a:r>
              <a:rPr lang="en-IN" sz="2000" dirty="0" err="1"/>
              <a:t>Matlab</a:t>
            </a:r>
            <a:r>
              <a:rPr lang="en-IN" sz="2000" dirty="0"/>
              <a:t>-Simulink</a:t>
            </a:r>
          </a:p>
          <a:p>
            <a:r>
              <a:rPr lang="en-IN" sz="2000" dirty="0"/>
              <a:t>Simulation and Control of Solar Wind Hybrid Renewable Power System</a:t>
            </a:r>
          </a:p>
          <a:p>
            <a:r>
              <a:rPr lang="en-IN" sz="2000" dirty="0"/>
              <a:t>A review on the inclusion of wind generation in power system studies</a:t>
            </a:r>
          </a:p>
          <a:p>
            <a:pPr lvl="0"/>
            <a:endParaRPr lang="en-IN" sz="2000" dirty="0"/>
          </a:p>
          <a:p>
            <a:endParaRPr lang="en-IN" sz="20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7608303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4"/>
          <p:cNvSpPr txBox="1">
            <a:spLocks noGrp="1"/>
          </p:cNvSpPr>
          <p:nvPr>
            <p:ph type="ctrTitle" idx="4294967295"/>
          </p:nvPr>
        </p:nvSpPr>
        <p:spPr>
          <a:xfrm>
            <a:off x="791499" y="440350"/>
            <a:ext cx="6424200" cy="11598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 sz="9600" dirty="0"/>
              <a:t>THANKS!</a:t>
            </a:r>
            <a:endParaRPr sz="9600" dirty="0"/>
          </a:p>
        </p:txBody>
      </p:sp>
      <p:sp>
        <p:nvSpPr>
          <p:cNvPr id="349" name="Google Shape;349;p34"/>
          <p:cNvSpPr txBox="1">
            <a:spLocks noGrp="1"/>
          </p:cNvSpPr>
          <p:nvPr>
            <p:ph type="subTitle" idx="4294967295"/>
          </p:nvPr>
        </p:nvSpPr>
        <p:spPr>
          <a:xfrm>
            <a:off x="855300" y="1639975"/>
            <a:ext cx="5804932" cy="235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2"/>
                </a:solidFill>
                <a:latin typeface="Titillium Web"/>
                <a:ea typeface="Titillium Web"/>
                <a:cs typeface="Titillium Web"/>
                <a:sym typeface="Titillium Web"/>
              </a:rPr>
              <a:t>Any questions?</a:t>
            </a:r>
            <a:endParaRPr b="1" dirty="0">
              <a:solidFill>
                <a:schemeClr val="accent2"/>
              </a:solidFill>
              <a:latin typeface="Titillium Web"/>
              <a:ea typeface="Titillium Web"/>
              <a:cs typeface="Titillium Web"/>
              <a:sym typeface="Titillium Web"/>
            </a:endParaRPr>
          </a:p>
          <a:p>
            <a:pPr marL="0" lvl="0" indent="0" algn="l" rtl="0">
              <a:spcBef>
                <a:spcPts val="1000"/>
              </a:spcBef>
              <a:spcAft>
                <a:spcPts val="0"/>
              </a:spcAft>
              <a:buNone/>
            </a:pPr>
            <a:r>
              <a:rPr lang="en" dirty="0"/>
              <a:t>Ask us:</a:t>
            </a:r>
            <a:endParaRPr dirty="0"/>
          </a:p>
          <a:p>
            <a:pPr marL="457200" lvl="0" indent="-381000" algn="l" rtl="0">
              <a:spcBef>
                <a:spcPts val="1000"/>
              </a:spcBef>
              <a:spcAft>
                <a:spcPts val="0"/>
              </a:spcAft>
              <a:buSzPts val="2400"/>
              <a:buChar char="⦿"/>
            </a:pPr>
            <a:r>
              <a:rPr lang="en" dirty="0"/>
              <a:t>Ahelee Guha (RA1711005030015)</a:t>
            </a:r>
            <a:endParaRPr dirty="0"/>
          </a:p>
          <a:p>
            <a:pPr marL="457200" lvl="0" indent="-381000" algn="l" rtl="0">
              <a:spcBef>
                <a:spcPts val="0"/>
              </a:spcBef>
              <a:spcAft>
                <a:spcPts val="0"/>
              </a:spcAft>
              <a:buSzPts val="2400"/>
              <a:buChar char="⦿"/>
            </a:pPr>
            <a:r>
              <a:rPr lang="en" dirty="0"/>
              <a:t>Aviral Krishna (RA1711005010195)</a:t>
            </a:r>
            <a:endParaRPr dirty="0"/>
          </a:p>
        </p:txBody>
      </p:sp>
      <p:sp>
        <p:nvSpPr>
          <p:cNvPr id="351" name="Google Shape;351;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Introduction to wind power generation</a:t>
            </a:r>
            <a:endParaRPr dirty="0"/>
          </a:p>
        </p:txBody>
      </p:sp>
      <p:sp>
        <p:nvSpPr>
          <p:cNvPr id="131" name="Google Shape;131;p17"/>
          <p:cNvSpPr txBox="1">
            <a:spLocks noGrp="1"/>
          </p:cNvSpPr>
          <p:nvPr>
            <p:ph type="body" idx="1"/>
          </p:nvPr>
        </p:nvSpPr>
        <p:spPr>
          <a:xfrm>
            <a:off x="755576" y="1627900"/>
            <a:ext cx="7632848" cy="2760000"/>
          </a:xfrm>
          <a:prstGeom prst="rect">
            <a:avLst/>
          </a:prstGeom>
        </p:spPr>
        <p:txBody>
          <a:bodyPr spcFirstLastPara="1" wrap="square" lIns="0" tIns="0" rIns="0" bIns="0" anchor="t" anchorCtr="0">
            <a:noAutofit/>
          </a:bodyPr>
          <a:lstStyle/>
          <a:p>
            <a:r>
              <a:rPr lang="en-IN" dirty="0"/>
              <a:t>Wind Energy: Wind power that is obtained from the wind.</a:t>
            </a:r>
          </a:p>
          <a:p>
            <a:r>
              <a:rPr lang="en-IN" dirty="0"/>
              <a:t>Wind Turbine: A special type of arrangement that converts the kinetic energy of wind to electrical output.</a:t>
            </a:r>
          </a:p>
          <a:p>
            <a:r>
              <a:rPr lang="en-IN" dirty="0"/>
              <a:t>VAWT:  Vertical axis wind turbine</a:t>
            </a:r>
          </a:p>
          <a:p>
            <a:r>
              <a:rPr lang="en-IN" dirty="0"/>
              <a:t>HAWT: Horizontal axis wind turbine</a:t>
            </a:r>
            <a:endParaRPr dirty="0"/>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Structure of wind turbine</a:t>
            </a:r>
            <a:endParaRPr dirty="0"/>
          </a:p>
        </p:txBody>
      </p:sp>
      <p:sp>
        <p:nvSpPr>
          <p:cNvPr id="131" name="Google Shape;131;p17"/>
          <p:cNvSpPr txBox="1">
            <a:spLocks noGrp="1"/>
          </p:cNvSpPr>
          <p:nvPr>
            <p:ph type="body" idx="1"/>
          </p:nvPr>
        </p:nvSpPr>
        <p:spPr>
          <a:xfrm>
            <a:off x="755576" y="1627900"/>
            <a:ext cx="7488832" cy="2760000"/>
          </a:xfrm>
          <a:prstGeom prst="rect">
            <a:avLst/>
          </a:prstGeom>
        </p:spPr>
        <p:txBody>
          <a:bodyPr spcFirstLastPara="1" wrap="square" lIns="0" tIns="0" rIns="0" bIns="0" anchor="t" anchorCtr="0">
            <a:noAutofit/>
          </a:bodyPr>
          <a:lstStyle/>
          <a:p>
            <a:r>
              <a:rPr lang="en-IN" sz="2100" dirty="0"/>
              <a:t>Tower: Constructed to hold the rotor blades off the ground and a an ideal wind speed.</a:t>
            </a:r>
          </a:p>
          <a:p>
            <a:r>
              <a:rPr lang="en-IN" sz="2100" dirty="0"/>
              <a:t>Foundation: Anchors the wind turbine to the ground</a:t>
            </a:r>
          </a:p>
          <a:p>
            <a:r>
              <a:rPr lang="en-IN" sz="2100" dirty="0"/>
              <a:t>Nacelle: Contains gears and a generator</a:t>
            </a:r>
          </a:p>
          <a:p>
            <a:r>
              <a:rPr lang="en-IN" sz="2100" dirty="0"/>
              <a:t>Rotor: Converts the energy in the wind into rotary mechanical movement</a:t>
            </a:r>
          </a:p>
          <a:p>
            <a:r>
              <a:rPr lang="en-IN" sz="2100" dirty="0"/>
              <a:t>Rotor Blades: Blades that rotate due to flowing wind</a:t>
            </a:r>
          </a:p>
          <a:p>
            <a:r>
              <a:rPr lang="en-IN" sz="2100" dirty="0"/>
              <a:t>Hub: Centre of the rotor to which rotor blades are connected</a:t>
            </a:r>
          </a:p>
          <a:p>
            <a:endParaRPr lang="en-IN" sz="2000" dirty="0"/>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6369726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Structure of wind turbine</a:t>
            </a:r>
            <a:endParaRPr dirty="0"/>
          </a:p>
        </p:txBody>
      </p:sp>
      <p:sp>
        <p:nvSpPr>
          <p:cNvPr id="131" name="Google Shape;131;p17"/>
          <p:cNvSpPr txBox="1">
            <a:spLocks noGrp="1"/>
          </p:cNvSpPr>
          <p:nvPr>
            <p:ph type="body" idx="1"/>
          </p:nvPr>
        </p:nvSpPr>
        <p:spPr>
          <a:xfrm>
            <a:off x="755576" y="1627900"/>
            <a:ext cx="7488832" cy="2760000"/>
          </a:xfrm>
          <a:prstGeom prst="rect">
            <a:avLst/>
          </a:prstGeom>
        </p:spPr>
        <p:txBody>
          <a:bodyPr spcFirstLastPara="1" wrap="square" lIns="0" tIns="0" rIns="0" bIns="0" anchor="t" anchorCtr="0">
            <a:noAutofit/>
          </a:bodyPr>
          <a:lstStyle/>
          <a:p>
            <a:r>
              <a:rPr lang="en-IN" sz="2100" dirty="0"/>
              <a:t>Gearbox: Used for conversion of low rpm of shaft rotated  by the blades to a higher rpm towards the generator input</a:t>
            </a:r>
          </a:p>
          <a:p>
            <a:r>
              <a:rPr lang="en-IN" sz="2100" dirty="0"/>
              <a:t>Generator: Converts mechanical energy to electrical energy</a:t>
            </a:r>
          </a:p>
          <a:p>
            <a:r>
              <a:rPr lang="en-IN" sz="2100" dirty="0"/>
              <a:t>Control System: Controls the function and the operation o the key components of the wind turbine</a:t>
            </a:r>
          </a:p>
          <a:p>
            <a:r>
              <a:rPr lang="en-IN" sz="2100" dirty="0"/>
              <a:t>Heating and cooling system: Ventilators are used to cool off the extra heat from the gearbox and heating system is used to heat the oil in gearbox in winter</a:t>
            </a:r>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1556827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899592" y="3435846"/>
            <a:ext cx="5969100" cy="1159800"/>
          </a:xfrm>
          <a:prstGeom prst="rect">
            <a:avLst/>
          </a:prstGeom>
          <a:effectLst>
            <a:outerShdw blurRad="50800" dist="38100" dir="5400000" algn="t" rotWithShape="0">
              <a:prstClr val="black">
                <a:alpha val="40000"/>
              </a:prstClr>
            </a:outerShdw>
          </a:effectLst>
        </p:spPr>
        <p:txBody>
          <a:bodyPr spcFirstLastPara="1" wrap="square" lIns="0" tIns="0" rIns="0" bIns="0" anchor="b" anchorCtr="0">
            <a:noAutofit/>
          </a:bodyPr>
          <a:lstStyle/>
          <a:p>
            <a:pPr marL="0" lvl="0" indent="0" algn="l" rtl="0">
              <a:spcBef>
                <a:spcPts val="0"/>
              </a:spcBef>
              <a:spcAft>
                <a:spcPts val="0"/>
              </a:spcAft>
              <a:buNone/>
            </a:pPr>
            <a:r>
              <a:rPr lang="en-IN" dirty="0"/>
              <a:t>FORCES ACTING ON A WIND TURBINE </a:t>
            </a:r>
            <a:endParaRPr dirty="0"/>
          </a:p>
        </p:txBody>
      </p:sp>
      <p:sp>
        <p:nvSpPr>
          <p:cNvPr id="118" name="Google Shape;118;p15"/>
          <p:cNvSpPr txBox="1">
            <a:spLocks noGrp="1"/>
          </p:cNvSpPr>
          <p:nvPr>
            <p:ph type="subTitle" idx="1"/>
          </p:nvPr>
        </p:nvSpPr>
        <p:spPr>
          <a:xfrm>
            <a:off x="1215536" y="5380062"/>
            <a:ext cx="5969100" cy="428100"/>
          </a:xfrm>
          <a:prstGeom prst="rect">
            <a:avLst/>
          </a:prstGeom>
        </p:spPr>
        <p:txBody>
          <a:bodyPr spcFirstLastPara="1" wrap="square" lIns="0" tIns="0" rIns="0" bIns="0" anchor="t" anchorCtr="0">
            <a:noAutofit/>
          </a:bodyPr>
          <a:lstStyle/>
          <a:p>
            <a:pPr marL="0" lvl="0" indent="0" algn="l" rtl="0">
              <a:spcBef>
                <a:spcPts val="0"/>
              </a:spcBef>
              <a:spcAft>
                <a:spcPts val="1000"/>
              </a:spcAft>
              <a:buNone/>
            </a:pPr>
            <a:endParaRPr dirty="0"/>
          </a:p>
        </p:txBody>
      </p:sp>
      <p:sp>
        <p:nvSpPr>
          <p:cNvPr id="119" name="Google Shape;119;p15"/>
          <p:cNvSpPr txBox="1"/>
          <p:nvPr/>
        </p:nvSpPr>
        <p:spPr>
          <a:xfrm>
            <a:off x="739328" y="543375"/>
            <a:ext cx="967200" cy="1630500"/>
          </a:xfrm>
          <a:prstGeom prst="rect">
            <a:avLst/>
          </a:prstGeom>
          <a:noFill/>
          <a:ln>
            <a:noFill/>
          </a:ln>
          <a:effectLst>
            <a:outerShdw blurRad="50800" dist="38100" dir="5400000" algn="t" rotWithShape="0">
              <a:prstClr val="black">
                <a:alpha val="40000"/>
              </a:prst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2</a:t>
            </a:r>
            <a:endParaRPr sz="13000" b="1" dirty="0">
              <a:solidFill>
                <a:schemeClr val="accent4"/>
              </a:solidFill>
              <a:latin typeface="Titillium Web"/>
              <a:ea typeface="Titillium Web"/>
              <a:cs typeface="Titillium Web"/>
              <a:sym typeface="Titillium Web"/>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Lift</a:t>
            </a: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0" lvl="0" indent="0">
              <a:buNone/>
            </a:pPr>
            <a:r>
              <a:rPr lang="en-IN" sz="2100" dirty="0"/>
              <a:t>When a fluid like air when flowing around or over an object exerts a force on it, that component of the force that is perpendicular to the oncoming flow direction is called the lift.</a:t>
            </a:r>
          </a:p>
          <a:p>
            <a:pPr marL="0" lvl="0" indent="0">
              <a:buNone/>
            </a:pPr>
            <a:endParaRPr sz="20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4" descr="Diagram&#10;&#10;Description automatically generated"/>
          <p:cNvPicPr/>
          <p:nvPr/>
        </p:nvPicPr>
        <p:blipFill rotWithShape="1">
          <a:blip r:embed="rId3">
            <a:extLst>
              <a:ext uri="{28A0092B-C50C-407E-A947-70E740481C1C}">
                <a14:useLocalDpi xmlns:a14="http://schemas.microsoft.com/office/drawing/2010/main" val="0"/>
              </a:ext>
            </a:extLst>
          </a:blip>
          <a:srcRect t="11761"/>
          <a:stretch/>
        </p:blipFill>
        <p:spPr>
          <a:xfrm>
            <a:off x="1547664" y="2718668"/>
            <a:ext cx="5581650" cy="19230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855300" y="836000"/>
            <a:ext cx="7433400" cy="497100"/>
          </a:xfrm>
          <a:prstGeom prst="rect">
            <a:avLst/>
          </a:prstGeom>
          <a:effectLst>
            <a:outerShdw blurRad="50800" dist="38100" dir="5400000" algn="t"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IN" dirty="0"/>
              <a:t>Drag</a:t>
            </a:r>
            <a:endParaRPr dirty="0"/>
          </a:p>
        </p:txBody>
      </p:sp>
      <p:sp>
        <p:nvSpPr>
          <p:cNvPr id="357" name="Google Shape;357;p35"/>
          <p:cNvSpPr txBox="1">
            <a:spLocks noGrp="1"/>
          </p:cNvSpPr>
          <p:nvPr>
            <p:ph type="body" idx="1"/>
          </p:nvPr>
        </p:nvSpPr>
        <p:spPr>
          <a:xfrm>
            <a:off x="1115616" y="1635646"/>
            <a:ext cx="7433400" cy="2760000"/>
          </a:xfrm>
          <a:prstGeom prst="rect">
            <a:avLst/>
          </a:prstGeom>
        </p:spPr>
        <p:txBody>
          <a:bodyPr spcFirstLastPara="1" wrap="square" lIns="0" tIns="0" rIns="0" bIns="0" anchor="t" anchorCtr="0">
            <a:noAutofit/>
          </a:bodyPr>
          <a:lstStyle/>
          <a:p>
            <a:pPr marL="76200" indent="0">
              <a:buNone/>
            </a:pPr>
            <a:r>
              <a:rPr lang="en-IN" sz="2100" dirty="0"/>
              <a:t>The force that opposes to the motion of the rotating object under the influence of the acting fluid such as air is called drag, it is also the horizontal component of that exerting force.</a:t>
            </a:r>
          </a:p>
          <a:p>
            <a:pPr marL="0" lvl="0" indent="0">
              <a:buNone/>
            </a:pPr>
            <a:endParaRPr sz="2000" dirty="0"/>
          </a:p>
        </p:txBody>
      </p:sp>
      <p:sp>
        <p:nvSpPr>
          <p:cNvPr id="358" name="Google Shape;35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Picture 5" descr="Diagram&#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1979836" y="2787774"/>
            <a:ext cx="4796066" cy="2093014"/>
          </a:xfrm>
          <a:prstGeom prst="rect">
            <a:avLst/>
          </a:prstGeom>
        </p:spPr>
      </p:pic>
    </p:spTree>
    <p:extLst>
      <p:ext uri="{BB962C8B-B14F-4D97-AF65-F5344CB8AC3E}">
        <p14:creationId xmlns:p14="http://schemas.microsoft.com/office/powerpoint/2010/main" val="24415194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1041</Words>
  <Application>Microsoft Office PowerPoint</Application>
  <PresentationFormat>On-screen Show (16:9)</PresentationFormat>
  <Paragraphs>148</Paragraphs>
  <Slides>37</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Cambria Math</vt:lpstr>
      <vt:lpstr>Calibri</vt:lpstr>
      <vt:lpstr>Titillium Web Light</vt:lpstr>
      <vt:lpstr>Arial</vt:lpstr>
      <vt:lpstr>Titillium Web</vt:lpstr>
      <vt:lpstr>Times New Roman</vt:lpstr>
      <vt:lpstr>Donalbain template</vt:lpstr>
      <vt:lpstr>DESIGN AND SIMULATION OF 6KW WIND POWER GENERATION SYSTEM</vt:lpstr>
      <vt:lpstr>CONTENTS</vt:lpstr>
      <vt:lpstr>INTRODUCTION</vt:lpstr>
      <vt:lpstr>Introduction to wind power generation</vt:lpstr>
      <vt:lpstr>Structure of wind turbine</vt:lpstr>
      <vt:lpstr>Structure of wind turbine</vt:lpstr>
      <vt:lpstr>FORCES ACTING ON A WIND TURBINE </vt:lpstr>
      <vt:lpstr>Lift</vt:lpstr>
      <vt:lpstr>Drag</vt:lpstr>
      <vt:lpstr>Lift vs. Drag</vt:lpstr>
      <vt:lpstr>Graphical Representation </vt:lpstr>
      <vt:lpstr>DESIGN</vt:lpstr>
      <vt:lpstr>Airfoil</vt:lpstr>
      <vt:lpstr>PowerPoint Presentation</vt:lpstr>
      <vt:lpstr>Electrical Components</vt:lpstr>
      <vt:lpstr>Pitch Angle Controller</vt:lpstr>
      <vt:lpstr>PAC design created in Simulink</vt:lpstr>
      <vt:lpstr>PAC Equations</vt:lpstr>
      <vt:lpstr>Wind turbine function block </vt:lpstr>
      <vt:lpstr>Two-mass drive train</vt:lpstr>
      <vt:lpstr>Two-Mass Drive Train Equations</vt:lpstr>
      <vt:lpstr>Permanent magnet synchronous generator</vt:lpstr>
      <vt:lpstr>Other electrical components</vt:lpstr>
      <vt:lpstr>INPUT</vt:lpstr>
      <vt:lpstr>Input Parameters</vt:lpstr>
      <vt:lpstr>RESULT</vt:lpstr>
      <vt:lpstr>Voltage and current and Power</vt:lpstr>
      <vt:lpstr>Voltage(V)</vt:lpstr>
      <vt:lpstr>Current(I)</vt:lpstr>
      <vt:lpstr>Individual Graphs</vt:lpstr>
      <vt:lpstr>Generalised Graph</vt:lpstr>
      <vt:lpstr>Proposed design output </vt:lpstr>
      <vt:lpstr>Generalized output from other resources </vt:lpstr>
      <vt:lpstr>FINAL MODEL</vt:lpstr>
      <vt:lpstr>PowerPoint Presentation</vt:lpstr>
      <vt:lpstr>List of 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SIMULATION OF 6KW WIND POWER GENERATOR</dc:title>
  <cp:lastModifiedBy>aviral</cp:lastModifiedBy>
  <cp:revision>29</cp:revision>
  <dcterms:modified xsi:type="dcterms:W3CDTF">2021-05-26T10:44:53Z</dcterms:modified>
</cp:coreProperties>
</file>