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3640" r:id="rId2"/>
    <p:sldId id="3694" r:id="rId3"/>
    <p:sldId id="3697" r:id="rId4"/>
    <p:sldId id="3721" r:id="rId5"/>
    <p:sldId id="3707" r:id="rId6"/>
    <p:sldId id="3708" r:id="rId7"/>
    <p:sldId id="3700" r:id="rId8"/>
    <p:sldId id="3711" r:id="rId9"/>
    <p:sldId id="3701" r:id="rId10"/>
    <p:sldId id="3702" r:id="rId11"/>
    <p:sldId id="3712" r:id="rId12"/>
    <p:sldId id="3713" r:id="rId13"/>
    <p:sldId id="3714" r:id="rId14"/>
    <p:sldId id="3715" r:id="rId15"/>
    <p:sldId id="3717" r:id="rId16"/>
    <p:sldId id="3719" r:id="rId17"/>
    <p:sldId id="3720" r:id="rId18"/>
    <p:sldId id="3718" r:id="rId19"/>
    <p:sldId id="3722" r:id="rId20"/>
    <p:sldId id="3729" r:id="rId21"/>
    <p:sldId id="3723" r:id="rId22"/>
    <p:sldId id="3730" r:id="rId23"/>
    <p:sldId id="3731" r:id="rId24"/>
    <p:sldId id="3725" r:id="rId25"/>
    <p:sldId id="3727" r:id="rId26"/>
    <p:sldId id="364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36FF"/>
    <a:srgbClr val="FF9900"/>
    <a:srgbClr val="EE891A"/>
    <a:srgbClr val="FF0066"/>
    <a:srgbClr val="46B0FA"/>
    <a:srgbClr val="940E0E"/>
    <a:srgbClr val="8DDF29"/>
    <a:srgbClr val="4AAEFC"/>
    <a:srgbClr val="434ACF"/>
    <a:srgbClr val="BF2C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13" autoAdjust="0"/>
    <p:restoredTop sz="88627" autoAdjust="0"/>
  </p:normalViewPr>
  <p:slideViewPr>
    <p:cSldViewPr snapToGrid="0" snapToObjects="1">
      <p:cViewPr varScale="1">
        <p:scale>
          <a:sx n="73" d="100"/>
          <a:sy n="73" d="100"/>
        </p:scale>
        <p:origin x="917" y="6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11/26/2024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3493A8CF-95A7-924D-878B-183116A25DFA}" type="slidenum">
              <a:rPr lang="en-US" smtClean="0"/>
              <a:t>3</a:t>
            </a:fld>
            <a:endParaRPr lang="en-US" dirty="0"/>
          </a:p>
        </p:txBody>
      </p:sp>
    </p:spTree>
    <p:extLst>
      <p:ext uri="{BB962C8B-B14F-4D97-AF65-F5344CB8AC3E}">
        <p14:creationId xmlns:p14="http://schemas.microsoft.com/office/powerpoint/2010/main" val="4107550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4BFD84-90F9-CEFF-565C-01C7BF21C6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D1EDCC-518D-3ABA-954D-484F82A5B1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F6DFCC-4180-23D4-D02B-3154CCE3BBC6}"/>
              </a:ext>
            </a:extLst>
          </p:cNvPr>
          <p:cNvSpPr>
            <a:spLocks noGrp="1"/>
          </p:cNvSpPr>
          <p:nvPr>
            <p:ph type="body" idx="1"/>
          </p:nvPr>
        </p:nvSpPr>
        <p:spPr/>
        <p:txBody>
          <a:bodyPr/>
          <a:lstStyle/>
          <a:p>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endParaRPr lang="en-IN" dirty="0"/>
          </a:p>
        </p:txBody>
      </p:sp>
      <p:sp>
        <p:nvSpPr>
          <p:cNvPr id="4" name="Slide Number Placeholder 3">
            <a:extLst>
              <a:ext uri="{FF2B5EF4-FFF2-40B4-BE49-F238E27FC236}">
                <a16:creationId xmlns:a16="http://schemas.microsoft.com/office/drawing/2014/main" id="{3192AE6C-1334-CF15-80DA-BD5C7F8412E3}"/>
              </a:ext>
            </a:extLst>
          </p:cNvPr>
          <p:cNvSpPr>
            <a:spLocks noGrp="1"/>
          </p:cNvSpPr>
          <p:nvPr>
            <p:ph type="sldNum" sz="quarter" idx="5"/>
          </p:nvPr>
        </p:nvSpPr>
        <p:spPr/>
        <p:txBody>
          <a:bodyPr/>
          <a:lstStyle/>
          <a:p>
            <a:fld id="{3493A8CF-95A7-924D-878B-183116A25DFA}" type="slidenum">
              <a:rPr lang="en-US" smtClean="0"/>
              <a:t>4</a:t>
            </a:fld>
            <a:endParaRPr lang="en-US" dirty="0"/>
          </a:p>
        </p:txBody>
      </p:sp>
    </p:spTree>
    <p:extLst>
      <p:ext uri="{BB962C8B-B14F-4D97-AF65-F5344CB8AC3E}">
        <p14:creationId xmlns:p14="http://schemas.microsoft.com/office/powerpoint/2010/main" val="438796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11/26/2024</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11/26/2024</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3" Type="http://schemas.openxmlformats.org/officeDocument/2006/relationships/hyperlink" Target="https://drive.google.com/file/d/1s31IgkIYVAj7Q8vYRS8Y_4ZVrgWz8FSg/view?usp=sharing"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ieeexplore.ieee.org/abstract/document/6100336" TargetMode="External"/><Relationship Id="rId2" Type="http://schemas.openxmlformats.org/officeDocument/2006/relationships/hyperlink" Target="https://ieeexplore.ieee.org/abstract/document/4266947" TargetMode="External"/><Relationship Id="rId1" Type="http://schemas.openxmlformats.org/officeDocument/2006/relationships/slideLayout" Target="../slideLayouts/slideLayout2.xml"/><Relationship Id="rId6" Type="http://schemas.openxmlformats.org/officeDocument/2006/relationships/hyperlink" Target="https://ieeexplore.ieee.org/abstract/document/10663841" TargetMode="External"/><Relationship Id="rId5" Type="http://schemas.openxmlformats.org/officeDocument/2006/relationships/hyperlink" Target="https://openaccess.thecvf.com/content/CVPR2024W/NTIRE/papers/Feng_DiffLight_Integrating_Content_and_Detail_for_Low-light_Image_Enhancement_CVPRW_2024_paper.pdf" TargetMode="External"/><Relationship Id="rId4" Type="http://schemas.openxmlformats.org/officeDocument/2006/relationships/hyperlink" Target="https://www.researchgate.net/publication/362574378_Low-Light_Image_Enhancement_A_Comparative_Review_and_Prospects"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485017" y="143688"/>
            <a:ext cx="4564228" cy="1474098"/>
          </a:xfrm>
          <a:prstGeom prst="rect">
            <a:avLst/>
          </a:prstGeom>
        </p:spPr>
      </p:pic>
      <p:sp>
        <p:nvSpPr>
          <p:cNvPr id="2" name="TextBox 1"/>
          <p:cNvSpPr txBox="1"/>
          <p:nvPr/>
        </p:nvSpPr>
        <p:spPr>
          <a:xfrm>
            <a:off x="3065886" y="1617786"/>
            <a:ext cx="6701245" cy="923330"/>
          </a:xfrm>
          <a:prstGeom prst="rect">
            <a:avLst/>
          </a:prstGeom>
          <a:noFill/>
        </p:spPr>
        <p:txBody>
          <a:bodyPr wrap="square" rtlCol="0">
            <a:spAutoFit/>
          </a:bodyPr>
          <a:lstStyle/>
          <a:p>
            <a:pPr algn="ctr"/>
            <a:r>
              <a:rPr lang="en-IN" sz="5400" b="1" dirty="0">
                <a:latin typeface="Times New Roman" panose="02020603050405020304" pitchFamily="18" charset="0"/>
                <a:cs typeface="Times New Roman" panose="02020603050405020304" pitchFamily="18" charset="0"/>
              </a:rPr>
              <a:t>Minor Project - 1</a:t>
            </a:r>
          </a:p>
        </p:txBody>
      </p:sp>
      <p:sp>
        <p:nvSpPr>
          <p:cNvPr id="4" name="TextBox 3"/>
          <p:cNvSpPr txBox="1"/>
          <p:nvPr/>
        </p:nvSpPr>
        <p:spPr>
          <a:xfrm>
            <a:off x="1007084" y="2560320"/>
            <a:ext cx="10177832" cy="1077218"/>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Title: </a:t>
            </a:r>
            <a:r>
              <a:rPr lang="en-IN" sz="3200" dirty="0">
                <a:latin typeface="Times New Roman" panose="02020603050405020304" pitchFamily="18" charset="0"/>
                <a:cs typeface="Times New Roman" panose="02020603050405020304" pitchFamily="18" charset="0"/>
              </a:rPr>
              <a:t>SharpView – Low Light Image Enhancement using C++</a:t>
            </a:r>
          </a:p>
        </p:txBody>
      </p:sp>
      <p:sp>
        <p:nvSpPr>
          <p:cNvPr id="6" name="TextBox 5"/>
          <p:cNvSpPr txBox="1"/>
          <p:nvPr/>
        </p:nvSpPr>
        <p:spPr>
          <a:xfrm>
            <a:off x="304829" y="4461374"/>
            <a:ext cx="3942706" cy="2126864"/>
          </a:xfrm>
          <a:prstGeom prst="rect">
            <a:avLst/>
          </a:prstGeom>
          <a:noFill/>
        </p:spPr>
        <p:txBody>
          <a:bodyPr wrap="square" rtlCol="0">
            <a:spAutoFit/>
          </a:bodyPr>
          <a:lstStyle/>
          <a:p>
            <a:pPr algn="just">
              <a:lnSpc>
                <a:spcPct val="150000"/>
              </a:lnSpc>
            </a:pPr>
            <a:r>
              <a:rPr lang="en-IN" b="1" dirty="0">
                <a:latin typeface="Times New Roman" panose="02020603050405020304" pitchFamily="18" charset="0"/>
                <a:cs typeface="Times New Roman" panose="02020603050405020304" pitchFamily="18" charset="0"/>
              </a:rPr>
              <a:t>Presented by:</a:t>
            </a:r>
          </a:p>
          <a:p>
            <a:pPr algn="just">
              <a:lnSpc>
                <a:spcPct val="150000"/>
              </a:lnSpc>
            </a:pPr>
            <a:r>
              <a:rPr lang="en-IN" dirty="0">
                <a:latin typeface="Times New Roman" panose="02020603050405020304" pitchFamily="18" charset="0"/>
                <a:cs typeface="Times New Roman" panose="02020603050405020304" pitchFamily="18" charset="0"/>
              </a:rPr>
              <a:t>R2142220936 – Sagar Thapliyal</a:t>
            </a:r>
          </a:p>
          <a:p>
            <a:pPr algn="just">
              <a:lnSpc>
                <a:spcPct val="150000"/>
              </a:lnSpc>
            </a:pPr>
            <a:r>
              <a:rPr lang="en-IN" dirty="0">
                <a:latin typeface="Times New Roman" panose="02020603050405020304" pitchFamily="18" charset="0"/>
                <a:cs typeface="Times New Roman" panose="02020603050405020304" pitchFamily="18" charset="0"/>
              </a:rPr>
              <a:t>R2142221156 – Aviral Khanna</a:t>
            </a:r>
          </a:p>
          <a:p>
            <a:pPr algn="just">
              <a:lnSpc>
                <a:spcPct val="150000"/>
              </a:lnSpc>
            </a:pPr>
            <a:r>
              <a:rPr lang="en-IN" dirty="0">
                <a:latin typeface="Times New Roman" panose="02020603050405020304" pitchFamily="18" charset="0"/>
                <a:cs typeface="Times New Roman" panose="02020603050405020304" pitchFamily="18" charset="0"/>
              </a:rPr>
              <a:t>R2142220937 – Saksham Siwach</a:t>
            </a:r>
          </a:p>
          <a:p>
            <a:pPr algn="just">
              <a:lnSpc>
                <a:spcPct val="150000"/>
              </a:lnSpc>
            </a:pPr>
            <a:r>
              <a:rPr lang="en-IN" dirty="0">
                <a:latin typeface="Times New Roman" panose="02020603050405020304" pitchFamily="18" charset="0"/>
                <a:cs typeface="Times New Roman" panose="02020603050405020304" pitchFamily="18" charset="0"/>
              </a:rPr>
              <a:t>R2142220447 – Arshdeep Kaur </a:t>
            </a:r>
          </a:p>
        </p:txBody>
      </p:sp>
      <p:sp>
        <p:nvSpPr>
          <p:cNvPr id="9" name="TextBox 8"/>
          <p:cNvSpPr txBox="1"/>
          <p:nvPr/>
        </p:nvSpPr>
        <p:spPr>
          <a:xfrm>
            <a:off x="9170097" y="4534521"/>
            <a:ext cx="2717074"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Mentored by:</a:t>
            </a:r>
          </a:p>
        </p:txBody>
      </p:sp>
      <p:sp>
        <p:nvSpPr>
          <p:cNvPr id="7" name="TextBox 6">
            <a:extLst>
              <a:ext uri="{FF2B5EF4-FFF2-40B4-BE49-F238E27FC236}">
                <a16:creationId xmlns:a16="http://schemas.microsoft.com/office/drawing/2014/main" id="{1D06BFF5-FE17-DA90-7CF9-93FBCE089A5D}"/>
              </a:ext>
            </a:extLst>
          </p:cNvPr>
          <p:cNvSpPr txBox="1"/>
          <p:nvPr/>
        </p:nvSpPr>
        <p:spPr>
          <a:xfrm>
            <a:off x="9170097" y="4903853"/>
            <a:ext cx="271707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Mrs. Gaytri</a:t>
            </a:r>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Times New Roman" panose="02020603050405020304" pitchFamily="18" charset="0"/>
                <a:cs typeface="Times New Roman" panose="02020603050405020304" pitchFamily="18" charset="0"/>
              </a:rPr>
              <a:t>Methodology</a:t>
            </a:r>
            <a:endParaRPr lang="en-IN" sz="3200" b="1" dirty="0">
              <a:solidFill>
                <a:srgbClr val="46B0FA"/>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432618" y="946483"/>
            <a:ext cx="11454582" cy="1446550"/>
          </a:xfrm>
          <a:prstGeom prst="rect">
            <a:avLst/>
          </a:prstGeom>
          <a:noFill/>
        </p:spPr>
        <p:txBody>
          <a:bodyPr wrap="square" rtlCol="0">
            <a:spAutoFit/>
          </a:bodyPr>
          <a:lstStyle/>
          <a:p>
            <a:pPr algn="just"/>
            <a:r>
              <a:rPr lang="en-US" sz="2400" b="1" dirty="0">
                <a:solidFill>
                  <a:srgbClr val="FF0000"/>
                </a:solidFill>
                <a:latin typeface="Times New Roman" panose="02020603050405020304" pitchFamily="18" charset="0"/>
                <a:cs typeface="Times New Roman" panose="02020603050405020304" pitchFamily="18" charset="0"/>
              </a:rPr>
              <a:t>Reference Software Model:</a:t>
            </a:r>
          </a:p>
          <a:p>
            <a:pPr algn="just"/>
            <a:endParaRPr lang="en-US" sz="1000" dirty="0">
              <a:solidFill>
                <a:srgbClr val="FF0000"/>
              </a:solidFill>
              <a:latin typeface="Times New Roman" panose="02020603050405020304" pitchFamily="18" charset="0"/>
              <a:cs typeface="Times New Roman" panose="02020603050405020304" pitchFamily="18" charset="0"/>
            </a:endParaRPr>
          </a:p>
          <a:p>
            <a:pPr algn="just"/>
            <a:r>
              <a:rPr lang="en-US" dirty="0">
                <a:solidFill>
                  <a:schemeClr val="dk1"/>
                </a:solidFill>
                <a:latin typeface="Times New Roman" panose="02020603050405020304" pitchFamily="18" charset="0"/>
                <a:ea typeface="Calibri"/>
                <a:cs typeface="Times New Roman" panose="02020603050405020304" pitchFamily="18" charset="0"/>
                <a:sym typeface="Calibri"/>
              </a:rPr>
              <a:t>We will be using the Iterative Model to implement our project. The iterative method begins with a basic implementation of a limited set of software requirements in the iterative model, then repeatedly improves the evolving versions until the entire system is built and prepared for deployment.</a:t>
            </a:r>
          </a:p>
        </p:txBody>
      </p:sp>
      <p:pic>
        <p:nvPicPr>
          <p:cNvPr id="4" name="Google Shape;78;p12">
            <a:extLst>
              <a:ext uri="{FF2B5EF4-FFF2-40B4-BE49-F238E27FC236}">
                <a16:creationId xmlns:a16="http://schemas.microsoft.com/office/drawing/2014/main" id="{8213FCF7-EDB4-2E99-6878-F20B110FE620}"/>
              </a:ext>
            </a:extLst>
          </p:cNvPr>
          <p:cNvPicPr preferRelativeResize="0"/>
          <p:nvPr/>
        </p:nvPicPr>
        <p:blipFill rotWithShape="1">
          <a:blip r:embed="rId2">
            <a:alphaModFix/>
          </a:blip>
          <a:srcRect l="1517" t="3206" r="3634" b="4945"/>
          <a:stretch/>
        </p:blipFill>
        <p:spPr>
          <a:xfrm>
            <a:off x="2937657" y="2506115"/>
            <a:ext cx="6316686" cy="4029689"/>
          </a:xfrm>
          <a:prstGeom prst="rect">
            <a:avLst/>
          </a:prstGeom>
          <a:noFill/>
          <a:ln>
            <a:noFill/>
          </a:ln>
        </p:spPr>
      </p:pic>
    </p:spTree>
    <p:extLst>
      <p:ext uri="{BB962C8B-B14F-4D97-AF65-F5344CB8AC3E}">
        <p14:creationId xmlns:p14="http://schemas.microsoft.com/office/powerpoint/2010/main" val="579667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74FA1B-C2CD-92F0-B91E-4AD1D69A8197}"/>
              </a:ext>
            </a:extLst>
          </p:cNvPr>
          <p:cNvSpPr txBox="1"/>
          <p:nvPr/>
        </p:nvSpPr>
        <p:spPr>
          <a:xfrm>
            <a:off x="393290" y="311693"/>
            <a:ext cx="10943304" cy="6163482"/>
          </a:xfrm>
          <a:prstGeom prst="rect">
            <a:avLst/>
          </a:prstGeom>
          <a:noFill/>
        </p:spPr>
        <p:txBody>
          <a:bodyPr wrap="square">
            <a:spAutoFit/>
          </a:bodyPr>
          <a:lstStyle/>
          <a:p>
            <a:pPr algn="just"/>
            <a:r>
              <a:rPr lang="en-US" sz="2400" b="1" dirty="0">
                <a:solidFill>
                  <a:srgbClr val="FF0000"/>
                </a:solidFill>
                <a:latin typeface="Times New Roman" panose="02020603050405020304" pitchFamily="18" charset="0"/>
                <a:cs typeface="Times New Roman" panose="02020603050405020304" pitchFamily="18" charset="0"/>
              </a:rPr>
              <a:t>Steps:</a:t>
            </a:r>
          </a:p>
          <a:p>
            <a:pPr algn="just"/>
            <a:endParaRPr lang="en-US" sz="1100" dirty="0">
              <a:solidFill>
                <a:schemeClr val="bg2">
                  <a:lumMod val="10000"/>
                </a:schemeClr>
              </a:solidFill>
              <a:latin typeface="Times New Roman" panose="02020603050405020304" pitchFamily="18" charset="0"/>
              <a:cs typeface="Times New Roman" panose="02020603050405020304" pitchFamily="18" charset="0"/>
            </a:endParaRPr>
          </a:p>
          <a:p>
            <a:pPr marL="342900" indent="-342900" algn="just">
              <a:lnSpc>
                <a:spcPct val="200000"/>
              </a:lnSpc>
              <a:buAutoNum type="arabicPeriod"/>
            </a:pPr>
            <a:r>
              <a:rPr lang="en-US" b="1" dirty="0">
                <a:solidFill>
                  <a:schemeClr val="bg2">
                    <a:lumMod val="10000"/>
                  </a:schemeClr>
                </a:solidFill>
                <a:latin typeface="Times New Roman" panose="02020603050405020304" pitchFamily="18" charset="0"/>
                <a:cs typeface="Times New Roman" panose="02020603050405020304" pitchFamily="18" charset="0"/>
              </a:rPr>
              <a:t>Initial Noise Reduction (Gaussian Smoothening): </a:t>
            </a:r>
            <a:r>
              <a:rPr lang="en-US" dirty="0">
                <a:solidFill>
                  <a:schemeClr val="bg2">
                    <a:lumMod val="10000"/>
                  </a:schemeClr>
                </a:solidFill>
                <a:latin typeface="Times New Roman" panose="02020603050405020304" pitchFamily="18" charset="0"/>
                <a:cs typeface="Times New Roman" panose="02020603050405020304" pitchFamily="18" charset="0"/>
              </a:rPr>
              <a:t>In this case to extract the region of interest we will be using renowned smoothing filter, Gaussian filter to remove noise from the image.</a:t>
            </a:r>
          </a:p>
          <a:p>
            <a:pPr marL="342900" indent="-342900" algn="just">
              <a:lnSpc>
                <a:spcPct val="200000"/>
              </a:lnSpc>
              <a:buAutoNum type="arabicPeriod"/>
            </a:pPr>
            <a:r>
              <a:rPr lang="en-US" b="1" dirty="0">
                <a:solidFill>
                  <a:schemeClr val="bg2">
                    <a:lumMod val="10000"/>
                  </a:schemeClr>
                </a:solidFill>
                <a:latin typeface="Times New Roman" panose="02020603050405020304" pitchFamily="18" charset="0"/>
                <a:cs typeface="Times New Roman" panose="02020603050405020304" pitchFamily="18" charset="0"/>
              </a:rPr>
              <a:t>Gamma Correction: </a:t>
            </a:r>
            <a:r>
              <a:rPr lang="en-US" dirty="0">
                <a:solidFill>
                  <a:schemeClr val="bg2">
                    <a:lumMod val="10000"/>
                  </a:schemeClr>
                </a:solidFill>
                <a:latin typeface="Times New Roman" panose="02020603050405020304" pitchFamily="18" charset="0"/>
                <a:cs typeface="Times New Roman" panose="02020603050405020304" pitchFamily="18" charset="0"/>
              </a:rPr>
              <a:t>Gamma Correction will be used to modify brightness and local contrast of the image, simultaneously.</a:t>
            </a:r>
          </a:p>
          <a:p>
            <a:pPr marL="342900" indent="-342900" algn="just">
              <a:lnSpc>
                <a:spcPct val="200000"/>
              </a:lnSpc>
              <a:buAutoNum type="arabicPeriod"/>
            </a:pPr>
            <a:r>
              <a:rPr lang="en-US" b="1" dirty="0">
                <a:solidFill>
                  <a:schemeClr val="bg2">
                    <a:lumMod val="10000"/>
                  </a:schemeClr>
                </a:solidFill>
                <a:latin typeface="Times New Roman" panose="02020603050405020304" pitchFamily="18" charset="0"/>
                <a:cs typeface="Times New Roman" panose="02020603050405020304" pitchFamily="18" charset="0"/>
              </a:rPr>
              <a:t>Gray World Color Correction: </a:t>
            </a:r>
            <a:r>
              <a:rPr lang="en-US" dirty="0">
                <a:solidFill>
                  <a:schemeClr val="bg2">
                    <a:lumMod val="10000"/>
                  </a:schemeClr>
                </a:solidFill>
                <a:latin typeface="Times New Roman" panose="02020603050405020304" pitchFamily="18" charset="0"/>
                <a:cs typeface="Times New Roman" panose="02020603050405020304" pitchFamily="18" charset="0"/>
              </a:rPr>
              <a:t>For color balance, the channels are tweaked so as to equalize color means, thus creating a naturally colored image.</a:t>
            </a:r>
          </a:p>
          <a:p>
            <a:pPr marL="342900" indent="-342900" algn="just">
              <a:lnSpc>
                <a:spcPct val="200000"/>
              </a:lnSpc>
              <a:buAutoNum type="arabicPeriod"/>
            </a:pPr>
            <a:r>
              <a:rPr lang="en-US" b="1" dirty="0">
                <a:solidFill>
                  <a:schemeClr val="bg2">
                    <a:lumMod val="10000"/>
                  </a:schemeClr>
                </a:solidFill>
                <a:latin typeface="Times New Roman" panose="02020603050405020304" pitchFamily="18" charset="0"/>
                <a:cs typeface="Times New Roman" panose="02020603050405020304" pitchFamily="18" charset="0"/>
              </a:rPr>
              <a:t>Continuous Feedback Mechanism: </a:t>
            </a:r>
            <a:r>
              <a:rPr lang="en-US" dirty="0">
                <a:solidFill>
                  <a:schemeClr val="bg2">
                    <a:lumMod val="10000"/>
                  </a:schemeClr>
                </a:solidFill>
                <a:latin typeface="Times New Roman" panose="02020603050405020304" pitchFamily="18" charset="0"/>
                <a:cs typeface="Times New Roman" panose="02020603050405020304" pitchFamily="18" charset="0"/>
              </a:rPr>
              <a:t>For improvements, user feedback is taken and accordingly further enhancement is done. If user doesn’t need to enhance more, the code execution stops.</a:t>
            </a:r>
            <a:endParaRPr lang="en-US" b="1" dirty="0">
              <a:solidFill>
                <a:schemeClr val="bg2">
                  <a:lumMod val="10000"/>
                </a:schemeClr>
              </a:solidFill>
              <a:latin typeface="Times New Roman" panose="02020603050405020304" pitchFamily="18" charset="0"/>
              <a:cs typeface="Times New Roman" panose="02020603050405020304" pitchFamily="18" charset="0"/>
            </a:endParaRPr>
          </a:p>
          <a:p>
            <a:pPr marL="342900" indent="-342900" algn="just">
              <a:lnSpc>
                <a:spcPct val="200000"/>
              </a:lnSpc>
              <a:buAutoNum type="arabicPeriod"/>
            </a:pPr>
            <a:r>
              <a:rPr lang="en-US" b="1" dirty="0">
                <a:solidFill>
                  <a:schemeClr val="bg2">
                    <a:lumMod val="10000"/>
                  </a:schemeClr>
                </a:solidFill>
                <a:latin typeface="Times New Roman" panose="02020603050405020304" pitchFamily="18" charset="0"/>
                <a:cs typeface="Times New Roman" panose="02020603050405020304" pitchFamily="18" charset="0"/>
              </a:rPr>
              <a:t>Iterative Refinement: </a:t>
            </a:r>
            <a:r>
              <a:rPr lang="en-US" dirty="0">
                <a:solidFill>
                  <a:schemeClr val="bg2">
                    <a:lumMod val="10000"/>
                  </a:schemeClr>
                </a:solidFill>
                <a:latin typeface="Times New Roman" panose="02020603050405020304" pitchFamily="18" charset="0"/>
                <a:cs typeface="Times New Roman" panose="02020603050405020304" pitchFamily="18" charset="0"/>
              </a:rPr>
              <a:t>Last but another enhancement technique that we have adopted is the utilization of Quality metrics (PSNR, SSIM) to enhance the quality of the image to better results.</a:t>
            </a:r>
          </a:p>
        </p:txBody>
      </p:sp>
    </p:spTree>
    <p:extLst>
      <p:ext uri="{BB962C8B-B14F-4D97-AF65-F5344CB8AC3E}">
        <p14:creationId xmlns:p14="http://schemas.microsoft.com/office/powerpoint/2010/main" val="2355399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CB9BCF-5F67-14F8-A77D-1E0552C2FC4A}"/>
              </a:ext>
            </a:extLst>
          </p:cNvPr>
          <p:cNvSpPr txBox="1"/>
          <p:nvPr/>
        </p:nvSpPr>
        <p:spPr>
          <a:xfrm>
            <a:off x="275303" y="297114"/>
            <a:ext cx="11592232" cy="6278642"/>
          </a:xfrm>
          <a:prstGeom prst="rect">
            <a:avLst/>
          </a:prstGeom>
          <a:noFill/>
        </p:spPr>
        <p:txBody>
          <a:bodyPr wrap="square">
            <a:spAutoFit/>
          </a:bodyPr>
          <a:lstStyle/>
          <a:p>
            <a:r>
              <a:rPr lang="en-US" sz="2400" b="1" dirty="0">
                <a:solidFill>
                  <a:srgbClr val="FF0000"/>
                </a:solidFill>
                <a:latin typeface="Times New Roman" panose="02020603050405020304" pitchFamily="18" charset="0"/>
                <a:cs typeface="Times New Roman" panose="02020603050405020304" pitchFamily="18" charset="0"/>
              </a:rPr>
              <a:t>Timeline:</a:t>
            </a:r>
          </a:p>
          <a:p>
            <a:endParaRPr lang="en-US" dirty="0">
              <a:solidFill>
                <a:srgbClr val="FF0000"/>
              </a:solidFill>
              <a:latin typeface="Times New Roman" panose="02020603050405020304" pitchFamily="18" charset="0"/>
              <a:cs typeface="Times New Roman" panose="02020603050405020304" pitchFamily="18" charset="0"/>
            </a:endParaRPr>
          </a:p>
          <a:p>
            <a:endParaRPr lang="en-US" sz="1800" dirty="0">
              <a:solidFill>
                <a:srgbClr val="FF0000"/>
              </a:solidFill>
              <a:latin typeface="Times New Roman" panose="02020603050405020304" pitchFamily="18" charset="0"/>
              <a:cs typeface="Times New Roman" panose="02020603050405020304" pitchFamily="18" charset="0"/>
            </a:endParaRPr>
          </a:p>
          <a:p>
            <a:endParaRPr lang="en-US" dirty="0">
              <a:solidFill>
                <a:srgbClr val="FF0000"/>
              </a:solidFill>
              <a:latin typeface="Times New Roman" panose="02020603050405020304" pitchFamily="18" charset="0"/>
              <a:cs typeface="Times New Roman" panose="02020603050405020304" pitchFamily="18" charset="0"/>
            </a:endParaRPr>
          </a:p>
          <a:p>
            <a:endParaRPr lang="en-US" sz="1800" dirty="0">
              <a:solidFill>
                <a:srgbClr val="FF0000"/>
              </a:solidFill>
              <a:latin typeface="Times New Roman" panose="02020603050405020304" pitchFamily="18" charset="0"/>
              <a:cs typeface="Times New Roman" panose="02020603050405020304" pitchFamily="18" charset="0"/>
            </a:endParaRPr>
          </a:p>
          <a:p>
            <a:endParaRPr lang="en-US" dirty="0">
              <a:solidFill>
                <a:srgbClr val="FF0000"/>
              </a:solidFill>
              <a:latin typeface="Times New Roman" panose="02020603050405020304" pitchFamily="18" charset="0"/>
              <a:cs typeface="Times New Roman" panose="02020603050405020304" pitchFamily="18" charset="0"/>
            </a:endParaRPr>
          </a:p>
          <a:p>
            <a:endParaRPr lang="en-US" sz="1800" dirty="0">
              <a:solidFill>
                <a:srgbClr val="FF0000"/>
              </a:solidFill>
              <a:latin typeface="Times New Roman" panose="02020603050405020304" pitchFamily="18" charset="0"/>
              <a:cs typeface="Times New Roman" panose="02020603050405020304" pitchFamily="18" charset="0"/>
            </a:endParaRPr>
          </a:p>
          <a:p>
            <a:endParaRPr lang="en-US" dirty="0">
              <a:solidFill>
                <a:srgbClr val="FF0000"/>
              </a:solidFill>
              <a:latin typeface="Times New Roman" panose="02020603050405020304" pitchFamily="18" charset="0"/>
              <a:cs typeface="Times New Roman" panose="02020603050405020304" pitchFamily="18" charset="0"/>
            </a:endParaRPr>
          </a:p>
          <a:p>
            <a:endParaRPr lang="en-US" sz="1800" dirty="0">
              <a:solidFill>
                <a:srgbClr val="FF0000"/>
              </a:solidFill>
              <a:latin typeface="Times New Roman" panose="02020603050405020304" pitchFamily="18" charset="0"/>
              <a:cs typeface="Times New Roman" panose="02020603050405020304" pitchFamily="18" charset="0"/>
            </a:endParaRPr>
          </a:p>
          <a:p>
            <a:endParaRPr lang="en-US" dirty="0">
              <a:solidFill>
                <a:srgbClr val="FF0000"/>
              </a:solidFill>
              <a:latin typeface="Times New Roman" panose="02020603050405020304" pitchFamily="18" charset="0"/>
              <a:cs typeface="Times New Roman" panose="02020603050405020304" pitchFamily="18" charset="0"/>
            </a:endParaRPr>
          </a:p>
          <a:p>
            <a:endParaRPr lang="en-US" sz="1800" dirty="0">
              <a:solidFill>
                <a:srgbClr val="FF0000"/>
              </a:solidFill>
              <a:latin typeface="Times New Roman" panose="02020603050405020304" pitchFamily="18" charset="0"/>
              <a:cs typeface="Times New Roman" panose="02020603050405020304" pitchFamily="18" charset="0"/>
            </a:endParaRPr>
          </a:p>
          <a:p>
            <a:endParaRPr lang="en-US" dirty="0">
              <a:solidFill>
                <a:srgbClr val="FF0000"/>
              </a:solidFill>
              <a:latin typeface="Times New Roman" panose="02020603050405020304" pitchFamily="18" charset="0"/>
              <a:cs typeface="Times New Roman" panose="02020603050405020304" pitchFamily="18" charset="0"/>
            </a:endParaRPr>
          </a:p>
          <a:p>
            <a:endParaRPr lang="en-US" sz="1800" dirty="0">
              <a:solidFill>
                <a:srgbClr val="FF0000"/>
              </a:solidFill>
              <a:latin typeface="Times New Roman" panose="02020603050405020304" pitchFamily="18" charset="0"/>
              <a:cs typeface="Times New Roman" panose="02020603050405020304" pitchFamily="18" charset="0"/>
            </a:endParaRPr>
          </a:p>
          <a:p>
            <a:endParaRPr lang="en-US" dirty="0">
              <a:solidFill>
                <a:srgbClr val="FF0000"/>
              </a:solidFill>
              <a:latin typeface="Times New Roman" panose="02020603050405020304" pitchFamily="18" charset="0"/>
              <a:cs typeface="Times New Roman" panose="02020603050405020304" pitchFamily="18" charset="0"/>
            </a:endParaRPr>
          </a:p>
          <a:p>
            <a:endParaRPr lang="en-US" sz="1800" dirty="0">
              <a:solidFill>
                <a:srgbClr val="FF0000"/>
              </a:solidFill>
              <a:latin typeface="Times New Roman" panose="02020603050405020304" pitchFamily="18" charset="0"/>
              <a:cs typeface="Times New Roman" panose="02020603050405020304" pitchFamily="18" charset="0"/>
            </a:endParaRPr>
          </a:p>
          <a:p>
            <a:endParaRPr lang="en-US" dirty="0">
              <a:solidFill>
                <a:srgbClr val="FF0000"/>
              </a:solidFill>
              <a:latin typeface="Times New Roman" panose="02020603050405020304" pitchFamily="18" charset="0"/>
              <a:cs typeface="Times New Roman" panose="02020603050405020304" pitchFamily="18" charset="0"/>
            </a:endParaRPr>
          </a:p>
          <a:p>
            <a:endParaRPr lang="en-US" sz="1800" dirty="0">
              <a:solidFill>
                <a:srgbClr val="FF0000"/>
              </a:solidFill>
              <a:latin typeface="Times New Roman" panose="02020603050405020304" pitchFamily="18" charset="0"/>
              <a:cs typeface="Times New Roman" panose="02020603050405020304" pitchFamily="18" charset="0"/>
            </a:endParaRPr>
          </a:p>
          <a:p>
            <a:endParaRPr lang="en-US" dirty="0">
              <a:solidFill>
                <a:srgbClr val="FF0000"/>
              </a:solidFill>
              <a:latin typeface="Times New Roman" panose="02020603050405020304" pitchFamily="18" charset="0"/>
              <a:cs typeface="Times New Roman" panose="02020603050405020304" pitchFamily="18" charset="0"/>
            </a:endParaRPr>
          </a:p>
          <a:p>
            <a:endParaRPr lang="en-US" sz="1800" dirty="0">
              <a:solidFill>
                <a:srgbClr val="FF0000"/>
              </a:solidFill>
              <a:latin typeface="Times New Roman" panose="02020603050405020304" pitchFamily="18" charset="0"/>
              <a:cs typeface="Times New Roman" panose="02020603050405020304" pitchFamily="18" charset="0"/>
            </a:endParaRPr>
          </a:p>
          <a:p>
            <a:endParaRPr lang="en-US" dirty="0">
              <a:solidFill>
                <a:srgbClr val="FF0000"/>
              </a:solidFill>
              <a:latin typeface="Times New Roman" panose="02020603050405020304" pitchFamily="18" charset="0"/>
              <a:cs typeface="Times New Roman" panose="02020603050405020304" pitchFamily="18" charset="0"/>
            </a:endParaRPr>
          </a:p>
          <a:p>
            <a:endParaRPr lang="en-US" sz="1800" dirty="0">
              <a:solidFill>
                <a:srgbClr val="FF0000"/>
              </a:solidFill>
              <a:latin typeface="Times New Roman" panose="02020603050405020304" pitchFamily="18" charset="0"/>
              <a:cs typeface="Times New Roman" panose="02020603050405020304" pitchFamily="18" charset="0"/>
            </a:endParaRPr>
          </a:p>
          <a:p>
            <a:endParaRPr lang="en-US" sz="1800"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05F8B1C-6605-BDB6-6C4D-D3CA768D1393}"/>
              </a:ext>
            </a:extLst>
          </p:cNvPr>
          <p:cNvPicPr>
            <a:picLocks noChangeAspect="1"/>
          </p:cNvPicPr>
          <p:nvPr/>
        </p:nvPicPr>
        <p:blipFill rotWithShape="1">
          <a:blip r:embed="rId2"/>
          <a:srcRect l="1077" t="1695" r="873" b="3164"/>
          <a:stretch/>
        </p:blipFill>
        <p:spPr>
          <a:xfrm>
            <a:off x="1278194" y="848151"/>
            <a:ext cx="9635612" cy="5577293"/>
          </a:xfrm>
          <a:prstGeom prst="rect">
            <a:avLst/>
          </a:prstGeom>
        </p:spPr>
      </p:pic>
    </p:spTree>
    <p:extLst>
      <p:ext uri="{BB962C8B-B14F-4D97-AF65-F5344CB8AC3E}">
        <p14:creationId xmlns:p14="http://schemas.microsoft.com/office/powerpoint/2010/main" val="1088547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6FE51C-2DD5-9112-9CB5-91C5779FBDBD}"/>
              </a:ext>
            </a:extLst>
          </p:cNvPr>
          <p:cNvSpPr txBox="1"/>
          <p:nvPr/>
        </p:nvSpPr>
        <p:spPr>
          <a:xfrm>
            <a:off x="304800" y="240266"/>
            <a:ext cx="6096000" cy="461665"/>
          </a:xfrm>
          <a:prstGeom prst="rect">
            <a:avLst/>
          </a:prstGeom>
          <a:noFill/>
        </p:spPr>
        <p:txBody>
          <a:bodyPr wrap="square">
            <a:spAutoFit/>
          </a:bodyPr>
          <a:lstStyle/>
          <a:p>
            <a:r>
              <a:rPr lang="en-US" sz="2400" b="1" dirty="0">
                <a:solidFill>
                  <a:srgbClr val="FF9900"/>
                </a:solidFill>
                <a:latin typeface="Times New Roman" panose="02020603050405020304" pitchFamily="18" charset="0"/>
                <a:cs typeface="Times New Roman" panose="02020603050405020304" pitchFamily="18" charset="0"/>
              </a:rPr>
              <a:t>Deliverable of Each Step/Phase:</a:t>
            </a:r>
          </a:p>
        </p:txBody>
      </p:sp>
      <p:sp>
        <p:nvSpPr>
          <p:cNvPr id="4" name="TextBox 3">
            <a:extLst>
              <a:ext uri="{FF2B5EF4-FFF2-40B4-BE49-F238E27FC236}">
                <a16:creationId xmlns:a16="http://schemas.microsoft.com/office/drawing/2014/main" id="{D7460FD5-1388-93C9-9EB4-632CEE3BB02D}"/>
              </a:ext>
            </a:extLst>
          </p:cNvPr>
          <p:cNvSpPr txBox="1"/>
          <p:nvPr/>
        </p:nvSpPr>
        <p:spPr>
          <a:xfrm>
            <a:off x="3545839" y="857530"/>
            <a:ext cx="3891281" cy="2862322"/>
          </a:xfrm>
          <a:prstGeom prst="rect">
            <a:avLst/>
          </a:prstGeom>
          <a:solidFill>
            <a:schemeClr val="bg1">
              <a:lumMod val="95000"/>
            </a:schemeClr>
          </a:solidFill>
          <a:ln>
            <a:solidFill>
              <a:schemeClr val="tx1">
                <a:lumMod val="95000"/>
                <a:lumOff val="5000"/>
              </a:schemeClr>
            </a:solidFill>
          </a:ln>
        </p:spPr>
        <p:txBody>
          <a:bodyPr wrap="square" rtlCol="0">
            <a:spAutoFit/>
          </a:bodyPr>
          <a:lstStyle/>
          <a:p>
            <a:pPr algn="ctr"/>
            <a:r>
              <a:rPr lang="en-US" dirty="0">
                <a:latin typeface="Times New Roman" panose="02020603050405020304" pitchFamily="18" charset="0"/>
                <a:cs typeface="Times New Roman" panose="02020603050405020304" pitchFamily="18" charset="0"/>
              </a:rPr>
              <a:t>Gaussian Smoothening</a:t>
            </a: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6EAAD77-9C60-C793-7B8D-5150A9CCB244}"/>
              </a:ext>
            </a:extLst>
          </p:cNvPr>
          <p:cNvSpPr txBox="1"/>
          <p:nvPr/>
        </p:nvSpPr>
        <p:spPr>
          <a:xfrm>
            <a:off x="7528561" y="856560"/>
            <a:ext cx="3891281" cy="2862322"/>
          </a:xfrm>
          <a:prstGeom prst="rect">
            <a:avLst/>
          </a:prstGeom>
          <a:solidFill>
            <a:schemeClr val="bg1">
              <a:lumMod val="95000"/>
            </a:schemeClr>
          </a:solidFill>
          <a:ln>
            <a:solidFill>
              <a:schemeClr val="tx1"/>
            </a:solidFill>
          </a:ln>
        </p:spPr>
        <p:txBody>
          <a:bodyPr wrap="square" rtlCol="0">
            <a:spAutoFit/>
          </a:bodyPr>
          <a:lstStyle/>
          <a:p>
            <a:pPr algn="ctr"/>
            <a:r>
              <a:rPr lang="en-US" dirty="0">
                <a:latin typeface="Times New Roman" panose="02020603050405020304" pitchFamily="18" charset="0"/>
                <a:cs typeface="Times New Roman" panose="02020603050405020304" pitchFamily="18" charset="0"/>
              </a:rPr>
              <a:t>Gamma Correction</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IN" dirty="0"/>
          </a:p>
        </p:txBody>
      </p:sp>
      <p:sp>
        <p:nvSpPr>
          <p:cNvPr id="8" name="TextBox 7">
            <a:extLst>
              <a:ext uri="{FF2B5EF4-FFF2-40B4-BE49-F238E27FC236}">
                <a16:creationId xmlns:a16="http://schemas.microsoft.com/office/drawing/2014/main" id="{51B5AC4B-6C5B-2FB3-C6F2-E29AA3054E12}"/>
              </a:ext>
            </a:extLst>
          </p:cNvPr>
          <p:cNvSpPr txBox="1"/>
          <p:nvPr/>
        </p:nvSpPr>
        <p:spPr>
          <a:xfrm>
            <a:off x="5613400" y="3819455"/>
            <a:ext cx="3647439" cy="2862322"/>
          </a:xfrm>
          <a:prstGeom prst="rect">
            <a:avLst/>
          </a:prstGeom>
          <a:solidFill>
            <a:schemeClr val="bg1">
              <a:lumMod val="95000"/>
            </a:schemeClr>
          </a:solidFill>
          <a:ln>
            <a:solidFill>
              <a:schemeClr val="tx1">
                <a:lumMod val="95000"/>
                <a:lumOff val="5000"/>
              </a:schemeClr>
            </a:solidFill>
          </a:ln>
        </p:spPr>
        <p:txBody>
          <a:bodyPr wrap="square" rtlCol="0">
            <a:spAutoFit/>
          </a:bodyPr>
          <a:lstStyle/>
          <a:p>
            <a:pPr algn="ctr"/>
            <a:r>
              <a:rPr lang="en-US" dirty="0">
                <a:latin typeface="Times New Roman" panose="02020603050405020304" pitchFamily="18" charset="0"/>
                <a:cs typeface="Times New Roman" panose="02020603050405020304" pitchFamily="18" charset="0"/>
              </a:rPr>
              <a:t>Gray World Color Correction</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IN" dirty="0"/>
          </a:p>
        </p:txBody>
      </p:sp>
      <p:pic>
        <p:nvPicPr>
          <p:cNvPr id="15" name="Picture 14">
            <a:extLst>
              <a:ext uri="{FF2B5EF4-FFF2-40B4-BE49-F238E27FC236}">
                <a16:creationId xmlns:a16="http://schemas.microsoft.com/office/drawing/2014/main" id="{B7DAF413-8362-EC01-CFB9-CA35910C5725}"/>
              </a:ext>
            </a:extLst>
          </p:cNvPr>
          <p:cNvPicPr>
            <a:picLocks noChangeAspect="1"/>
          </p:cNvPicPr>
          <p:nvPr/>
        </p:nvPicPr>
        <p:blipFill>
          <a:blip r:embed="rId2"/>
          <a:stretch>
            <a:fillRect/>
          </a:stretch>
        </p:blipFill>
        <p:spPr>
          <a:xfrm>
            <a:off x="304800" y="2344571"/>
            <a:ext cx="2603412" cy="2603412"/>
          </a:xfrm>
          <a:prstGeom prst="rect">
            <a:avLst/>
          </a:prstGeom>
        </p:spPr>
      </p:pic>
      <p:sp>
        <p:nvSpPr>
          <p:cNvPr id="16" name="TextBox 15">
            <a:extLst>
              <a:ext uri="{FF2B5EF4-FFF2-40B4-BE49-F238E27FC236}">
                <a16:creationId xmlns:a16="http://schemas.microsoft.com/office/drawing/2014/main" id="{21FA3778-B494-1592-1C41-DD3293CAFD52}"/>
              </a:ext>
            </a:extLst>
          </p:cNvPr>
          <p:cNvSpPr txBox="1"/>
          <p:nvPr/>
        </p:nvSpPr>
        <p:spPr>
          <a:xfrm>
            <a:off x="616064" y="1969576"/>
            <a:ext cx="1965804" cy="369332"/>
          </a:xfrm>
          <a:prstGeom prst="rect">
            <a:avLst/>
          </a:prstGeom>
          <a:noFill/>
        </p:spPr>
        <p:txBody>
          <a:bodyPr wrap="square">
            <a:spAutoFit/>
          </a:bodyPr>
          <a:lstStyle/>
          <a:p>
            <a:pPr algn="ctr"/>
            <a:r>
              <a:rPr lang="en-US" b="1" dirty="0">
                <a:solidFill>
                  <a:srgbClr val="FF0000"/>
                </a:solidFill>
                <a:latin typeface="Times New Roman" panose="02020603050405020304" pitchFamily="18" charset="0"/>
                <a:cs typeface="Times New Roman" panose="02020603050405020304" pitchFamily="18" charset="0"/>
              </a:rPr>
              <a:t>INPUT IMAGE</a:t>
            </a:r>
            <a:endParaRPr lang="en-IN" dirty="0"/>
          </a:p>
        </p:txBody>
      </p:sp>
      <p:pic>
        <p:nvPicPr>
          <p:cNvPr id="18" name="Picture 17">
            <a:extLst>
              <a:ext uri="{FF2B5EF4-FFF2-40B4-BE49-F238E27FC236}">
                <a16:creationId xmlns:a16="http://schemas.microsoft.com/office/drawing/2014/main" id="{3952CA60-BA47-E2D0-EBA9-7C2D5A0ADF97}"/>
              </a:ext>
            </a:extLst>
          </p:cNvPr>
          <p:cNvPicPr>
            <a:picLocks noChangeAspect="1"/>
          </p:cNvPicPr>
          <p:nvPr/>
        </p:nvPicPr>
        <p:blipFill>
          <a:blip r:embed="rId3"/>
          <a:stretch>
            <a:fillRect/>
          </a:stretch>
        </p:blipFill>
        <p:spPr>
          <a:xfrm>
            <a:off x="4353559" y="1285240"/>
            <a:ext cx="2275840" cy="2275840"/>
          </a:xfrm>
          <a:prstGeom prst="rect">
            <a:avLst/>
          </a:prstGeom>
        </p:spPr>
      </p:pic>
      <p:pic>
        <p:nvPicPr>
          <p:cNvPr id="20" name="Picture 19">
            <a:extLst>
              <a:ext uri="{FF2B5EF4-FFF2-40B4-BE49-F238E27FC236}">
                <a16:creationId xmlns:a16="http://schemas.microsoft.com/office/drawing/2014/main" id="{CD75C927-E492-D291-0569-CCD1D9E952EF}"/>
              </a:ext>
            </a:extLst>
          </p:cNvPr>
          <p:cNvPicPr>
            <a:picLocks noChangeAspect="1"/>
          </p:cNvPicPr>
          <p:nvPr/>
        </p:nvPicPr>
        <p:blipFill>
          <a:blip r:embed="rId4"/>
          <a:stretch>
            <a:fillRect/>
          </a:stretch>
        </p:blipFill>
        <p:spPr>
          <a:xfrm>
            <a:off x="8411252" y="1267548"/>
            <a:ext cx="2293532" cy="2293532"/>
          </a:xfrm>
          <a:prstGeom prst="rect">
            <a:avLst/>
          </a:prstGeom>
        </p:spPr>
      </p:pic>
      <p:pic>
        <p:nvPicPr>
          <p:cNvPr id="22" name="Picture 21">
            <a:extLst>
              <a:ext uri="{FF2B5EF4-FFF2-40B4-BE49-F238E27FC236}">
                <a16:creationId xmlns:a16="http://schemas.microsoft.com/office/drawing/2014/main" id="{D7F99886-8FD6-6D40-DCDF-4DE8EC91D038}"/>
              </a:ext>
            </a:extLst>
          </p:cNvPr>
          <p:cNvPicPr>
            <a:picLocks noChangeAspect="1"/>
          </p:cNvPicPr>
          <p:nvPr/>
        </p:nvPicPr>
        <p:blipFill>
          <a:blip r:embed="rId5"/>
          <a:stretch>
            <a:fillRect/>
          </a:stretch>
        </p:blipFill>
        <p:spPr>
          <a:xfrm>
            <a:off x="6307563" y="4307840"/>
            <a:ext cx="2259114" cy="2259114"/>
          </a:xfrm>
          <a:prstGeom prst="rect">
            <a:avLst/>
          </a:prstGeom>
        </p:spPr>
      </p:pic>
    </p:spTree>
    <p:extLst>
      <p:ext uri="{BB962C8B-B14F-4D97-AF65-F5344CB8AC3E}">
        <p14:creationId xmlns:p14="http://schemas.microsoft.com/office/powerpoint/2010/main" val="2493237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325B37-2A8E-CD27-D327-DF360F9BDFBD}"/>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Times New Roman" panose="02020603050405020304" pitchFamily="18" charset="0"/>
                <a:cs typeface="Times New Roman" panose="02020603050405020304" pitchFamily="18" charset="0"/>
              </a:rPr>
              <a:t>Working Model</a:t>
            </a:r>
            <a:endParaRPr lang="en-IN" sz="3200" b="1" dirty="0">
              <a:solidFill>
                <a:srgbClr val="46B0FA"/>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8C005AF-9AC9-EEA1-CDE7-2B7BB32A2A78}"/>
              </a:ext>
            </a:extLst>
          </p:cNvPr>
          <p:cNvSpPr txBox="1"/>
          <p:nvPr/>
        </p:nvSpPr>
        <p:spPr>
          <a:xfrm>
            <a:off x="325927" y="913664"/>
            <a:ext cx="6096000" cy="461665"/>
          </a:xfrm>
          <a:prstGeom prst="rect">
            <a:avLst/>
          </a:prstGeom>
          <a:noFill/>
        </p:spPr>
        <p:txBody>
          <a:bodyPr wrap="square">
            <a:spAutoFit/>
          </a:bodyPr>
          <a:lstStyle/>
          <a:p>
            <a:r>
              <a:rPr lang="en-US" sz="2400" b="1" dirty="0">
                <a:solidFill>
                  <a:srgbClr val="FF9900"/>
                </a:solidFill>
                <a:latin typeface="Times New Roman" panose="02020603050405020304" pitchFamily="18" charset="0"/>
                <a:cs typeface="Times New Roman" panose="02020603050405020304" pitchFamily="18" charset="0"/>
              </a:rPr>
              <a:t>Requirement Analysis (Link of SRS):</a:t>
            </a:r>
          </a:p>
        </p:txBody>
      </p:sp>
      <p:sp>
        <p:nvSpPr>
          <p:cNvPr id="6" name="TextBox 5">
            <a:extLst>
              <a:ext uri="{FF2B5EF4-FFF2-40B4-BE49-F238E27FC236}">
                <a16:creationId xmlns:a16="http://schemas.microsoft.com/office/drawing/2014/main" id="{A12AAB6D-E132-9664-ED8F-A891E3E08755}"/>
              </a:ext>
            </a:extLst>
          </p:cNvPr>
          <p:cNvSpPr txBox="1"/>
          <p:nvPr/>
        </p:nvSpPr>
        <p:spPr>
          <a:xfrm>
            <a:off x="325927" y="2048472"/>
            <a:ext cx="6096000" cy="461665"/>
          </a:xfrm>
          <a:prstGeom prst="rect">
            <a:avLst/>
          </a:prstGeom>
          <a:noFill/>
        </p:spPr>
        <p:txBody>
          <a:bodyPr wrap="square">
            <a:spAutoFit/>
          </a:bodyPr>
          <a:lstStyle/>
          <a:p>
            <a:r>
              <a:rPr lang="en-US" sz="2400" b="1" dirty="0">
                <a:solidFill>
                  <a:srgbClr val="FF9900"/>
                </a:solidFill>
                <a:latin typeface="Times New Roman" panose="02020603050405020304" pitchFamily="18" charset="0"/>
                <a:cs typeface="Times New Roman" panose="02020603050405020304" pitchFamily="18" charset="0"/>
              </a:rPr>
              <a:t>Technical Diagram:</a:t>
            </a:r>
          </a:p>
        </p:txBody>
      </p:sp>
      <p:pic>
        <p:nvPicPr>
          <p:cNvPr id="7" name="Picture 6">
            <a:extLst>
              <a:ext uri="{FF2B5EF4-FFF2-40B4-BE49-F238E27FC236}">
                <a16:creationId xmlns:a16="http://schemas.microsoft.com/office/drawing/2014/main" id="{2728D2D8-855F-2677-81B9-CCD44A28FE1E}"/>
              </a:ext>
            </a:extLst>
          </p:cNvPr>
          <p:cNvPicPr>
            <a:picLocks noChangeAspect="1"/>
          </p:cNvPicPr>
          <p:nvPr/>
        </p:nvPicPr>
        <p:blipFill>
          <a:blip r:embed="rId2"/>
          <a:stretch>
            <a:fillRect/>
          </a:stretch>
        </p:blipFill>
        <p:spPr>
          <a:xfrm>
            <a:off x="402109" y="2542456"/>
            <a:ext cx="11387781" cy="4093044"/>
          </a:xfrm>
          <a:prstGeom prst="rect">
            <a:avLst/>
          </a:prstGeom>
        </p:spPr>
      </p:pic>
      <p:sp>
        <p:nvSpPr>
          <p:cNvPr id="8" name="TextBox 7">
            <a:extLst>
              <a:ext uri="{FF2B5EF4-FFF2-40B4-BE49-F238E27FC236}">
                <a16:creationId xmlns:a16="http://schemas.microsoft.com/office/drawing/2014/main" id="{FA44E51A-E32A-D707-D43A-5FE0BB129D25}"/>
              </a:ext>
            </a:extLst>
          </p:cNvPr>
          <p:cNvSpPr txBox="1"/>
          <p:nvPr/>
        </p:nvSpPr>
        <p:spPr>
          <a:xfrm>
            <a:off x="1230026" y="1432700"/>
            <a:ext cx="10383801" cy="369332"/>
          </a:xfrm>
          <a:prstGeom prst="rect">
            <a:avLst/>
          </a:prstGeom>
          <a:noFill/>
          <a:ln>
            <a:solidFill>
              <a:schemeClr val="bg2">
                <a:lumMod val="90000"/>
              </a:schemeClr>
            </a:solidFill>
          </a:ln>
          <a:effectLst>
            <a:outerShdw blurRad="76200" dir="18900000" sy="23000" kx="-1200000" algn="bl" rotWithShape="0">
              <a:prstClr val="black">
                <a:alpha val="20000"/>
              </a:prstClr>
            </a:outerShdw>
          </a:effectLst>
        </p:spPr>
        <p:txBody>
          <a:bodyPr wrap="square" rtlCol="0">
            <a:spAutoFit/>
          </a:bodyPr>
          <a:lstStyle/>
          <a:p>
            <a:pPr algn="ctr"/>
            <a:r>
              <a:rPr lang="en-IN" dirty="0">
                <a:solidFill>
                  <a:schemeClr val="tx1">
                    <a:lumMod val="85000"/>
                    <a:lumOff val="15000"/>
                  </a:schemeClr>
                </a:solidFill>
                <a:latin typeface="Times New Roman" panose="02020603050405020304" pitchFamily="18" charset="0"/>
                <a:cs typeface="Times New Roman" panose="02020603050405020304" pitchFamily="18" charset="0"/>
                <a:hlinkClick r:id="rId3"/>
              </a:rPr>
              <a:t>https://drive.google.com/file/d/1s31IgkIYVAj7Q8vYRS8Y_4ZVrgWz8FSg/view?usp=sharing</a:t>
            </a:r>
            <a:endParaRPr lang="en-IN"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8071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84156A-80E2-DF56-8715-E62E9F801240}"/>
              </a:ext>
            </a:extLst>
          </p:cNvPr>
          <p:cNvSpPr txBox="1"/>
          <p:nvPr/>
        </p:nvSpPr>
        <p:spPr>
          <a:xfrm>
            <a:off x="254807" y="273584"/>
            <a:ext cx="6096000" cy="461665"/>
          </a:xfrm>
          <a:prstGeom prst="rect">
            <a:avLst/>
          </a:prstGeom>
          <a:noFill/>
        </p:spPr>
        <p:txBody>
          <a:bodyPr wrap="square">
            <a:spAutoFit/>
          </a:bodyPr>
          <a:lstStyle/>
          <a:p>
            <a:r>
              <a:rPr lang="en-US" sz="2400" b="1" dirty="0">
                <a:solidFill>
                  <a:srgbClr val="FF9900"/>
                </a:solidFill>
                <a:latin typeface="Times New Roman" panose="02020603050405020304" pitchFamily="18" charset="0"/>
                <a:cs typeface="Times New Roman" panose="02020603050405020304" pitchFamily="18" charset="0"/>
              </a:rPr>
              <a:t>Working Module:</a:t>
            </a:r>
          </a:p>
        </p:txBody>
      </p:sp>
      <p:grpSp>
        <p:nvGrpSpPr>
          <p:cNvPr id="38" name="Group 37">
            <a:extLst>
              <a:ext uri="{FF2B5EF4-FFF2-40B4-BE49-F238E27FC236}">
                <a16:creationId xmlns:a16="http://schemas.microsoft.com/office/drawing/2014/main" id="{C1E766CC-A43D-5DCA-284B-ED43397384F2}"/>
              </a:ext>
            </a:extLst>
          </p:cNvPr>
          <p:cNvGrpSpPr/>
          <p:nvPr/>
        </p:nvGrpSpPr>
        <p:grpSpPr>
          <a:xfrm>
            <a:off x="223522" y="779366"/>
            <a:ext cx="6310593" cy="4889914"/>
            <a:chOff x="223522" y="911446"/>
            <a:chExt cx="6310593" cy="4889914"/>
          </a:xfrm>
        </p:grpSpPr>
        <p:sp>
          <p:nvSpPr>
            <p:cNvPr id="28" name="Rectangle 27">
              <a:extLst>
                <a:ext uri="{FF2B5EF4-FFF2-40B4-BE49-F238E27FC236}">
                  <a16:creationId xmlns:a16="http://schemas.microsoft.com/office/drawing/2014/main" id="{0B93FEAD-ECD7-3E81-7B53-352E15549AFB}"/>
                </a:ext>
              </a:extLst>
            </p:cNvPr>
            <p:cNvSpPr/>
            <p:nvPr/>
          </p:nvSpPr>
          <p:spPr>
            <a:xfrm>
              <a:off x="223522" y="911446"/>
              <a:ext cx="6310593" cy="4889914"/>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5721E6F0-B852-069D-2111-44AFA27EE4B3}"/>
                </a:ext>
              </a:extLst>
            </p:cNvPr>
            <p:cNvSpPr txBox="1"/>
            <p:nvPr/>
          </p:nvSpPr>
          <p:spPr>
            <a:xfrm>
              <a:off x="1138720" y="1183854"/>
              <a:ext cx="1328195" cy="369332"/>
            </a:xfrm>
            <a:prstGeom prst="rect">
              <a:avLst/>
            </a:prstGeom>
            <a:noFill/>
          </p:spPr>
          <p:txBody>
            <a:bodyPr wrap="square">
              <a:spAutoFit/>
            </a:bodyPr>
            <a:lstStyle/>
            <a:p>
              <a:pPr algn="ctr"/>
              <a:r>
                <a:rPr lang="en-US" sz="1800" b="1" dirty="0">
                  <a:solidFill>
                    <a:srgbClr val="002060"/>
                  </a:solidFill>
                  <a:latin typeface="Times New Roman" panose="02020603050405020304" pitchFamily="18" charset="0"/>
                  <a:cs typeface="Times New Roman" panose="02020603050405020304" pitchFamily="18" charset="0"/>
                </a:rPr>
                <a:t>BEFORE</a:t>
              </a:r>
              <a:endParaRPr lang="en-IN" dirty="0">
                <a:solidFill>
                  <a:srgbClr val="002060"/>
                </a:solidFill>
              </a:endParaRPr>
            </a:p>
          </p:txBody>
        </p:sp>
        <p:sp>
          <p:nvSpPr>
            <p:cNvPr id="9" name="TextBox 8">
              <a:extLst>
                <a:ext uri="{FF2B5EF4-FFF2-40B4-BE49-F238E27FC236}">
                  <a16:creationId xmlns:a16="http://schemas.microsoft.com/office/drawing/2014/main" id="{07F52D5C-6028-510F-B293-F29F18D81A04}"/>
                </a:ext>
              </a:extLst>
            </p:cNvPr>
            <p:cNvSpPr txBox="1"/>
            <p:nvPr/>
          </p:nvSpPr>
          <p:spPr>
            <a:xfrm>
              <a:off x="4181555" y="1187484"/>
              <a:ext cx="1328195" cy="369332"/>
            </a:xfrm>
            <a:prstGeom prst="rect">
              <a:avLst/>
            </a:prstGeom>
            <a:noFill/>
          </p:spPr>
          <p:txBody>
            <a:bodyPr wrap="square">
              <a:spAutoFit/>
            </a:bodyPr>
            <a:lstStyle/>
            <a:p>
              <a:pPr algn="ctr"/>
              <a:r>
                <a:rPr lang="en-US" sz="1800" b="1" dirty="0">
                  <a:solidFill>
                    <a:srgbClr val="002060"/>
                  </a:solidFill>
                  <a:latin typeface="Times New Roman" panose="02020603050405020304" pitchFamily="18" charset="0"/>
                  <a:cs typeface="Times New Roman" panose="02020603050405020304" pitchFamily="18" charset="0"/>
                </a:rPr>
                <a:t>AFTER</a:t>
              </a:r>
              <a:endParaRPr lang="en-IN" dirty="0">
                <a:solidFill>
                  <a:srgbClr val="002060"/>
                </a:solidFill>
              </a:endParaRPr>
            </a:p>
          </p:txBody>
        </p:sp>
        <p:pic>
          <p:nvPicPr>
            <p:cNvPr id="13" name="Picture 12">
              <a:extLst>
                <a:ext uri="{FF2B5EF4-FFF2-40B4-BE49-F238E27FC236}">
                  <a16:creationId xmlns:a16="http://schemas.microsoft.com/office/drawing/2014/main" id="{A24C3DBB-C992-333E-C8D4-A39CBE85E1C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Lst>
            </a:blip>
            <a:stretch>
              <a:fillRect/>
            </a:stretch>
          </p:blipFill>
          <p:spPr>
            <a:xfrm>
              <a:off x="395996" y="1759161"/>
              <a:ext cx="2895294" cy="3642254"/>
            </a:xfrm>
            <a:prstGeom prst="rect">
              <a:avLst/>
            </a:prstGeom>
          </p:spPr>
        </p:pic>
        <p:pic>
          <p:nvPicPr>
            <p:cNvPr id="15" name="Picture 14">
              <a:extLst>
                <a:ext uri="{FF2B5EF4-FFF2-40B4-BE49-F238E27FC236}">
                  <a16:creationId xmlns:a16="http://schemas.microsoft.com/office/drawing/2014/main" id="{73DF48E7-DB03-89D8-547A-66D992D511F7}"/>
                </a:ext>
              </a:extLst>
            </p:cNvPr>
            <p:cNvPicPr>
              <a:picLocks noChangeAspect="1"/>
            </p:cNvPicPr>
            <p:nvPr/>
          </p:nvPicPr>
          <p:blipFill>
            <a:blip r:embed="rId4"/>
            <a:stretch>
              <a:fillRect/>
            </a:stretch>
          </p:blipFill>
          <p:spPr>
            <a:xfrm>
              <a:off x="3526691" y="1759161"/>
              <a:ext cx="2895294" cy="3642254"/>
            </a:xfrm>
            <a:prstGeom prst="rect">
              <a:avLst/>
            </a:prstGeom>
          </p:spPr>
        </p:pic>
        <p:cxnSp>
          <p:nvCxnSpPr>
            <p:cNvPr id="33" name="Straight Connector 32">
              <a:extLst>
                <a:ext uri="{FF2B5EF4-FFF2-40B4-BE49-F238E27FC236}">
                  <a16:creationId xmlns:a16="http://schemas.microsoft.com/office/drawing/2014/main" id="{0C82ACD8-AC6C-2FF0-7DC6-3302C3AA8484}"/>
                </a:ext>
              </a:extLst>
            </p:cNvPr>
            <p:cNvCxnSpPr>
              <a:cxnSpLocks/>
            </p:cNvCxnSpPr>
            <p:nvPr/>
          </p:nvCxnSpPr>
          <p:spPr>
            <a:xfrm>
              <a:off x="3414781" y="1307686"/>
              <a:ext cx="0" cy="4325309"/>
            </a:xfrm>
            <a:prstGeom prst="line">
              <a:avLst/>
            </a:prstGeom>
          </p:spPr>
          <p:style>
            <a:lnRef idx="3">
              <a:schemeClr val="accent1"/>
            </a:lnRef>
            <a:fillRef idx="0">
              <a:schemeClr val="accent1"/>
            </a:fillRef>
            <a:effectRef idx="2">
              <a:schemeClr val="accent1"/>
            </a:effectRef>
            <a:fontRef idx="minor">
              <a:schemeClr val="tx1"/>
            </a:fontRef>
          </p:style>
        </p:cxnSp>
      </p:grpSp>
      <p:grpSp>
        <p:nvGrpSpPr>
          <p:cNvPr id="39" name="Group 38">
            <a:extLst>
              <a:ext uri="{FF2B5EF4-FFF2-40B4-BE49-F238E27FC236}">
                <a16:creationId xmlns:a16="http://schemas.microsoft.com/office/drawing/2014/main" id="{FC8EE24D-1BA0-792D-FD96-CFE3A06F939A}"/>
              </a:ext>
            </a:extLst>
          </p:cNvPr>
          <p:cNvGrpSpPr/>
          <p:nvPr/>
        </p:nvGrpSpPr>
        <p:grpSpPr>
          <a:xfrm>
            <a:off x="6737071" y="775294"/>
            <a:ext cx="5200927" cy="4893986"/>
            <a:chOff x="6737071" y="907374"/>
            <a:chExt cx="5200927" cy="4893986"/>
          </a:xfrm>
        </p:grpSpPr>
        <p:sp>
          <p:nvSpPr>
            <p:cNvPr id="29" name="Rectangle 28">
              <a:extLst>
                <a:ext uri="{FF2B5EF4-FFF2-40B4-BE49-F238E27FC236}">
                  <a16:creationId xmlns:a16="http://schemas.microsoft.com/office/drawing/2014/main" id="{F8282F64-092F-178B-15C7-6A7461A3FF0D}"/>
                </a:ext>
              </a:extLst>
            </p:cNvPr>
            <p:cNvSpPr/>
            <p:nvPr/>
          </p:nvSpPr>
          <p:spPr>
            <a:xfrm>
              <a:off x="6737071" y="907374"/>
              <a:ext cx="5200927" cy="489398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Picture 19">
              <a:extLst>
                <a:ext uri="{FF2B5EF4-FFF2-40B4-BE49-F238E27FC236}">
                  <a16:creationId xmlns:a16="http://schemas.microsoft.com/office/drawing/2014/main" id="{130F1DC3-91EF-122E-68A6-87D8329AF01B}"/>
                </a:ext>
              </a:extLst>
            </p:cNvPr>
            <p:cNvPicPr>
              <a:picLocks noChangeAspect="1"/>
            </p:cNvPicPr>
            <p:nvPr/>
          </p:nvPicPr>
          <p:blipFill>
            <a:blip r:embed="rId5">
              <a:duotone>
                <a:prstClr val="black"/>
                <a:schemeClr val="tx2">
                  <a:tint val="45000"/>
                  <a:satMod val="400000"/>
                </a:schemeClr>
              </a:duotone>
            </a:blip>
            <a:stretch>
              <a:fillRect/>
            </a:stretch>
          </p:blipFill>
          <p:spPr>
            <a:xfrm>
              <a:off x="6953341" y="1622146"/>
              <a:ext cx="2186630" cy="3890544"/>
            </a:xfrm>
            <a:prstGeom prst="rect">
              <a:avLst/>
            </a:prstGeom>
          </p:spPr>
        </p:pic>
        <p:pic>
          <p:nvPicPr>
            <p:cNvPr id="22" name="Picture 21">
              <a:extLst>
                <a:ext uri="{FF2B5EF4-FFF2-40B4-BE49-F238E27FC236}">
                  <a16:creationId xmlns:a16="http://schemas.microsoft.com/office/drawing/2014/main" id="{C08223FE-360D-9DC4-F197-79B47DFED909}"/>
                </a:ext>
              </a:extLst>
            </p:cNvPr>
            <p:cNvPicPr>
              <a:picLocks noChangeAspect="1"/>
            </p:cNvPicPr>
            <p:nvPr/>
          </p:nvPicPr>
          <p:blipFill>
            <a:blip r:embed="rId6"/>
            <a:stretch>
              <a:fillRect/>
            </a:stretch>
          </p:blipFill>
          <p:spPr>
            <a:xfrm>
              <a:off x="9455384" y="1622146"/>
              <a:ext cx="2186630" cy="3890544"/>
            </a:xfrm>
            <a:prstGeom prst="rect">
              <a:avLst/>
            </a:prstGeom>
          </p:spPr>
        </p:pic>
        <p:sp>
          <p:nvSpPr>
            <p:cNvPr id="24" name="TextBox 23">
              <a:extLst>
                <a:ext uri="{FF2B5EF4-FFF2-40B4-BE49-F238E27FC236}">
                  <a16:creationId xmlns:a16="http://schemas.microsoft.com/office/drawing/2014/main" id="{6A135740-C46A-33B5-8532-6BB30E151713}"/>
                </a:ext>
              </a:extLst>
            </p:cNvPr>
            <p:cNvSpPr txBox="1"/>
            <p:nvPr/>
          </p:nvSpPr>
          <p:spPr>
            <a:xfrm>
              <a:off x="7382558" y="1187484"/>
              <a:ext cx="1328195" cy="369332"/>
            </a:xfrm>
            <a:prstGeom prst="rect">
              <a:avLst/>
            </a:prstGeom>
            <a:noFill/>
          </p:spPr>
          <p:txBody>
            <a:bodyPr wrap="square">
              <a:spAutoFit/>
            </a:bodyPr>
            <a:lstStyle/>
            <a:p>
              <a:pPr algn="ctr"/>
              <a:r>
                <a:rPr lang="en-US" sz="1800" b="1" dirty="0">
                  <a:solidFill>
                    <a:srgbClr val="002060"/>
                  </a:solidFill>
                  <a:latin typeface="Times New Roman" panose="02020603050405020304" pitchFamily="18" charset="0"/>
                  <a:cs typeface="Times New Roman" panose="02020603050405020304" pitchFamily="18" charset="0"/>
                </a:rPr>
                <a:t>BEFORE</a:t>
              </a:r>
              <a:endParaRPr lang="en-IN" dirty="0">
                <a:solidFill>
                  <a:srgbClr val="002060"/>
                </a:solidFill>
              </a:endParaRPr>
            </a:p>
          </p:txBody>
        </p:sp>
        <p:sp>
          <p:nvSpPr>
            <p:cNvPr id="25" name="TextBox 24">
              <a:extLst>
                <a:ext uri="{FF2B5EF4-FFF2-40B4-BE49-F238E27FC236}">
                  <a16:creationId xmlns:a16="http://schemas.microsoft.com/office/drawing/2014/main" id="{66C38888-EA5E-63FC-C658-CF27217E91E9}"/>
                </a:ext>
              </a:extLst>
            </p:cNvPr>
            <p:cNvSpPr txBox="1"/>
            <p:nvPr/>
          </p:nvSpPr>
          <p:spPr>
            <a:xfrm>
              <a:off x="9927017" y="1197026"/>
              <a:ext cx="1328195" cy="369332"/>
            </a:xfrm>
            <a:prstGeom prst="rect">
              <a:avLst/>
            </a:prstGeom>
            <a:noFill/>
          </p:spPr>
          <p:txBody>
            <a:bodyPr wrap="square">
              <a:spAutoFit/>
            </a:bodyPr>
            <a:lstStyle/>
            <a:p>
              <a:pPr algn="ctr"/>
              <a:r>
                <a:rPr lang="en-US" sz="1800" b="1" dirty="0">
                  <a:solidFill>
                    <a:srgbClr val="002060"/>
                  </a:solidFill>
                  <a:latin typeface="Times New Roman" panose="02020603050405020304" pitchFamily="18" charset="0"/>
                  <a:cs typeface="Times New Roman" panose="02020603050405020304" pitchFamily="18" charset="0"/>
                </a:rPr>
                <a:t>AFTER</a:t>
              </a:r>
              <a:endParaRPr lang="en-IN" dirty="0">
                <a:solidFill>
                  <a:srgbClr val="002060"/>
                </a:solidFill>
              </a:endParaRPr>
            </a:p>
          </p:txBody>
        </p:sp>
        <p:cxnSp>
          <p:nvCxnSpPr>
            <p:cNvPr id="35" name="Straight Connector 34">
              <a:extLst>
                <a:ext uri="{FF2B5EF4-FFF2-40B4-BE49-F238E27FC236}">
                  <a16:creationId xmlns:a16="http://schemas.microsoft.com/office/drawing/2014/main" id="{009F9EE4-0858-5EC5-E0AF-7995960158B5}"/>
                </a:ext>
              </a:extLst>
            </p:cNvPr>
            <p:cNvCxnSpPr>
              <a:cxnSpLocks/>
            </p:cNvCxnSpPr>
            <p:nvPr/>
          </p:nvCxnSpPr>
          <p:spPr>
            <a:xfrm>
              <a:off x="9307581" y="1402080"/>
              <a:ext cx="0" cy="4255804"/>
            </a:xfrm>
            <a:prstGeom prst="line">
              <a:avLst/>
            </a:prstGeom>
          </p:spPr>
          <p:style>
            <a:lnRef idx="3">
              <a:schemeClr val="accent1"/>
            </a:lnRef>
            <a:fillRef idx="0">
              <a:schemeClr val="accent1"/>
            </a:fillRef>
            <a:effectRef idx="2">
              <a:schemeClr val="accent1"/>
            </a:effectRef>
            <a:fontRef idx="minor">
              <a:schemeClr val="tx1"/>
            </a:fontRef>
          </p:style>
        </p:cxnSp>
      </p:grpSp>
      <p:sp>
        <p:nvSpPr>
          <p:cNvPr id="40" name="TextBox 39">
            <a:extLst>
              <a:ext uri="{FF2B5EF4-FFF2-40B4-BE49-F238E27FC236}">
                <a16:creationId xmlns:a16="http://schemas.microsoft.com/office/drawing/2014/main" id="{0CE91537-E57E-52CF-5ED8-FC778330917B}"/>
              </a:ext>
            </a:extLst>
          </p:cNvPr>
          <p:cNvSpPr txBox="1"/>
          <p:nvPr/>
        </p:nvSpPr>
        <p:spPr>
          <a:xfrm>
            <a:off x="2039438" y="5865465"/>
            <a:ext cx="2750686"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Real World Application</a:t>
            </a:r>
            <a:endParaRPr lang="en-US"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0F334D32-2279-049B-FCCB-A1A5A6822D81}"/>
              </a:ext>
            </a:extLst>
          </p:cNvPr>
          <p:cNvSpPr txBox="1"/>
          <p:nvPr/>
        </p:nvSpPr>
        <p:spPr>
          <a:xfrm>
            <a:off x="8119796" y="5865465"/>
            <a:ext cx="2750686"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Real World Application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6848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B56FA9-58B4-833F-B663-55462117D86F}"/>
              </a:ext>
            </a:extLst>
          </p:cNvPr>
          <p:cNvSpPr txBox="1"/>
          <p:nvPr/>
        </p:nvSpPr>
        <p:spPr>
          <a:xfrm>
            <a:off x="365760" y="1150095"/>
            <a:ext cx="11460480" cy="502855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project has made significant strides by successfully implementing file operations that allow us to read and write PPM files seamlessly. We developed a pixel structure using dynamic arrays, which efficiently stores RGB values and ensures smooth data handling throughout the process.</a:t>
            </a:r>
          </a:p>
          <a:p>
            <a:pPr marL="285750" indent="-285750" algn="just">
              <a:lnSpc>
                <a:spcPct val="15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To enhance image quality, we applied Gaussian smoothing to reduce noise and implemented gamma correction to adjust brightness and contrast. To balance out color intensities, we have applied Gray World Color Balance. These techniques have greatly improved the visual clarity of the images. Looking ahead, we plan to introduce features that will give users greater control over brightness, contrast, and shadow adjustments, further enhancing the user experience.</a:t>
            </a:r>
          </a:p>
          <a:p>
            <a:pPr marL="285750" indent="-285750" algn="just">
              <a:lnSpc>
                <a:spcPct val="15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 also established an intuitive workflow that makes it easy for users to input PPM files, apply necessary corrections, and save their processed images effortlessly. Additionally, we built robust error handling into the system to manage any file errors, unsupported formats, and gamma validation, ensuring a smoother overall operation.</a:t>
            </a:r>
          </a:p>
        </p:txBody>
      </p:sp>
      <p:sp>
        <p:nvSpPr>
          <p:cNvPr id="2" name="TextBox 1">
            <a:extLst>
              <a:ext uri="{FF2B5EF4-FFF2-40B4-BE49-F238E27FC236}">
                <a16:creationId xmlns:a16="http://schemas.microsoft.com/office/drawing/2014/main" id="{5BA94CF6-BD34-3ED0-32B6-A89F0FF95B20}"/>
              </a:ext>
            </a:extLst>
          </p:cNvPr>
          <p:cNvSpPr txBox="1"/>
          <p:nvPr/>
        </p:nvSpPr>
        <p:spPr>
          <a:xfrm>
            <a:off x="254807" y="596423"/>
            <a:ext cx="6096000" cy="461665"/>
          </a:xfrm>
          <a:prstGeom prst="rect">
            <a:avLst/>
          </a:prstGeom>
          <a:noFill/>
        </p:spPr>
        <p:txBody>
          <a:bodyPr wrap="square">
            <a:spAutoFit/>
          </a:bodyPr>
          <a:lstStyle/>
          <a:p>
            <a:r>
              <a:rPr lang="en-US" sz="2400" b="1" dirty="0">
                <a:solidFill>
                  <a:srgbClr val="FF9900"/>
                </a:solidFill>
                <a:latin typeface="Times New Roman" panose="02020603050405020304" pitchFamily="18" charset="0"/>
                <a:cs typeface="Times New Roman" panose="02020603050405020304" pitchFamily="18" charset="0"/>
              </a:rPr>
              <a:t>Working Module: (Contd...)</a:t>
            </a:r>
          </a:p>
        </p:txBody>
      </p:sp>
    </p:spTree>
    <p:extLst>
      <p:ext uri="{BB962C8B-B14F-4D97-AF65-F5344CB8AC3E}">
        <p14:creationId xmlns:p14="http://schemas.microsoft.com/office/powerpoint/2010/main" val="3103094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DC1D0B-0F97-5F5C-EE0D-0C3BFE3E1F3B}"/>
              </a:ext>
            </a:extLst>
          </p:cNvPr>
          <p:cNvPicPr>
            <a:picLocks noChangeAspect="1"/>
          </p:cNvPicPr>
          <p:nvPr/>
        </p:nvPicPr>
        <p:blipFill rotWithShape="1">
          <a:blip r:embed="rId2"/>
          <a:srcRect b="5874"/>
          <a:stretch/>
        </p:blipFill>
        <p:spPr>
          <a:xfrm>
            <a:off x="314025" y="609599"/>
            <a:ext cx="11563949" cy="5948855"/>
          </a:xfrm>
          <a:prstGeom prst="rect">
            <a:avLst/>
          </a:prstGeom>
        </p:spPr>
      </p:pic>
      <p:sp>
        <p:nvSpPr>
          <p:cNvPr id="2" name="TextBox 1">
            <a:extLst>
              <a:ext uri="{FF2B5EF4-FFF2-40B4-BE49-F238E27FC236}">
                <a16:creationId xmlns:a16="http://schemas.microsoft.com/office/drawing/2014/main" id="{1861A9E0-2329-52B3-D9A7-EE19D4DF7422}"/>
              </a:ext>
            </a:extLst>
          </p:cNvPr>
          <p:cNvSpPr txBox="1"/>
          <p:nvPr/>
        </p:nvSpPr>
        <p:spPr>
          <a:xfrm>
            <a:off x="254807" y="132961"/>
            <a:ext cx="6096000" cy="461665"/>
          </a:xfrm>
          <a:prstGeom prst="rect">
            <a:avLst/>
          </a:prstGeom>
          <a:noFill/>
        </p:spPr>
        <p:txBody>
          <a:bodyPr wrap="square">
            <a:spAutoFit/>
          </a:bodyPr>
          <a:lstStyle/>
          <a:p>
            <a:r>
              <a:rPr lang="en-US" sz="2400" b="1" dirty="0">
                <a:solidFill>
                  <a:srgbClr val="FF9900"/>
                </a:solidFill>
                <a:latin typeface="Times New Roman" panose="02020603050405020304" pitchFamily="18" charset="0"/>
                <a:cs typeface="Times New Roman" panose="02020603050405020304" pitchFamily="18" charset="0"/>
              </a:rPr>
              <a:t>Working Module: (Contd...)</a:t>
            </a:r>
          </a:p>
        </p:txBody>
      </p:sp>
    </p:spTree>
    <p:extLst>
      <p:ext uri="{BB962C8B-B14F-4D97-AF65-F5344CB8AC3E}">
        <p14:creationId xmlns:p14="http://schemas.microsoft.com/office/powerpoint/2010/main" val="763564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524A79C-D2B5-5884-0643-CAED6E316726}"/>
              </a:ext>
            </a:extLst>
          </p:cNvPr>
          <p:cNvSpPr txBox="1"/>
          <p:nvPr/>
        </p:nvSpPr>
        <p:spPr>
          <a:xfrm>
            <a:off x="6202680" y="1599694"/>
            <a:ext cx="5593080" cy="3970318"/>
          </a:xfrm>
          <a:prstGeom prst="rect">
            <a:avLst/>
          </a:prstGeom>
          <a:noFill/>
          <a:ln>
            <a:solidFill>
              <a:schemeClr val="tx1">
                <a:lumMod val="95000"/>
                <a:lumOff val="5000"/>
              </a:schemeClr>
            </a:solidFill>
          </a:ln>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Final Output Image</a:t>
            </a:r>
          </a:p>
          <a:p>
            <a:pPr algn="ctr"/>
            <a:endParaRPr lang="en-US" b="1"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a:p>
            <a:pPr algn="ctr"/>
            <a:endParaRPr lang="en-IN"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45F0C75-1509-A0FF-33FE-87FBA5269EF8}"/>
              </a:ext>
            </a:extLst>
          </p:cNvPr>
          <p:cNvSpPr txBox="1"/>
          <p:nvPr/>
        </p:nvSpPr>
        <p:spPr>
          <a:xfrm>
            <a:off x="234487" y="332456"/>
            <a:ext cx="6096000" cy="461665"/>
          </a:xfrm>
          <a:prstGeom prst="rect">
            <a:avLst/>
          </a:prstGeom>
          <a:noFill/>
        </p:spPr>
        <p:txBody>
          <a:bodyPr wrap="square">
            <a:spAutoFit/>
          </a:bodyPr>
          <a:lstStyle/>
          <a:p>
            <a:r>
              <a:rPr lang="en-US" sz="2400" b="1" dirty="0">
                <a:solidFill>
                  <a:srgbClr val="FF9900"/>
                </a:solidFill>
                <a:latin typeface="Times New Roman" panose="02020603050405020304" pitchFamily="18" charset="0"/>
                <a:cs typeface="Times New Roman" panose="02020603050405020304" pitchFamily="18" charset="0"/>
              </a:rPr>
              <a:t>Attained Deliverable:</a:t>
            </a:r>
          </a:p>
        </p:txBody>
      </p:sp>
      <p:sp>
        <p:nvSpPr>
          <p:cNvPr id="3" name="TextBox 2">
            <a:extLst>
              <a:ext uri="{FF2B5EF4-FFF2-40B4-BE49-F238E27FC236}">
                <a16:creationId xmlns:a16="http://schemas.microsoft.com/office/drawing/2014/main" id="{D5A237BD-B9A2-763A-0F80-8D8F39083B40}"/>
              </a:ext>
            </a:extLst>
          </p:cNvPr>
          <p:cNvSpPr txBox="1"/>
          <p:nvPr/>
        </p:nvSpPr>
        <p:spPr>
          <a:xfrm>
            <a:off x="502919" y="1599694"/>
            <a:ext cx="5354320" cy="3970318"/>
          </a:xfrm>
          <a:prstGeom prst="rect">
            <a:avLst/>
          </a:prstGeom>
          <a:noFill/>
          <a:ln>
            <a:solidFill>
              <a:schemeClr val="tx1">
                <a:lumMod val="95000"/>
                <a:lumOff val="5000"/>
              </a:schemeClr>
            </a:solidFill>
          </a:ln>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Input Image</a:t>
            </a:r>
          </a:p>
          <a:p>
            <a:pPr algn="ct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BE3C863-D9F4-EDEE-F864-E7BBCF9A096D}"/>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635000" y="2035202"/>
            <a:ext cx="5086734" cy="3402747"/>
          </a:xfrm>
          <a:prstGeom prst="rect">
            <a:avLst/>
          </a:prstGeom>
        </p:spPr>
      </p:pic>
      <p:pic>
        <p:nvPicPr>
          <p:cNvPr id="7" name="Picture 6">
            <a:extLst>
              <a:ext uri="{FF2B5EF4-FFF2-40B4-BE49-F238E27FC236}">
                <a16:creationId xmlns:a16="http://schemas.microsoft.com/office/drawing/2014/main" id="{91A6C3CA-C6E5-A02E-4D4C-4E6A990F1D5C}"/>
              </a:ext>
            </a:extLst>
          </p:cNvPr>
          <p:cNvPicPr>
            <a:picLocks noChangeAspect="1"/>
          </p:cNvPicPr>
          <p:nvPr/>
        </p:nvPicPr>
        <p:blipFill>
          <a:blip r:embed="rId4"/>
          <a:stretch>
            <a:fillRect/>
          </a:stretch>
        </p:blipFill>
        <p:spPr>
          <a:xfrm>
            <a:off x="6470266" y="2035201"/>
            <a:ext cx="5086734" cy="3402747"/>
          </a:xfrm>
          <a:prstGeom prst="rect">
            <a:avLst/>
          </a:prstGeom>
        </p:spPr>
      </p:pic>
    </p:spTree>
    <p:extLst>
      <p:ext uri="{BB962C8B-B14F-4D97-AF65-F5344CB8AC3E}">
        <p14:creationId xmlns:p14="http://schemas.microsoft.com/office/powerpoint/2010/main" val="3310019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691604-0393-C2AD-5353-3B9F1F99978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1F38BB4-A8F1-1717-1914-BB43486EEEFE}"/>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Times New Roman" panose="02020603050405020304" pitchFamily="18" charset="0"/>
                <a:cs typeface="Times New Roman" panose="02020603050405020304" pitchFamily="18" charset="0"/>
              </a:rPr>
              <a:t>Results</a:t>
            </a:r>
          </a:p>
        </p:txBody>
      </p:sp>
      <p:sp>
        <p:nvSpPr>
          <p:cNvPr id="3" name="TextBox 2">
            <a:extLst>
              <a:ext uri="{FF2B5EF4-FFF2-40B4-BE49-F238E27FC236}">
                <a16:creationId xmlns:a16="http://schemas.microsoft.com/office/drawing/2014/main" id="{871F228F-E032-82E9-291A-ECC772EB74E0}"/>
              </a:ext>
            </a:extLst>
          </p:cNvPr>
          <p:cNvSpPr txBox="1"/>
          <p:nvPr/>
        </p:nvSpPr>
        <p:spPr>
          <a:xfrm>
            <a:off x="497032" y="833615"/>
            <a:ext cx="11369041" cy="5770619"/>
          </a:xfrm>
          <a:prstGeom prst="rect">
            <a:avLst/>
          </a:prstGeom>
          <a:noFill/>
        </p:spPr>
        <p:txBody>
          <a:bodyPr wrap="square" rtlCol="0">
            <a:spAutoFit/>
          </a:bodyPr>
          <a:lstStyle/>
          <a:p>
            <a:pPr algn="just"/>
            <a:r>
              <a:rPr lang="en-US" sz="2400" b="1" dirty="0">
                <a:solidFill>
                  <a:srgbClr val="AE36FF"/>
                </a:solidFill>
                <a:latin typeface="Times New Roman" panose="02020603050405020304" pitchFamily="18" charset="0"/>
                <a:cs typeface="Times New Roman" panose="02020603050405020304" pitchFamily="18" charset="0"/>
              </a:rPr>
              <a:t>Test Cases:</a:t>
            </a:r>
          </a:p>
          <a:p>
            <a:pPr algn="just"/>
            <a:endParaRPr lang="en-US" sz="1000" b="1" dirty="0">
              <a:solidFill>
                <a:srgbClr val="AE36FF"/>
              </a:solidFill>
              <a:latin typeface="Times New Roman" panose="02020603050405020304" pitchFamily="18" charset="0"/>
              <a:cs typeface="Times New Roman" panose="02020603050405020304" pitchFamily="18" charset="0"/>
            </a:endParaRPr>
          </a:p>
          <a:p>
            <a:pPr marL="342900" indent="-342900">
              <a:lnSpc>
                <a:spcPct val="107000"/>
              </a:lnSpc>
              <a:spcAft>
                <a:spcPts val="800"/>
              </a:spcAft>
              <a:buFont typeface="+mj-lt"/>
              <a:buAutoNum type="arabicPeriod"/>
            </a:pPr>
            <a:r>
              <a:rPr lang="en-IN" b="1" dirty="0">
                <a:latin typeface="Times New Roman" panose="02020603050405020304" pitchFamily="18" charset="0"/>
                <a:cs typeface="Times New Roman" panose="02020603050405020304" pitchFamily="18" charset="0"/>
              </a:rPr>
              <a:t>Image Quality Enhancement:</a:t>
            </a:r>
          </a:p>
          <a:p>
            <a:pPr lvl="1">
              <a:lnSpc>
                <a:spcPct val="107000"/>
              </a:lnSpc>
              <a:spcAft>
                <a:spcPts val="800"/>
              </a:spcAft>
            </a:pPr>
            <a:r>
              <a:rPr lang="en-IN" b="1" dirty="0">
                <a:latin typeface="Times New Roman" panose="02020603050405020304" pitchFamily="18" charset="0"/>
                <a:cs typeface="Times New Roman" panose="02020603050405020304" pitchFamily="18" charset="0"/>
              </a:rPr>
              <a:t>a) Objective: </a:t>
            </a:r>
            <a:r>
              <a:rPr lang="en-IN" dirty="0">
                <a:latin typeface="Times New Roman" panose="02020603050405020304" pitchFamily="18" charset="0"/>
                <a:cs typeface="Times New Roman" panose="02020603050405020304" pitchFamily="18" charset="0"/>
              </a:rPr>
              <a:t>Check if image enhancement enhances brightness and visibility in low-lighting conditions.</a:t>
            </a:r>
          </a:p>
          <a:p>
            <a:pPr lvl="1">
              <a:lnSpc>
                <a:spcPct val="107000"/>
              </a:lnSpc>
              <a:spcAft>
                <a:spcPts val="800"/>
              </a:spcAft>
            </a:pPr>
            <a:r>
              <a:rPr lang="en-IN" b="1" dirty="0">
                <a:latin typeface="Times New Roman" panose="02020603050405020304" pitchFamily="18" charset="0"/>
                <a:cs typeface="Times New Roman" panose="02020603050405020304" pitchFamily="18" charset="0"/>
              </a:rPr>
              <a:t>b) Method:</a:t>
            </a:r>
            <a:r>
              <a:rPr lang="en-IN" dirty="0">
                <a:latin typeface="Times New Roman" panose="02020603050405020304" pitchFamily="18" charset="0"/>
                <a:cs typeface="Times New Roman" panose="02020603050405020304" pitchFamily="18" charset="0"/>
              </a:rPr>
              <a:t> Compare original vs. enhanced images, visually and quantitatively, focusing on clarity and noise reduction.</a:t>
            </a:r>
          </a:p>
          <a:p>
            <a:pPr marL="342900" indent="-342900">
              <a:lnSpc>
                <a:spcPct val="107000"/>
              </a:lnSpc>
              <a:spcAft>
                <a:spcPts val="800"/>
              </a:spcAft>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lnSpc>
                <a:spcPct val="107000"/>
              </a:lnSpc>
              <a:spcAft>
                <a:spcPts val="800"/>
              </a:spcAft>
              <a:buFont typeface="+mj-lt"/>
              <a:buAutoNum type="arabicPeriod"/>
            </a:pPr>
            <a:r>
              <a:rPr lang="en-IN" b="1" dirty="0">
                <a:latin typeface="Times New Roman" panose="02020603050405020304" pitchFamily="18" charset="0"/>
                <a:cs typeface="Times New Roman" panose="02020603050405020304" pitchFamily="18" charset="0"/>
              </a:rPr>
              <a:t>Noise Reduction Accuracy:</a:t>
            </a:r>
          </a:p>
          <a:p>
            <a:pPr marL="800100" lvl="1" indent="-342900">
              <a:lnSpc>
                <a:spcPct val="107000"/>
              </a:lnSpc>
              <a:spcAft>
                <a:spcPts val="800"/>
              </a:spcAft>
              <a:buAutoNum type="alphaLcParenR"/>
            </a:pPr>
            <a:r>
              <a:rPr lang="en-IN" b="1" dirty="0">
                <a:latin typeface="Times New Roman" panose="02020603050405020304" pitchFamily="18" charset="0"/>
                <a:cs typeface="Times New Roman" panose="02020603050405020304" pitchFamily="18" charset="0"/>
              </a:rPr>
              <a:t>Objective:</a:t>
            </a:r>
            <a:r>
              <a:rPr lang="en-IN" dirty="0">
                <a:latin typeface="Times New Roman" panose="02020603050405020304" pitchFamily="18" charset="0"/>
                <a:cs typeface="Times New Roman" panose="02020603050405020304" pitchFamily="18" charset="0"/>
              </a:rPr>
              <a:t> Ensure the Gaussian smoothing algorithm reduces noise without blurring key details.</a:t>
            </a:r>
          </a:p>
          <a:p>
            <a:pPr marL="800100" lvl="1" indent="-342900">
              <a:lnSpc>
                <a:spcPct val="107000"/>
              </a:lnSpc>
              <a:spcAft>
                <a:spcPts val="800"/>
              </a:spcAft>
              <a:buAutoNum type="alphaLcParenR"/>
            </a:pPr>
            <a:r>
              <a:rPr lang="en-IN" b="1" dirty="0">
                <a:latin typeface="Times New Roman" panose="02020603050405020304" pitchFamily="18" charset="0"/>
                <a:cs typeface="Times New Roman" panose="02020603050405020304" pitchFamily="18" charset="0"/>
              </a:rPr>
              <a:t>Method: </a:t>
            </a:r>
            <a:r>
              <a:rPr lang="en-IN" dirty="0">
                <a:latin typeface="Times New Roman" panose="02020603050405020304" pitchFamily="18" charset="0"/>
                <a:cs typeface="Times New Roman" panose="02020603050405020304" pitchFamily="18" charset="0"/>
              </a:rPr>
              <a:t>Test with images of different levels of noise, check if the critical features of an image are preserved.</a:t>
            </a:r>
          </a:p>
          <a:p>
            <a:pPr marL="342900" indent="-342900">
              <a:lnSpc>
                <a:spcPct val="107000"/>
              </a:lnSpc>
              <a:spcAft>
                <a:spcPts val="800"/>
              </a:spcAft>
              <a:buFont typeface="+mj-lt"/>
              <a:buAutoNum type="arabicPeriod"/>
            </a:pPr>
            <a:endParaRPr lang="en-IN" b="1" dirty="0">
              <a:latin typeface="Times New Roman" panose="02020603050405020304" pitchFamily="18" charset="0"/>
              <a:cs typeface="Times New Roman" panose="02020603050405020304" pitchFamily="18" charset="0"/>
            </a:endParaRPr>
          </a:p>
          <a:p>
            <a:pPr marL="342900" indent="-342900">
              <a:lnSpc>
                <a:spcPct val="107000"/>
              </a:lnSpc>
              <a:spcAft>
                <a:spcPts val="800"/>
              </a:spcAft>
              <a:buFont typeface="+mj-lt"/>
              <a:buAutoNum type="arabicPeriod"/>
            </a:pPr>
            <a:r>
              <a:rPr lang="en-IN" b="1" dirty="0">
                <a:latin typeface="Times New Roman" panose="02020603050405020304" pitchFamily="18" charset="0"/>
                <a:cs typeface="Times New Roman" panose="02020603050405020304" pitchFamily="18" charset="0"/>
              </a:rPr>
              <a:t>User Feedback Loop:</a:t>
            </a:r>
          </a:p>
          <a:p>
            <a:pPr marL="800100" lvl="1" indent="-342900">
              <a:lnSpc>
                <a:spcPct val="107000"/>
              </a:lnSpc>
              <a:spcAft>
                <a:spcPts val="800"/>
              </a:spcAft>
              <a:buAutoNum type="alphaLcParenR"/>
            </a:pPr>
            <a:r>
              <a:rPr lang="en-IN" b="1" dirty="0">
                <a:latin typeface="Times New Roman" panose="02020603050405020304" pitchFamily="18" charset="0"/>
                <a:cs typeface="Times New Roman" panose="02020603050405020304" pitchFamily="18" charset="0"/>
              </a:rPr>
              <a:t>Objective:</a:t>
            </a:r>
            <a:r>
              <a:rPr lang="en-IN" dirty="0">
                <a:latin typeface="Times New Roman" panose="02020603050405020304" pitchFamily="18" charset="0"/>
                <a:cs typeface="Times New Roman" panose="02020603050405020304" pitchFamily="18" charset="0"/>
              </a:rPr>
              <a:t> Test whether the user can iterate over the levels of enhancement for images (brightness, contrast, shadows).</a:t>
            </a:r>
          </a:p>
          <a:p>
            <a:pPr marL="800100" lvl="1" indent="-342900">
              <a:lnSpc>
                <a:spcPct val="107000"/>
              </a:lnSpc>
              <a:spcAft>
                <a:spcPts val="800"/>
              </a:spcAft>
              <a:buAutoNum type="alphaLcParenR"/>
            </a:pPr>
            <a:r>
              <a:rPr lang="en-IN" b="1" dirty="0">
                <a:latin typeface="Times New Roman" panose="02020603050405020304" pitchFamily="18" charset="0"/>
                <a:cs typeface="Times New Roman" panose="02020603050405020304" pitchFamily="18" charset="0"/>
              </a:rPr>
              <a:t>Method: </a:t>
            </a:r>
            <a:r>
              <a:rPr lang="en-IN" dirty="0">
                <a:latin typeface="Times New Roman" panose="02020603050405020304" pitchFamily="18" charset="0"/>
                <a:cs typeface="Times New Roman" panose="02020603050405020304" pitchFamily="18" charset="0"/>
              </a:rPr>
              <a:t>Test if the feedback of the user is suitably changing the parameters of the image in real time and if it captures the changes that are supposed to happen.</a:t>
            </a:r>
          </a:p>
        </p:txBody>
      </p:sp>
    </p:spTree>
    <p:extLst>
      <p:ext uri="{BB962C8B-B14F-4D97-AF65-F5344CB8AC3E}">
        <p14:creationId xmlns:p14="http://schemas.microsoft.com/office/powerpoint/2010/main" val="4100935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Times New Roman" panose="02020603050405020304" pitchFamily="18" charset="0"/>
                <a:cs typeface="Times New Roman" panose="02020603050405020304" pitchFamily="18" charset="0"/>
              </a:rPr>
              <a:t>Content</a:t>
            </a:r>
            <a:endParaRPr lang="en-IN" sz="3200" b="1" dirty="0">
              <a:solidFill>
                <a:srgbClr val="46B0FA"/>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925385"/>
            <a:ext cx="4650377" cy="5632311"/>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Introduction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Literature Review</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Objectives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Methodology</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Working Model</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Results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Conclusion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References </a:t>
            </a:r>
          </a:p>
        </p:txBody>
      </p:sp>
    </p:spTree>
    <p:extLst>
      <p:ext uri="{BB962C8B-B14F-4D97-AF65-F5344CB8AC3E}">
        <p14:creationId xmlns:p14="http://schemas.microsoft.com/office/powerpoint/2010/main" val="3879729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6B7975-3B1E-BED4-2853-49A7D992A6B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D68E740-3E25-A3C2-6024-A45F33455405}"/>
              </a:ext>
            </a:extLst>
          </p:cNvPr>
          <p:cNvSpPr txBox="1"/>
          <p:nvPr/>
        </p:nvSpPr>
        <p:spPr>
          <a:xfrm>
            <a:off x="202743" y="127614"/>
            <a:ext cx="11831602" cy="6568529"/>
          </a:xfrm>
          <a:prstGeom prst="rect">
            <a:avLst/>
          </a:prstGeom>
          <a:noFill/>
        </p:spPr>
        <p:txBody>
          <a:bodyPr wrap="square" rtlCol="0">
            <a:spAutoFit/>
          </a:bodyPr>
          <a:lstStyle/>
          <a:p>
            <a:pPr algn="just"/>
            <a:r>
              <a:rPr lang="en-US" sz="2400" b="1" dirty="0">
                <a:solidFill>
                  <a:srgbClr val="AE36FF"/>
                </a:solidFill>
                <a:latin typeface="Times New Roman" panose="02020603050405020304" pitchFamily="18" charset="0"/>
                <a:cs typeface="Times New Roman" panose="02020603050405020304" pitchFamily="18" charset="0"/>
              </a:rPr>
              <a:t>Outcome Graphs:</a:t>
            </a:r>
          </a:p>
          <a:p>
            <a:pPr algn="just"/>
            <a:endParaRPr lang="en-US" sz="1000" b="1" dirty="0">
              <a:solidFill>
                <a:srgbClr val="AE36FF"/>
              </a:solidFill>
              <a:latin typeface="Times New Roman" panose="02020603050405020304" pitchFamily="18" charset="0"/>
              <a:cs typeface="Times New Roman" panose="02020603050405020304" pitchFamily="18" charset="0"/>
            </a:endParaRPr>
          </a:p>
          <a:p>
            <a:pPr algn="just">
              <a:lnSpc>
                <a:spcPct val="107000"/>
              </a:lnSpc>
              <a:spcAft>
                <a:spcPts val="800"/>
              </a:spcAf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The objective of this study is to compare the effectiveness of four image enhancement techniques: Gamma Correction, Gaussian Smoothing, Gray World Color Correction, and Iterative Processing, in terms of two significant metrics:</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Peak Signal-to-Noise Ratio (PSNR):</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Evaluates the quality of the enhanced image with respect to the original one.</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Structural Similarity Index (SSIM): </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Measures the structural similarity between enhanced and original images.</a:t>
            </a:r>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b="1" kern="100" dirty="0">
                <a:latin typeface="Times New Roman" panose="02020603050405020304" pitchFamily="18" charset="0"/>
                <a:ea typeface="Calibri" panose="020F0502020204030204" pitchFamily="34" charset="0"/>
                <a:cs typeface="Times New Roman" panose="02020603050405020304" pitchFamily="18" charset="0"/>
              </a:rPr>
              <a:t>Methodology</a:t>
            </a:r>
          </a:p>
          <a:p>
            <a:pPr marL="342900" indent="-342900">
              <a:lnSpc>
                <a:spcPct val="107000"/>
              </a:lnSpc>
              <a:spcAft>
                <a:spcPts val="800"/>
              </a:spcAft>
              <a:buFont typeface="+mj-lt"/>
              <a:buAutoNum type="arabicPeriod"/>
            </a:pPr>
            <a:r>
              <a:rPr lang="en-IN" b="1" kern="100" dirty="0">
                <a:latin typeface="Times New Roman" panose="02020603050405020304" pitchFamily="18" charset="0"/>
                <a:ea typeface="Calibri" panose="020F0502020204030204" pitchFamily="34" charset="0"/>
                <a:cs typeface="Times New Roman" panose="02020603050405020304" pitchFamily="18" charset="0"/>
              </a:rPr>
              <a:t>Dataset:</a:t>
            </a:r>
            <a:r>
              <a:rPr lang="en-IN" kern="100" dirty="0">
                <a:latin typeface="Times New Roman" panose="02020603050405020304" pitchFamily="18" charset="0"/>
                <a:ea typeface="Calibri" panose="020F0502020204030204" pitchFamily="34" charset="0"/>
                <a:cs typeface="Times New Roman" panose="02020603050405020304" pitchFamily="18" charset="0"/>
              </a:rPr>
              <a:t> A set of images was processed using the four enhancement techniques, and the results were </a:t>
            </a:r>
            <a:r>
              <a:rPr lang="en-IN" kern="100" dirty="0" err="1">
                <a:latin typeface="Times New Roman" panose="02020603050405020304" pitchFamily="18" charset="0"/>
                <a:ea typeface="Calibri" panose="020F0502020204030204" pitchFamily="34" charset="0"/>
                <a:cs typeface="Times New Roman" panose="02020603050405020304" pitchFamily="18" charset="0"/>
              </a:rPr>
              <a:t>analyzed</a:t>
            </a:r>
            <a:r>
              <a:rPr lang="en-IN" kern="100" dirty="0">
                <a:latin typeface="Times New Roman" panose="02020603050405020304" pitchFamily="18" charset="0"/>
                <a:ea typeface="Calibri" panose="020F0502020204030204" pitchFamily="34" charset="0"/>
                <a:cs typeface="Times New Roman" panose="02020603050405020304" pitchFamily="18" charset="0"/>
              </a:rPr>
              <a:t> using PSNR and SSIM metrics.</a:t>
            </a:r>
          </a:p>
          <a:p>
            <a:pPr marL="342900" lvl="0" indent="-342900" algn="just">
              <a:lnSpc>
                <a:spcPct val="107000"/>
              </a:lnSpc>
              <a:spcAft>
                <a:spcPts val="800"/>
              </a:spcAft>
              <a:buFont typeface="+mj-lt"/>
              <a:buAutoNum type="arabicPeriod"/>
              <a:tabLst>
                <a:tab pos="457200" algn="l"/>
              </a:tabLst>
            </a:pPr>
            <a:r>
              <a:rPr lang="en-IN" b="1" kern="100" dirty="0">
                <a:latin typeface="Times New Roman" panose="02020603050405020304" pitchFamily="18" charset="0"/>
                <a:ea typeface="Calibri" panose="020F0502020204030204" pitchFamily="34" charset="0"/>
                <a:cs typeface="Times New Roman" panose="02020603050405020304" pitchFamily="18" charset="0"/>
              </a:rPr>
              <a:t>Enhancement Techniques:</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b="1" kern="100" dirty="0">
                <a:latin typeface="Times New Roman" panose="02020603050405020304" pitchFamily="18" charset="0"/>
                <a:ea typeface="Calibri" panose="020F0502020204030204" pitchFamily="34" charset="0"/>
                <a:cs typeface="Times New Roman" panose="02020603050405020304" pitchFamily="18" charset="0"/>
              </a:rPr>
              <a:t>Gamma Correction: </a:t>
            </a:r>
            <a:r>
              <a:rPr lang="en-IN" kern="100" dirty="0">
                <a:latin typeface="Times New Roman" panose="02020603050405020304" pitchFamily="18" charset="0"/>
                <a:ea typeface="Calibri" panose="020F0502020204030204" pitchFamily="34" charset="0"/>
                <a:cs typeface="Times New Roman" panose="02020603050405020304" pitchFamily="18" charset="0"/>
              </a:rPr>
              <a:t>Adjusts brightness through the transformation of pixel values using a power-law relationship.</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b="1" kern="100" dirty="0">
                <a:latin typeface="Times New Roman" panose="02020603050405020304" pitchFamily="18" charset="0"/>
                <a:ea typeface="Calibri" panose="020F0502020204030204" pitchFamily="34" charset="0"/>
                <a:cs typeface="Times New Roman" panose="02020603050405020304" pitchFamily="18" charset="0"/>
              </a:rPr>
              <a:t>Gaussian Smoothing:</a:t>
            </a:r>
            <a:r>
              <a:rPr lang="en-IN" kern="100" dirty="0">
                <a:latin typeface="Times New Roman" panose="02020603050405020304" pitchFamily="18" charset="0"/>
                <a:ea typeface="Calibri" panose="020F0502020204030204" pitchFamily="34" charset="0"/>
                <a:cs typeface="Times New Roman" panose="02020603050405020304" pitchFamily="18" charset="0"/>
              </a:rPr>
              <a:t> Reduces noise and improves the smoothness of an image using a Gaussian filter.</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b="1" kern="100" dirty="0">
                <a:latin typeface="Times New Roman" panose="02020603050405020304" pitchFamily="18" charset="0"/>
                <a:ea typeface="Calibri" panose="020F0502020204030204" pitchFamily="34" charset="0"/>
                <a:cs typeface="Times New Roman" panose="02020603050405020304" pitchFamily="18" charset="0"/>
              </a:rPr>
              <a:t>Gray World Color Correction:</a:t>
            </a:r>
            <a:r>
              <a:rPr lang="en-IN" kern="100" dirty="0">
                <a:latin typeface="Times New Roman" panose="02020603050405020304" pitchFamily="18" charset="0"/>
                <a:ea typeface="Calibri" panose="020F0502020204030204" pitchFamily="34" charset="0"/>
                <a:cs typeface="Times New Roman" panose="02020603050405020304" pitchFamily="18" charset="0"/>
              </a:rPr>
              <a:t> Balances color levels based on the assumption that the average color of a scene is gray.</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b="1" kern="100" dirty="0">
                <a:latin typeface="Times New Roman" panose="02020603050405020304" pitchFamily="18" charset="0"/>
                <a:ea typeface="Calibri" panose="020F0502020204030204" pitchFamily="34" charset="0"/>
                <a:cs typeface="Times New Roman" panose="02020603050405020304" pitchFamily="18" charset="0"/>
              </a:rPr>
              <a:t>Iterative Processing: </a:t>
            </a:r>
            <a:r>
              <a:rPr lang="en-IN" kern="100" dirty="0">
                <a:latin typeface="Times New Roman" panose="02020603050405020304" pitchFamily="18" charset="0"/>
                <a:ea typeface="Calibri" panose="020F0502020204030204" pitchFamily="34" charset="0"/>
                <a:cs typeface="Times New Roman" panose="02020603050405020304" pitchFamily="18" charset="0"/>
              </a:rPr>
              <a:t>Applies repetitive improvements to the image’s quality with every iteration.</a:t>
            </a:r>
          </a:p>
          <a:p>
            <a:pPr marL="342900" lvl="0" indent="-342900" algn="just">
              <a:lnSpc>
                <a:spcPct val="107000"/>
              </a:lnSpc>
              <a:spcAft>
                <a:spcPts val="800"/>
              </a:spcAft>
              <a:buFont typeface="+mj-lt"/>
              <a:buAutoNum type="arabicPeriod"/>
              <a:tabLst>
                <a:tab pos="457200" algn="l"/>
              </a:tabLst>
            </a:pPr>
            <a:r>
              <a:rPr lang="en-IN" b="1" kern="100" dirty="0">
                <a:latin typeface="Times New Roman" panose="02020603050405020304" pitchFamily="18" charset="0"/>
                <a:ea typeface="Calibri" panose="020F0502020204030204" pitchFamily="34" charset="0"/>
                <a:cs typeface="Times New Roman" panose="02020603050405020304" pitchFamily="18" charset="0"/>
              </a:rPr>
              <a:t>Metrics:</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b="1" kern="100" dirty="0">
                <a:latin typeface="Times New Roman" panose="02020603050405020304" pitchFamily="18" charset="0"/>
                <a:ea typeface="Calibri" panose="020F0502020204030204" pitchFamily="34" charset="0"/>
                <a:cs typeface="Times New Roman" panose="02020603050405020304" pitchFamily="18" charset="0"/>
              </a:rPr>
              <a:t>PSNR: </a:t>
            </a:r>
            <a:r>
              <a:rPr lang="en-IN" kern="100" dirty="0">
                <a:latin typeface="Times New Roman" panose="02020603050405020304" pitchFamily="18" charset="0"/>
                <a:ea typeface="Calibri" panose="020F0502020204030204" pitchFamily="34" charset="0"/>
                <a:cs typeface="Times New Roman" panose="02020603050405020304" pitchFamily="18" charset="0"/>
              </a:rPr>
              <a:t>A higher PSNR value indicates higher quality and similarity to the original image.</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b="1" kern="100" dirty="0">
                <a:latin typeface="Times New Roman" panose="02020603050405020304" pitchFamily="18" charset="0"/>
                <a:ea typeface="Calibri" panose="020F0502020204030204" pitchFamily="34" charset="0"/>
                <a:cs typeface="Times New Roman" panose="02020603050405020304" pitchFamily="18" charset="0"/>
              </a:rPr>
              <a:t>SSIM: </a:t>
            </a:r>
            <a:r>
              <a:rPr lang="en-IN" kern="100" dirty="0">
                <a:latin typeface="Times New Roman" panose="02020603050405020304" pitchFamily="18" charset="0"/>
                <a:ea typeface="Calibri" panose="020F0502020204030204" pitchFamily="34" charset="0"/>
                <a:cs typeface="Times New Roman" panose="02020603050405020304" pitchFamily="18" charset="0"/>
              </a:rPr>
              <a:t>A value closer to 1 means better structural similarity to the reference image.</a:t>
            </a:r>
          </a:p>
        </p:txBody>
      </p:sp>
    </p:spTree>
    <p:extLst>
      <p:ext uri="{BB962C8B-B14F-4D97-AF65-F5344CB8AC3E}">
        <p14:creationId xmlns:p14="http://schemas.microsoft.com/office/powerpoint/2010/main" val="2553917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761DE0-849E-3EC1-6E8A-67EA0A58E7B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F480830-2E08-4CA1-BEA1-D54CFB781EA7}"/>
              </a:ext>
            </a:extLst>
          </p:cNvPr>
          <p:cNvSpPr txBox="1"/>
          <p:nvPr/>
        </p:nvSpPr>
        <p:spPr>
          <a:xfrm>
            <a:off x="139680" y="75058"/>
            <a:ext cx="7322663" cy="6805261"/>
          </a:xfrm>
          <a:prstGeom prst="rect">
            <a:avLst/>
          </a:prstGeom>
          <a:noFill/>
        </p:spPr>
        <p:txBody>
          <a:bodyPr wrap="square" rtlCol="0">
            <a:spAutoFit/>
          </a:bodyPr>
          <a:lstStyle/>
          <a:p>
            <a:pPr algn="just"/>
            <a:r>
              <a:rPr lang="en-US" sz="2000" b="1" dirty="0">
                <a:solidFill>
                  <a:srgbClr val="AE36FF"/>
                </a:solidFill>
                <a:latin typeface="Times New Roman" panose="02020603050405020304" pitchFamily="18" charset="0"/>
                <a:cs typeface="Times New Roman" panose="02020603050405020304" pitchFamily="18" charset="0"/>
              </a:rPr>
              <a:t>Outcome Graphs: (</a:t>
            </a:r>
            <a:r>
              <a:rPr lang="en-US" sz="2000" b="1" dirty="0" err="1">
                <a:solidFill>
                  <a:srgbClr val="AE36FF"/>
                </a:solidFill>
                <a:latin typeface="Times New Roman" panose="02020603050405020304" pitchFamily="18" charset="0"/>
                <a:cs typeface="Times New Roman" panose="02020603050405020304" pitchFamily="18" charset="0"/>
              </a:rPr>
              <a:t>Contd</a:t>
            </a:r>
            <a:r>
              <a:rPr lang="en-US" sz="2000" b="1" dirty="0">
                <a:solidFill>
                  <a:srgbClr val="AE36FF"/>
                </a:solidFill>
                <a:latin typeface="Times New Roman" panose="02020603050405020304" pitchFamily="18" charset="0"/>
                <a:cs typeface="Times New Roman" panose="02020603050405020304" pitchFamily="18" charset="0"/>
              </a:rPr>
              <a:t>…)</a:t>
            </a:r>
          </a:p>
          <a:p>
            <a:pPr algn="just"/>
            <a:endParaRPr lang="en-US" sz="700" b="1" dirty="0">
              <a:solidFill>
                <a:srgbClr val="AE36FF"/>
              </a:solidFill>
              <a:latin typeface="Times New Roman" panose="02020603050405020304" pitchFamily="18" charset="0"/>
              <a:cs typeface="Times New Roman" panose="02020603050405020304" pitchFamily="18" charset="0"/>
            </a:endParaRPr>
          </a:p>
          <a:p>
            <a:pPr lvl="0" algn="just">
              <a:lnSpc>
                <a:spcPct val="107000"/>
              </a:lnSpc>
              <a:spcAft>
                <a:spcPts val="800"/>
              </a:spcAft>
              <a:buSzPts val="1000"/>
              <a:tabLst>
                <a:tab pos="457200" algn="l"/>
              </a:tabLst>
            </a:pPr>
            <a:r>
              <a:rPr lang="en-IN" sz="1700" b="1" kern="100" dirty="0">
                <a:latin typeface="Times New Roman" panose="02020603050405020304" pitchFamily="18" charset="0"/>
                <a:ea typeface="Calibri" panose="020F0502020204030204" pitchFamily="34" charset="0"/>
                <a:cs typeface="Times New Roman" panose="02020603050405020304" pitchFamily="18" charset="0"/>
              </a:rPr>
              <a:t>PSNR Comparison</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700" b="1" kern="100" dirty="0">
                <a:latin typeface="Times New Roman" panose="02020603050405020304" pitchFamily="18" charset="0"/>
                <a:ea typeface="Calibri" panose="020F0502020204030204" pitchFamily="34" charset="0"/>
                <a:cs typeface="Times New Roman" panose="02020603050405020304" pitchFamily="18" charset="0"/>
              </a:rPr>
              <a:t>Gaussian Smoothing:</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700" kern="100" dirty="0">
                <a:latin typeface="Times New Roman" panose="02020603050405020304" pitchFamily="18" charset="0"/>
                <a:ea typeface="Calibri" panose="020F0502020204030204" pitchFamily="34" charset="0"/>
                <a:cs typeface="Times New Roman" panose="02020603050405020304" pitchFamily="18" charset="0"/>
              </a:rPr>
              <a:t>Achieves the highest PSNR values across the dataset, with significant peaks above 40, reflecting its superior ability to enhance image quality while minimizing noise and distortion.</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700" kern="100" dirty="0">
                <a:latin typeface="Times New Roman" panose="02020603050405020304" pitchFamily="18" charset="0"/>
                <a:ea typeface="Calibri" panose="020F0502020204030204" pitchFamily="34" charset="0"/>
                <a:cs typeface="Times New Roman" panose="02020603050405020304" pitchFamily="18" charset="0"/>
              </a:rPr>
              <a:t>Exhibits variability, indicating sensitivity to different image properties.</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700" b="1" kern="100" dirty="0">
                <a:latin typeface="Times New Roman" panose="02020603050405020304" pitchFamily="18" charset="0"/>
                <a:ea typeface="Calibri" panose="020F0502020204030204" pitchFamily="34" charset="0"/>
                <a:cs typeface="Times New Roman" panose="02020603050405020304" pitchFamily="18" charset="0"/>
              </a:rPr>
              <a:t>Gray World:</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700" kern="100" dirty="0">
                <a:latin typeface="Times New Roman" panose="02020603050405020304" pitchFamily="18" charset="0"/>
                <a:ea typeface="Calibri" panose="020F0502020204030204" pitchFamily="34" charset="0"/>
                <a:cs typeface="Times New Roman" panose="02020603050405020304" pitchFamily="18" charset="0"/>
              </a:rPr>
              <a:t>Demonstrates steady PSNR performance, frequently ranking second to Gaussian Smoothing.</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700" kern="100" dirty="0">
                <a:latin typeface="Times New Roman" panose="02020603050405020304" pitchFamily="18" charset="0"/>
                <a:ea typeface="Calibri" panose="020F0502020204030204" pitchFamily="34" charset="0"/>
                <a:cs typeface="Times New Roman" panose="02020603050405020304" pitchFamily="18" charset="0"/>
              </a:rPr>
              <a:t>Balances enhancement while preserving the original image quality.</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700" b="1" kern="100" dirty="0">
                <a:latin typeface="Times New Roman" panose="02020603050405020304" pitchFamily="18" charset="0"/>
                <a:ea typeface="Calibri" panose="020F0502020204030204" pitchFamily="34" charset="0"/>
                <a:cs typeface="Times New Roman" panose="02020603050405020304" pitchFamily="18" charset="0"/>
              </a:rPr>
              <a:t>Gamma Correction:</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700" kern="100" dirty="0">
                <a:latin typeface="Times New Roman" panose="02020603050405020304" pitchFamily="18" charset="0"/>
                <a:ea typeface="Calibri" panose="020F0502020204030204" pitchFamily="34" charset="0"/>
                <a:cs typeface="Times New Roman" panose="02020603050405020304" pitchFamily="18" charset="0"/>
              </a:rPr>
              <a:t>Maintains consistent PSNR values with minimal fluctuations throughout.</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700" kern="100" dirty="0">
                <a:latin typeface="Times New Roman" panose="02020603050405020304" pitchFamily="18" charset="0"/>
                <a:ea typeface="Calibri" panose="020F0502020204030204" pitchFamily="34" charset="0"/>
                <a:cs typeface="Times New Roman" panose="02020603050405020304" pitchFamily="18" charset="0"/>
              </a:rPr>
              <a:t>Provides moderate enhancement but does not outperform Gaussian or Gray World techniques.</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700" b="1" kern="100" dirty="0">
                <a:latin typeface="Times New Roman" panose="02020603050405020304" pitchFamily="18" charset="0"/>
                <a:ea typeface="Calibri" panose="020F0502020204030204" pitchFamily="34" charset="0"/>
                <a:cs typeface="Times New Roman" panose="02020603050405020304" pitchFamily="18" charset="0"/>
              </a:rPr>
              <a:t>Iterative Processing:</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700" kern="100" dirty="0">
                <a:latin typeface="Times New Roman" panose="02020603050405020304" pitchFamily="18" charset="0"/>
                <a:ea typeface="Calibri" panose="020F0502020204030204" pitchFamily="34" charset="0"/>
                <a:cs typeface="Times New Roman" panose="02020603050405020304" pitchFamily="18" charset="0"/>
              </a:rPr>
              <a:t>Produces the lowest PSNR scores, indicating minimal enhancement or higher deviations from the original images.</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700" kern="100" dirty="0">
                <a:latin typeface="Times New Roman" panose="02020603050405020304" pitchFamily="18" charset="0"/>
                <a:ea typeface="Calibri" panose="020F0502020204030204" pitchFamily="34" charset="0"/>
                <a:cs typeface="Times New Roman" panose="02020603050405020304" pitchFamily="18" charset="0"/>
              </a:rPr>
              <a:t>Stability in PSNR suggests a less intensive enhancement approach.</a:t>
            </a:r>
          </a:p>
        </p:txBody>
      </p:sp>
      <p:pic>
        <p:nvPicPr>
          <p:cNvPr id="4" name="Picture 3">
            <a:extLst>
              <a:ext uri="{FF2B5EF4-FFF2-40B4-BE49-F238E27FC236}">
                <a16:creationId xmlns:a16="http://schemas.microsoft.com/office/drawing/2014/main" id="{3E388747-C7BB-B2BB-4A78-E9F5A220F1A6}"/>
              </a:ext>
            </a:extLst>
          </p:cNvPr>
          <p:cNvPicPr>
            <a:picLocks noChangeAspect="1"/>
          </p:cNvPicPr>
          <p:nvPr/>
        </p:nvPicPr>
        <p:blipFill>
          <a:blip r:embed="rId2"/>
          <a:stretch>
            <a:fillRect/>
          </a:stretch>
        </p:blipFill>
        <p:spPr>
          <a:xfrm>
            <a:off x="7525403" y="1983827"/>
            <a:ext cx="4443839" cy="2890345"/>
          </a:xfrm>
          <a:prstGeom prst="rect">
            <a:avLst/>
          </a:prstGeom>
          <a:ln>
            <a:solidFill>
              <a:schemeClr val="tx1"/>
            </a:solidFill>
          </a:ln>
        </p:spPr>
      </p:pic>
    </p:spTree>
    <p:extLst>
      <p:ext uri="{BB962C8B-B14F-4D97-AF65-F5344CB8AC3E}">
        <p14:creationId xmlns:p14="http://schemas.microsoft.com/office/powerpoint/2010/main" val="3668307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94B8AF-44A9-3253-6EC8-762939223E9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10273BB-7C20-C073-25EC-5B9114FC8A0E}"/>
              </a:ext>
            </a:extLst>
          </p:cNvPr>
          <p:cNvSpPr txBox="1"/>
          <p:nvPr/>
        </p:nvSpPr>
        <p:spPr>
          <a:xfrm>
            <a:off x="139680" y="75058"/>
            <a:ext cx="7322663" cy="6759094"/>
          </a:xfrm>
          <a:prstGeom prst="rect">
            <a:avLst/>
          </a:prstGeom>
          <a:noFill/>
        </p:spPr>
        <p:txBody>
          <a:bodyPr wrap="square" rtlCol="0">
            <a:spAutoFit/>
          </a:bodyPr>
          <a:lstStyle/>
          <a:p>
            <a:pPr algn="just"/>
            <a:r>
              <a:rPr lang="en-US" sz="2000" b="1" dirty="0">
                <a:solidFill>
                  <a:srgbClr val="AE36FF"/>
                </a:solidFill>
                <a:latin typeface="Times New Roman" panose="02020603050405020304" pitchFamily="18" charset="0"/>
                <a:cs typeface="Times New Roman" panose="02020603050405020304" pitchFamily="18" charset="0"/>
              </a:rPr>
              <a:t>Outcome Graphs: (</a:t>
            </a:r>
            <a:r>
              <a:rPr lang="en-US" sz="2000" b="1" dirty="0" err="1">
                <a:solidFill>
                  <a:srgbClr val="AE36FF"/>
                </a:solidFill>
                <a:latin typeface="Times New Roman" panose="02020603050405020304" pitchFamily="18" charset="0"/>
                <a:cs typeface="Times New Roman" panose="02020603050405020304" pitchFamily="18" charset="0"/>
              </a:rPr>
              <a:t>Contd</a:t>
            </a:r>
            <a:r>
              <a:rPr lang="en-US" sz="2000" b="1" dirty="0">
                <a:solidFill>
                  <a:srgbClr val="AE36FF"/>
                </a:solidFill>
                <a:latin typeface="Times New Roman" panose="02020603050405020304" pitchFamily="18" charset="0"/>
                <a:cs typeface="Times New Roman" panose="02020603050405020304" pitchFamily="18" charset="0"/>
              </a:rPr>
              <a:t>…)</a:t>
            </a:r>
          </a:p>
          <a:p>
            <a:pPr algn="just"/>
            <a:endParaRPr lang="en-US" sz="700" b="1" dirty="0">
              <a:solidFill>
                <a:srgbClr val="AE36FF"/>
              </a:solidFill>
              <a:latin typeface="Times New Roman" panose="02020603050405020304" pitchFamily="18" charset="0"/>
              <a:cs typeface="Times New Roman" panose="02020603050405020304" pitchFamily="18" charset="0"/>
            </a:endParaRPr>
          </a:p>
          <a:p>
            <a:pPr lvl="0" algn="just">
              <a:lnSpc>
                <a:spcPct val="107000"/>
              </a:lnSpc>
              <a:spcAft>
                <a:spcPts val="800"/>
              </a:spcAft>
              <a:buSzPts val="1000"/>
              <a:tabLst>
                <a:tab pos="457200" algn="l"/>
              </a:tabLst>
            </a:pPr>
            <a:r>
              <a:rPr lang="en-IN" sz="1700" b="1" kern="100" dirty="0">
                <a:latin typeface="Times New Roman" panose="02020603050405020304" pitchFamily="18" charset="0"/>
                <a:ea typeface="Calibri" panose="020F0502020204030204" pitchFamily="34" charset="0"/>
                <a:cs typeface="Times New Roman" panose="02020603050405020304" pitchFamily="18" charset="0"/>
              </a:rPr>
              <a:t>SSIM Comparison</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700" b="1" kern="100" dirty="0">
                <a:latin typeface="Times New Roman" panose="02020603050405020304" pitchFamily="18" charset="0"/>
                <a:ea typeface="Calibri" panose="020F0502020204030204" pitchFamily="34" charset="0"/>
                <a:cs typeface="Times New Roman" panose="02020603050405020304" pitchFamily="18" charset="0"/>
              </a:rPr>
              <a:t>Gaussian Smoothing:</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700" kern="100" dirty="0">
                <a:latin typeface="Times New Roman" panose="02020603050405020304" pitchFamily="18" charset="0"/>
                <a:ea typeface="Calibri" panose="020F0502020204030204" pitchFamily="34" charset="0"/>
                <a:cs typeface="Times New Roman" panose="02020603050405020304" pitchFamily="18" charset="0"/>
              </a:rPr>
              <a:t>Maximizes SSIM, consistently reaching values near 1, highlighting its ability to retain structural details.</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700" kern="100" dirty="0">
                <a:latin typeface="Times New Roman" panose="02020603050405020304" pitchFamily="18" charset="0"/>
                <a:ea typeface="Calibri" panose="020F0502020204030204" pitchFamily="34" charset="0"/>
                <a:cs typeface="Times New Roman" panose="02020603050405020304" pitchFamily="18" charset="0"/>
              </a:rPr>
              <a:t>Ideal for applications where structural similarity is critical.</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700" b="1" kern="100" dirty="0">
                <a:latin typeface="Times New Roman" panose="02020603050405020304" pitchFamily="18" charset="0"/>
                <a:ea typeface="Calibri" panose="020F0502020204030204" pitchFamily="34" charset="0"/>
                <a:cs typeface="Times New Roman" panose="02020603050405020304" pitchFamily="18" charset="0"/>
              </a:rPr>
              <a:t>Gray World:</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700" kern="100" dirty="0">
                <a:latin typeface="Times New Roman" panose="02020603050405020304" pitchFamily="18" charset="0"/>
                <a:ea typeface="Calibri" panose="020F0502020204030204" pitchFamily="34" charset="0"/>
                <a:cs typeface="Times New Roman" panose="02020603050405020304" pitchFamily="18" charset="0"/>
              </a:rPr>
              <a:t>Achieves good SSIM values, though slightly less consistent than Gaussian Smoothing.</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700" kern="100" dirty="0">
                <a:latin typeface="Times New Roman" panose="02020603050405020304" pitchFamily="18" charset="0"/>
                <a:ea typeface="Calibri" panose="020F0502020204030204" pitchFamily="34" charset="0"/>
                <a:cs typeface="Times New Roman" panose="02020603050405020304" pitchFamily="18" charset="0"/>
              </a:rPr>
              <a:t>A reliable option for color correction tasks.</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700" b="1" kern="100" dirty="0">
                <a:latin typeface="Times New Roman" panose="02020603050405020304" pitchFamily="18" charset="0"/>
                <a:ea typeface="Calibri" panose="020F0502020204030204" pitchFamily="34" charset="0"/>
                <a:cs typeface="Times New Roman" panose="02020603050405020304" pitchFamily="18" charset="0"/>
              </a:rPr>
              <a:t>Gamma Correction:</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700" kern="100" dirty="0">
                <a:latin typeface="Times New Roman" panose="02020603050405020304" pitchFamily="18" charset="0"/>
                <a:ea typeface="Calibri" panose="020F0502020204030204" pitchFamily="34" charset="0"/>
                <a:cs typeface="Times New Roman" panose="02020603050405020304" pitchFamily="18" charset="0"/>
              </a:rPr>
              <a:t>Produces stable SSIM values, slightly below those of Gray World and Gaussian.</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700" kern="100" dirty="0">
                <a:latin typeface="Times New Roman" panose="02020603050405020304" pitchFamily="18" charset="0"/>
                <a:ea typeface="Calibri" panose="020F0502020204030204" pitchFamily="34" charset="0"/>
                <a:cs typeface="Times New Roman" panose="02020603050405020304" pitchFamily="18" charset="0"/>
              </a:rPr>
              <a:t>Effective for brightness adjustments but less robust in preserving structural similarity.</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700" b="1" kern="100" dirty="0">
                <a:latin typeface="Times New Roman" panose="02020603050405020304" pitchFamily="18" charset="0"/>
                <a:ea typeface="Calibri" panose="020F0502020204030204" pitchFamily="34" charset="0"/>
                <a:cs typeface="Times New Roman" panose="02020603050405020304" pitchFamily="18" charset="0"/>
              </a:rPr>
              <a:t>Iterative Processing:</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700" kern="100" dirty="0">
                <a:latin typeface="Times New Roman" panose="02020603050405020304" pitchFamily="18" charset="0"/>
                <a:ea typeface="Calibri" panose="020F0502020204030204" pitchFamily="34" charset="0"/>
                <a:cs typeface="Times New Roman" panose="02020603050405020304" pitchFamily="18" charset="0"/>
              </a:rPr>
              <a:t>Displays the lowest SSIM values, indicating limited effectiveness in retaining structural integrity.</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700" kern="100" dirty="0">
                <a:latin typeface="Times New Roman" panose="02020603050405020304" pitchFamily="18" charset="0"/>
                <a:ea typeface="Calibri" panose="020F0502020204030204" pitchFamily="34" charset="0"/>
                <a:cs typeface="Times New Roman" panose="02020603050405020304" pitchFamily="18" charset="0"/>
              </a:rPr>
              <a:t>Optimization may improve performance.</a:t>
            </a:r>
          </a:p>
        </p:txBody>
      </p:sp>
      <p:pic>
        <p:nvPicPr>
          <p:cNvPr id="2" name="Picture 1">
            <a:extLst>
              <a:ext uri="{FF2B5EF4-FFF2-40B4-BE49-F238E27FC236}">
                <a16:creationId xmlns:a16="http://schemas.microsoft.com/office/drawing/2014/main" id="{37079E9D-E01E-D9C3-5C9D-EB9DFC817615}"/>
              </a:ext>
            </a:extLst>
          </p:cNvPr>
          <p:cNvPicPr>
            <a:picLocks noChangeAspect="1"/>
          </p:cNvPicPr>
          <p:nvPr/>
        </p:nvPicPr>
        <p:blipFill>
          <a:blip r:embed="rId2"/>
          <a:stretch>
            <a:fillRect/>
          </a:stretch>
        </p:blipFill>
        <p:spPr>
          <a:xfrm>
            <a:off x="7525403" y="2017974"/>
            <a:ext cx="4443838" cy="2873262"/>
          </a:xfrm>
          <a:prstGeom prst="rect">
            <a:avLst/>
          </a:prstGeom>
          <a:ln>
            <a:solidFill>
              <a:schemeClr val="tx1"/>
            </a:solidFill>
          </a:ln>
        </p:spPr>
      </p:pic>
    </p:spTree>
    <p:extLst>
      <p:ext uri="{BB962C8B-B14F-4D97-AF65-F5344CB8AC3E}">
        <p14:creationId xmlns:p14="http://schemas.microsoft.com/office/powerpoint/2010/main" val="676627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4F2EBD-AF42-7993-0AD4-D1703C0CF20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33948C2-9487-4E1D-2478-3DEDCA554519}"/>
              </a:ext>
            </a:extLst>
          </p:cNvPr>
          <p:cNvSpPr txBox="1"/>
          <p:nvPr/>
        </p:nvSpPr>
        <p:spPr>
          <a:xfrm>
            <a:off x="180199" y="669847"/>
            <a:ext cx="11831602" cy="5518306"/>
          </a:xfrm>
          <a:prstGeom prst="rect">
            <a:avLst/>
          </a:prstGeom>
          <a:noFill/>
        </p:spPr>
        <p:txBody>
          <a:bodyPr wrap="square" rtlCol="0">
            <a:spAutoFit/>
          </a:bodyPr>
          <a:lstStyle/>
          <a:p>
            <a:pPr>
              <a:lnSpc>
                <a:spcPct val="107000"/>
              </a:lnSpc>
            </a:pPr>
            <a:r>
              <a:rPr lang="en-US" sz="2400" b="1" dirty="0">
                <a:solidFill>
                  <a:srgbClr val="AE36FF"/>
                </a:solidFill>
                <a:latin typeface="Times New Roman" panose="02020603050405020304" pitchFamily="18" charset="0"/>
                <a:cs typeface="Times New Roman" panose="02020603050405020304" pitchFamily="18" charset="0"/>
              </a:rPr>
              <a:t>Outcome Graphs: (</a:t>
            </a:r>
            <a:r>
              <a:rPr lang="en-US" sz="2400" b="1" dirty="0" err="1">
                <a:solidFill>
                  <a:srgbClr val="AE36FF"/>
                </a:solidFill>
                <a:latin typeface="Times New Roman" panose="02020603050405020304" pitchFamily="18" charset="0"/>
                <a:cs typeface="Times New Roman" panose="02020603050405020304" pitchFamily="18" charset="0"/>
              </a:rPr>
              <a:t>Contd</a:t>
            </a:r>
            <a:r>
              <a:rPr lang="en-US" sz="2400" b="1" dirty="0">
                <a:solidFill>
                  <a:srgbClr val="AE36FF"/>
                </a:solidFill>
                <a:latin typeface="Times New Roman" panose="02020603050405020304" pitchFamily="18" charset="0"/>
                <a:cs typeface="Times New Roman" panose="02020603050405020304" pitchFamily="18" charset="0"/>
              </a:rPr>
              <a:t>…)</a:t>
            </a:r>
          </a:p>
          <a:p>
            <a:pPr>
              <a:lnSpc>
                <a:spcPct val="107000"/>
              </a:lnSpc>
            </a:pPr>
            <a:endParaRPr lang="en-IN" sz="1000" b="1" dirty="0">
              <a:solidFill>
                <a:srgbClr val="AE36FF"/>
              </a:solidFill>
              <a:latin typeface="Times New Roman" panose="02020603050405020304" pitchFamily="18" charset="0"/>
              <a:cs typeface="Times New Roman" panose="02020603050405020304" pitchFamily="18" charset="0"/>
            </a:endParaRPr>
          </a:p>
          <a:p>
            <a:pPr>
              <a:lnSpc>
                <a:spcPct val="107000"/>
              </a:lnSpc>
            </a:pPr>
            <a:r>
              <a:rPr lang="en-IN" b="1" kern="100" dirty="0">
                <a:latin typeface="Times New Roman" panose="02020603050405020304" pitchFamily="18" charset="0"/>
                <a:ea typeface="Calibri" panose="020F0502020204030204" pitchFamily="34" charset="0"/>
                <a:cs typeface="Times New Roman" panose="02020603050405020304" pitchFamily="18" charset="0"/>
              </a:rPr>
              <a:t>Key Observations</a:t>
            </a:r>
            <a:endParaRPr lang="en-IN" sz="1000" b="1"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kern="100" dirty="0">
                <a:latin typeface="Times New Roman" panose="02020603050405020304" pitchFamily="18" charset="0"/>
                <a:ea typeface="Calibri" panose="020F0502020204030204" pitchFamily="34" charset="0"/>
                <a:cs typeface="Times New Roman" panose="02020603050405020304" pitchFamily="18" charset="0"/>
              </a:rPr>
              <a:t>Gaussian Smoothing is the most effective technique for achieving high PSNR and high SSIM.</a:t>
            </a:r>
          </a:p>
          <a:p>
            <a:pPr marL="342900" lvl="0" indent="-342900">
              <a:lnSpc>
                <a:spcPct val="107000"/>
              </a:lnSpc>
              <a:spcAft>
                <a:spcPts val="800"/>
              </a:spcAft>
              <a:buFont typeface="+mj-lt"/>
              <a:buAutoNum type="arabicPeriod"/>
              <a:tabLst>
                <a:tab pos="457200" algn="l"/>
              </a:tabLst>
            </a:pPr>
            <a:r>
              <a:rPr lang="en-IN" kern="100" dirty="0">
                <a:latin typeface="Times New Roman" panose="02020603050405020304" pitchFamily="18" charset="0"/>
                <a:ea typeface="Calibri" panose="020F0502020204030204" pitchFamily="34" charset="0"/>
                <a:cs typeface="Times New Roman" panose="02020603050405020304" pitchFamily="18" charset="0"/>
              </a:rPr>
              <a:t>Gray World Correction provides a balanced approach, with competitive PSNR and SSIM values.</a:t>
            </a:r>
          </a:p>
          <a:p>
            <a:pPr marL="342900" lvl="0" indent="-342900">
              <a:lnSpc>
                <a:spcPct val="107000"/>
              </a:lnSpc>
              <a:spcAft>
                <a:spcPts val="800"/>
              </a:spcAft>
              <a:buFont typeface="+mj-lt"/>
              <a:buAutoNum type="arabicPeriod"/>
              <a:tabLst>
                <a:tab pos="457200" algn="l"/>
              </a:tabLst>
            </a:pPr>
            <a:r>
              <a:rPr lang="en-IN" kern="100" dirty="0">
                <a:latin typeface="Times New Roman" panose="02020603050405020304" pitchFamily="18" charset="0"/>
                <a:ea typeface="Calibri" panose="020F0502020204030204" pitchFamily="34" charset="0"/>
                <a:cs typeface="Times New Roman" panose="02020603050405020304" pitchFamily="18" charset="0"/>
              </a:rPr>
              <a:t>Gamma Correction delivers moderate enhancement, suitable for brightness adjustments.</a:t>
            </a:r>
          </a:p>
          <a:p>
            <a:pPr marL="342900" lvl="0" indent="-342900">
              <a:lnSpc>
                <a:spcPct val="107000"/>
              </a:lnSpc>
              <a:spcAft>
                <a:spcPts val="800"/>
              </a:spcAft>
              <a:buFont typeface="+mj-lt"/>
              <a:buAutoNum type="arabicPeriod"/>
              <a:tabLst>
                <a:tab pos="457200" algn="l"/>
              </a:tabLst>
            </a:pPr>
            <a:r>
              <a:rPr lang="en-IN" kern="100" dirty="0">
                <a:latin typeface="Times New Roman" panose="02020603050405020304" pitchFamily="18" charset="0"/>
                <a:ea typeface="Calibri" panose="020F0502020204030204" pitchFamily="34" charset="0"/>
                <a:cs typeface="Times New Roman" panose="02020603050405020304" pitchFamily="18" charset="0"/>
              </a:rPr>
              <a:t>Iterative Processing consistently underperforms in both PSNR and SSIM, suggesting limited applicability in its current form.</a:t>
            </a:r>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400" b="1" dirty="0">
              <a:solidFill>
                <a:srgbClr val="AE36FF"/>
              </a:solidFill>
              <a:latin typeface="Times New Roman" panose="02020603050405020304" pitchFamily="18" charset="0"/>
              <a:cs typeface="Times New Roman" panose="02020603050405020304" pitchFamily="18" charset="0"/>
            </a:endParaRPr>
          </a:p>
          <a:p>
            <a:pPr algn="just"/>
            <a:r>
              <a:rPr lang="en-US" sz="2400" b="1" dirty="0">
                <a:solidFill>
                  <a:srgbClr val="AE36FF"/>
                </a:solidFill>
                <a:latin typeface="Times New Roman" panose="02020603050405020304" pitchFamily="18" charset="0"/>
                <a:cs typeface="Times New Roman" panose="02020603050405020304" pitchFamily="18" charset="0"/>
              </a:rPr>
              <a:t>Comparative Studies:</a:t>
            </a:r>
            <a:endParaRPr lang="en-US" sz="1000" b="1" dirty="0">
              <a:solidFill>
                <a:srgbClr val="AE36FF"/>
              </a:solidFill>
              <a:latin typeface="Times New Roman" panose="02020603050405020304" pitchFamily="18" charset="0"/>
              <a:cs typeface="Times New Roman" panose="02020603050405020304" pitchFamily="18" charset="0"/>
            </a:endParaRPr>
          </a:p>
          <a:p>
            <a:pPr algn="just"/>
            <a:endParaRPr lang="en-US" sz="1100" b="1" dirty="0">
              <a:solidFill>
                <a:srgbClr val="AE36FF"/>
              </a:solidFill>
              <a:latin typeface="Times New Roman" panose="02020603050405020304" pitchFamily="18" charset="0"/>
              <a:cs typeface="Times New Roman" panose="02020603050405020304" pitchFamily="18" charset="0"/>
            </a:endParaRPr>
          </a:p>
          <a:p>
            <a:pPr marL="342900" indent="-342900" algn="just">
              <a:lnSpc>
                <a:spcPct val="107000"/>
              </a:lnSpc>
              <a:spcAft>
                <a:spcPts val="800"/>
              </a:spcAft>
              <a:buFont typeface="+mj-lt"/>
              <a:buAutoNum type="arabicPeriod"/>
            </a:pPr>
            <a:r>
              <a:rPr lang="en-US" b="1" kern="100" dirty="0">
                <a:latin typeface="Times New Roman" panose="02020603050405020304" pitchFamily="18" charset="0"/>
                <a:ea typeface="Calibri" panose="020F0502020204030204" pitchFamily="34" charset="0"/>
                <a:cs typeface="Times New Roman" panose="02020603050405020304" pitchFamily="18" charset="0"/>
              </a:rPr>
              <a:t>Histogram Equalization: </a:t>
            </a:r>
            <a:r>
              <a:rPr lang="en-US" kern="100" dirty="0">
                <a:latin typeface="Times New Roman" panose="02020603050405020304" pitchFamily="18" charset="0"/>
                <a:ea typeface="Calibri" panose="020F0502020204030204" pitchFamily="34" charset="0"/>
                <a:cs typeface="Times New Roman" panose="02020603050405020304" pitchFamily="18" charset="0"/>
              </a:rPr>
              <a:t>Adjusts contrast by spreading out intensity values; ideal for low-contrast images.</a:t>
            </a:r>
          </a:p>
          <a:p>
            <a:pPr marL="342900" indent="-342900" algn="just">
              <a:lnSpc>
                <a:spcPct val="107000"/>
              </a:lnSpc>
              <a:spcAft>
                <a:spcPts val="800"/>
              </a:spcAft>
              <a:buFont typeface="+mj-lt"/>
              <a:buAutoNum type="arabicPeriod"/>
            </a:pPr>
            <a:r>
              <a:rPr lang="en-US" b="1" kern="100" dirty="0">
                <a:latin typeface="Times New Roman" panose="02020603050405020304" pitchFamily="18" charset="0"/>
                <a:ea typeface="Calibri" panose="020F0502020204030204" pitchFamily="34" charset="0"/>
                <a:cs typeface="Times New Roman" panose="02020603050405020304" pitchFamily="18" charset="0"/>
              </a:rPr>
              <a:t>Gaussian Smoothing</a:t>
            </a:r>
            <a:r>
              <a:rPr lang="en-US" kern="100" dirty="0">
                <a:latin typeface="Times New Roman" panose="02020603050405020304" pitchFamily="18" charset="0"/>
                <a:ea typeface="Calibri" panose="020F0502020204030204" pitchFamily="34" charset="0"/>
                <a:cs typeface="Times New Roman" panose="02020603050405020304" pitchFamily="18" charset="0"/>
              </a:rPr>
              <a:t>: Reduces noise while preserving edges, suitable for pre-processing in recognition tasks.</a:t>
            </a:r>
          </a:p>
          <a:p>
            <a:pPr marL="342900" indent="-342900" algn="just">
              <a:lnSpc>
                <a:spcPct val="107000"/>
              </a:lnSpc>
              <a:spcAft>
                <a:spcPts val="800"/>
              </a:spcAft>
              <a:buFont typeface="+mj-lt"/>
              <a:buAutoNum type="arabicPeriod"/>
            </a:pPr>
            <a:r>
              <a:rPr lang="en-US" b="1" kern="100" dirty="0">
                <a:latin typeface="Times New Roman" panose="02020603050405020304" pitchFamily="18" charset="0"/>
                <a:ea typeface="Calibri" panose="020F0502020204030204" pitchFamily="34" charset="0"/>
                <a:cs typeface="Times New Roman" panose="02020603050405020304" pitchFamily="18" charset="0"/>
              </a:rPr>
              <a:t>Grey Color Correction:</a:t>
            </a:r>
            <a:r>
              <a:rPr lang="en-US" kern="100" dirty="0">
                <a:latin typeface="Times New Roman" panose="02020603050405020304" pitchFamily="18" charset="0"/>
                <a:ea typeface="Calibri" panose="020F0502020204030204" pitchFamily="34" charset="0"/>
                <a:cs typeface="Times New Roman" panose="02020603050405020304" pitchFamily="18" charset="0"/>
              </a:rPr>
              <a:t> Enhances grayscale images by adjusting intensity for better contrast and uniformity, useful in enhancing details in low-light or unevenly lit images.</a:t>
            </a:r>
          </a:p>
          <a:p>
            <a:pPr marL="342900" indent="-342900" algn="just">
              <a:lnSpc>
                <a:spcPct val="107000"/>
              </a:lnSpc>
              <a:spcAft>
                <a:spcPts val="800"/>
              </a:spcAft>
              <a:buFont typeface="+mj-lt"/>
              <a:buAutoNum type="arabicPeriod"/>
            </a:pPr>
            <a:r>
              <a:rPr lang="en-US" b="1" kern="100" dirty="0">
                <a:latin typeface="Times New Roman" panose="02020603050405020304" pitchFamily="18" charset="0"/>
                <a:ea typeface="Calibri" panose="020F0502020204030204" pitchFamily="34" charset="0"/>
                <a:cs typeface="Times New Roman" panose="02020603050405020304" pitchFamily="18" charset="0"/>
              </a:rPr>
              <a:t>Feedback:</a:t>
            </a:r>
            <a:r>
              <a:rPr lang="en-US" kern="100" dirty="0">
                <a:latin typeface="Times New Roman" panose="02020603050405020304" pitchFamily="18" charset="0"/>
                <a:ea typeface="Calibri" panose="020F0502020204030204" pitchFamily="34" charset="0"/>
                <a:cs typeface="Times New Roman" panose="02020603050405020304" pitchFamily="18" charset="0"/>
              </a:rPr>
              <a:t> Tailors enhancements to local regions, effective in handling varying illumination.</a:t>
            </a:r>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7077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48B49-5086-F7F6-E858-B9960590934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A9B684D-DA5B-495D-17C7-19034BEC3533}"/>
              </a:ext>
            </a:extLst>
          </p:cNvPr>
          <p:cNvSpPr txBox="1"/>
          <p:nvPr/>
        </p:nvSpPr>
        <p:spPr>
          <a:xfrm>
            <a:off x="325927" y="283202"/>
            <a:ext cx="7530363" cy="584775"/>
          </a:xfrm>
          <a:prstGeom prst="rect">
            <a:avLst/>
          </a:prstGeom>
          <a:noFill/>
        </p:spPr>
        <p:txBody>
          <a:bodyPr wrap="square" rtlCol="0">
            <a:spAutoFit/>
          </a:bodyPr>
          <a:lstStyle/>
          <a:p>
            <a:r>
              <a:rPr lang="en-IN" sz="3200" b="1" dirty="0">
                <a:solidFill>
                  <a:srgbClr val="46B0FA"/>
                </a:solidFill>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386B478A-B2E3-F0FA-6C64-726E131E9CD7}"/>
              </a:ext>
            </a:extLst>
          </p:cNvPr>
          <p:cNvSpPr txBox="1"/>
          <p:nvPr/>
        </p:nvSpPr>
        <p:spPr>
          <a:xfrm>
            <a:off x="497032" y="979725"/>
            <a:ext cx="11369041" cy="5393336"/>
          </a:xfrm>
          <a:prstGeom prst="rect">
            <a:avLst/>
          </a:prstGeom>
          <a:noFill/>
        </p:spPr>
        <p:txBody>
          <a:bodyPr wrap="square" rtlCol="0">
            <a:spAutoFit/>
          </a:bodyPr>
          <a:lstStyle/>
          <a:p>
            <a:pPr algn="just"/>
            <a:r>
              <a:rPr lang="en-US" sz="2400" b="1" dirty="0">
                <a:solidFill>
                  <a:srgbClr val="AE36FF"/>
                </a:solidFill>
                <a:latin typeface="Times New Roman" panose="02020603050405020304" pitchFamily="18" charset="0"/>
                <a:cs typeface="Times New Roman" panose="02020603050405020304" pitchFamily="18" charset="0"/>
              </a:rPr>
              <a:t>Justification of Objectives:</a:t>
            </a:r>
          </a:p>
          <a:p>
            <a:pPr algn="just"/>
            <a:endParaRPr lang="en-US" sz="1000" b="1" dirty="0">
              <a:solidFill>
                <a:srgbClr val="AE36FF"/>
              </a:solidFill>
              <a:latin typeface="Times New Roman" panose="02020603050405020304" pitchFamily="18" charset="0"/>
              <a:cs typeface="Times New Roman" panose="02020603050405020304" pitchFamily="18" charset="0"/>
            </a:endParaRPr>
          </a:p>
          <a:p>
            <a:pPr marL="342900" indent="-342900">
              <a:lnSpc>
                <a:spcPct val="107000"/>
              </a:lnSpc>
              <a:spcAft>
                <a:spcPts val="800"/>
              </a:spcAft>
              <a:buFont typeface="+mj-lt"/>
              <a:buAutoNum type="arabicPeriod"/>
            </a:pPr>
            <a:r>
              <a:rPr lang="en-US" dirty="0">
                <a:latin typeface="Times New Roman" panose="02020603050405020304" pitchFamily="18" charset="0"/>
                <a:cs typeface="Times New Roman" panose="02020603050405020304" pitchFamily="18" charset="0"/>
              </a:rPr>
              <a:t>Image enhancement is critical in fields like medical imaging, satellite image analysis, and surveillance for improving visual quality.</a:t>
            </a:r>
          </a:p>
          <a:p>
            <a:pPr marL="342900" indent="-342900">
              <a:lnSpc>
                <a:spcPct val="107000"/>
              </a:lnSpc>
              <a:spcAft>
                <a:spcPts val="800"/>
              </a:spcAft>
              <a:buFont typeface="+mj-lt"/>
              <a:buAutoNum type="arabicPeriod"/>
            </a:pPr>
            <a:r>
              <a:rPr lang="en-US" dirty="0">
                <a:latin typeface="Times New Roman" panose="02020603050405020304" pitchFamily="18" charset="0"/>
                <a:cs typeface="Times New Roman" panose="02020603050405020304" pitchFamily="18" charset="0"/>
              </a:rPr>
              <a:t>C++ offers performance advantages, precise control over memory, and portability, making it ideal for high-efficiency, hardware-independent image processing across diverse systems.</a:t>
            </a:r>
            <a:endParaRPr lang="en-US" sz="2400" b="1" dirty="0">
              <a:latin typeface="Times New Roman" panose="02020603050405020304" pitchFamily="18" charset="0"/>
              <a:cs typeface="Times New Roman" panose="02020603050405020304" pitchFamily="18" charset="0"/>
            </a:endParaRPr>
          </a:p>
          <a:p>
            <a:pPr>
              <a:lnSpc>
                <a:spcPct val="107000"/>
              </a:lnSpc>
              <a:spcAft>
                <a:spcPts val="800"/>
              </a:spcAft>
            </a:pPr>
            <a:r>
              <a:rPr lang="en-US" b="1" dirty="0">
                <a:latin typeface="Times New Roman" panose="02020603050405020304" pitchFamily="18" charset="0"/>
                <a:cs typeface="Times New Roman" panose="02020603050405020304" pitchFamily="18" charset="0"/>
              </a:rPr>
              <a:t>Objectives:</a:t>
            </a:r>
          </a:p>
          <a:p>
            <a:pPr>
              <a:lnSpc>
                <a:spcPct val="107000"/>
              </a:lnSpc>
              <a:spcAft>
                <a:spcPts val="800"/>
              </a:spcAft>
            </a:pPr>
            <a:r>
              <a:rPr lang="en-US" dirty="0">
                <a:latin typeface="Times New Roman" panose="02020603050405020304" pitchFamily="18" charset="0"/>
                <a:cs typeface="Times New Roman" panose="02020603050405020304" pitchFamily="18" charset="0"/>
              </a:rPr>
              <a:t>To compare different image enhancement algorithms and evaluate their effectiveness, efficiency, and resource independence when implemented in C++.</a:t>
            </a:r>
          </a:p>
          <a:p>
            <a:pPr>
              <a:lnSpc>
                <a:spcPct val="107000"/>
              </a:lnSpc>
              <a:spcAft>
                <a:spcPts val="800"/>
              </a:spcAft>
            </a:pPr>
            <a:endParaRPr lang="en-US" dirty="0">
              <a:latin typeface="Times New Roman" panose="02020603050405020304" pitchFamily="18" charset="0"/>
              <a:cs typeface="Times New Roman" panose="02020603050405020304" pitchFamily="18" charset="0"/>
            </a:endParaRPr>
          </a:p>
          <a:p>
            <a:pPr algn="just"/>
            <a:r>
              <a:rPr lang="en-US" sz="2400" b="1" dirty="0">
                <a:solidFill>
                  <a:srgbClr val="AE36FF"/>
                </a:solidFill>
                <a:latin typeface="Times New Roman" panose="02020603050405020304" pitchFamily="18" charset="0"/>
                <a:cs typeface="Times New Roman" panose="02020603050405020304" pitchFamily="18" charset="0"/>
              </a:rPr>
              <a:t>Future Scope:</a:t>
            </a:r>
          </a:p>
          <a:p>
            <a:pPr algn="just"/>
            <a:endParaRPr lang="en-US" sz="1000" b="1" dirty="0">
              <a:solidFill>
                <a:srgbClr val="AE36FF"/>
              </a:solidFill>
              <a:latin typeface="Times New Roman" panose="02020603050405020304" pitchFamily="18" charset="0"/>
              <a:cs typeface="Times New Roman" panose="02020603050405020304" pitchFamily="18" charset="0"/>
            </a:endParaRPr>
          </a:p>
          <a:p>
            <a:pPr marL="342900" indent="-342900">
              <a:lnSpc>
                <a:spcPct val="107000"/>
              </a:lnSpc>
              <a:spcAft>
                <a:spcPts val="800"/>
              </a:spcAft>
              <a:buFont typeface="+mj-lt"/>
              <a:buAutoNum type="arabicPeriod"/>
            </a:pPr>
            <a:r>
              <a:rPr lang="en-US" dirty="0">
                <a:latin typeface="Times New Roman" panose="02020603050405020304" pitchFamily="18" charset="0"/>
                <a:cs typeface="Times New Roman" panose="02020603050405020304" pitchFamily="18" charset="0"/>
              </a:rPr>
              <a:t> Integrating AI-driven enhancement algorithms for real-time applications.</a:t>
            </a:r>
          </a:p>
          <a:p>
            <a:pPr marL="342900" indent="-342900">
              <a:lnSpc>
                <a:spcPct val="107000"/>
              </a:lnSpc>
              <a:spcAft>
                <a:spcPts val="800"/>
              </a:spcAft>
              <a:buFont typeface="+mj-lt"/>
              <a:buAutoNum type="arabicPeriod"/>
            </a:pPr>
            <a:r>
              <a:rPr lang="en-US" dirty="0">
                <a:latin typeface="Times New Roman" panose="02020603050405020304" pitchFamily="18" charset="0"/>
                <a:cs typeface="Times New Roman" panose="02020603050405020304" pitchFamily="18" charset="0"/>
              </a:rPr>
              <a:t> Optimization of existing methods to handle larger images or video streams efficiently.</a:t>
            </a:r>
          </a:p>
          <a:p>
            <a:pPr marL="342900" indent="-342900">
              <a:lnSpc>
                <a:spcPct val="107000"/>
              </a:lnSpc>
              <a:spcAft>
                <a:spcPts val="800"/>
              </a:spcAft>
              <a:buFont typeface="+mj-lt"/>
              <a:buAutoNum type="arabicPeriod"/>
            </a:pPr>
            <a:r>
              <a:rPr lang="en-US" dirty="0">
                <a:latin typeface="Times New Roman" panose="02020603050405020304" pitchFamily="18" charset="0"/>
                <a:cs typeface="Times New Roman" panose="02020603050405020304" pitchFamily="18" charset="0"/>
              </a:rPr>
              <a:t> Extending C++ implementations to support parallel computing for faster processing on multicore or GPU-based systems.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9063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5E11F-98D7-2540-1867-F74C0F8F225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A6100D6-B55B-EA70-CF7A-6CDEE07A75F5}"/>
              </a:ext>
            </a:extLst>
          </p:cNvPr>
          <p:cNvSpPr txBox="1"/>
          <p:nvPr/>
        </p:nvSpPr>
        <p:spPr>
          <a:xfrm>
            <a:off x="411479" y="597829"/>
            <a:ext cx="11369041" cy="6263253"/>
          </a:xfrm>
          <a:prstGeom prst="rect">
            <a:avLst/>
          </a:prstGeom>
          <a:noFill/>
        </p:spPr>
        <p:txBody>
          <a:bodyPr wrap="square" rtlCol="0">
            <a:spAutoFit/>
          </a:bodyPr>
          <a:lstStyle/>
          <a:p>
            <a:pPr algn="just"/>
            <a:r>
              <a:rPr lang="en-US" sz="2400" b="1" dirty="0">
                <a:solidFill>
                  <a:srgbClr val="FF0000"/>
                </a:solidFill>
                <a:latin typeface="Times New Roman" panose="02020603050405020304" pitchFamily="18" charset="0"/>
                <a:cs typeface="Times New Roman" panose="02020603050405020304" pitchFamily="18" charset="0"/>
              </a:rPr>
              <a:t>List of Cited Papers:</a:t>
            </a:r>
          </a:p>
          <a:p>
            <a:pPr algn="just"/>
            <a:endParaRPr lang="en-US" sz="1000" dirty="0">
              <a:solidFill>
                <a:srgbClr val="FF0000"/>
              </a:solidFill>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hlinkClick r:id="rId2"/>
              </a:rPr>
              <a:t>[1] A Dynamic Histogram Equalization for Image Contrast Enhancement M. Abdullah-Al-</a:t>
            </a:r>
            <a:r>
              <a:rPr lang="en-IN" dirty="0" err="1">
                <a:latin typeface="Times New Roman" panose="02020603050405020304" pitchFamily="18" charset="0"/>
                <a:cs typeface="Times New Roman" panose="02020603050405020304" pitchFamily="18" charset="0"/>
                <a:hlinkClick r:id="rId2"/>
              </a:rPr>
              <a:t>Wadud</a:t>
            </a:r>
            <a:r>
              <a:rPr lang="en-IN" dirty="0">
                <a:latin typeface="Times New Roman" panose="02020603050405020304" pitchFamily="18" charset="0"/>
                <a:cs typeface="Times New Roman" panose="02020603050405020304" pitchFamily="18" charset="0"/>
                <a:hlinkClick r:id="rId2"/>
              </a:rPr>
              <a:t>, Md. </a:t>
            </a:r>
            <a:r>
              <a:rPr lang="en-IN" dirty="0" err="1">
                <a:latin typeface="Times New Roman" panose="02020603050405020304" pitchFamily="18" charset="0"/>
                <a:cs typeface="Times New Roman" panose="02020603050405020304" pitchFamily="18" charset="0"/>
                <a:hlinkClick r:id="rId2"/>
              </a:rPr>
              <a:t>Hasanul</a:t>
            </a:r>
            <a:r>
              <a:rPr lang="en-IN" dirty="0">
                <a:latin typeface="Times New Roman" panose="02020603050405020304" pitchFamily="18" charset="0"/>
                <a:cs typeface="Times New Roman" panose="02020603050405020304" pitchFamily="18" charset="0"/>
                <a:hlinkClick r:id="rId2"/>
              </a:rPr>
              <a:t> Kabir, M. Ali </a:t>
            </a:r>
            <a:r>
              <a:rPr lang="en-IN" dirty="0" err="1">
                <a:latin typeface="Times New Roman" panose="02020603050405020304" pitchFamily="18" charset="0"/>
                <a:cs typeface="Times New Roman" panose="02020603050405020304" pitchFamily="18" charset="0"/>
                <a:hlinkClick r:id="rId2"/>
              </a:rPr>
              <a:t>Akber</a:t>
            </a:r>
            <a:r>
              <a:rPr lang="en-IN" dirty="0">
                <a:latin typeface="Times New Roman" panose="02020603050405020304" pitchFamily="18" charset="0"/>
                <a:cs typeface="Times New Roman" panose="02020603050405020304" pitchFamily="18" charset="0"/>
                <a:hlinkClick r:id="rId2"/>
              </a:rPr>
              <a:t> Dewan, and </a:t>
            </a:r>
            <a:r>
              <a:rPr lang="en-IN" dirty="0" err="1">
                <a:latin typeface="Times New Roman" panose="02020603050405020304" pitchFamily="18" charset="0"/>
                <a:cs typeface="Times New Roman" panose="02020603050405020304" pitchFamily="18" charset="0"/>
                <a:hlinkClick r:id="rId2"/>
              </a:rPr>
              <a:t>Oksam</a:t>
            </a:r>
            <a:r>
              <a:rPr lang="en-IN" dirty="0">
                <a:latin typeface="Times New Roman" panose="02020603050405020304" pitchFamily="18" charset="0"/>
                <a:cs typeface="Times New Roman" panose="02020603050405020304" pitchFamily="18" charset="0"/>
                <a:hlinkClick r:id="rId2"/>
              </a:rPr>
              <a:t> Chae, Member, IEEE </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hlinkClick r:id="rId3"/>
              </a:rPr>
              <a:t>[2] </a:t>
            </a:r>
            <a:r>
              <a:rPr lang="en-US" dirty="0">
                <a:latin typeface="Times New Roman" panose="02020603050405020304" pitchFamily="18" charset="0"/>
                <a:cs typeface="Times New Roman" panose="02020603050405020304" pitchFamily="18" charset="0"/>
                <a:hlinkClick r:id="rId3"/>
              </a:rPr>
              <a:t>Gray World based Color Correction and Intensity Preservation for Image Enhancement N.M. </a:t>
            </a:r>
            <a:r>
              <a:rPr lang="en-US" dirty="0" err="1">
                <a:latin typeface="Times New Roman" panose="02020603050405020304" pitchFamily="18" charset="0"/>
                <a:cs typeface="Times New Roman" panose="02020603050405020304" pitchFamily="18" charset="0"/>
                <a:hlinkClick r:id="rId3"/>
              </a:rPr>
              <a:t>Kwoka</a:t>
            </a:r>
            <a:r>
              <a:rPr lang="en-US" dirty="0">
                <a:latin typeface="Times New Roman" panose="02020603050405020304" pitchFamily="18" charset="0"/>
                <a:cs typeface="Times New Roman" panose="02020603050405020304" pitchFamily="18" charset="0"/>
                <a:hlinkClick r:id="rId3"/>
              </a:rPr>
              <a:t>, D. Wanga, X. </a:t>
            </a:r>
            <a:r>
              <a:rPr lang="en-US" dirty="0" err="1">
                <a:latin typeface="Times New Roman" panose="02020603050405020304" pitchFamily="18" charset="0"/>
                <a:cs typeface="Times New Roman" panose="02020603050405020304" pitchFamily="18" charset="0"/>
                <a:hlinkClick r:id="rId3"/>
              </a:rPr>
              <a:t>Jiab</a:t>
            </a:r>
            <a:r>
              <a:rPr lang="en-US" dirty="0">
                <a:latin typeface="Times New Roman" panose="02020603050405020304" pitchFamily="18" charset="0"/>
                <a:cs typeface="Times New Roman" panose="02020603050405020304" pitchFamily="18" charset="0"/>
                <a:hlinkClick r:id="rId3"/>
              </a:rPr>
              <a:t>, S.Y. </a:t>
            </a:r>
            <a:r>
              <a:rPr lang="en-US" dirty="0" err="1">
                <a:latin typeface="Times New Roman" panose="02020603050405020304" pitchFamily="18" charset="0"/>
                <a:cs typeface="Times New Roman" panose="02020603050405020304" pitchFamily="18" charset="0"/>
                <a:hlinkClick r:id="rId3"/>
              </a:rPr>
              <a:t>Chenc</a:t>
            </a:r>
            <a:r>
              <a:rPr lang="en-US" dirty="0">
                <a:latin typeface="Times New Roman" panose="02020603050405020304" pitchFamily="18" charset="0"/>
                <a:cs typeface="Times New Roman" panose="02020603050405020304" pitchFamily="18" charset="0"/>
                <a:hlinkClick r:id="rId3"/>
              </a:rPr>
              <a:t>, G. </a:t>
            </a:r>
            <a:r>
              <a:rPr lang="en-US" dirty="0" err="1">
                <a:latin typeface="Times New Roman" panose="02020603050405020304" pitchFamily="18" charset="0"/>
                <a:cs typeface="Times New Roman" panose="02020603050405020304" pitchFamily="18" charset="0"/>
                <a:hlinkClick r:id="rId3"/>
              </a:rPr>
              <a:t>Fangd</a:t>
            </a:r>
            <a:r>
              <a:rPr lang="en-US" dirty="0">
                <a:latin typeface="Times New Roman" panose="02020603050405020304" pitchFamily="18" charset="0"/>
                <a:cs typeface="Times New Roman" panose="02020603050405020304" pitchFamily="18" charset="0"/>
                <a:hlinkClick r:id="rId3"/>
              </a:rPr>
              <a:t> and Q.P. Hae </a:t>
            </a:r>
            <a:r>
              <a:rPr lang="en-US" dirty="0" err="1">
                <a:latin typeface="Times New Roman" panose="02020603050405020304" pitchFamily="18" charset="0"/>
                <a:cs typeface="Times New Roman" panose="02020603050405020304" pitchFamily="18" charset="0"/>
                <a:hlinkClick r:id="rId3"/>
              </a:rPr>
              <a:t>aSchool</a:t>
            </a:r>
            <a:r>
              <a:rPr lang="en-US" dirty="0">
                <a:latin typeface="Times New Roman" panose="02020603050405020304" pitchFamily="18" charset="0"/>
                <a:cs typeface="Times New Roman" panose="02020603050405020304" pitchFamily="18" charset="0"/>
                <a:hlinkClick r:id="rId3"/>
              </a:rPr>
              <a:t> of Mechanical and Manufacturing Engineering The University of New South Wales, Australia </a:t>
            </a:r>
            <a:r>
              <a:rPr lang="en-US" dirty="0" err="1">
                <a:latin typeface="Times New Roman" panose="02020603050405020304" pitchFamily="18" charset="0"/>
                <a:cs typeface="Times New Roman" panose="02020603050405020304" pitchFamily="18" charset="0"/>
                <a:hlinkClick r:id="rId3"/>
              </a:rPr>
              <a:t>bSchool</a:t>
            </a:r>
            <a:r>
              <a:rPr lang="en-US" dirty="0">
                <a:latin typeface="Times New Roman" panose="02020603050405020304" pitchFamily="18" charset="0"/>
                <a:cs typeface="Times New Roman" panose="02020603050405020304" pitchFamily="18" charset="0"/>
                <a:hlinkClick r:id="rId3"/>
              </a:rPr>
              <a:t> of Information Technology and Electrical Engineering The University of New South Wales, Australia </a:t>
            </a:r>
            <a:r>
              <a:rPr lang="en-US" dirty="0" err="1">
                <a:latin typeface="Times New Roman" panose="02020603050405020304" pitchFamily="18" charset="0"/>
                <a:cs typeface="Times New Roman" panose="02020603050405020304" pitchFamily="18" charset="0"/>
                <a:hlinkClick r:id="rId3"/>
              </a:rPr>
              <a:t>cCollege</a:t>
            </a:r>
            <a:r>
              <a:rPr lang="en-US" dirty="0">
                <a:latin typeface="Times New Roman" panose="02020603050405020304" pitchFamily="18" charset="0"/>
                <a:cs typeface="Times New Roman" panose="02020603050405020304" pitchFamily="18" charset="0"/>
                <a:hlinkClick r:id="rId3"/>
              </a:rPr>
              <a:t> of Computer Science Zhejiang University of Technology, 310023 Hangzhou, China </a:t>
            </a:r>
            <a:r>
              <a:rPr lang="en-US" dirty="0" err="1">
                <a:latin typeface="Times New Roman" panose="02020603050405020304" pitchFamily="18" charset="0"/>
                <a:cs typeface="Times New Roman" panose="02020603050405020304" pitchFamily="18" charset="0"/>
                <a:hlinkClick r:id="rId3"/>
              </a:rPr>
              <a:t>dSchool</a:t>
            </a:r>
            <a:r>
              <a:rPr lang="en-US" dirty="0">
                <a:latin typeface="Times New Roman" panose="02020603050405020304" pitchFamily="18" charset="0"/>
                <a:cs typeface="Times New Roman" panose="02020603050405020304" pitchFamily="18" charset="0"/>
                <a:hlinkClick r:id="rId3"/>
              </a:rPr>
              <a:t> of Engineering University of Western Sydney, Australia </a:t>
            </a:r>
            <a:r>
              <a:rPr lang="en-US" dirty="0" err="1">
                <a:latin typeface="Times New Roman" panose="02020603050405020304" pitchFamily="18" charset="0"/>
                <a:cs typeface="Times New Roman" panose="02020603050405020304" pitchFamily="18" charset="0"/>
                <a:hlinkClick r:id="rId3"/>
              </a:rPr>
              <a:t>eSchool</a:t>
            </a:r>
            <a:r>
              <a:rPr lang="en-US" dirty="0">
                <a:latin typeface="Times New Roman" panose="02020603050405020304" pitchFamily="18" charset="0"/>
                <a:cs typeface="Times New Roman" panose="02020603050405020304" pitchFamily="18" charset="0"/>
                <a:hlinkClick r:id="rId3"/>
              </a:rPr>
              <a:t> of Electrical, Mechanical and Mechatronic Systems University of Technology Sydney, Australia</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hlinkClick r:id="rId4"/>
              </a:rPr>
              <a:t>[3] Low-Light Image Enhancement: A Comparative Review and Prospects WONJUN KIM , (Member, IEEE) Department of Electrical and Electronics Engineering, </a:t>
            </a:r>
            <a:r>
              <a:rPr lang="en-IN" dirty="0" err="1">
                <a:latin typeface="Times New Roman" panose="02020603050405020304" pitchFamily="18" charset="0"/>
                <a:cs typeface="Times New Roman" panose="02020603050405020304" pitchFamily="18" charset="0"/>
                <a:hlinkClick r:id="rId4"/>
              </a:rPr>
              <a:t>Konkuk</a:t>
            </a:r>
            <a:r>
              <a:rPr lang="en-IN" dirty="0">
                <a:latin typeface="Times New Roman" panose="02020603050405020304" pitchFamily="18" charset="0"/>
                <a:cs typeface="Times New Roman" panose="02020603050405020304" pitchFamily="18" charset="0"/>
                <a:hlinkClick r:id="rId4"/>
              </a:rPr>
              <a:t> University, Seoul 05029, South Korea </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hlinkClick r:id="rId5"/>
              </a:rPr>
              <a:t>[4] DiffLight: Integrating Content and Detail for Low-light Image Enhancement </a:t>
            </a:r>
            <a:r>
              <a:rPr lang="en-IN" dirty="0" err="1">
                <a:latin typeface="Times New Roman" panose="02020603050405020304" pitchFamily="18" charset="0"/>
                <a:cs typeface="Times New Roman" panose="02020603050405020304" pitchFamily="18" charset="0"/>
                <a:hlinkClick r:id="rId5"/>
              </a:rPr>
              <a:t>Yixu</a:t>
            </a:r>
            <a:r>
              <a:rPr lang="en-IN" dirty="0">
                <a:latin typeface="Times New Roman" panose="02020603050405020304" pitchFamily="18" charset="0"/>
                <a:cs typeface="Times New Roman" panose="02020603050405020304" pitchFamily="18" charset="0"/>
                <a:hlinkClick r:id="rId5"/>
              </a:rPr>
              <a:t> Feng1 </a:t>
            </a:r>
            <a:r>
              <a:rPr lang="en-IN" dirty="0" err="1">
                <a:latin typeface="Times New Roman" panose="02020603050405020304" pitchFamily="18" charset="0"/>
                <a:cs typeface="Times New Roman" panose="02020603050405020304" pitchFamily="18" charset="0"/>
                <a:hlinkClick r:id="rId5"/>
              </a:rPr>
              <a:t>Shuo</a:t>
            </a:r>
            <a:r>
              <a:rPr lang="en-IN" dirty="0">
                <a:latin typeface="Times New Roman" panose="02020603050405020304" pitchFamily="18" charset="0"/>
                <a:cs typeface="Times New Roman" panose="02020603050405020304" pitchFamily="18" charset="0"/>
                <a:hlinkClick r:id="rId5"/>
              </a:rPr>
              <a:t> Hou1 Haotian Lin1 YuZhu1 PengWu1 WeiDong2 </a:t>
            </a:r>
            <a:r>
              <a:rPr lang="en-IN" dirty="0" err="1">
                <a:latin typeface="Times New Roman" panose="02020603050405020304" pitchFamily="18" charset="0"/>
                <a:cs typeface="Times New Roman" panose="02020603050405020304" pitchFamily="18" charset="0"/>
                <a:hlinkClick r:id="rId5"/>
              </a:rPr>
              <a:t>Jinqiu</a:t>
            </a:r>
            <a:r>
              <a:rPr lang="en-IN" dirty="0">
                <a:latin typeface="Times New Roman" panose="02020603050405020304" pitchFamily="18" charset="0"/>
                <a:cs typeface="Times New Roman" panose="02020603050405020304" pitchFamily="18" charset="0"/>
                <a:hlinkClick r:id="rId5"/>
              </a:rPr>
              <a:t> Sun1 </a:t>
            </a:r>
            <a:r>
              <a:rPr lang="en-IN" dirty="0" err="1">
                <a:latin typeface="Times New Roman" panose="02020603050405020304" pitchFamily="18" charset="0"/>
                <a:cs typeface="Times New Roman" panose="02020603050405020304" pitchFamily="18" charset="0"/>
                <a:hlinkClick r:id="rId5"/>
              </a:rPr>
              <a:t>Qingsen</a:t>
            </a:r>
            <a:r>
              <a:rPr lang="en-IN" dirty="0">
                <a:latin typeface="Times New Roman" panose="02020603050405020304" pitchFamily="18" charset="0"/>
                <a:cs typeface="Times New Roman" panose="02020603050405020304" pitchFamily="18" charset="0"/>
                <a:hlinkClick r:id="rId5"/>
              </a:rPr>
              <a:t> Yan1† </a:t>
            </a:r>
            <a:r>
              <a:rPr lang="en-IN" dirty="0" err="1">
                <a:latin typeface="Times New Roman" panose="02020603050405020304" pitchFamily="18" charset="0"/>
                <a:cs typeface="Times New Roman" panose="02020603050405020304" pitchFamily="18" charset="0"/>
                <a:hlinkClick r:id="rId5"/>
              </a:rPr>
              <a:t>Yanning</a:t>
            </a:r>
            <a:r>
              <a:rPr lang="en-IN" dirty="0">
                <a:latin typeface="Times New Roman" panose="02020603050405020304" pitchFamily="18" charset="0"/>
                <a:cs typeface="Times New Roman" panose="02020603050405020304" pitchFamily="18" charset="0"/>
                <a:hlinkClick r:id="rId5"/>
              </a:rPr>
              <a:t> Zhang1 1Northwestern Polytechnical University 2Xi’an University of Architecture and Technology </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hlinkClick r:id="rId6"/>
              </a:rPr>
              <a:t>[5] M2Trans: Multi-Modal Regularized Coarse-to-Fine Transformer for Ultrasound Image Super-Resolution </a:t>
            </a:r>
            <a:r>
              <a:rPr lang="en-IN" dirty="0" err="1">
                <a:latin typeface="Times New Roman" panose="02020603050405020304" pitchFamily="18" charset="0"/>
                <a:cs typeface="Times New Roman" panose="02020603050405020304" pitchFamily="18" charset="0"/>
                <a:hlinkClick r:id="rId6"/>
              </a:rPr>
              <a:t>Zhangkai</a:t>
            </a:r>
            <a:r>
              <a:rPr lang="en-IN" dirty="0">
                <a:latin typeface="Times New Roman" panose="02020603050405020304" pitchFamily="18" charset="0"/>
                <a:cs typeface="Times New Roman" panose="02020603050405020304" pitchFamily="18" charset="0"/>
                <a:hlinkClick r:id="rId6"/>
              </a:rPr>
              <a:t> Ni, Member, IEEE, </a:t>
            </a:r>
            <a:r>
              <a:rPr lang="en-IN" dirty="0" err="1">
                <a:latin typeface="Times New Roman" panose="02020603050405020304" pitchFamily="18" charset="0"/>
                <a:cs typeface="Times New Roman" panose="02020603050405020304" pitchFamily="18" charset="0"/>
                <a:hlinkClick r:id="rId6"/>
              </a:rPr>
              <a:t>Runyu</a:t>
            </a:r>
            <a:r>
              <a:rPr lang="en-IN" dirty="0">
                <a:latin typeface="Times New Roman" panose="02020603050405020304" pitchFamily="18" charset="0"/>
                <a:cs typeface="Times New Roman" panose="02020603050405020304" pitchFamily="18" charset="0"/>
                <a:hlinkClick r:id="rId6"/>
              </a:rPr>
              <a:t> Xiao, </a:t>
            </a:r>
            <a:r>
              <a:rPr lang="en-IN" dirty="0" err="1">
                <a:latin typeface="Times New Roman" panose="02020603050405020304" pitchFamily="18" charset="0"/>
                <a:cs typeface="Times New Roman" panose="02020603050405020304" pitchFamily="18" charset="0"/>
                <a:hlinkClick r:id="rId6"/>
              </a:rPr>
              <a:t>Wenhan</a:t>
            </a:r>
            <a:r>
              <a:rPr lang="en-IN" dirty="0">
                <a:latin typeface="Times New Roman" panose="02020603050405020304" pitchFamily="18" charset="0"/>
                <a:cs typeface="Times New Roman" panose="02020603050405020304" pitchFamily="18" charset="0"/>
                <a:hlinkClick r:id="rId6"/>
              </a:rPr>
              <a:t> Yang, Member, IEEE, </a:t>
            </a:r>
            <a:r>
              <a:rPr lang="en-IN" dirty="0" err="1">
                <a:latin typeface="Times New Roman" panose="02020603050405020304" pitchFamily="18" charset="0"/>
                <a:cs typeface="Times New Roman" panose="02020603050405020304" pitchFamily="18" charset="0"/>
                <a:hlinkClick r:id="rId6"/>
              </a:rPr>
              <a:t>Hanli</a:t>
            </a:r>
            <a:r>
              <a:rPr lang="en-IN" dirty="0">
                <a:latin typeface="Times New Roman" panose="02020603050405020304" pitchFamily="18" charset="0"/>
                <a:cs typeface="Times New Roman" panose="02020603050405020304" pitchFamily="18" charset="0"/>
                <a:hlinkClick r:id="rId6"/>
              </a:rPr>
              <a:t> Wang, Senior Member, IEEE, </a:t>
            </a:r>
            <a:r>
              <a:rPr lang="en-IN" dirty="0" err="1">
                <a:latin typeface="Times New Roman" panose="02020603050405020304" pitchFamily="18" charset="0"/>
                <a:cs typeface="Times New Roman" panose="02020603050405020304" pitchFamily="18" charset="0"/>
                <a:hlinkClick r:id="rId6"/>
              </a:rPr>
              <a:t>Zhihua</a:t>
            </a:r>
            <a:r>
              <a:rPr lang="en-IN" dirty="0">
                <a:latin typeface="Times New Roman" panose="02020603050405020304" pitchFamily="18" charset="0"/>
                <a:cs typeface="Times New Roman" panose="02020603050405020304" pitchFamily="18" charset="0"/>
                <a:hlinkClick r:id="rId6"/>
              </a:rPr>
              <a:t> Wang, Lihua Xiang, and </a:t>
            </a:r>
            <a:r>
              <a:rPr lang="en-IN" dirty="0" err="1">
                <a:latin typeface="Times New Roman" panose="02020603050405020304" pitchFamily="18" charset="0"/>
                <a:cs typeface="Times New Roman" panose="02020603050405020304" pitchFamily="18" charset="0"/>
                <a:hlinkClick r:id="rId6"/>
              </a:rPr>
              <a:t>Liping</a:t>
            </a:r>
            <a:r>
              <a:rPr lang="en-IN" dirty="0">
                <a:latin typeface="Times New Roman" panose="02020603050405020304" pitchFamily="18" charset="0"/>
                <a:cs typeface="Times New Roman" panose="02020603050405020304" pitchFamily="18" charset="0"/>
                <a:hlinkClick r:id="rId6"/>
              </a:rPr>
              <a:t> Sun</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76A3C71-0AE0-47A4-9361-101BF2034C1A}"/>
              </a:ext>
            </a:extLst>
          </p:cNvPr>
          <p:cNvSpPr txBox="1"/>
          <p:nvPr/>
        </p:nvSpPr>
        <p:spPr>
          <a:xfrm>
            <a:off x="178782" y="44584"/>
            <a:ext cx="7530363" cy="584775"/>
          </a:xfrm>
          <a:prstGeom prst="rect">
            <a:avLst/>
          </a:prstGeom>
          <a:noFill/>
        </p:spPr>
        <p:txBody>
          <a:bodyPr wrap="square" rtlCol="0">
            <a:spAutoFit/>
          </a:bodyPr>
          <a:lstStyle/>
          <a:p>
            <a:r>
              <a:rPr lang="en-IN" sz="3200" b="1" dirty="0">
                <a:solidFill>
                  <a:srgbClr val="46B0FA"/>
                </a:solidFill>
                <a:latin typeface="Times New Roman" panose="02020603050405020304" pitchFamily="18" charset="0"/>
                <a:cs typeface="Times New Roman" panose="02020603050405020304" pitchFamily="18" charset="0"/>
              </a:rPr>
              <a:t>Reference</a:t>
            </a:r>
          </a:p>
        </p:txBody>
      </p:sp>
    </p:spTree>
    <p:extLst>
      <p:ext uri="{BB962C8B-B14F-4D97-AF65-F5344CB8AC3E}">
        <p14:creationId xmlns:p14="http://schemas.microsoft.com/office/powerpoint/2010/main" val="3880747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578724"/>
            <a:ext cx="8401412" cy="1200329"/>
          </a:xfrm>
          <a:prstGeom prst="rect">
            <a:avLst/>
          </a:prstGeom>
          <a:noFill/>
        </p:spPr>
        <p:txBody>
          <a:bodyPr wrap="square" rtlCol="0">
            <a:spAutoFit/>
          </a:bodyPr>
          <a:lstStyle/>
          <a:p>
            <a:pPr algn="ctr"/>
            <a:r>
              <a:rPr lang="en-US" sz="7200" b="1" dirty="0">
                <a:solidFill>
                  <a:srgbClr val="46B0FA"/>
                </a:solidFill>
                <a:latin typeface="Times New Roman" panose="02020603050405020304" pitchFamily="18" charset="0"/>
                <a:cs typeface="Times New Roman" panose="02020603050405020304" pitchFamily="18" charset="0"/>
              </a:rPr>
              <a:t>Thank You</a:t>
            </a:r>
            <a:endParaRPr lang="en-IN" sz="7200" b="1" dirty="0">
              <a:solidFill>
                <a:srgbClr val="46B0FA"/>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71118" y="935048"/>
            <a:ext cx="7530363" cy="584775"/>
          </a:xfrm>
          <a:prstGeom prst="rect">
            <a:avLst/>
          </a:prstGeom>
          <a:noFill/>
        </p:spPr>
        <p:txBody>
          <a:bodyPr wrap="square" rtlCol="0">
            <a:spAutoFit/>
          </a:bodyPr>
          <a:lstStyle/>
          <a:p>
            <a:r>
              <a:rPr lang="en-US" sz="3200" b="1" dirty="0">
                <a:solidFill>
                  <a:srgbClr val="46B0FA"/>
                </a:solidFill>
                <a:latin typeface="Times New Roman" panose="02020603050405020304" pitchFamily="18" charset="0"/>
                <a:cs typeface="Times New Roman" panose="02020603050405020304" pitchFamily="18" charset="0"/>
              </a:rPr>
              <a:t>Introduction</a:t>
            </a:r>
            <a:endParaRPr lang="en-IN" sz="3200" b="1" dirty="0">
              <a:solidFill>
                <a:srgbClr val="46B0FA"/>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A079F34-C202-964D-2E77-0F973AFF89D7}"/>
              </a:ext>
            </a:extLst>
          </p:cNvPr>
          <p:cNvSpPr txBox="1"/>
          <p:nvPr/>
        </p:nvSpPr>
        <p:spPr>
          <a:xfrm>
            <a:off x="271118" y="1626697"/>
            <a:ext cx="11649763" cy="4211409"/>
          </a:xfrm>
          <a:prstGeom prst="rect">
            <a:avLst/>
          </a:prstGeom>
          <a:noFill/>
        </p:spPr>
        <p:txBody>
          <a:bodyPr wrap="square" rtlCol="0">
            <a:spAutoFit/>
          </a:bodyPr>
          <a:lstStyle/>
          <a:p>
            <a:pPr algn="just">
              <a:lnSpc>
                <a:spcPct val="107000"/>
              </a:lnSpc>
            </a:pPr>
            <a:r>
              <a:rPr lang="en-US" sz="2400" b="1" dirty="0">
                <a:solidFill>
                  <a:srgbClr val="AE36FF"/>
                </a:solidFill>
                <a:latin typeface="Times New Roman" panose="02020603050405020304" pitchFamily="18" charset="0"/>
                <a:cs typeface="Times New Roman" panose="02020603050405020304" pitchFamily="18" charset="0"/>
              </a:rPr>
              <a:t>Technical Background of Project:</a:t>
            </a:r>
          </a:p>
          <a:p>
            <a:pPr algn="just">
              <a:lnSpc>
                <a:spcPct val="107000"/>
              </a:lnSpc>
            </a:pPr>
            <a:endParaRPr lang="en-IN" sz="1000" b="1" dirty="0">
              <a:solidFill>
                <a:srgbClr val="AE36FF"/>
              </a:solidFill>
              <a:latin typeface="Times New Roman" panose="02020603050405020304" pitchFamily="18" charset="0"/>
              <a:cs typeface="Times New Roman" panose="02020603050405020304" pitchFamily="18" charset="0"/>
            </a:endParaRPr>
          </a:p>
          <a:p>
            <a:pPr>
              <a:lnSpc>
                <a:spcPct val="107000"/>
              </a:lnSpc>
              <a:spcAft>
                <a:spcPts val="800"/>
              </a:spcAft>
            </a:pPr>
            <a:r>
              <a:rPr lang="en-IN" b="1" dirty="0">
                <a:latin typeface="Times New Roman" panose="02020603050405020304" pitchFamily="18" charset="0"/>
                <a:cs typeface="Times New Roman" panose="02020603050405020304" pitchFamily="18" charset="0"/>
              </a:rPr>
              <a:t>Basic Image Processing Techniques:</a:t>
            </a:r>
          </a:p>
          <a:p>
            <a:pPr indent="-342900">
              <a:lnSpc>
                <a:spcPct val="107000"/>
              </a:lnSpc>
              <a:spcAft>
                <a:spcPts val="800"/>
              </a:spcAft>
              <a:buFont typeface="+mj-lt"/>
              <a:buAutoNum type="arabicPeriod"/>
            </a:pPr>
            <a:r>
              <a:rPr lang="en-IN" b="1" dirty="0">
                <a:latin typeface="Times New Roman" panose="02020603050405020304" pitchFamily="18" charset="0"/>
                <a:cs typeface="Times New Roman" panose="02020603050405020304" pitchFamily="18" charset="0"/>
              </a:rPr>
              <a:t>Gaussian Smoothing: Removes noise </a:t>
            </a:r>
            <a:r>
              <a:rPr lang="en-IN" dirty="0">
                <a:latin typeface="Times New Roman" panose="02020603050405020304" pitchFamily="18" charset="0"/>
                <a:cs typeface="Times New Roman" panose="02020603050405020304" pitchFamily="18" charset="0"/>
              </a:rPr>
              <a:t>from an image by applying a Gaussian filter blurring sharp edges and noise with losing significant detail.</a:t>
            </a:r>
          </a:p>
          <a:p>
            <a:pPr marL="342900" indent="-342900">
              <a:lnSpc>
                <a:spcPct val="107000"/>
              </a:lnSpc>
              <a:spcAft>
                <a:spcPts val="800"/>
              </a:spcAft>
              <a:buFont typeface="+mj-lt"/>
              <a:buAutoNum type="arabicPeriod"/>
            </a:pPr>
            <a:r>
              <a:rPr lang="en-IN" b="1" dirty="0">
                <a:latin typeface="Times New Roman" panose="02020603050405020304" pitchFamily="18" charset="0"/>
                <a:cs typeface="Times New Roman" panose="02020603050405020304" pitchFamily="18" charset="0"/>
              </a:rPr>
              <a:t>Gamma Correction: </a:t>
            </a:r>
            <a:r>
              <a:rPr lang="en-IN" dirty="0">
                <a:latin typeface="Times New Roman" panose="02020603050405020304" pitchFamily="18" charset="0"/>
                <a:cs typeface="Times New Roman" panose="02020603050405020304" pitchFamily="18" charset="0"/>
              </a:rPr>
              <a:t>Improves low-light images by enhancing the brightness and contrast.</a:t>
            </a:r>
          </a:p>
          <a:p>
            <a:pPr marL="342900" indent="-342900">
              <a:lnSpc>
                <a:spcPct val="107000"/>
              </a:lnSpc>
              <a:spcAft>
                <a:spcPts val="800"/>
              </a:spcAft>
              <a:buFont typeface="+mj-lt"/>
              <a:buAutoNum type="arabicPeriod"/>
            </a:pPr>
            <a:r>
              <a:rPr lang="en-IN" b="1" dirty="0">
                <a:latin typeface="Times New Roman" panose="02020603050405020304" pitchFamily="18" charset="0"/>
                <a:cs typeface="Times New Roman" panose="02020603050405020304" pitchFamily="18" charset="0"/>
              </a:rPr>
              <a:t>Gray World Color Balance: </a:t>
            </a:r>
            <a:r>
              <a:rPr lang="en-IN" dirty="0">
                <a:latin typeface="Times New Roman" panose="02020603050405020304" pitchFamily="18" charset="0"/>
                <a:cs typeface="Times New Roman" panose="02020603050405020304" pitchFamily="18" charset="0"/>
              </a:rPr>
              <a:t>Fuses RGB channels together so that the image looks more natural, reduces color distortions occurring at low lights, etc.</a:t>
            </a:r>
          </a:p>
          <a:p>
            <a:pPr>
              <a:lnSpc>
                <a:spcPct val="107000"/>
              </a:lnSpc>
              <a:spcAft>
                <a:spcPts val="800"/>
              </a:spcAft>
            </a:pPr>
            <a:endParaRPr lang="en-IN" dirty="0">
              <a:latin typeface="Times New Roman" panose="02020603050405020304" pitchFamily="18" charset="0"/>
              <a:cs typeface="Times New Roman" panose="02020603050405020304" pitchFamily="18" charset="0"/>
            </a:endParaRPr>
          </a:p>
          <a:p>
            <a:pPr>
              <a:lnSpc>
                <a:spcPct val="107000"/>
              </a:lnSpc>
              <a:spcAft>
                <a:spcPts val="800"/>
              </a:spcAft>
            </a:pPr>
            <a:r>
              <a:rPr lang="en-IN" b="1" dirty="0">
                <a:latin typeface="Times New Roman" panose="02020603050405020304" pitchFamily="18" charset="0"/>
                <a:cs typeface="Times New Roman" panose="02020603050405020304" pitchFamily="18" charset="0"/>
              </a:rPr>
              <a:t>Project Implementation:</a:t>
            </a:r>
          </a:p>
          <a:p>
            <a:pPr>
              <a:lnSpc>
                <a:spcPct val="107000"/>
              </a:lnSpc>
              <a:spcAft>
                <a:spcPts val="800"/>
              </a:spcAft>
            </a:pPr>
            <a:r>
              <a:rPr lang="en-IN" dirty="0">
                <a:latin typeface="Times New Roman" panose="02020603050405020304" pitchFamily="18" charset="0"/>
                <a:cs typeface="Times New Roman" panose="02020603050405020304" pitchFamily="18" charset="0"/>
              </a:rPr>
              <a:t>Developed completely in C++ for resource efficiency and optimized for low-end devices. The program avoids the dependency on external libraries that reduces overhead.</a:t>
            </a:r>
          </a:p>
        </p:txBody>
      </p:sp>
    </p:spTree>
    <p:extLst>
      <p:ext uri="{BB962C8B-B14F-4D97-AF65-F5344CB8AC3E}">
        <p14:creationId xmlns:p14="http://schemas.microsoft.com/office/powerpoint/2010/main" val="48049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1A813-E9BE-046F-78B8-D9E0EAC45EE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513DED6-7C26-EBD1-DCC5-C741581C7BA1}"/>
              </a:ext>
            </a:extLst>
          </p:cNvPr>
          <p:cNvSpPr txBox="1"/>
          <p:nvPr/>
        </p:nvSpPr>
        <p:spPr>
          <a:xfrm>
            <a:off x="271118" y="653112"/>
            <a:ext cx="11649763" cy="5551776"/>
          </a:xfrm>
          <a:prstGeom prst="rect">
            <a:avLst/>
          </a:prstGeom>
          <a:noFill/>
        </p:spPr>
        <p:txBody>
          <a:bodyPr wrap="square" rtlCol="0">
            <a:spAutoFit/>
          </a:bodyPr>
          <a:lstStyle/>
          <a:p>
            <a:pPr algn="just"/>
            <a:r>
              <a:rPr lang="en-US" sz="2400" b="1" dirty="0">
                <a:solidFill>
                  <a:srgbClr val="FF0000"/>
                </a:solidFill>
                <a:latin typeface="Times New Roman" panose="02020603050405020304" pitchFamily="18" charset="0"/>
                <a:cs typeface="Times New Roman" panose="02020603050405020304" pitchFamily="18" charset="0"/>
              </a:rPr>
              <a:t>Technical Concepts (Algorithms) Used:</a:t>
            </a:r>
          </a:p>
          <a:p>
            <a:pPr algn="just"/>
            <a:endParaRPr lang="en-US" sz="1000" dirty="0">
              <a:solidFill>
                <a:srgbClr val="FF0000"/>
              </a:solidFill>
              <a:latin typeface="Times New Roman" panose="02020603050405020304" pitchFamily="18" charset="0"/>
              <a:cs typeface="Times New Roman" panose="02020603050405020304" pitchFamily="18" charset="0"/>
            </a:endParaRPr>
          </a:p>
          <a:p>
            <a:pPr marL="457200" indent="-457200" algn="just">
              <a:lnSpc>
                <a:spcPct val="150000"/>
              </a:lnSpc>
              <a:buAutoNum type="arabicPeriod"/>
            </a:pPr>
            <a:r>
              <a:rPr lang="en-US" b="1" dirty="0">
                <a:latin typeface="Times New Roman" panose="02020603050405020304" pitchFamily="18" charset="0"/>
                <a:cs typeface="Times New Roman" panose="02020603050405020304" pitchFamily="18" charset="0"/>
              </a:rPr>
              <a:t>Image Processing – </a:t>
            </a:r>
            <a:r>
              <a:rPr lang="en-US" dirty="0">
                <a:latin typeface="Times New Roman" panose="02020603050405020304" pitchFamily="18" charset="0"/>
                <a:cs typeface="Times New Roman" panose="02020603050405020304" pitchFamily="18" charset="0"/>
              </a:rPr>
              <a:t>We will be first collecting low light images from different online  as well as physical sources. As we are aware that, normally, the images exist in either JPEG format or PNG format, so we will be processing the images to convert them into PPM format. Then, after enhancing the image, we will be again converting the PPM images to JPEG format.</a:t>
            </a:r>
          </a:p>
          <a:p>
            <a:pPr marL="457200" indent="-457200" algn="just">
              <a:lnSpc>
                <a:spcPct val="150000"/>
              </a:lnSpc>
              <a:buAutoNum type="arabicPeriod"/>
            </a:pPr>
            <a:r>
              <a:rPr lang="en-US" b="1" dirty="0">
                <a:latin typeface="Times New Roman" panose="02020603050405020304" pitchFamily="18" charset="0"/>
                <a:cs typeface="Times New Roman" panose="02020603050405020304" pitchFamily="18" charset="0"/>
              </a:rPr>
              <a:t>Image Enhancement – </a:t>
            </a:r>
            <a:r>
              <a:rPr lang="en-US" dirty="0">
                <a:latin typeface="Times New Roman" panose="02020603050405020304" pitchFamily="18" charset="0"/>
                <a:cs typeface="Times New Roman" panose="02020603050405020304" pitchFamily="18" charset="0"/>
              </a:rPr>
              <a:t>Starting this with smoothening, which will reduce excessive Gaussian Noise from the image. Then, Gamma Correction, will be implemented to enhance contrast and brightness of the image. Then, we will be using Gray-World Color Correction and Balance Adjustment technique to enhance the color intensities of the image, to achieve the final output.</a:t>
            </a:r>
          </a:p>
          <a:p>
            <a:pPr marL="457200" indent="-457200" algn="just">
              <a:lnSpc>
                <a:spcPct val="150000"/>
              </a:lnSpc>
              <a:buAutoNum type="arabicPeriod"/>
            </a:pPr>
            <a:r>
              <a:rPr lang="en-US" b="1" dirty="0">
                <a:latin typeface="Times New Roman" panose="02020603050405020304" pitchFamily="18" charset="0"/>
                <a:cs typeface="Times New Roman" panose="02020603050405020304" pitchFamily="18" charset="0"/>
              </a:rPr>
              <a:t>Continuous Feedback </a:t>
            </a:r>
            <a:r>
              <a:rPr lang="en-US" dirty="0">
                <a:latin typeface="Times New Roman" panose="02020603050405020304" pitchFamily="18" charset="0"/>
                <a:cs typeface="Times New Roman" panose="02020603050405020304" pitchFamily="18" charset="0"/>
              </a:rPr>
              <a:t>– We will be asking for the user, whether he/she wants to enhance the image further or not. If user wants to enhance further, the brightness, contrast and shadows of the image gets adjusted and new refined image is produced as an output. On the other hand, if user denies for further improvements in the image, the code execution ends.</a:t>
            </a:r>
          </a:p>
        </p:txBody>
      </p:sp>
    </p:spTree>
    <p:extLst>
      <p:ext uri="{BB962C8B-B14F-4D97-AF65-F5344CB8AC3E}">
        <p14:creationId xmlns:p14="http://schemas.microsoft.com/office/powerpoint/2010/main" val="3139711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D997EF-DD29-729B-DEEF-D2C064477F39}"/>
              </a:ext>
            </a:extLst>
          </p:cNvPr>
          <p:cNvSpPr txBox="1"/>
          <p:nvPr/>
        </p:nvSpPr>
        <p:spPr>
          <a:xfrm>
            <a:off x="235974" y="302167"/>
            <a:ext cx="11720052" cy="6540252"/>
          </a:xfrm>
          <a:prstGeom prst="rect">
            <a:avLst/>
          </a:prstGeom>
          <a:noFill/>
        </p:spPr>
        <p:txBody>
          <a:bodyPr wrap="square">
            <a:spAutoFit/>
          </a:bodyPr>
          <a:lstStyle/>
          <a:p>
            <a:pPr algn="just"/>
            <a:r>
              <a:rPr lang="en-US" sz="2400" b="1" dirty="0">
                <a:solidFill>
                  <a:srgbClr val="FF0000"/>
                </a:solidFill>
                <a:latin typeface="Times New Roman" panose="02020603050405020304" pitchFamily="18" charset="0"/>
                <a:cs typeface="Times New Roman" panose="02020603050405020304" pitchFamily="18" charset="0"/>
              </a:rPr>
              <a:t>Motivation:</a:t>
            </a:r>
          </a:p>
          <a:p>
            <a:pPr algn="just"/>
            <a:endParaRPr lang="en-US" sz="1400" b="1" dirty="0">
              <a:solidFill>
                <a:srgbClr val="FF0000"/>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
            </a:pPr>
            <a:r>
              <a:rPr lang="en-US" b="1" u="sng" dirty="0">
                <a:latin typeface="Times New Roman" panose="02020603050405020304" pitchFamily="18" charset="0"/>
                <a:cs typeface="Times New Roman" panose="02020603050405020304" pitchFamily="18" charset="0"/>
              </a:rPr>
              <a:t>Real-Life Use Case</a:t>
            </a:r>
            <a:r>
              <a:rPr lang="en-US" b="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Can be used to enhance images captured at night or in low-light conditions, which can be very beneficial in terms of safety and security. </a:t>
            </a:r>
          </a:p>
          <a:p>
            <a:pPr marL="285750" indent="-285750" algn="just">
              <a:lnSpc>
                <a:spcPct val="150000"/>
              </a:lnSpc>
              <a:buFont typeface="Wingdings" panose="05000000000000000000" pitchFamily="2" charset="2"/>
              <a:buChar char="§"/>
            </a:pPr>
            <a:r>
              <a:rPr lang="en-US" b="1" u="sng" dirty="0">
                <a:latin typeface="Times New Roman" panose="02020603050405020304" pitchFamily="18" charset="0"/>
                <a:cs typeface="Times New Roman" panose="02020603050405020304" pitchFamily="18" charset="0"/>
              </a:rPr>
              <a:t>For Low-End Devices </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As it uses no external libraries or dependencies, it has very less overhead on the machine and eventually it has a fast processing pipeline. As a result, can also be used easily on a low end device. </a:t>
            </a:r>
          </a:p>
          <a:p>
            <a:pPr marL="285750" indent="-285750" algn="just">
              <a:lnSpc>
                <a:spcPct val="150000"/>
              </a:lnSpc>
              <a:buFont typeface="Wingdings" panose="05000000000000000000" pitchFamily="2" charset="2"/>
              <a:buChar char="§"/>
            </a:pPr>
            <a:r>
              <a:rPr lang="en-US" b="1" u="sng" dirty="0">
                <a:latin typeface="Times New Roman" panose="02020603050405020304" pitchFamily="18" charset="0"/>
                <a:cs typeface="Times New Roman" panose="02020603050405020304" pitchFamily="18" charset="0"/>
              </a:rPr>
              <a:t>Deeper Understanding of Image Enhancement Concepts</a:t>
            </a:r>
            <a:r>
              <a:rPr lang="en-US" b="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As we are implementing each and every technique from scratch, we will gradually develop a greater understanding of each technique and it would benefit us in longer run to work on other image related projects.</a:t>
            </a:r>
            <a:endParaRPr lang="en-US" u="sng" dirty="0">
              <a:latin typeface="Times New Roman" panose="02020603050405020304" pitchFamily="18" charset="0"/>
              <a:cs typeface="Times New Roman" panose="02020603050405020304" pitchFamily="18" charset="0"/>
            </a:endParaRPr>
          </a:p>
          <a:p>
            <a:pPr algn="just"/>
            <a:endParaRPr lang="en-US" sz="2400" dirty="0">
              <a:solidFill>
                <a:srgbClr val="FF0000"/>
              </a:solidFill>
              <a:latin typeface="Times New Roman" panose="02020603050405020304" pitchFamily="18" charset="0"/>
              <a:cs typeface="Times New Roman" panose="02020603050405020304" pitchFamily="18" charset="0"/>
            </a:endParaRPr>
          </a:p>
          <a:p>
            <a:pPr algn="just"/>
            <a:r>
              <a:rPr lang="en-US" sz="2400" b="1" dirty="0">
                <a:solidFill>
                  <a:srgbClr val="FF0000"/>
                </a:solidFill>
                <a:latin typeface="Times New Roman" panose="02020603050405020304" pitchFamily="18" charset="0"/>
                <a:cs typeface="Times New Roman" panose="02020603050405020304" pitchFamily="18" charset="0"/>
              </a:rPr>
              <a:t>Problem Statement:</a:t>
            </a:r>
          </a:p>
          <a:p>
            <a:pPr algn="just"/>
            <a:endParaRPr lang="en-US" sz="1050" b="1" dirty="0">
              <a:solidFill>
                <a:srgbClr val="FF0000"/>
              </a:solidFill>
              <a:latin typeface="Times New Roman" panose="02020603050405020304" pitchFamily="18" charset="0"/>
              <a:cs typeface="Times New Roman" panose="02020603050405020304" pitchFamily="18" charset="0"/>
            </a:endParaRPr>
          </a:p>
          <a:p>
            <a:pPr algn="just">
              <a:lnSpc>
                <a:spcPct val="150000"/>
              </a:lnSpc>
            </a:pPr>
            <a:r>
              <a:rPr lang="en-US" dirty="0">
                <a:solidFill>
                  <a:schemeClr val="bg2">
                    <a:lumMod val="10000"/>
                  </a:schemeClr>
                </a:solidFill>
                <a:latin typeface="Times New Roman" panose="02020603050405020304" pitchFamily="18" charset="0"/>
                <a:cs typeface="Times New Roman" panose="02020603050405020304" pitchFamily="18" charset="0"/>
              </a:rPr>
              <a:t>Many digital images, particularly those captured in suboptimal conditions such as low-light, suffer from quality issues such as low brightness, inadequate contrast, noise, and blurriness. Such degraded images are less useful for analysis or viewing. While there are existing solutions and number of applications to enhance images, they often rely on external libraries, which may not be practical for lightweight applications or environments with limited resources.</a:t>
            </a:r>
          </a:p>
          <a:p>
            <a:pPr algn="just"/>
            <a:endParaRPr lang="en-US" sz="2000" dirty="0">
              <a:solidFill>
                <a:schemeClr val="bg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7461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E99D71-9A17-CE26-A652-5B7DC4B14473}"/>
              </a:ext>
            </a:extLst>
          </p:cNvPr>
          <p:cNvSpPr txBox="1"/>
          <p:nvPr/>
        </p:nvSpPr>
        <p:spPr>
          <a:xfrm>
            <a:off x="235974" y="98323"/>
            <a:ext cx="11617975" cy="6770187"/>
          </a:xfrm>
          <a:prstGeom prst="rect">
            <a:avLst/>
          </a:prstGeom>
          <a:noFill/>
        </p:spPr>
        <p:txBody>
          <a:bodyPr wrap="square">
            <a:spAutoFit/>
          </a:bodyPr>
          <a:lstStyle/>
          <a:p>
            <a:pPr algn="just"/>
            <a:r>
              <a:rPr lang="en-US" sz="2400" b="1" dirty="0">
                <a:solidFill>
                  <a:srgbClr val="FF0000"/>
                </a:solidFill>
                <a:latin typeface="Times New Roman" panose="02020603050405020304" pitchFamily="18" charset="0"/>
                <a:cs typeface="Times New Roman" panose="02020603050405020304" pitchFamily="18" charset="0"/>
              </a:rPr>
              <a:t>Area of Application:</a:t>
            </a:r>
            <a:endParaRPr lang="en-US" sz="800" dirty="0">
              <a:latin typeface="Times New Roman" panose="02020603050405020304" pitchFamily="18" charset="0"/>
              <a:cs typeface="Times New Roman" panose="02020603050405020304" pitchFamily="18" charset="0"/>
            </a:endParaRPr>
          </a:p>
          <a:p>
            <a:pPr algn="just">
              <a:lnSpc>
                <a:spcPct val="150000"/>
              </a:lnSpc>
            </a:pPr>
            <a:r>
              <a:rPr lang="en-US" sz="1700" dirty="0">
                <a:latin typeface="Times New Roman" panose="02020603050405020304" pitchFamily="18" charset="0"/>
                <a:cs typeface="Times New Roman" panose="02020603050405020304" pitchFamily="18" charset="0"/>
              </a:rPr>
              <a:t>This project can be beneficial in multiple areas like:</a:t>
            </a:r>
          </a:p>
          <a:p>
            <a:pPr marL="342900" indent="-342900" algn="just">
              <a:lnSpc>
                <a:spcPct val="150000"/>
              </a:lnSpc>
              <a:buFont typeface="Wingdings" panose="05000000000000000000" pitchFamily="2" charset="2"/>
              <a:buChar char="§"/>
            </a:pPr>
            <a:r>
              <a:rPr lang="en-US" sz="1700" b="1" dirty="0">
                <a:latin typeface="Times New Roman" panose="02020603050405020304" pitchFamily="18" charset="0"/>
                <a:cs typeface="Times New Roman" panose="02020603050405020304" pitchFamily="18" charset="0"/>
              </a:rPr>
              <a:t>Surveillance Systems:</a:t>
            </a:r>
            <a:r>
              <a:rPr lang="en-US" sz="1700" dirty="0">
                <a:latin typeface="Times New Roman" panose="02020603050405020304" pitchFamily="18" charset="0"/>
                <a:cs typeface="Times New Roman" panose="02020603050405020304" pitchFamily="18" charset="0"/>
              </a:rPr>
              <a:t> In enhancing low-light images captured by security cameras to improve visibility and ultimately contributing in increased safety.</a:t>
            </a:r>
          </a:p>
          <a:p>
            <a:pPr marL="342900" indent="-342900" algn="just">
              <a:lnSpc>
                <a:spcPct val="150000"/>
              </a:lnSpc>
              <a:buFont typeface="Wingdings" panose="05000000000000000000" pitchFamily="2" charset="2"/>
              <a:buChar char="§"/>
            </a:pPr>
            <a:r>
              <a:rPr lang="en-US" sz="1700" b="1" dirty="0">
                <a:latin typeface="Times New Roman" panose="02020603050405020304" pitchFamily="18" charset="0"/>
                <a:cs typeface="Times New Roman" panose="02020603050405020304" pitchFamily="18" charset="0"/>
              </a:rPr>
              <a:t>Medical Imaging: </a:t>
            </a:r>
            <a:r>
              <a:rPr lang="en-US" sz="1700" dirty="0">
                <a:latin typeface="Times New Roman" panose="02020603050405020304" pitchFamily="18" charset="0"/>
                <a:cs typeface="Times New Roman" panose="02020603050405020304" pitchFamily="18" charset="0"/>
              </a:rPr>
              <a:t>In enhancing images for better diagnosis and analysis which are blurry/ not clear due to some reasons or captured under low-light conditions.</a:t>
            </a:r>
          </a:p>
          <a:p>
            <a:pPr marL="342900" indent="-342900" algn="just">
              <a:lnSpc>
                <a:spcPct val="150000"/>
              </a:lnSpc>
              <a:buFont typeface="Wingdings" panose="05000000000000000000" pitchFamily="2" charset="2"/>
              <a:buChar char="§"/>
            </a:pPr>
            <a:r>
              <a:rPr lang="en-US" sz="1700" b="1" dirty="0">
                <a:latin typeface="Times New Roman" panose="02020603050405020304" pitchFamily="18" charset="0"/>
                <a:cs typeface="Times New Roman" panose="02020603050405020304" pitchFamily="18" charset="0"/>
              </a:rPr>
              <a:t>Mobile Photography: </a:t>
            </a:r>
            <a:r>
              <a:rPr lang="en-US" sz="1700" dirty="0">
                <a:latin typeface="Times New Roman" panose="02020603050405020304" pitchFamily="18" charset="0"/>
                <a:cs typeface="Times New Roman" panose="02020603050405020304" pitchFamily="18" charset="0"/>
              </a:rPr>
              <a:t>Improving quality of the pictures that are distorted or captured in poor lighting. Especially useful for low-end devices.</a:t>
            </a:r>
          </a:p>
          <a:p>
            <a:pPr marL="342900" indent="-342900" algn="just">
              <a:lnSpc>
                <a:spcPct val="150000"/>
              </a:lnSpc>
              <a:buFont typeface="Wingdings" panose="05000000000000000000" pitchFamily="2" charset="2"/>
              <a:buChar char="§"/>
            </a:pPr>
            <a:r>
              <a:rPr lang="en-US" sz="1700" b="1" dirty="0">
                <a:latin typeface="Times New Roman" panose="02020603050405020304" pitchFamily="18" charset="0"/>
                <a:cs typeface="Times New Roman" panose="02020603050405020304" pitchFamily="18" charset="0"/>
              </a:rPr>
              <a:t>Forensics:</a:t>
            </a:r>
            <a:r>
              <a:rPr lang="en-US" sz="1700" dirty="0">
                <a:latin typeface="Times New Roman" panose="02020603050405020304" pitchFamily="18" charset="0"/>
                <a:cs typeface="Times New Roman" panose="02020603050405020304" pitchFamily="18" charset="0"/>
              </a:rPr>
              <a:t> Enhancing pictures from crime scenes, which have been taken in dim light conditions, ultimately revealing more details.</a:t>
            </a:r>
            <a:endParaRPr lang="en-US" sz="170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1700" b="1" dirty="0">
                <a:latin typeface="Times New Roman" panose="02020603050405020304" pitchFamily="18" charset="0"/>
                <a:cs typeface="Times New Roman" panose="02020603050405020304" pitchFamily="18" charset="0"/>
              </a:rPr>
              <a:t>Remote Sensing: </a:t>
            </a:r>
            <a:r>
              <a:rPr lang="en-US" sz="1700" dirty="0">
                <a:latin typeface="Times New Roman" panose="02020603050405020304" pitchFamily="18" charset="0"/>
                <a:cs typeface="Times New Roman" panose="02020603050405020304" pitchFamily="18" charset="0"/>
              </a:rPr>
              <a:t>Improving images captured from drones or satellites during night operations.</a:t>
            </a:r>
            <a:endParaRPr lang="en-US" sz="1700" b="1" dirty="0">
              <a:latin typeface="Times New Roman" panose="02020603050405020304" pitchFamily="18" charset="0"/>
              <a:cs typeface="Times New Roman" panose="02020603050405020304" pitchFamily="18" charset="0"/>
            </a:endParaRPr>
          </a:p>
          <a:p>
            <a:pPr algn="just"/>
            <a:endParaRPr lang="en-US" sz="2400" dirty="0">
              <a:solidFill>
                <a:srgbClr val="FF0000"/>
              </a:solidFill>
              <a:latin typeface="Times New Roman" panose="02020603050405020304" pitchFamily="18" charset="0"/>
              <a:cs typeface="Times New Roman" panose="02020603050405020304" pitchFamily="18" charset="0"/>
            </a:endParaRPr>
          </a:p>
          <a:p>
            <a:pPr algn="just"/>
            <a:r>
              <a:rPr lang="en-US" sz="2400" b="1" dirty="0">
                <a:solidFill>
                  <a:srgbClr val="FF0000"/>
                </a:solidFill>
                <a:latin typeface="Times New Roman" panose="02020603050405020304" pitchFamily="18" charset="0"/>
                <a:cs typeface="Times New Roman" panose="02020603050405020304" pitchFamily="18" charset="0"/>
              </a:rPr>
              <a:t>Dataset and Input Format:</a:t>
            </a:r>
          </a:p>
          <a:p>
            <a:pPr marL="342900" indent="-342900" algn="just">
              <a:lnSpc>
                <a:spcPct val="150000"/>
              </a:lnSpc>
              <a:buFont typeface="Wingdings" panose="05000000000000000000" pitchFamily="2" charset="2"/>
              <a:buChar char="§"/>
            </a:pPr>
            <a:r>
              <a:rPr lang="en-US" sz="1700" b="1" dirty="0">
                <a:solidFill>
                  <a:schemeClr val="bg2">
                    <a:lumMod val="10000"/>
                  </a:schemeClr>
                </a:solidFill>
                <a:latin typeface="Times New Roman" panose="02020603050405020304" pitchFamily="18" charset="0"/>
                <a:cs typeface="Times New Roman" panose="02020603050405020304" pitchFamily="18" charset="0"/>
              </a:rPr>
              <a:t>Dataset: </a:t>
            </a:r>
            <a:r>
              <a:rPr lang="en-US" sz="1700" dirty="0">
                <a:solidFill>
                  <a:schemeClr val="bg2">
                    <a:lumMod val="10000"/>
                  </a:schemeClr>
                </a:solidFill>
                <a:latin typeface="Times New Roman" panose="02020603050405020304" pitchFamily="18" charset="0"/>
                <a:cs typeface="Times New Roman" panose="02020603050405020304" pitchFamily="18" charset="0"/>
              </a:rPr>
              <a:t>ExDark Dataset, which is the collection of low-light images from various sources, is being used during the testing phase of the project. Otherwise, real-time image data will be used.</a:t>
            </a:r>
          </a:p>
          <a:p>
            <a:pPr marL="342900" indent="-342900" algn="just">
              <a:lnSpc>
                <a:spcPct val="150000"/>
              </a:lnSpc>
              <a:buFont typeface="Wingdings" panose="05000000000000000000" pitchFamily="2" charset="2"/>
              <a:buChar char="§"/>
            </a:pPr>
            <a:r>
              <a:rPr lang="en-US" sz="1700" b="1" dirty="0">
                <a:solidFill>
                  <a:schemeClr val="bg2">
                    <a:lumMod val="10000"/>
                  </a:schemeClr>
                </a:solidFill>
                <a:latin typeface="Times New Roman" panose="02020603050405020304" pitchFamily="18" charset="0"/>
                <a:cs typeface="Times New Roman" panose="02020603050405020304" pitchFamily="18" charset="0"/>
              </a:rPr>
              <a:t>Input Format: </a:t>
            </a:r>
            <a:r>
              <a:rPr lang="en-US" sz="1700" dirty="0">
                <a:solidFill>
                  <a:schemeClr val="bg2">
                    <a:lumMod val="10000"/>
                  </a:schemeClr>
                </a:solidFill>
                <a:latin typeface="Times New Roman" panose="02020603050405020304" pitchFamily="18" charset="0"/>
                <a:cs typeface="Times New Roman" panose="02020603050405020304" pitchFamily="18" charset="0"/>
              </a:rPr>
              <a:t>The input images should be in the PPM format, containing raw RGB pixel data, which can be processed directly by the C++ program without using external libraries.</a:t>
            </a:r>
            <a:endParaRPr lang="en-US" sz="1700" b="1" dirty="0">
              <a:solidFill>
                <a:schemeClr val="bg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9646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146065"/>
            <a:ext cx="7530363" cy="584775"/>
          </a:xfrm>
          <a:prstGeom prst="rect">
            <a:avLst/>
          </a:prstGeom>
          <a:noFill/>
        </p:spPr>
        <p:txBody>
          <a:bodyPr wrap="square" rtlCol="0">
            <a:spAutoFit/>
          </a:bodyPr>
          <a:lstStyle/>
          <a:p>
            <a:r>
              <a:rPr lang="en-US" sz="3200" b="1" dirty="0">
                <a:solidFill>
                  <a:srgbClr val="46B0FA"/>
                </a:solidFill>
                <a:latin typeface="Times New Roman" panose="02020603050405020304" pitchFamily="18" charset="0"/>
                <a:cs typeface="Times New Roman" panose="02020603050405020304" pitchFamily="18"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319011" y="730840"/>
            <a:ext cx="5279149" cy="5878532"/>
          </a:xfrm>
          <a:prstGeom prst="rect">
            <a:avLst/>
          </a:prstGeom>
          <a:noFill/>
        </p:spPr>
        <p:txBody>
          <a:bodyPr wrap="square" rtlCol="0">
            <a:spAutoFit/>
          </a:bodyPr>
          <a:lstStyle/>
          <a:p>
            <a:pPr marL="0" marR="0" lvl="0" indent="0" algn="just" defTabSz="914400" rtl="0" eaLnBrk="1" fontAlgn="auto" latinLnBrk="0" hangingPunct="1">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Cite Related Work:</a:t>
            </a:r>
          </a:p>
          <a:p>
            <a:pPr marL="0" marR="0" lvl="0" indent="0" algn="just" defTabSz="914400" rtl="0" eaLnBrk="1" fontAlgn="auto" latinLnBrk="0" hangingPunct="1">
              <a:spcBef>
                <a:spcPts val="0"/>
              </a:spcBef>
              <a:spcAft>
                <a:spcPts val="0"/>
              </a:spcAft>
              <a:buClrTx/>
              <a:buSzTx/>
              <a:buFontTx/>
              <a:buNone/>
              <a:tabLst/>
              <a:defRPr/>
            </a:pPr>
            <a:endParaRPr kumimoji="0" lang="en-US" sz="800" b="1"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spcBef>
                <a:spcPts val="0"/>
              </a:spcBef>
              <a:spcAft>
                <a:spcPts val="0"/>
              </a:spcAft>
              <a:buClrTx/>
              <a:buSzTx/>
              <a:buFontTx/>
              <a:buNone/>
              <a:tabLst/>
              <a:defRPr/>
            </a:pPr>
            <a:r>
              <a:rPr lang="en-US" sz="1600" b="1" dirty="0">
                <a:latin typeface="Times New Roman" panose="02020603050405020304" pitchFamily="18" charset="0"/>
                <a:cs typeface="Times New Roman" panose="02020603050405020304" pitchFamily="18" charset="0"/>
              </a:rPr>
              <a:t>Histogram Equalization Methods: </a:t>
            </a:r>
            <a:r>
              <a:rPr lang="en-US" sz="1600" dirty="0">
                <a:latin typeface="Times New Roman" panose="02020603050405020304" pitchFamily="18" charset="0"/>
                <a:cs typeface="Times New Roman" panose="02020603050405020304" pitchFamily="18" charset="0"/>
              </a:rPr>
              <a:t>Global Histogram Equalization (GHE) enhances the contrast but suffers from over-amplification of the high-frequency gray levels, and thus the problem is reduced by Local Histogram Equalization (LHE), which introduces noise and over enhancement.</a:t>
            </a:r>
          </a:p>
          <a:p>
            <a:pPr marL="0" marR="0" lvl="0" indent="0" algn="just" defTabSz="914400" rtl="0" eaLnBrk="1" fontAlgn="auto" latinLnBrk="0" hangingPunct="1">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spcBef>
                <a:spcPts val="0"/>
              </a:spcBef>
              <a:spcAft>
                <a:spcPts val="0"/>
              </a:spcAft>
              <a:buClrTx/>
              <a:buSzTx/>
              <a:buFontTx/>
              <a:buNone/>
              <a:tabLst/>
              <a:defRPr/>
            </a:pPr>
            <a:r>
              <a:rPr lang="en-US" sz="1600" b="1" dirty="0">
                <a:latin typeface="Times New Roman" panose="02020603050405020304" pitchFamily="18" charset="0"/>
                <a:cs typeface="Times New Roman" panose="02020603050405020304" pitchFamily="18" charset="0"/>
              </a:rPr>
              <a:t>Dynamic Histogram Equalization (DHE): </a:t>
            </a:r>
            <a:r>
              <a:rPr lang="en-US" sz="1600" dirty="0">
                <a:latin typeface="Times New Roman" panose="02020603050405020304" pitchFamily="18" charset="0"/>
                <a:cs typeface="Times New Roman" panose="02020603050405020304" pitchFamily="18" charset="0"/>
              </a:rPr>
              <a:t>DHE divides the histogram into sub-histograms to balance the contrast, especially in medical and satellite imaging. </a:t>
            </a:r>
          </a:p>
          <a:p>
            <a:pPr marL="0" marR="0" lvl="0" indent="0" algn="just" defTabSz="914400" rtl="0" eaLnBrk="1" fontAlgn="auto" latinLnBrk="0" hangingPunct="1">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spcBef>
                <a:spcPts val="0"/>
              </a:spcBef>
              <a:spcAft>
                <a:spcPts val="0"/>
              </a:spcAft>
              <a:buClrTx/>
              <a:buSzTx/>
              <a:buFontTx/>
              <a:buNone/>
              <a:tabLst/>
              <a:defRPr/>
            </a:pPr>
            <a:r>
              <a:rPr lang="en-US" sz="1600" b="1" dirty="0">
                <a:latin typeface="Times New Roman" panose="02020603050405020304" pitchFamily="18" charset="0"/>
                <a:cs typeface="Times New Roman" panose="02020603050405020304" pitchFamily="18" charset="0"/>
              </a:rPr>
              <a:t>Recursive Mean-Separate Histogram Equalization (RMSHE): </a:t>
            </a:r>
            <a:r>
              <a:rPr lang="en-US" sz="1600" dirty="0">
                <a:latin typeface="Times New Roman" panose="02020603050405020304" pitchFamily="18" charset="0"/>
                <a:cs typeface="Times New Roman" panose="02020603050405020304" pitchFamily="18" charset="0"/>
              </a:rPr>
              <a:t>RMSHE has been found to effectively enhance underwater and low light images but introduces noise. One of the Learning-based approach, Deep learning performs far better than traditional methods such as Retinex, but suffers from bias due to training data.</a:t>
            </a:r>
          </a:p>
          <a:p>
            <a:pPr marL="0" marR="0" lvl="0" indent="0" algn="just" defTabSz="914400" rtl="0" eaLnBrk="1" fontAlgn="auto" latinLnBrk="0" hangingPunct="1">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spcBef>
                <a:spcPts val="0"/>
              </a:spcBef>
              <a:spcAft>
                <a:spcPts val="0"/>
              </a:spcAft>
              <a:buClrTx/>
              <a:buSzTx/>
              <a:buFontTx/>
              <a:buNone/>
              <a:tabLst/>
              <a:defRPr/>
            </a:pPr>
            <a:r>
              <a:rPr lang="en-US" sz="1600" b="1" dirty="0">
                <a:latin typeface="Times New Roman" panose="02020603050405020304" pitchFamily="18" charset="0"/>
                <a:cs typeface="Times New Roman" panose="02020603050405020304" pitchFamily="18" charset="0"/>
              </a:rPr>
              <a:t>DiffLight: CVPRW 2024 : </a:t>
            </a:r>
            <a:r>
              <a:rPr lang="en-US" sz="1600" dirty="0">
                <a:latin typeface="Times New Roman" panose="02020603050405020304" pitchFamily="18" charset="0"/>
                <a:cs typeface="Times New Roman" panose="02020603050405020304" pitchFamily="18" charset="0"/>
              </a:rPr>
              <a:t>This one of the latest models which uses a diffusion process for noise removal and a UNet Transformer for improving low-light images. The model does very well in nighttime photography.</a:t>
            </a:r>
            <a:endParaRPr kumimoji="0" lang="en-US" sz="1600" b="1"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747CCE6-F9BC-288E-DFEC-4E13604AB5B5}"/>
              </a:ext>
            </a:extLst>
          </p:cNvPr>
          <p:cNvSpPr txBox="1"/>
          <p:nvPr/>
        </p:nvSpPr>
        <p:spPr>
          <a:xfrm>
            <a:off x="6096000" y="730840"/>
            <a:ext cx="5730241" cy="6109365"/>
          </a:xfrm>
          <a:prstGeom prst="rect">
            <a:avLst/>
          </a:prstGeom>
          <a:noFill/>
        </p:spPr>
        <p:txBody>
          <a:bodyPr wrap="square" rtlCol="0">
            <a:spAutoFit/>
          </a:bodyPr>
          <a:lstStyle/>
          <a:p>
            <a:pPr marL="0" marR="0" lvl="0" indent="0" algn="just" defTabSz="914400" rtl="0" eaLnBrk="1" fontAlgn="auto" latinLnBrk="0" hangingPunct="1">
              <a:spcBef>
                <a:spcPts val="0"/>
              </a:spcBef>
              <a:spcAft>
                <a:spcPts val="0"/>
              </a:spcAft>
              <a:buClrTx/>
              <a:buSzTx/>
              <a:buFontTx/>
              <a:buNone/>
              <a:tabLst/>
              <a:defRPr/>
            </a:pPr>
            <a:r>
              <a:rPr kumimoji="0" lang="en-US" sz="2400" b="1" i="0" u="none" strike="noStrike" kern="1200" cap="none" spc="0" normalizeH="0" baseline="0" noProof="0" dirty="0">
                <a:ln>
                  <a:noFill/>
                </a:ln>
                <a:solidFill>
                  <a:srgbClr val="EE891A"/>
                </a:solidFill>
                <a:effectLst/>
                <a:uLnTx/>
                <a:uFillTx/>
                <a:latin typeface="Times New Roman" panose="02020603050405020304" pitchFamily="18" charset="0"/>
                <a:cs typeface="Times New Roman" panose="02020603050405020304" pitchFamily="18" charset="0"/>
              </a:rPr>
              <a:t>Inference from Literature:</a:t>
            </a:r>
          </a:p>
          <a:p>
            <a:pPr marL="0" marR="0" lvl="0" indent="0" algn="just" defTabSz="914400" rtl="0" eaLnBrk="1" fontAlgn="auto" latinLnBrk="0" hangingPunct="1">
              <a:spcBef>
                <a:spcPts val="0"/>
              </a:spcBef>
              <a:spcAft>
                <a:spcPts val="0"/>
              </a:spcAft>
              <a:buClrTx/>
              <a:buSzTx/>
              <a:buFontTx/>
              <a:buNone/>
              <a:tabLst/>
              <a:defRPr/>
            </a:pPr>
            <a:endParaRPr lang="en-US" sz="800" dirty="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spcBef>
                <a:spcPts val="0"/>
              </a:spcBef>
              <a:spcAft>
                <a:spcPts val="0"/>
              </a:spcAft>
              <a:buClrTx/>
              <a:buSzTx/>
              <a:buFontTx/>
              <a:buNone/>
              <a:tabLst/>
              <a:defRPr/>
            </a:pPr>
            <a:r>
              <a:rPr lang="en-US" sz="1600" b="1" dirty="0">
                <a:latin typeface="Times New Roman" panose="02020603050405020304" pitchFamily="18" charset="0"/>
                <a:cs typeface="Times New Roman" panose="02020603050405020304" pitchFamily="18" charset="0"/>
              </a:rPr>
              <a:t>Limitations of Classical Techniques: </a:t>
            </a:r>
            <a:r>
              <a:rPr lang="en-US" sz="1600" dirty="0">
                <a:latin typeface="Times New Roman" panose="02020603050405020304" pitchFamily="18" charset="0"/>
                <a:cs typeface="Times New Roman" panose="02020603050405020304" pitchFamily="18" charset="0"/>
              </a:rPr>
              <a:t>While there is a clear benefit of the classical techniques in relation to PPM that is introduced by Global Histogram Equalization, over-amplification is one of the greatest challenges imposed by this technique, similar to the artifacts which may arise during simple pixel-level manipulations in the PPM image processing pipeline. </a:t>
            </a:r>
          </a:p>
          <a:p>
            <a:pPr marL="0" marR="0" lvl="0" indent="0" algn="just" defTabSz="914400" rtl="0" eaLnBrk="1" fontAlgn="auto" latinLnBrk="0" hangingPunct="1">
              <a:spcBef>
                <a:spcPts val="0"/>
              </a:spcBef>
              <a:spcAft>
                <a:spcPts val="0"/>
              </a:spcAft>
              <a:buClrTx/>
              <a:buSzTx/>
              <a:buFontTx/>
              <a:buNone/>
              <a:tabLst/>
              <a:defRPr/>
            </a:pPr>
            <a:endParaRPr lang="en-US" sz="1100" dirty="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spcBef>
                <a:spcPts val="0"/>
              </a:spcBef>
              <a:spcAft>
                <a:spcPts val="0"/>
              </a:spcAft>
              <a:buClrTx/>
              <a:buSzTx/>
              <a:buFontTx/>
              <a:buNone/>
              <a:tabLst/>
              <a:defRPr/>
            </a:pPr>
            <a:r>
              <a:rPr lang="en-US" sz="1600" b="1" dirty="0">
                <a:latin typeface="Times New Roman" panose="02020603050405020304" pitchFamily="18" charset="0"/>
                <a:cs typeface="Times New Roman" panose="02020603050405020304" pitchFamily="18" charset="0"/>
              </a:rPr>
              <a:t>Advanced Techniques for Contrast Enhancement: </a:t>
            </a:r>
            <a:r>
              <a:rPr lang="en-US" sz="1600" dirty="0">
                <a:latin typeface="Times New Roman" panose="02020603050405020304" pitchFamily="18" charset="0"/>
                <a:cs typeface="Times New Roman" panose="02020603050405020304" pitchFamily="18" charset="0"/>
              </a:rPr>
              <a:t>Advanced techniques like Contrast Adjustment in this regard have better control with lesser side effects, similar to the contrast adjustment capabilities with the PPM image enhancement project.</a:t>
            </a:r>
          </a:p>
          <a:p>
            <a:pPr marL="0" marR="0" lvl="0" indent="0" algn="just" defTabSz="914400" rtl="0" eaLnBrk="1" fontAlgn="auto" latinLnBrk="0" hangingPunct="1">
              <a:spcBef>
                <a:spcPts val="0"/>
              </a:spcBef>
              <a:spcAft>
                <a:spcPts val="0"/>
              </a:spcAft>
              <a:buClrTx/>
              <a:buSzTx/>
              <a:buFontTx/>
              <a:buNone/>
              <a:tabLst/>
              <a:defRPr/>
            </a:pPr>
            <a:endParaRPr lang="en-US" sz="1100" dirty="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spcBef>
                <a:spcPts val="0"/>
              </a:spcBef>
              <a:spcAft>
                <a:spcPts val="0"/>
              </a:spcAft>
              <a:buClrTx/>
              <a:buSzTx/>
              <a:buFontTx/>
              <a:buNone/>
              <a:tabLst/>
              <a:defRPr/>
            </a:pPr>
            <a:r>
              <a:rPr lang="en-US" sz="1600" b="1" dirty="0">
                <a:latin typeface="Times New Roman" panose="02020603050405020304" pitchFamily="18" charset="0"/>
                <a:cs typeface="Times New Roman" panose="02020603050405020304" pitchFamily="18" charset="0"/>
              </a:rPr>
              <a:t>Pixel-Level Processing: </a:t>
            </a:r>
            <a:r>
              <a:rPr lang="en-US" sz="1600" dirty="0">
                <a:latin typeface="Times New Roman" panose="02020603050405020304" pitchFamily="18" charset="0"/>
                <a:cs typeface="Times New Roman" panose="02020603050405020304" pitchFamily="18" charset="0"/>
              </a:rPr>
              <a:t>Gaussian Smoothing and Gamma Correction make the images noise-free and increase brightness which are two main reasons for poor image qualities.</a:t>
            </a:r>
          </a:p>
          <a:p>
            <a:pPr marL="0" marR="0" lvl="0" indent="0" algn="just" defTabSz="914400" rtl="0" eaLnBrk="1" fontAlgn="auto" latinLnBrk="0" hangingPunct="1">
              <a:spcBef>
                <a:spcPts val="0"/>
              </a:spcBef>
              <a:spcAft>
                <a:spcPts val="0"/>
              </a:spcAft>
              <a:buClrTx/>
              <a:buSzTx/>
              <a:buFontTx/>
              <a:buNone/>
              <a:tabLst/>
              <a:defRPr/>
            </a:pPr>
            <a:endParaRPr lang="en-US" sz="1100" dirty="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spcBef>
                <a:spcPts val="0"/>
              </a:spcBef>
              <a:spcAft>
                <a:spcPts val="0"/>
              </a:spcAft>
              <a:buClrTx/>
              <a:buSzTx/>
              <a:buFontTx/>
              <a:buNone/>
              <a:tabLst/>
              <a:defRPr/>
            </a:pPr>
            <a:r>
              <a:rPr lang="en-US" sz="1600" b="1" dirty="0">
                <a:latin typeface="Times New Roman" panose="02020603050405020304" pitchFamily="18" charset="0"/>
                <a:cs typeface="Times New Roman" panose="02020603050405020304" pitchFamily="18" charset="0"/>
              </a:rPr>
              <a:t>Application to Image Processing: </a:t>
            </a:r>
            <a:r>
              <a:rPr lang="en-US" sz="1600" dirty="0">
                <a:latin typeface="Times New Roman" panose="02020603050405020304" pitchFamily="18" charset="0"/>
                <a:cs typeface="Times New Roman" panose="02020603050405020304" pitchFamily="18" charset="0"/>
              </a:rPr>
              <a:t>In this project, the brightness of an image is improved and the contrast adjustment and shadow enhancement are also done to better use them in PPM format for viewing. Utilization of Gaussian Smoothing and other pixel-level manipulations in this project reflects the advanced techniques that are used in the modern image enhancement in order to achieve better visual outcome.</a:t>
            </a:r>
          </a:p>
        </p:txBody>
      </p:sp>
    </p:spTree>
    <p:extLst>
      <p:ext uri="{BB962C8B-B14F-4D97-AF65-F5344CB8AC3E}">
        <p14:creationId xmlns:p14="http://schemas.microsoft.com/office/powerpoint/2010/main" val="2507963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9A31A8-FCF8-4015-4F50-9E13563125CC}"/>
              </a:ext>
            </a:extLst>
          </p:cNvPr>
          <p:cNvSpPr txBox="1"/>
          <p:nvPr/>
        </p:nvSpPr>
        <p:spPr>
          <a:xfrm>
            <a:off x="344130" y="365940"/>
            <a:ext cx="3325996" cy="461665"/>
          </a:xfrm>
          <a:prstGeom prst="rect">
            <a:avLst/>
          </a:prstGeom>
          <a:noFill/>
        </p:spPr>
        <p:txBody>
          <a:bodyPr wrap="square">
            <a:spAutoFit/>
          </a:bodyPr>
          <a:lstStyle/>
          <a:p>
            <a:pPr algn="just"/>
            <a:r>
              <a:rPr lang="en-US" sz="2400" b="1" dirty="0">
                <a:solidFill>
                  <a:srgbClr val="FF0000"/>
                </a:solidFill>
                <a:latin typeface="Times New Roman" panose="02020603050405020304" pitchFamily="18" charset="0"/>
                <a:cs typeface="Times New Roman" panose="02020603050405020304" pitchFamily="18" charset="0"/>
              </a:rPr>
              <a:t>SWOT Analysis:</a:t>
            </a:r>
          </a:p>
        </p:txBody>
      </p:sp>
      <p:sp>
        <p:nvSpPr>
          <p:cNvPr id="2" name="Rectangle: Rounded Corners 1">
            <a:extLst>
              <a:ext uri="{FF2B5EF4-FFF2-40B4-BE49-F238E27FC236}">
                <a16:creationId xmlns:a16="http://schemas.microsoft.com/office/drawing/2014/main" id="{A67A4D39-7B8F-58B0-815D-1F6B44DDB871}"/>
              </a:ext>
            </a:extLst>
          </p:cNvPr>
          <p:cNvSpPr/>
          <p:nvPr/>
        </p:nvSpPr>
        <p:spPr>
          <a:xfrm>
            <a:off x="730043" y="1519085"/>
            <a:ext cx="2241755" cy="4606412"/>
          </a:xfrm>
          <a:prstGeom prst="roundRect">
            <a:avLst/>
          </a:prstGeom>
          <a:gradFill flip="none" rotWithShape="1">
            <a:gsLst>
              <a:gs pos="0">
                <a:srgbClr val="8DDF29">
                  <a:shade val="30000"/>
                  <a:satMod val="115000"/>
                </a:srgbClr>
              </a:gs>
              <a:gs pos="50000">
                <a:srgbClr val="8DDF29">
                  <a:shade val="67500"/>
                  <a:satMod val="115000"/>
                </a:srgbClr>
              </a:gs>
              <a:gs pos="100000">
                <a:srgbClr val="8DDF29">
                  <a:shade val="100000"/>
                  <a:satMod val="115000"/>
                </a:srgbClr>
              </a:gs>
            </a:gsLst>
            <a:lin ang="2700000" scaled="1"/>
            <a:tileRect/>
          </a:gra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Rounded Corners 3">
            <a:extLst>
              <a:ext uri="{FF2B5EF4-FFF2-40B4-BE49-F238E27FC236}">
                <a16:creationId xmlns:a16="http://schemas.microsoft.com/office/drawing/2014/main" id="{F7C07EAA-69BE-4331-B67E-B00824F04701}"/>
              </a:ext>
            </a:extLst>
          </p:cNvPr>
          <p:cNvSpPr/>
          <p:nvPr/>
        </p:nvSpPr>
        <p:spPr>
          <a:xfrm>
            <a:off x="3539612" y="1519086"/>
            <a:ext cx="2250131" cy="4606411"/>
          </a:xfrm>
          <a:prstGeom prst="roundRect">
            <a:avLst/>
          </a:prstGeom>
          <a:gradFill flip="none" rotWithShape="1">
            <a:gsLst>
              <a:gs pos="0">
                <a:srgbClr val="FF0066">
                  <a:tint val="66000"/>
                  <a:satMod val="160000"/>
                </a:srgbClr>
              </a:gs>
              <a:gs pos="50000">
                <a:srgbClr val="FF0066">
                  <a:tint val="44500"/>
                  <a:satMod val="160000"/>
                </a:srgbClr>
              </a:gs>
              <a:gs pos="100000">
                <a:srgbClr val="FF0066">
                  <a:tint val="23500"/>
                  <a:satMod val="160000"/>
                </a:srgbClr>
              </a:gs>
            </a:gsLst>
            <a:path path="circle">
              <a:fillToRect l="50000" t="50000" r="50000" b="50000"/>
            </a:path>
            <a:tileRect/>
          </a:gra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Rounded Corners 4">
            <a:extLst>
              <a:ext uri="{FF2B5EF4-FFF2-40B4-BE49-F238E27FC236}">
                <a16:creationId xmlns:a16="http://schemas.microsoft.com/office/drawing/2014/main" id="{5593B45A-6CCD-D11B-79BF-2DD695ED371A}"/>
              </a:ext>
            </a:extLst>
          </p:cNvPr>
          <p:cNvSpPr/>
          <p:nvPr/>
        </p:nvSpPr>
        <p:spPr>
          <a:xfrm>
            <a:off x="6371302" y="1519087"/>
            <a:ext cx="2301645" cy="4606410"/>
          </a:xfrm>
          <a:prstGeom prst="roundRect">
            <a:avLst/>
          </a:prstGeom>
          <a:gradFill flip="none" rotWithShape="1">
            <a:gsLst>
              <a:gs pos="0">
                <a:srgbClr val="46B0FA">
                  <a:shade val="30000"/>
                  <a:satMod val="115000"/>
                </a:srgbClr>
              </a:gs>
              <a:gs pos="50000">
                <a:srgbClr val="46B0FA">
                  <a:shade val="67500"/>
                  <a:satMod val="115000"/>
                </a:srgbClr>
              </a:gs>
              <a:gs pos="100000">
                <a:srgbClr val="46B0FA">
                  <a:shade val="100000"/>
                  <a:satMod val="115000"/>
                </a:srgbClr>
              </a:gs>
            </a:gsLst>
            <a:lin ang="5400000" scaled="1"/>
            <a:tileRect/>
          </a:gra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B03D19E4-184E-96EF-72DF-9FD7646FDF07}"/>
              </a:ext>
            </a:extLst>
          </p:cNvPr>
          <p:cNvSpPr/>
          <p:nvPr/>
        </p:nvSpPr>
        <p:spPr>
          <a:xfrm>
            <a:off x="9210259" y="1519085"/>
            <a:ext cx="2241755" cy="4606410"/>
          </a:xfrm>
          <a:prstGeom prst="roundRect">
            <a:avLst/>
          </a:prstGeom>
          <a:gradFill flip="none" rotWithShape="1">
            <a:gsLst>
              <a:gs pos="0">
                <a:srgbClr val="FF9900">
                  <a:shade val="30000"/>
                  <a:satMod val="115000"/>
                </a:srgbClr>
              </a:gs>
              <a:gs pos="50000">
                <a:srgbClr val="FF9900">
                  <a:shade val="67500"/>
                  <a:satMod val="115000"/>
                </a:srgbClr>
              </a:gs>
              <a:gs pos="100000">
                <a:srgbClr val="FF9900">
                  <a:shade val="100000"/>
                  <a:satMod val="115000"/>
                </a:srgbClr>
              </a:gs>
            </a:gsLst>
            <a:lin ang="8100000" scaled="1"/>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ardrop 8">
            <a:extLst>
              <a:ext uri="{FF2B5EF4-FFF2-40B4-BE49-F238E27FC236}">
                <a16:creationId xmlns:a16="http://schemas.microsoft.com/office/drawing/2014/main" id="{E090D1C9-4F90-7312-3468-8AD1F87CCCA2}"/>
              </a:ext>
            </a:extLst>
          </p:cNvPr>
          <p:cNvSpPr/>
          <p:nvPr/>
        </p:nvSpPr>
        <p:spPr>
          <a:xfrm>
            <a:off x="7103810" y="1064518"/>
            <a:ext cx="855406" cy="924232"/>
          </a:xfrm>
          <a:prstGeom prst="teardrop">
            <a:avLst/>
          </a:prstGeom>
          <a:solidFill>
            <a:schemeClr val="bg1"/>
          </a:solidFill>
          <a:ln>
            <a:solidFill>
              <a:schemeClr val="bg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effectLst>
                  <a:outerShdw blurRad="38100" dist="38100" dir="2700000" algn="tl">
                    <a:srgbClr val="000000">
                      <a:alpha val="43137"/>
                    </a:srgbClr>
                  </a:outerShdw>
                </a:effectLst>
                <a:latin typeface="AVICENNA" panose="02000500000000000000" pitchFamily="2" charset="0"/>
              </a:rPr>
              <a:t>O</a:t>
            </a:r>
            <a:endParaRPr lang="en-IN" sz="4400" dirty="0">
              <a:solidFill>
                <a:schemeClr val="tx1"/>
              </a:solidFill>
              <a:effectLst>
                <a:outerShdw blurRad="38100" dist="38100" dir="2700000" algn="tl">
                  <a:srgbClr val="000000">
                    <a:alpha val="43137"/>
                  </a:srgbClr>
                </a:outerShdw>
              </a:effectLst>
              <a:latin typeface="AVICENNA" panose="02000500000000000000" pitchFamily="2" charset="0"/>
            </a:endParaRPr>
          </a:p>
        </p:txBody>
      </p:sp>
      <p:sp>
        <p:nvSpPr>
          <p:cNvPr id="10" name="Teardrop 9">
            <a:extLst>
              <a:ext uri="{FF2B5EF4-FFF2-40B4-BE49-F238E27FC236}">
                <a16:creationId xmlns:a16="http://schemas.microsoft.com/office/drawing/2014/main" id="{42750303-5736-DA70-4A34-ED62846FFE8F}"/>
              </a:ext>
            </a:extLst>
          </p:cNvPr>
          <p:cNvSpPr/>
          <p:nvPr/>
        </p:nvSpPr>
        <p:spPr>
          <a:xfrm>
            <a:off x="9877521" y="1056969"/>
            <a:ext cx="855406" cy="924232"/>
          </a:xfrm>
          <a:prstGeom prst="teardrop">
            <a:avLst/>
          </a:prstGeom>
          <a:solidFill>
            <a:schemeClr val="bg1"/>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600" dirty="0">
                <a:solidFill>
                  <a:schemeClr val="tx1"/>
                </a:solidFill>
                <a:effectLst>
                  <a:outerShdw blurRad="38100" dist="38100" dir="2700000" algn="tl">
                    <a:srgbClr val="000000">
                      <a:alpha val="43137"/>
                    </a:srgbClr>
                  </a:outerShdw>
                </a:effectLst>
                <a:latin typeface="AVICENNA" panose="02000500000000000000" pitchFamily="2" charset="0"/>
              </a:rPr>
              <a:t>T</a:t>
            </a:r>
            <a:endParaRPr lang="en-IN" sz="4600" dirty="0">
              <a:solidFill>
                <a:schemeClr val="tx1"/>
              </a:solidFill>
              <a:effectLst>
                <a:outerShdw blurRad="38100" dist="38100" dir="2700000" algn="tl">
                  <a:srgbClr val="000000">
                    <a:alpha val="43137"/>
                  </a:srgbClr>
                </a:outerShdw>
              </a:effectLst>
              <a:latin typeface="AVICENNA" panose="02000500000000000000" pitchFamily="2" charset="0"/>
            </a:endParaRPr>
          </a:p>
        </p:txBody>
      </p:sp>
      <p:sp>
        <p:nvSpPr>
          <p:cNvPr id="7" name="Teardrop 6">
            <a:extLst>
              <a:ext uri="{FF2B5EF4-FFF2-40B4-BE49-F238E27FC236}">
                <a16:creationId xmlns:a16="http://schemas.microsoft.com/office/drawing/2014/main" id="{5E2B7711-8769-694D-4736-5DE1CC34D72F}"/>
              </a:ext>
            </a:extLst>
          </p:cNvPr>
          <p:cNvSpPr/>
          <p:nvPr/>
        </p:nvSpPr>
        <p:spPr>
          <a:xfrm>
            <a:off x="1423217" y="1056969"/>
            <a:ext cx="855406" cy="924232"/>
          </a:xfrm>
          <a:prstGeom prst="teardrop">
            <a:avLst/>
          </a:prstGeom>
          <a:solidFill>
            <a:schemeClr val="bg1"/>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600" dirty="0">
                <a:solidFill>
                  <a:schemeClr val="tx1"/>
                </a:solidFill>
                <a:effectLst>
                  <a:outerShdw blurRad="38100" dist="38100" dir="2700000" algn="tl">
                    <a:srgbClr val="000000">
                      <a:alpha val="43137"/>
                    </a:srgbClr>
                  </a:outerShdw>
                </a:effectLst>
                <a:latin typeface="AVICENNA" panose="02000500000000000000" pitchFamily="2" charset="0"/>
                <a:ea typeface="Noto Sans Black" panose="020B0502040504020204" pitchFamily="34" charset="0"/>
                <a:cs typeface="Noto Sans Black" panose="020B0502040504020204" pitchFamily="34" charset="0"/>
              </a:rPr>
              <a:t>S</a:t>
            </a:r>
            <a:endParaRPr lang="en-IN" sz="4600" dirty="0">
              <a:solidFill>
                <a:schemeClr val="tx1"/>
              </a:solidFill>
              <a:effectLst>
                <a:outerShdw blurRad="38100" dist="38100" dir="2700000" algn="tl">
                  <a:srgbClr val="000000">
                    <a:alpha val="43137"/>
                  </a:srgbClr>
                </a:outerShdw>
              </a:effectLst>
              <a:latin typeface="AVICENNA" panose="02000500000000000000" pitchFamily="2" charset="0"/>
              <a:ea typeface="Noto Sans Black" panose="020B0502040504020204" pitchFamily="34" charset="0"/>
              <a:cs typeface="Noto Sans Black" panose="020B0502040504020204" pitchFamily="34" charset="0"/>
            </a:endParaRPr>
          </a:p>
        </p:txBody>
      </p:sp>
      <p:sp>
        <p:nvSpPr>
          <p:cNvPr id="8" name="Teardrop 7">
            <a:extLst>
              <a:ext uri="{FF2B5EF4-FFF2-40B4-BE49-F238E27FC236}">
                <a16:creationId xmlns:a16="http://schemas.microsoft.com/office/drawing/2014/main" id="{B7E6B8F5-B83A-42A9-DAD7-98E9A97F4712}"/>
              </a:ext>
            </a:extLst>
          </p:cNvPr>
          <p:cNvSpPr/>
          <p:nvPr/>
        </p:nvSpPr>
        <p:spPr>
          <a:xfrm>
            <a:off x="4232786" y="1056971"/>
            <a:ext cx="855406" cy="924232"/>
          </a:xfrm>
          <a:prstGeom prst="teardrop">
            <a:avLst/>
          </a:prstGeom>
          <a:solidFill>
            <a:schemeClr val="bg1"/>
          </a:solidFill>
          <a:ln>
            <a:no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200" dirty="0">
                <a:solidFill>
                  <a:schemeClr val="tx1"/>
                </a:solidFill>
                <a:effectLst>
                  <a:outerShdw blurRad="38100" dist="38100" dir="2700000" algn="tl">
                    <a:srgbClr val="000000">
                      <a:alpha val="43137"/>
                    </a:srgbClr>
                  </a:outerShdw>
                </a:effectLst>
                <a:latin typeface="AVICENNA" panose="02000500000000000000" pitchFamily="2" charset="0"/>
              </a:rPr>
              <a:t>W</a:t>
            </a:r>
            <a:endParaRPr lang="en-IN" sz="4200" dirty="0">
              <a:solidFill>
                <a:schemeClr val="tx1"/>
              </a:solidFill>
              <a:effectLst>
                <a:outerShdw blurRad="38100" dist="38100" dir="2700000" algn="tl">
                  <a:srgbClr val="000000">
                    <a:alpha val="43137"/>
                  </a:srgbClr>
                </a:outerShdw>
              </a:effectLst>
              <a:latin typeface="AVICENNA" panose="02000500000000000000" pitchFamily="2" charset="0"/>
            </a:endParaRPr>
          </a:p>
        </p:txBody>
      </p:sp>
      <p:sp>
        <p:nvSpPr>
          <p:cNvPr id="11" name="Rectangle 10">
            <a:extLst>
              <a:ext uri="{FF2B5EF4-FFF2-40B4-BE49-F238E27FC236}">
                <a16:creationId xmlns:a16="http://schemas.microsoft.com/office/drawing/2014/main" id="{5487C278-F952-E0DD-5716-29C34F7C7D1D}"/>
              </a:ext>
            </a:extLst>
          </p:cNvPr>
          <p:cNvSpPr/>
          <p:nvPr/>
        </p:nvSpPr>
        <p:spPr>
          <a:xfrm>
            <a:off x="730041" y="2148349"/>
            <a:ext cx="2241754" cy="5899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STRENGTHS</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491E79ED-AB58-B8DA-3200-0DC8CA08A0A6}"/>
              </a:ext>
            </a:extLst>
          </p:cNvPr>
          <p:cNvSpPr/>
          <p:nvPr/>
        </p:nvSpPr>
        <p:spPr>
          <a:xfrm>
            <a:off x="9210260" y="2148349"/>
            <a:ext cx="2241754" cy="5899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THREATS</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10C238AC-04AC-1A5F-48C1-389114EB7820}"/>
              </a:ext>
            </a:extLst>
          </p:cNvPr>
          <p:cNvSpPr/>
          <p:nvPr/>
        </p:nvSpPr>
        <p:spPr>
          <a:xfrm>
            <a:off x="6233081" y="2137839"/>
            <a:ext cx="2547664" cy="5899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OPPORTUNITIES</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549CE569-1E59-1EDB-2A4A-52C56480A8C8}"/>
              </a:ext>
            </a:extLst>
          </p:cNvPr>
          <p:cNvSpPr/>
          <p:nvPr/>
        </p:nvSpPr>
        <p:spPr>
          <a:xfrm>
            <a:off x="3539609" y="2148348"/>
            <a:ext cx="2250134" cy="5899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WEAKNESSES</a:t>
            </a: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25" name="Picture 24">
            <a:extLst>
              <a:ext uri="{FF2B5EF4-FFF2-40B4-BE49-F238E27FC236}">
                <a16:creationId xmlns:a16="http://schemas.microsoft.com/office/drawing/2014/main" id="{B97F7648-8275-936B-C9F5-8D369B7858D5}"/>
              </a:ext>
            </a:extLst>
          </p:cNvPr>
          <p:cNvPicPr>
            <a:picLocks noChangeAspect="1"/>
          </p:cNvPicPr>
          <p:nvPr/>
        </p:nvPicPr>
        <p:blipFill>
          <a:blip r:embed="rId2"/>
          <a:stretch>
            <a:fillRect/>
          </a:stretch>
        </p:blipFill>
        <p:spPr>
          <a:xfrm>
            <a:off x="1341981" y="2889072"/>
            <a:ext cx="1017874" cy="981879"/>
          </a:xfrm>
          <a:prstGeom prst="rect">
            <a:avLst/>
          </a:prstGeom>
        </p:spPr>
      </p:pic>
      <p:pic>
        <p:nvPicPr>
          <p:cNvPr id="27" name="Picture 26">
            <a:extLst>
              <a:ext uri="{FF2B5EF4-FFF2-40B4-BE49-F238E27FC236}">
                <a16:creationId xmlns:a16="http://schemas.microsoft.com/office/drawing/2014/main" id="{367A9B98-C585-5DB3-43BF-93C9C05FE721}"/>
              </a:ext>
            </a:extLst>
          </p:cNvPr>
          <p:cNvPicPr>
            <a:picLocks noChangeAspect="1"/>
          </p:cNvPicPr>
          <p:nvPr/>
        </p:nvPicPr>
        <p:blipFill>
          <a:blip r:embed="rId3"/>
          <a:stretch>
            <a:fillRect/>
          </a:stretch>
        </p:blipFill>
        <p:spPr>
          <a:xfrm>
            <a:off x="4251524" y="3010666"/>
            <a:ext cx="836668" cy="836668"/>
          </a:xfrm>
          <a:prstGeom prst="rect">
            <a:avLst/>
          </a:prstGeom>
        </p:spPr>
      </p:pic>
      <p:pic>
        <p:nvPicPr>
          <p:cNvPr id="29" name="Picture 28">
            <a:extLst>
              <a:ext uri="{FF2B5EF4-FFF2-40B4-BE49-F238E27FC236}">
                <a16:creationId xmlns:a16="http://schemas.microsoft.com/office/drawing/2014/main" id="{1B2FA07A-65B2-E4BF-1DEA-54F303A7C253}"/>
              </a:ext>
            </a:extLst>
          </p:cNvPr>
          <p:cNvPicPr>
            <a:picLocks noChangeAspect="1"/>
          </p:cNvPicPr>
          <p:nvPr/>
        </p:nvPicPr>
        <p:blipFill>
          <a:blip r:embed="rId4"/>
          <a:stretch>
            <a:fillRect/>
          </a:stretch>
        </p:blipFill>
        <p:spPr>
          <a:xfrm>
            <a:off x="6747834" y="2605722"/>
            <a:ext cx="1548580" cy="1548580"/>
          </a:xfrm>
          <a:prstGeom prst="rect">
            <a:avLst/>
          </a:prstGeom>
        </p:spPr>
      </p:pic>
      <p:pic>
        <p:nvPicPr>
          <p:cNvPr id="31" name="Picture 30">
            <a:extLst>
              <a:ext uri="{FF2B5EF4-FFF2-40B4-BE49-F238E27FC236}">
                <a16:creationId xmlns:a16="http://schemas.microsoft.com/office/drawing/2014/main" id="{C3EB0DF1-8838-395D-E9F3-83E1A3E8BEBC}"/>
              </a:ext>
            </a:extLst>
          </p:cNvPr>
          <p:cNvPicPr>
            <a:picLocks noChangeAspect="1"/>
          </p:cNvPicPr>
          <p:nvPr/>
        </p:nvPicPr>
        <p:blipFill>
          <a:blip r:embed="rId5"/>
          <a:stretch>
            <a:fillRect/>
          </a:stretch>
        </p:blipFill>
        <p:spPr>
          <a:xfrm>
            <a:off x="9670455" y="2931900"/>
            <a:ext cx="1321362" cy="1076270"/>
          </a:xfrm>
          <a:prstGeom prst="rect">
            <a:avLst/>
          </a:prstGeom>
        </p:spPr>
      </p:pic>
      <p:sp>
        <p:nvSpPr>
          <p:cNvPr id="32" name="TextBox 31">
            <a:extLst>
              <a:ext uri="{FF2B5EF4-FFF2-40B4-BE49-F238E27FC236}">
                <a16:creationId xmlns:a16="http://schemas.microsoft.com/office/drawing/2014/main" id="{AFAC0B7E-B017-1CEA-5AFC-DBB3E87F1469}"/>
              </a:ext>
            </a:extLst>
          </p:cNvPr>
          <p:cNvSpPr txBox="1"/>
          <p:nvPr/>
        </p:nvSpPr>
        <p:spPr>
          <a:xfrm>
            <a:off x="739986" y="4285360"/>
            <a:ext cx="2219634" cy="1669496"/>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Machine Independent</a:t>
            </a:r>
          </a:p>
          <a:p>
            <a:pPr marL="285750" indent="-285750">
              <a:lnSpc>
                <a:spcPct val="150000"/>
              </a:lnSpc>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Versatility</a:t>
            </a:r>
          </a:p>
          <a:p>
            <a:pPr marL="285750" indent="-285750">
              <a:lnSpc>
                <a:spcPct val="150000"/>
              </a:lnSpc>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Less Overhead on Machine</a:t>
            </a:r>
          </a:p>
          <a:p>
            <a:pPr marL="285750" indent="-285750">
              <a:lnSpc>
                <a:spcPct val="150000"/>
              </a:lnSpc>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Accurate Computation</a:t>
            </a:r>
          </a:p>
        </p:txBody>
      </p:sp>
      <p:sp>
        <p:nvSpPr>
          <p:cNvPr id="34" name="TextBox 33">
            <a:extLst>
              <a:ext uri="{FF2B5EF4-FFF2-40B4-BE49-F238E27FC236}">
                <a16:creationId xmlns:a16="http://schemas.microsoft.com/office/drawing/2014/main" id="{FE9C1860-6C01-7225-A651-3D30F1F3D3A8}"/>
              </a:ext>
            </a:extLst>
          </p:cNvPr>
          <p:cNvSpPr txBox="1"/>
          <p:nvPr/>
        </p:nvSpPr>
        <p:spPr>
          <a:xfrm>
            <a:off x="3527433" y="4288772"/>
            <a:ext cx="2301645" cy="1677126"/>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Error Prone</a:t>
            </a:r>
          </a:p>
          <a:p>
            <a:pPr marL="285750" indent="-285750">
              <a:lnSpc>
                <a:spcPct val="150000"/>
              </a:lnSpc>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Tough Parameter Tuning</a:t>
            </a:r>
          </a:p>
          <a:p>
            <a:pPr marL="285750" indent="-285750">
              <a:lnSpc>
                <a:spcPct val="150000"/>
              </a:lnSpc>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High Complexity</a:t>
            </a:r>
          </a:p>
          <a:p>
            <a:pPr marL="285750" indent="-285750">
              <a:lnSpc>
                <a:spcPct val="150000"/>
              </a:lnSpc>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Basic UI</a:t>
            </a:r>
          </a:p>
          <a:p>
            <a:pPr marL="285750" indent="-285750">
              <a:lnSpc>
                <a:spcPct val="150000"/>
              </a:lnSpc>
              <a:buFont typeface="Wingdings" panose="05000000000000000000" pitchFamily="2" charset="2"/>
              <a:buChar char="ü"/>
            </a:pPr>
            <a:endParaRPr lang="en-IN" sz="1400" dirty="0">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651AC67B-F813-2786-D5FE-AA04969619D4}"/>
              </a:ext>
            </a:extLst>
          </p:cNvPr>
          <p:cNvSpPr txBox="1"/>
          <p:nvPr/>
        </p:nvSpPr>
        <p:spPr>
          <a:xfrm>
            <a:off x="6362922" y="4288772"/>
            <a:ext cx="2219634" cy="1677126"/>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Improvements via Feedback Loops</a:t>
            </a:r>
          </a:p>
          <a:p>
            <a:pPr marL="285750" indent="-285750">
              <a:lnSpc>
                <a:spcPct val="150000"/>
              </a:lnSpc>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Potential for Real-Time Applications</a:t>
            </a:r>
          </a:p>
          <a:p>
            <a:pPr marL="285750" indent="-285750">
              <a:lnSpc>
                <a:spcPct val="150000"/>
              </a:lnSpc>
              <a:buFont typeface="Wingdings" panose="05000000000000000000" pitchFamily="2" charset="2"/>
              <a:buChar char="ü"/>
            </a:pPr>
            <a:r>
              <a:rPr lang="en-IN" sz="1400" dirty="0">
                <a:latin typeface="Times New Roman" panose="02020603050405020304" pitchFamily="18" charset="0"/>
                <a:cs typeface="Times New Roman" panose="02020603050405020304" pitchFamily="18" charset="0"/>
              </a:rPr>
              <a:t>Educational Value</a:t>
            </a:r>
          </a:p>
        </p:txBody>
      </p:sp>
      <p:sp>
        <p:nvSpPr>
          <p:cNvPr id="36" name="TextBox 35">
            <a:extLst>
              <a:ext uri="{FF2B5EF4-FFF2-40B4-BE49-F238E27FC236}">
                <a16:creationId xmlns:a16="http://schemas.microsoft.com/office/drawing/2014/main" id="{6DCDB9C2-572D-83FB-DB28-B23C73FDD710}"/>
              </a:ext>
            </a:extLst>
          </p:cNvPr>
          <p:cNvSpPr txBox="1"/>
          <p:nvPr/>
        </p:nvSpPr>
        <p:spPr>
          <a:xfrm>
            <a:off x="9221319" y="4285360"/>
            <a:ext cx="2219634" cy="1669496"/>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Competition with other libraries</a:t>
            </a:r>
          </a:p>
          <a:p>
            <a:pPr marL="285750" indent="-285750">
              <a:lnSpc>
                <a:spcPct val="150000"/>
              </a:lnSpc>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Maintenance Challenge</a:t>
            </a:r>
          </a:p>
          <a:p>
            <a:pPr marL="285750" indent="-285750">
              <a:lnSpc>
                <a:spcPct val="150000"/>
              </a:lnSpc>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Technology Shifts</a:t>
            </a:r>
          </a:p>
          <a:p>
            <a:pPr marL="285750" indent="-285750">
              <a:lnSpc>
                <a:spcPct val="150000"/>
              </a:lnSpc>
              <a:buFont typeface="Wingdings" panose="05000000000000000000" pitchFamily="2" charset="2"/>
              <a:buChar char="ü"/>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8353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Times New Roman" panose="02020603050405020304" pitchFamily="18" charset="0"/>
                <a:cs typeface="Times New Roman" panose="02020603050405020304" pitchFamily="18" charset="0"/>
              </a:rPr>
              <a:t>Objective</a:t>
            </a:r>
            <a:endParaRPr lang="en-IN" sz="3200" b="1" dirty="0">
              <a:solidFill>
                <a:srgbClr val="46B0FA"/>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638534" y="985812"/>
            <a:ext cx="10717724" cy="2073901"/>
          </a:xfrm>
          <a:prstGeom prst="rect">
            <a:avLst/>
          </a:prstGeom>
          <a:noFill/>
        </p:spPr>
        <p:txBody>
          <a:bodyPr wrap="square" rtlCol="0">
            <a:spAutoFit/>
          </a:bodyPr>
          <a:lstStyle/>
          <a:p>
            <a:pPr algn="just"/>
            <a:r>
              <a:rPr lang="en-US" sz="2400" b="1" dirty="0">
                <a:solidFill>
                  <a:srgbClr val="FF0000"/>
                </a:solidFill>
                <a:latin typeface="Times New Roman" panose="02020603050405020304" pitchFamily="18" charset="0"/>
                <a:cs typeface="Times New Roman" panose="02020603050405020304" pitchFamily="18" charset="0"/>
              </a:rPr>
              <a:t>Main Objective:</a:t>
            </a:r>
          </a:p>
          <a:p>
            <a:pPr algn="just">
              <a:lnSpc>
                <a:spcPct val="150000"/>
              </a:lnSpc>
            </a:pPr>
            <a:r>
              <a:rPr lang="en-US" dirty="0">
                <a:solidFill>
                  <a:schemeClr val="bg2">
                    <a:lumMod val="10000"/>
                  </a:schemeClr>
                </a:solidFill>
                <a:latin typeface="Times New Roman" panose="02020603050405020304" pitchFamily="18" charset="0"/>
                <a:cs typeface="Times New Roman" panose="02020603050405020304" pitchFamily="18" charset="0"/>
              </a:rPr>
              <a:t>To design and implement a lightweight and robust C++ program that performs a variety of image enhancement techniques, which aims to improve the visual quality of degraded or distorted images(containing noise/ blur) captured in low-light conditions, that too without using any external libraries, and ensuring it is suitable for low-end devices (resource-constrained systems).</a:t>
            </a: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1550CFD-3279-7F70-BFA4-19C77F91A752}"/>
              </a:ext>
            </a:extLst>
          </p:cNvPr>
          <p:cNvSpPr txBox="1"/>
          <p:nvPr/>
        </p:nvSpPr>
        <p:spPr>
          <a:xfrm>
            <a:off x="638534" y="3429000"/>
            <a:ext cx="10717724" cy="3075970"/>
          </a:xfrm>
          <a:prstGeom prst="rect">
            <a:avLst/>
          </a:prstGeom>
          <a:noFill/>
        </p:spPr>
        <p:txBody>
          <a:bodyPr wrap="square" rtlCol="0">
            <a:spAutoFit/>
          </a:bodyPr>
          <a:lstStyle/>
          <a:p>
            <a:pPr algn="just"/>
            <a:r>
              <a:rPr lang="en-US" sz="2400" b="1" dirty="0">
                <a:solidFill>
                  <a:srgbClr val="EE891A"/>
                </a:solidFill>
                <a:latin typeface="Times New Roman" panose="02020603050405020304" pitchFamily="18" charset="0"/>
                <a:cs typeface="Times New Roman" panose="02020603050405020304" pitchFamily="18" charset="0"/>
              </a:rPr>
              <a:t>Sub Objective:</a:t>
            </a:r>
          </a:p>
          <a:p>
            <a:pPr algn="just"/>
            <a:endParaRPr lang="en-US" sz="1400" b="1" dirty="0">
              <a:solidFill>
                <a:srgbClr val="EE891A"/>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Enhance the quality of low-quality or noisy security footage to identify the subjects in the image, such as a likely thief.</a:t>
            </a:r>
          </a:p>
          <a:p>
            <a:pPr algn="just"/>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Designs algorithms capable of enhancing specific regions in images which could be face or movement, for better recognition.</a:t>
            </a:r>
          </a:p>
          <a:p>
            <a:pPr algn="just"/>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Optimizing the enhancement pipeline such that it would allow for real-time processing for enabling real-time detection of suspicious activity or people.</a:t>
            </a:r>
          </a:p>
          <a:p>
            <a:pPr algn="just">
              <a:lnSpc>
                <a:spcPct val="150000"/>
              </a:lnSpc>
            </a:pPr>
            <a:endParaRPr lang="en-US" sz="9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005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12957</TotalTime>
  <Words>2887</Words>
  <Application>Microsoft Office PowerPoint</Application>
  <PresentationFormat>Widescreen</PresentationFormat>
  <Paragraphs>315</Paragraphs>
  <Slides>26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AVICENNA</vt:lpstr>
      <vt:lpstr>Calibri</vt:lpstr>
      <vt:lpstr>Courier New</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Arshdeep Kaur</cp:lastModifiedBy>
  <cp:revision>807</cp:revision>
  <dcterms:created xsi:type="dcterms:W3CDTF">2021-05-06T09:42:21Z</dcterms:created>
  <dcterms:modified xsi:type="dcterms:W3CDTF">2024-11-26T17:14:24Z</dcterms:modified>
</cp:coreProperties>
</file>