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3640" r:id="rId2"/>
    <p:sldId id="3694" r:id="rId3"/>
    <p:sldId id="3697" r:id="rId4"/>
    <p:sldId id="3707" r:id="rId5"/>
    <p:sldId id="3708" r:id="rId6"/>
    <p:sldId id="3700" r:id="rId7"/>
    <p:sldId id="3709" r:id="rId8"/>
    <p:sldId id="3710" r:id="rId9"/>
    <p:sldId id="3711" r:id="rId10"/>
    <p:sldId id="3701" r:id="rId11"/>
    <p:sldId id="3702" r:id="rId12"/>
    <p:sldId id="3712" r:id="rId13"/>
    <p:sldId id="3714" r:id="rId14"/>
    <p:sldId id="3713" r:id="rId15"/>
    <p:sldId id="3706" r:id="rId16"/>
    <p:sldId id="364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00"/>
    <a:srgbClr val="EE891A"/>
    <a:srgbClr val="46B0FA"/>
    <a:srgbClr val="940E0E"/>
    <a:srgbClr val="8DDF29"/>
    <a:srgbClr val="AE36FF"/>
    <a:srgbClr val="4AAEFC"/>
    <a:srgbClr val="434ACF"/>
    <a:srgbClr val="BF2C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13" autoAdjust="0"/>
    <p:restoredTop sz="95033" autoAdjust="0"/>
  </p:normalViewPr>
  <p:slideViewPr>
    <p:cSldViewPr snapToGrid="0" snapToObjects="1">
      <p:cViewPr varScale="1">
        <p:scale>
          <a:sx n="78" d="100"/>
          <a:sy n="78" d="100"/>
        </p:scale>
        <p:origin x="725" y="7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9/15/2024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PPM Format? – Must be explained. </a:t>
            </a:r>
            <a:r>
              <a:rPr lang="en-US" sz="1200" dirty="0">
                <a:latin typeface="Arial" panose="020B0604020202020204" pitchFamily="34" charset="0"/>
                <a:cs typeface="Arial" panose="020B0604020202020204" pitchFamily="34" charset="0"/>
              </a:rPr>
              <a:t>As, these are uncompressed format of images, which holds raw data of the image i.e. lossless compression, suitable for fast processing and easy debugging. </a:t>
            </a:r>
          </a:p>
          <a:p>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3493A8CF-95A7-924D-878B-183116A25DFA}" type="slidenum">
              <a:rPr lang="en-US" smtClean="0"/>
              <a:t>3</a:t>
            </a:fld>
            <a:endParaRPr lang="en-US" dirty="0"/>
          </a:p>
        </p:txBody>
      </p:sp>
    </p:spTree>
    <p:extLst>
      <p:ext uri="{BB962C8B-B14F-4D97-AF65-F5344CB8AC3E}">
        <p14:creationId xmlns:p14="http://schemas.microsoft.com/office/powerpoint/2010/main" val="4107550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9/15/2024</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9/15/2024</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ieeexplore.ieee.org/abstract/document/6100336" TargetMode="External"/><Relationship Id="rId2" Type="http://schemas.openxmlformats.org/officeDocument/2006/relationships/hyperlink" Target="https://ieeexplore.ieee.org/abstract/document/4266947" TargetMode="External"/><Relationship Id="rId1" Type="http://schemas.openxmlformats.org/officeDocument/2006/relationships/slideLayout" Target="../slideLayouts/slideLayout2.xml"/><Relationship Id="rId6" Type="http://schemas.openxmlformats.org/officeDocument/2006/relationships/hyperlink" Target="https://ieeexplore.ieee.org/abstract/document/10663841" TargetMode="External"/><Relationship Id="rId5" Type="http://schemas.openxmlformats.org/officeDocument/2006/relationships/hyperlink" Target="https://openaccess.thecvf.com/content/CVPR2024W/NTIRE/papers/Feng_DiffLight_Integrating_Content_and_Detail_for_Low-light_Image_Enhancement_CVPRW_2024_paper.pdf" TargetMode="External"/><Relationship Id="rId4" Type="http://schemas.openxmlformats.org/officeDocument/2006/relationships/hyperlink" Target="https://www.researchgate.net/publication/362574378_Low-Light_Image_Enhancement_A_Comparative_Review_and_Prospects"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3065886" y="1617786"/>
            <a:ext cx="6701245" cy="923330"/>
          </a:xfrm>
          <a:prstGeom prst="rect">
            <a:avLst/>
          </a:prstGeom>
          <a:noFill/>
        </p:spPr>
        <p:txBody>
          <a:bodyPr wrap="square" rtlCol="0">
            <a:spAutoFit/>
          </a:bodyPr>
          <a:lstStyle/>
          <a:p>
            <a:pPr algn="ctr"/>
            <a:r>
              <a:rPr lang="en-IN" sz="5400" b="1" dirty="0"/>
              <a:t>Minor Project - 1</a:t>
            </a:r>
          </a:p>
        </p:txBody>
      </p:sp>
      <p:sp>
        <p:nvSpPr>
          <p:cNvPr id="4" name="TextBox 3"/>
          <p:cNvSpPr txBox="1"/>
          <p:nvPr/>
        </p:nvSpPr>
        <p:spPr>
          <a:xfrm>
            <a:off x="1007084" y="2560320"/>
            <a:ext cx="10177832" cy="584775"/>
          </a:xfrm>
          <a:prstGeom prst="rect">
            <a:avLst/>
          </a:prstGeom>
          <a:noFill/>
        </p:spPr>
        <p:txBody>
          <a:bodyPr wrap="square" rtlCol="0">
            <a:spAutoFit/>
          </a:bodyPr>
          <a:lstStyle/>
          <a:p>
            <a:pPr algn="ctr"/>
            <a:r>
              <a:rPr lang="en-IN" sz="3200" b="1" dirty="0"/>
              <a:t>Title: </a:t>
            </a:r>
            <a:r>
              <a:rPr lang="en-IN" sz="3200" dirty="0"/>
              <a:t>SharpView – Low Light Image Enhancement using C++</a:t>
            </a:r>
          </a:p>
        </p:txBody>
      </p:sp>
      <p:sp>
        <p:nvSpPr>
          <p:cNvPr id="6" name="TextBox 5"/>
          <p:cNvSpPr txBox="1"/>
          <p:nvPr/>
        </p:nvSpPr>
        <p:spPr>
          <a:xfrm>
            <a:off x="304829" y="4461374"/>
            <a:ext cx="3942706" cy="2126864"/>
          </a:xfrm>
          <a:prstGeom prst="rect">
            <a:avLst/>
          </a:prstGeom>
          <a:noFill/>
        </p:spPr>
        <p:txBody>
          <a:bodyPr wrap="square" rtlCol="0">
            <a:spAutoFit/>
          </a:bodyPr>
          <a:lstStyle/>
          <a:p>
            <a:pPr algn="just">
              <a:lnSpc>
                <a:spcPct val="150000"/>
              </a:lnSpc>
            </a:pPr>
            <a:r>
              <a:rPr lang="en-IN" b="1" dirty="0"/>
              <a:t>Presented by:</a:t>
            </a:r>
          </a:p>
          <a:p>
            <a:pPr algn="just">
              <a:lnSpc>
                <a:spcPct val="150000"/>
              </a:lnSpc>
            </a:pPr>
            <a:r>
              <a:rPr lang="en-IN" dirty="0"/>
              <a:t>R2142220936 – Sagar Thapliyal</a:t>
            </a:r>
          </a:p>
          <a:p>
            <a:pPr algn="just">
              <a:lnSpc>
                <a:spcPct val="150000"/>
              </a:lnSpc>
            </a:pPr>
            <a:r>
              <a:rPr lang="en-IN" dirty="0"/>
              <a:t>R2142221156 – Aviral Khanna</a:t>
            </a:r>
          </a:p>
          <a:p>
            <a:pPr algn="just">
              <a:lnSpc>
                <a:spcPct val="150000"/>
              </a:lnSpc>
            </a:pPr>
            <a:r>
              <a:rPr lang="en-IN" dirty="0"/>
              <a:t>R2142220937 – Saksham Siwach</a:t>
            </a:r>
          </a:p>
          <a:p>
            <a:pPr algn="just">
              <a:lnSpc>
                <a:spcPct val="150000"/>
              </a:lnSpc>
            </a:pPr>
            <a:r>
              <a:rPr lang="en-IN" dirty="0"/>
              <a:t>R2142220447 – Arshdeep Kaur </a:t>
            </a:r>
          </a:p>
        </p:txBody>
      </p:sp>
      <p:sp>
        <p:nvSpPr>
          <p:cNvPr id="9" name="TextBox 8"/>
          <p:cNvSpPr txBox="1"/>
          <p:nvPr/>
        </p:nvSpPr>
        <p:spPr>
          <a:xfrm>
            <a:off x="9170097" y="4534521"/>
            <a:ext cx="2717074" cy="369332"/>
          </a:xfrm>
          <a:prstGeom prst="rect">
            <a:avLst/>
          </a:prstGeom>
          <a:noFill/>
        </p:spPr>
        <p:txBody>
          <a:bodyPr wrap="square" rtlCol="0">
            <a:spAutoFit/>
          </a:bodyPr>
          <a:lstStyle/>
          <a:p>
            <a:r>
              <a:rPr lang="en-IN" b="1" dirty="0"/>
              <a:t>Mentored by:</a:t>
            </a:r>
          </a:p>
        </p:txBody>
      </p:sp>
      <p:sp>
        <p:nvSpPr>
          <p:cNvPr id="7" name="TextBox 6">
            <a:extLst>
              <a:ext uri="{FF2B5EF4-FFF2-40B4-BE49-F238E27FC236}">
                <a16:creationId xmlns:a16="http://schemas.microsoft.com/office/drawing/2014/main" id="{1D06BFF5-FE17-DA90-7CF9-93FBCE089A5D}"/>
              </a:ext>
            </a:extLst>
          </p:cNvPr>
          <p:cNvSpPr txBox="1"/>
          <p:nvPr/>
        </p:nvSpPr>
        <p:spPr>
          <a:xfrm>
            <a:off x="9170097" y="4903853"/>
            <a:ext cx="2717074" cy="369332"/>
          </a:xfrm>
          <a:prstGeom prst="rect">
            <a:avLst/>
          </a:prstGeom>
          <a:noFill/>
        </p:spPr>
        <p:txBody>
          <a:bodyPr wrap="square" rtlCol="0">
            <a:spAutoFit/>
          </a:bodyPr>
          <a:lstStyle/>
          <a:p>
            <a:r>
              <a:rPr lang="en-IN" dirty="0"/>
              <a:t>Mrs. Gaytri</a:t>
            </a:r>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638534" y="985812"/>
            <a:ext cx="9901002" cy="4508927"/>
          </a:xfrm>
          <a:prstGeom prst="rect">
            <a:avLst/>
          </a:prstGeom>
          <a:noFill/>
        </p:spPr>
        <p:txBody>
          <a:bodyPr wrap="square" rtlCol="0">
            <a:spAutoFit/>
          </a:bodyPr>
          <a:lstStyle/>
          <a:p>
            <a:r>
              <a:rPr lang="en-US" sz="2000" b="1" dirty="0">
                <a:solidFill>
                  <a:srgbClr val="FF0000"/>
                </a:solidFill>
                <a:latin typeface="Arial" panose="020B0604020202020204" pitchFamily="34" charset="0"/>
                <a:cs typeface="Arial" panose="020B0604020202020204" pitchFamily="34" charset="0"/>
              </a:rPr>
              <a:t>Main Objective</a:t>
            </a:r>
          </a:p>
          <a:p>
            <a:pPr>
              <a:lnSpc>
                <a:spcPct val="150000"/>
              </a:lnSpc>
            </a:pPr>
            <a:endParaRPr lang="en-US" b="1" dirty="0">
              <a:solidFill>
                <a:srgbClr val="FF0000"/>
              </a:solidFill>
              <a:latin typeface="Arial" panose="020B0604020202020204" pitchFamily="34" charset="0"/>
              <a:cs typeface="Arial" panose="020B0604020202020204" pitchFamily="34" charset="0"/>
            </a:endParaRPr>
          </a:p>
          <a:p>
            <a:pPr>
              <a:lnSpc>
                <a:spcPct val="150000"/>
              </a:lnSpc>
            </a:pPr>
            <a:r>
              <a:rPr lang="en-US" dirty="0">
                <a:solidFill>
                  <a:schemeClr val="bg2">
                    <a:lumMod val="10000"/>
                  </a:schemeClr>
                </a:solidFill>
                <a:latin typeface="Arial" panose="020B0604020202020204" pitchFamily="34" charset="0"/>
                <a:cs typeface="Arial" panose="020B0604020202020204" pitchFamily="34" charset="0"/>
              </a:rPr>
              <a:t>To design and implement a lightweight and robust C++ program that performs a variety of image enhancement techniques, which aims to improve the visual quality of degraded or distorted images(containing noise/ blur) captured in low-light conditions, that too without using any external libraries, and ensuring it is suitable for low-end devices (resource-constrained systems).</a:t>
            </a:r>
          </a:p>
          <a:p>
            <a:pPr>
              <a:lnSpc>
                <a:spcPct val="150000"/>
              </a:lnSpc>
            </a:pPr>
            <a:endParaRPr lang="en-US" b="1" dirty="0">
              <a:solidFill>
                <a:srgbClr val="FF0000"/>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solidFill>
                <a:schemeClr val="accent2"/>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4005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432618" y="946483"/>
            <a:ext cx="11454582" cy="6063198"/>
          </a:xfrm>
          <a:prstGeom prst="rect">
            <a:avLst/>
          </a:prstGeom>
          <a:noFill/>
        </p:spPr>
        <p:txBody>
          <a:bodyPr wrap="square" rtlCol="0">
            <a:spAutoFit/>
          </a:bodyPr>
          <a:lstStyle/>
          <a:p>
            <a:r>
              <a:rPr lang="en-US" sz="2000" b="1" dirty="0">
                <a:solidFill>
                  <a:srgbClr val="FF0000"/>
                </a:solidFill>
                <a:latin typeface="Arial" panose="020B0604020202020204" pitchFamily="34" charset="0"/>
                <a:cs typeface="Arial" panose="020B0604020202020204" pitchFamily="34" charset="0"/>
              </a:rPr>
              <a:t>Reference Software model</a:t>
            </a:r>
          </a:p>
          <a:p>
            <a:endParaRPr lang="en-US" sz="2000" dirty="0">
              <a:solidFill>
                <a:srgbClr val="FF0000"/>
              </a:solidFill>
              <a:latin typeface="Arial" panose="020B0604020202020204" pitchFamily="34" charset="0"/>
              <a:cs typeface="Arial" panose="020B0604020202020204" pitchFamily="34" charset="0"/>
            </a:endParaRPr>
          </a:p>
          <a:p>
            <a:r>
              <a:rPr lang="en-US" dirty="0">
                <a:solidFill>
                  <a:schemeClr val="dk1"/>
                </a:solidFill>
                <a:latin typeface="Arial" panose="020B0604020202020204" pitchFamily="34" charset="0"/>
                <a:ea typeface="Calibri"/>
                <a:cs typeface="Arial" panose="020B0604020202020204" pitchFamily="34" charset="0"/>
                <a:sym typeface="Calibri"/>
              </a:rPr>
              <a:t>We will be using the Iterative Model to implement our project. The iterative method begins with a basic implementation of a limited set of software requirements in the iterative model, then repeatedly improves the evolving versions until the entire system is built and prepared for deployment.</a:t>
            </a:r>
          </a:p>
          <a:p>
            <a:endParaRPr lang="en-US" dirty="0">
              <a:solidFill>
                <a:schemeClr val="dk1"/>
              </a:solidFill>
              <a:latin typeface="Arial" panose="020B0604020202020204" pitchFamily="34" charset="0"/>
              <a:ea typeface="Calibri"/>
              <a:cs typeface="Arial" panose="020B0604020202020204" pitchFamily="34" charset="0"/>
              <a:sym typeface="Calibri"/>
            </a:endParaRPr>
          </a:p>
          <a:p>
            <a:endParaRPr lang="en-US" dirty="0">
              <a:latin typeface="Arial" panose="020B0604020202020204" pitchFamily="34" charset="0"/>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a:p>
            <a:endParaRPr lang="en-US" sz="2000" dirty="0">
              <a:solidFill>
                <a:schemeClr val="accent2"/>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4" name="Google Shape;78;p12">
            <a:extLst>
              <a:ext uri="{FF2B5EF4-FFF2-40B4-BE49-F238E27FC236}">
                <a16:creationId xmlns:a16="http://schemas.microsoft.com/office/drawing/2014/main" id="{8213FCF7-EDB4-2E99-6878-F20B110FE620}"/>
              </a:ext>
            </a:extLst>
          </p:cNvPr>
          <p:cNvPicPr preferRelativeResize="0"/>
          <p:nvPr/>
        </p:nvPicPr>
        <p:blipFill rotWithShape="1">
          <a:blip r:embed="rId2">
            <a:alphaModFix/>
          </a:blip>
          <a:srcRect l="1517" t="3206" r="3634" b="4945"/>
          <a:stretch/>
        </p:blipFill>
        <p:spPr>
          <a:xfrm>
            <a:off x="2856429" y="2644878"/>
            <a:ext cx="6479142" cy="3964496"/>
          </a:xfrm>
          <a:prstGeom prst="rect">
            <a:avLst/>
          </a:prstGeom>
          <a:noFill/>
          <a:ln>
            <a:noFill/>
          </a:ln>
        </p:spPr>
      </p:pic>
    </p:spTree>
    <p:extLst>
      <p:ext uri="{BB962C8B-B14F-4D97-AF65-F5344CB8AC3E}">
        <p14:creationId xmlns:p14="http://schemas.microsoft.com/office/powerpoint/2010/main" val="579667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74FA1B-C2CD-92F0-B91E-4AD1D69A8197}"/>
              </a:ext>
            </a:extLst>
          </p:cNvPr>
          <p:cNvSpPr txBox="1"/>
          <p:nvPr/>
        </p:nvSpPr>
        <p:spPr>
          <a:xfrm>
            <a:off x="393290" y="185568"/>
            <a:ext cx="10943304" cy="8279190"/>
          </a:xfrm>
          <a:prstGeom prst="rect">
            <a:avLst/>
          </a:prstGeom>
          <a:noFill/>
        </p:spPr>
        <p:txBody>
          <a:bodyPr wrap="square">
            <a:spAutoFit/>
          </a:bodyPr>
          <a:lstStyle/>
          <a:p>
            <a:r>
              <a:rPr lang="en-US" sz="2000" b="1" dirty="0">
                <a:solidFill>
                  <a:srgbClr val="FF0000"/>
                </a:solidFill>
                <a:latin typeface="Arial" panose="020B0604020202020204" pitchFamily="34" charset="0"/>
                <a:cs typeface="Arial" panose="020B0604020202020204" pitchFamily="34" charset="0"/>
              </a:rPr>
              <a:t>Steps</a:t>
            </a:r>
          </a:p>
          <a:p>
            <a:endParaRPr lang="en-US" sz="1700" dirty="0">
              <a:solidFill>
                <a:schemeClr val="bg2">
                  <a:lumMod val="10000"/>
                </a:schemeClr>
              </a:solidFill>
              <a:latin typeface="Arial" panose="020B0604020202020204" pitchFamily="34" charset="0"/>
              <a:cs typeface="Arial" panose="020B0604020202020204" pitchFamily="34" charset="0"/>
            </a:endParaRPr>
          </a:p>
          <a:p>
            <a:pPr marL="342900" indent="-342900">
              <a:lnSpc>
                <a:spcPct val="150000"/>
              </a:lnSpc>
              <a:buAutoNum type="arabicPeriod"/>
            </a:pPr>
            <a:r>
              <a:rPr lang="en-US" b="1" dirty="0">
                <a:solidFill>
                  <a:schemeClr val="bg2">
                    <a:lumMod val="10000"/>
                  </a:schemeClr>
                </a:solidFill>
                <a:latin typeface="Arial" panose="020B0604020202020204" pitchFamily="34" charset="0"/>
                <a:cs typeface="Arial" panose="020B0604020202020204" pitchFamily="34" charset="0"/>
              </a:rPr>
              <a:t>Initial Noise Reduction: </a:t>
            </a:r>
            <a:r>
              <a:rPr lang="en-US" dirty="0">
                <a:solidFill>
                  <a:schemeClr val="bg2">
                    <a:lumMod val="10000"/>
                  </a:schemeClr>
                </a:solidFill>
                <a:latin typeface="Arial" panose="020B0604020202020204" pitchFamily="34" charset="0"/>
                <a:cs typeface="Arial" panose="020B0604020202020204" pitchFamily="34" charset="0"/>
              </a:rPr>
              <a:t>In this case to extract the region of interest we will be using renowned smoothing filter, Gaussian filter to remove noise from the image.</a:t>
            </a:r>
          </a:p>
          <a:p>
            <a:pPr marL="342900" indent="-342900">
              <a:lnSpc>
                <a:spcPct val="150000"/>
              </a:lnSpc>
              <a:buAutoNum type="arabicPeriod"/>
            </a:pPr>
            <a:r>
              <a:rPr lang="en-US" b="1" dirty="0">
                <a:solidFill>
                  <a:schemeClr val="bg2">
                    <a:lumMod val="10000"/>
                  </a:schemeClr>
                </a:solidFill>
                <a:latin typeface="Arial" panose="020B0604020202020204" pitchFamily="34" charset="0"/>
                <a:cs typeface="Arial" panose="020B0604020202020204" pitchFamily="34" charset="0"/>
              </a:rPr>
              <a:t>CLAHE &amp; Gamma Correction: </a:t>
            </a:r>
            <a:r>
              <a:rPr lang="en-US" dirty="0">
                <a:solidFill>
                  <a:schemeClr val="bg2">
                    <a:lumMod val="10000"/>
                  </a:schemeClr>
                </a:solidFill>
                <a:latin typeface="Arial" panose="020B0604020202020204" pitchFamily="34" charset="0"/>
                <a:cs typeface="Arial" panose="020B0604020202020204" pitchFamily="34" charset="0"/>
              </a:rPr>
              <a:t>CLAHE will be used to readjust local contrast while we shall use Gamma Correction to further modify brightness.</a:t>
            </a:r>
          </a:p>
          <a:p>
            <a:pPr marL="342900" indent="-342900">
              <a:lnSpc>
                <a:spcPct val="150000"/>
              </a:lnSpc>
              <a:buAutoNum type="arabicPeriod"/>
            </a:pPr>
            <a:r>
              <a:rPr lang="en-US" b="1" dirty="0">
                <a:solidFill>
                  <a:schemeClr val="bg2">
                    <a:lumMod val="10000"/>
                  </a:schemeClr>
                </a:solidFill>
                <a:latin typeface="Arial" panose="020B0604020202020204" pitchFamily="34" charset="0"/>
                <a:cs typeface="Arial" panose="020B0604020202020204" pitchFamily="34" charset="0"/>
              </a:rPr>
              <a:t>SA-DWT Fusion: </a:t>
            </a:r>
            <a:r>
              <a:rPr lang="en-US" dirty="0">
                <a:solidFill>
                  <a:schemeClr val="bg2">
                    <a:lumMod val="10000"/>
                  </a:schemeClr>
                </a:solidFill>
                <a:latin typeface="Arial" panose="020B0604020202020204" pitchFamily="34" charset="0"/>
                <a:cs typeface="Arial" panose="020B0604020202020204" pitchFamily="34" charset="0"/>
              </a:rPr>
              <a:t>For merging these improvements, we have used the Shape-Adaptive Wavelet Transform to perform the task of merging the effects of CLAHE and Gamma Correction.</a:t>
            </a:r>
          </a:p>
          <a:p>
            <a:pPr marL="342900" indent="-342900">
              <a:lnSpc>
                <a:spcPct val="150000"/>
              </a:lnSpc>
              <a:buAutoNum type="arabicPeriod"/>
            </a:pPr>
            <a:r>
              <a:rPr lang="en-US" b="1" dirty="0">
                <a:solidFill>
                  <a:schemeClr val="bg2">
                    <a:lumMod val="10000"/>
                  </a:schemeClr>
                </a:solidFill>
                <a:latin typeface="Arial" panose="020B0604020202020204" pitchFamily="34" charset="0"/>
                <a:cs typeface="Arial" panose="020B0604020202020204" pitchFamily="34" charset="0"/>
              </a:rPr>
              <a:t>Gray World Color Correction: </a:t>
            </a:r>
            <a:r>
              <a:rPr lang="en-US" dirty="0">
                <a:solidFill>
                  <a:schemeClr val="bg2">
                    <a:lumMod val="10000"/>
                  </a:schemeClr>
                </a:solidFill>
                <a:latin typeface="Arial" panose="020B0604020202020204" pitchFamily="34" charset="0"/>
                <a:cs typeface="Arial" panose="020B0604020202020204" pitchFamily="34" charset="0"/>
              </a:rPr>
              <a:t>For color balance, the channels are tweaked so as to equalize color means, thus creating a naturally colored image.</a:t>
            </a:r>
          </a:p>
          <a:p>
            <a:pPr marL="342900" indent="-342900">
              <a:lnSpc>
                <a:spcPct val="150000"/>
              </a:lnSpc>
              <a:buAutoNum type="arabicPeriod"/>
            </a:pPr>
            <a:r>
              <a:rPr lang="en-US" b="1" dirty="0">
                <a:solidFill>
                  <a:schemeClr val="bg2">
                    <a:lumMod val="10000"/>
                  </a:schemeClr>
                </a:solidFill>
                <a:latin typeface="Arial" panose="020B0604020202020204" pitchFamily="34" charset="0"/>
                <a:cs typeface="Arial" panose="020B0604020202020204" pitchFamily="34" charset="0"/>
              </a:rPr>
              <a:t>Sharpening: </a:t>
            </a:r>
            <a:r>
              <a:rPr lang="en-US" dirty="0">
                <a:solidFill>
                  <a:schemeClr val="bg2">
                    <a:lumMod val="10000"/>
                  </a:schemeClr>
                </a:solidFill>
                <a:latin typeface="Arial" panose="020B0604020202020204" pitchFamily="34" charset="0"/>
                <a:cs typeface="Arial" panose="020B0604020202020204" pitchFamily="34" charset="0"/>
              </a:rPr>
              <a:t>To improve the image brightness we will be applying the sharpening filters to improve edges and details.</a:t>
            </a:r>
          </a:p>
          <a:p>
            <a:pPr marL="342900" indent="-342900">
              <a:lnSpc>
                <a:spcPct val="150000"/>
              </a:lnSpc>
              <a:buAutoNum type="arabicPeriod"/>
            </a:pPr>
            <a:r>
              <a:rPr lang="en-US" b="1" dirty="0">
                <a:solidFill>
                  <a:schemeClr val="bg2">
                    <a:lumMod val="10000"/>
                  </a:schemeClr>
                </a:solidFill>
                <a:latin typeface="Arial" panose="020B0604020202020204" pitchFamily="34" charset="0"/>
                <a:cs typeface="Arial" panose="020B0604020202020204" pitchFamily="34" charset="0"/>
              </a:rPr>
              <a:t>Inverse SA-DWT: </a:t>
            </a:r>
            <a:r>
              <a:rPr lang="en-US" dirty="0">
                <a:solidFill>
                  <a:schemeClr val="bg2">
                    <a:lumMod val="10000"/>
                  </a:schemeClr>
                </a:solidFill>
                <a:latin typeface="Arial" panose="020B0604020202020204" pitchFamily="34" charset="0"/>
                <a:cs typeface="Arial" panose="020B0604020202020204" pitchFamily="34" charset="0"/>
              </a:rPr>
              <a:t>To reconstruct our image, we will add all the wavelet enhancements into one image in order to achieve our intended goal.</a:t>
            </a:r>
          </a:p>
          <a:p>
            <a:pPr marL="342900" indent="-342900">
              <a:lnSpc>
                <a:spcPct val="150000"/>
              </a:lnSpc>
              <a:buAutoNum type="arabicPeriod"/>
            </a:pPr>
            <a:r>
              <a:rPr lang="en-US" b="1" dirty="0">
                <a:solidFill>
                  <a:schemeClr val="bg2">
                    <a:lumMod val="10000"/>
                  </a:schemeClr>
                </a:solidFill>
                <a:latin typeface="Arial" panose="020B0604020202020204" pitchFamily="34" charset="0"/>
                <a:cs typeface="Arial" panose="020B0604020202020204" pitchFamily="34" charset="0"/>
              </a:rPr>
              <a:t>Iterative Refinement: </a:t>
            </a:r>
            <a:r>
              <a:rPr lang="en-US" dirty="0">
                <a:solidFill>
                  <a:schemeClr val="bg2">
                    <a:lumMod val="10000"/>
                  </a:schemeClr>
                </a:solidFill>
                <a:latin typeface="Arial" panose="020B0604020202020204" pitchFamily="34" charset="0"/>
                <a:cs typeface="Arial" panose="020B0604020202020204" pitchFamily="34" charset="0"/>
              </a:rPr>
              <a:t>Last but another enhancement technique that we have adopted is the utilization of Quality metrics (PSNR, SSIM) to enhance the quality of the image to better results.</a:t>
            </a:r>
          </a:p>
          <a:p>
            <a:pPr>
              <a:lnSpc>
                <a:spcPct val="150000"/>
              </a:lnSpc>
            </a:pPr>
            <a:endParaRPr lang="en-US" sz="1800" dirty="0">
              <a:solidFill>
                <a:schemeClr val="bg2">
                  <a:lumMod val="10000"/>
                </a:schemeClr>
              </a:solidFill>
              <a:latin typeface="Arial" panose="020B0604020202020204" pitchFamily="34" charset="0"/>
              <a:cs typeface="Arial" panose="020B0604020202020204" pitchFamily="34" charset="0"/>
            </a:endParaRPr>
          </a:p>
          <a:p>
            <a:endParaRPr lang="en-US" dirty="0">
              <a:solidFill>
                <a:srgbClr val="FF0000"/>
              </a:solidFill>
              <a:latin typeface="Arial" panose="020B0604020202020204" pitchFamily="34" charset="0"/>
              <a:cs typeface="Arial" panose="020B0604020202020204" pitchFamily="34" charset="0"/>
            </a:endParaRPr>
          </a:p>
          <a:p>
            <a:endParaRPr lang="en-US" sz="1800" dirty="0">
              <a:solidFill>
                <a:srgbClr val="FF0000"/>
              </a:solidFill>
              <a:latin typeface="Arial" panose="020B0604020202020204" pitchFamily="34" charset="0"/>
              <a:cs typeface="Arial" panose="020B0604020202020204" pitchFamily="34" charset="0"/>
            </a:endParaRPr>
          </a:p>
          <a:p>
            <a:endParaRPr lang="en-US" dirty="0">
              <a:solidFill>
                <a:srgbClr val="FF0000"/>
              </a:solidFill>
              <a:latin typeface="Arial" panose="020B0604020202020204" pitchFamily="34" charset="0"/>
              <a:cs typeface="Arial" panose="020B0604020202020204" pitchFamily="34" charset="0"/>
            </a:endParaRPr>
          </a:p>
          <a:p>
            <a:endParaRPr lang="en-US" sz="1800" dirty="0">
              <a:solidFill>
                <a:srgbClr val="FF0000"/>
              </a:solidFill>
              <a:latin typeface="Arial" panose="020B0604020202020204" pitchFamily="34" charset="0"/>
              <a:cs typeface="Arial" panose="020B0604020202020204" pitchFamily="34" charset="0"/>
            </a:endParaRPr>
          </a:p>
          <a:p>
            <a:endParaRPr lang="en-US" sz="18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5399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1B317C-9FA2-961F-20EF-F07D966951A3}"/>
              </a:ext>
            </a:extLst>
          </p:cNvPr>
          <p:cNvPicPr>
            <a:picLocks noChangeAspect="1"/>
          </p:cNvPicPr>
          <p:nvPr/>
        </p:nvPicPr>
        <p:blipFill>
          <a:blip r:embed="rId2"/>
          <a:stretch>
            <a:fillRect/>
          </a:stretch>
        </p:blipFill>
        <p:spPr>
          <a:xfrm>
            <a:off x="682305" y="201561"/>
            <a:ext cx="10024364" cy="6454877"/>
          </a:xfrm>
          <a:prstGeom prst="rect">
            <a:avLst/>
          </a:prstGeom>
        </p:spPr>
      </p:pic>
    </p:spTree>
    <p:extLst>
      <p:ext uri="{BB962C8B-B14F-4D97-AF65-F5344CB8AC3E}">
        <p14:creationId xmlns:p14="http://schemas.microsoft.com/office/powerpoint/2010/main" val="782391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CB9BCF-5F67-14F8-A77D-1E0552C2FC4A}"/>
              </a:ext>
            </a:extLst>
          </p:cNvPr>
          <p:cNvSpPr txBox="1"/>
          <p:nvPr/>
        </p:nvSpPr>
        <p:spPr>
          <a:xfrm>
            <a:off x="275303" y="297114"/>
            <a:ext cx="11592232" cy="6186309"/>
          </a:xfrm>
          <a:prstGeom prst="rect">
            <a:avLst/>
          </a:prstGeom>
          <a:noFill/>
        </p:spPr>
        <p:txBody>
          <a:bodyPr wrap="square">
            <a:spAutoFit/>
          </a:bodyPr>
          <a:lstStyle/>
          <a:p>
            <a:r>
              <a:rPr lang="en-US" sz="2000" b="1" dirty="0">
                <a:solidFill>
                  <a:srgbClr val="FF0000"/>
                </a:solidFill>
                <a:latin typeface="Arial" panose="020B0604020202020204" pitchFamily="34" charset="0"/>
                <a:cs typeface="Arial" panose="020B0604020202020204" pitchFamily="34" charset="0"/>
              </a:rPr>
              <a:t>Timeline</a:t>
            </a:r>
          </a:p>
          <a:p>
            <a:endParaRPr lang="en-US" dirty="0">
              <a:solidFill>
                <a:srgbClr val="FF0000"/>
              </a:solidFill>
              <a:latin typeface="Arial" panose="020B0604020202020204" pitchFamily="34" charset="0"/>
              <a:cs typeface="Arial" panose="020B0604020202020204" pitchFamily="34" charset="0"/>
            </a:endParaRPr>
          </a:p>
          <a:p>
            <a:endParaRPr lang="en-US" sz="1800" dirty="0">
              <a:solidFill>
                <a:srgbClr val="FF0000"/>
              </a:solidFill>
              <a:latin typeface="Arial" panose="020B0604020202020204" pitchFamily="34" charset="0"/>
              <a:cs typeface="Arial" panose="020B0604020202020204" pitchFamily="34" charset="0"/>
            </a:endParaRPr>
          </a:p>
          <a:p>
            <a:endParaRPr lang="en-US" dirty="0">
              <a:solidFill>
                <a:srgbClr val="FF0000"/>
              </a:solidFill>
              <a:latin typeface="Arial" panose="020B0604020202020204" pitchFamily="34" charset="0"/>
              <a:cs typeface="Arial" panose="020B0604020202020204" pitchFamily="34" charset="0"/>
            </a:endParaRPr>
          </a:p>
          <a:p>
            <a:endParaRPr lang="en-US" sz="1800" dirty="0">
              <a:solidFill>
                <a:srgbClr val="FF0000"/>
              </a:solidFill>
              <a:latin typeface="Arial" panose="020B0604020202020204" pitchFamily="34" charset="0"/>
              <a:cs typeface="Arial" panose="020B0604020202020204" pitchFamily="34" charset="0"/>
            </a:endParaRPr>
          </a:p>
          <a:p>
            <a:endParaRPr lang="en-US" dirty="0">
              <a:solidFill>
                <a:srgbClr val="FF0000"/>
              </a:solidFill>
              <a:latin typeface="Arial" panose="020B0604020202020204" pitchFamily="34" charset="0"/>
              <a:cs typeface="Arial" panose="020B0604020202020204" pitchFamily="34" charset="0"/>
            </a:endParaRPr>
          </a:p>
          <a:p>
            <a:endParaRPr lang="en-US" sz="1800" dirty="0">
              <a:solidFill>
                <a:srgbClr val="FF0000"/>
              </a:solidFill>
              <a:latin typeface="Arial" panose="020B0604020202020204" pitchFamily="34" charset="0"/>
              <a:cs typeface="Arial" panose="020B0604020202020204" pitchFamily="34" charset="0"/>
            </a:endParaRPr>
          </a:p>
          <a:p>
            <a:endParaRPr lang="en-US" dirty="0">
              <a:solidFill>
                <a:srgbClr val="FF0000"/>
              </a:solidFill>
              <a:latin typeface="Arial" panose="020B0604020202020204" pitchFamily="34" charset="0"/>
              <a:cs typeface="Arial" panose="020B0604020202020204" pitchFamily="34" charset="0"/>
            </a:endParaRPr>
          </a:p>
          <a:p>
            <a:endParaRPr lang="en-US" sz="1800" dirty="0">
              <a:solidFill>
                <a:srgbClr val="FF0000"/>
              </a:solidFill>
              <a:latin typeface="Arial" panose="020B0604020202020204" pitchFamily="34" charset="0"/>
              <a:cs typeface="Arial" panose="020B0604020202020204" pitchFamily="34" charset="0"/>
            </a:endParaRPr>
          </a:p>
          <a:p>
            <a:endParaRPr lang="en-US" dirty="0">
              <a:solidFill>
                <a:srgbClr val="FF0000"/>
              </a:solidFill>
              <a:latin typeface="Arial" panose="020B0604020202020204" pitchFamily="34" charset="0"/>
              <a:cs typeface="Arial" panose="020B0604020202020204" pitchFamily="34" charset="0"/>
            </a:endParaRPr>
          </a:p>
          <a:p>
            <a:endParaRPr lang="en-US" sz="1800" dirty="0">
              <a:solidFill>
                <a:srgbClr val="FF0000"/>
              </a:solidFill>
              <a:latin typeface="Arial" panose="020B0604020202020204" pitchFamily="34" charset="0"/>
              <a:cs typeface="Arial" panose="020B0604020202020204" pitchFamily="34" charset="0"/>
            </a:endParaRPr>
          </a:p>
          <a:p>
            <a:endParaRPr lang="en-US" dirty="0">
              <a:solidFill>
                <a:srgbClr val="FF0000"/>
              </a:solidFill>
              <a:latin typeface="Arial" panose="020B0604020202020204" pitchFamily="34" charset="0"/>
              <a:cs typeface="Arial" panose="020B0604020202020204" pitchFamily="34" charset="0"/>
            </a:endParaRPr>
          </a:p>
          <a:p>
            <a:endParaRPr lang="en-US" sz="1800" dirty="0">
              <a:solidFill>
                <a:srgbClr val="FF0000"/>
              </a:solidFill>
              <a:latin typeface="Arial" panose="020B0604020202020204" pitchFamily="34" charset="0"/>
              <a:cs typeface="Arial" panose="020B0604020202020204" pitchFamily="34" charset="0"/>
            </a:endParaRPr>
          </a:p>
          <a:p>
            <a:endParaRPr lang="en-US" dirty="0">
              <a:solidFill>
                <a:srgbClr val="FF0000"/>
              </a:solidFill>
              <a:latin typeface="Arial" panose="020B0604020202020204" pitchFamily="34" charset="0"/>
              <a:cs typeface="Arial" panose="020B0604020202020204" pitchFamily="34" charset="0"/>
            </a:endParaRPr>
          </a:p>
          <a:p>
            <a:endParaRPr lang="en-US" sz="1800" dirty="0">
              <a:solidFill>
                <a:srgbClr val="FF0000"/>
              </a:solidFill>
              <a:latin typeface="Arial" panose="020B0604020202020204" pitchFamily="34" charset="0"/>
              <a:cs typeface="Arial" panose="020B0604020202020204" pitchFamily="34" charset="0"/>
            </a:endParaRPr>
          </a:p>
          <a:p>
            <a:endParaRPr lang="en-US" dirty="0">
              <a:solidFill>
                <a:srgbClr val="FF0000"/>
              </a:solidFill>
              <a:latin typeface="Arial" panose="020B0604020202020204" pitchFamily="34" charset="0"/>
              <a:cs typeface="Arial" panose="020B0604020202020204" pitchFamily="34" charset="0"/>
            </a:endParaRPr>
          </a:p>
          <a:p>
            <a:endParaRPr lang="en-US" sz="1800" dirty="0">
              <a:solidFill>
                <a:srgbClr val="FF0000"/>
              </a:solidFill>
              <a:latin typeface="Arial" panose="020B0604020202020204" pitchFamily="34" charset="0"/>
              <a:cs typeface="Arial" panose="020B0604020202020204" pitchFamily="34" charset="0"/>
            </a:endParaRPr>
          </a:p>
          <a:p>
            <a:endParaRPr lang="en-US" dirty="0">
              <a:solidFill>
                <a:srgbClr val="FF0000"/>
              </a:solidFill>
              <a:latin typeface="Arial" panose="020B0604020202020204" pitchFamily="34" charset="0"/>
              <a:cs typeface="Arial" panose="020B0604020202020204" pitchFamily="34" charset="0"/>
            </a:endParaRPr>
          </a:p>
          <a:p>
            <a:endParaRPr lang="en-US" sz="1800" dirty="0">
              <a:solidFill>
                <a:srgbClr val="FF0000"/>
              </a:solidFill>
              <a:latin typeface="Arial" panose="020B0604020202020204" pitchFamily="34" charset="0"/>
              <a:cs typeface="Arial" panose="020B0604020202020204" pitchFamily="34" charset="0"/>
            </a:endParaRPr>
          </a:p>
          <a:p>
            <a:endParaRPr lang="en-US" dirty="0">
              <a:solidFill>
                <a:srgbClr val="FF0000"/>
              </a:solidFill>
              <a:latin typeface="Arial" panose="020B0604020202020204" pitchFamily="34" charset="0"/>
              <a:cs typeface="Arial" panose="020B0604020202020204" pitchFamily="34" charset="0"/>
            </a:endParaRPr>
          </a:p>
          <a:p>
            <a:endParaRPr lang="en-US" sz="1800" dirty="0">
              <a:solidFill>
                <a:srgbClr val="FF0000"/>
              </a:solidFill>
              <a:latin typeface="Arial" panose="020B0604020202020204" pitchFamily="34" charset="0"/>
              <a:cs typeface="Arial" panose="020B0604020202020204" pitchFamily="34" charset="0"/>
            </a:endParaRPr>
          </a:p>
          <a:p>
            <a:endParaRPr lang="en-US" sz="1800" dirty="0">
              <a:solidFill>
                <a:srgbClr val="FF0000"/>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05F8B1C-6605-BDB6-6C4D-D3CA768D1393}"/>
              </a:ext>
            </a:extLst>
          </p:cNvPr>
          <p:cNvPicPr>
            <a:picLocks noChangeAspect="1"/>
          </p:cNvPicPr>
          <p:nvPr/>
        </p:nvPicPr>
        <p:blipFill rotWithShape="1">
          <a:blip r:embed="rId2"/>
          <a:srcRect l="1077" t="1695" r="873" b="3164"/>
          <a:stretch/>
        </p:blipFill>
        <p:spPr>
          <a:xfrm>
            <a:off x="1253613" y="906130"/>
            <a:ext cx="9635612" cy="5577293"/>
          </a:xfrm>
          <a:prstGeom prst="rect">
            <a:avLst/>
          </a:prstGeom>
        </p:spPr>
      </p:pic>
    </p:spTree>
    <p:extLst>
      <p:ext uri="{BB962C8B-B14F-4D97-AF65-F5344CB8AC3E}">
        <p14:creationId xmlns:p14="http://schemas.microsoft.com/office/powerpoint/2010/main" val="1088547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Reference</a:t>
            </a:r>
          </a:p>
        </p:txBody>
      </p:sp>
      <p:sp>
        <p:nvSpPr>
          <p:cNvPr id="3" name="TextBox 2">
            <a:extLst>
              <a:ext uri="{FF2B5EF4-FFF2-40B4-BE49-F238E27FC236}">
                <a16:creationId xmlns:a16="http://schemas.microsoft.com/office/drawing/2014/main" id="{66168532-D141-4AB0-BD29-1663F2877B3E}"/>
              </a:ext>
            </a:extLst>
          </p:cNvPr>
          <p:cNvSpPr txBox="1"/>
          <p:nvPr/>
        </p:nvSpPr>
        <p:spPr>
          <a:xfrm>
            <a:off x="488661" y="833401"/>
            <a:ext cx="11369041" cy="5893921"/>
          </a:xfrm>
          <a:prstGeom prst="rect">
            <a:avLst/>
          </a:prstGeom>
          <a:noFill/>
        </p:spPr>
        <p:txBody>
          <a:bodyPr wrap="square" rtlCol="0">
            <a:spAutoFit/>
          </a:bodyPr>
          <a:lstStyle/>
          <a:p>
            <a:r>
              <a:rPr lang="en-US" sz="2000" b="1" dirty="0">
                <a:solidFill>
                  <a:srgbClr val="FF0000"/>
                </a:solidFill>
                <a:latin typeface="Arial" panose="020B0604020202020204" pitchFamily="34" charset="0"/>
                <a:cs typeface="Arial" panose="020B0604020202020204" pitchFamily="34" charset="0"/>
              </a:rPr>
              <a:t>List of cited papers</a:t>
            </a:r>
          </a:p>
          <a:p>
            <a:endParaRPr lang="en-US" sz="1700" dirty="0">
              <a:solidFill>
                <a:srgbClr val="FF0000"/>
              </a:solidFill>
              <a:latin typeface="Arial" panose="020B0604020202020204" pitchFamily="34" charset="0"/>
              <a:cs typeface="Arial" panose="020B0604020202020204" pitchFamily="34" charset="0"/>
            </a:endParaRPr>
          </a:p>
          <a:p>
            <a:r>
              <a:rPr lang="en-IN" sz="1700" dirty="0">
                <a:latin typeface="Arial" panose="020B0604020202020204" pitchFamily="34" charset="0"/>
                <a:cs typeface="Arial" panose="020B0604020202020204" pitchFamily="34" charset="0"/>
                <a:hlinkClick r:id="rId2"/>
              </a:rPr>
              <a:t>[1] A Dynamic Histogram Equalization for Image Contrast Enhancement M. Abdullah-Al-</a:t>
            </a:r>
            <a:r>
              <a:rPr lang="en-IN" sz="1700" dirty="0" err="1">
                <a:latin typeface="Arial" panose="020B0604020202020204" pitchFamily="34" charset="0"/>
                <a:cs typeface="Arial" panose="020B0604020202020204" pitchFamily="34" charset="0"/>
                <a:hlinkClick r:id="rId2"/>
              </a:rPr>
              <a:t>Wadud</a:t>
            </a:r>
            <a:r>
              <a:rPr lang="en-IN" sz="1700" dirty="0">
                <a:latin typeface="Arial" panose="020B0604020202020204" pitchFamily="34" charset="0"/>
                <a:cs typeface="Arial" panose="020B0604020202020204" pitchFamily="34" charset="0"/>
                <a:hlinkClick r:id="rId2"/>
              </a:rPr>
              <a:t>, Md. </a:t>
            </a:r>
            <a:r>
              <a:rPr lang="en-IN" sz="1700" dirty="0" err="1">
                <a:latin typeface="Arial" panose="020B0604020202020204" pitchFamily="34" charset="0"/>
                <a:cs typeface="Arial" panose="020B0604020202020204" pitchFamily="34" charset="0"/>
                <a:hlinkClick r:id="rId2"/>
              </a:rPr>
              <a:t>Hasanul</a:t>
            </a:r>
            <a:r>
              <a:rPr lang="en-IN" sz="1700" dirty="0">
                <a:latin typeface="Arial" panose="020B0604020202020204" pitchFamily="34" charset="0"/>
                <a:cs typeface="Arial" panose="020B0604020202020204" pitchFamily="34" charset="0"/>
                <a:hlinkClick r:id="rId2"/>
              </a:rPr>
              <a:t> Kabir, M. Ali </a:t>
            </a:r>
            <a:r>
              <a:rPr lang="en-IN" sz="1700" dirty="0" err="1">
                <a:latin typeface="Arial" panose="020B0604020202020204" pitchFamily="34" charset="0"/>
                <a:cs typeface="Arial" panose="020B0604020202020204" pitchFamily="34" charset="0"/>
                <a:hlinkClick r:id="rId2"/>
              </a:rPr>
              <a:t>Akber</a:t>
            </a:r>
            <a:r>
              <a:rPr lang="en-IN" sz="1700" dirty="0">
                <a:latin typeface="Arial" panose="020B0604020202020204" pitchFamily="34" charset="0"/>
                <a:cs typeface="Arial" panose="020B0604020202020204" pitchFamily="34" charset="0"/>
                <a:hlinkClick r:id="rId2"/>
              </a:rPr>
              <a:t> Dewan, and </a:t>
            </a:r>
            <a:r>
              <a:rPr lang="en-IN" sz="1700" dirty="0" err="1">
                <a:latin typeface="Arial" panose="020B0604020202020204" pitchFamily="34" charset="0"/>
                <a:cs typeface="Arial" panose="020B0604020202020204" pitchFamily="34" charset="0"/>
                <a:hlinkClick r:id="rId2"/>
              </a:rPr>
              <a:t>Oksam</a:t>
            </a:r>
            <a:r>
              <a:rPr lang="en-IN" sz="1700" dirty="0">
                <a:latin typeface="Arial" panose="020B0604020202020204" pitchFamily="34" charset="0"/>
                <a:cs typeface="Arial" panose="020B0604020202020204" pitchFamily="34" charset="0"/>
                <a:hlinkClick r:id="rId2"/>
              </a:rPr>
              <a:t> Chae, Member, IEEE </a:t>
            </a:r>
            <a:endParaRPr lang="en-IN" sz="1700" dirty="0">
              <a:latin typeface="Arial" panose="020B0604020202020204" pitchFamily="34" charset="0"/>
              <a:cs typeface="Arial" panose="020B0604020202020204" pitchFamily="34" charset="0"/>
            </a:endParaRPr>
          </a:p>
          <a:p>
            <a:endParaRPr lang="en-IN" sz="1700" dirty="0">
              <a:latin typeface="Arial" panose="020B0604020202020204" pitchFamily="34" charset="0"/>
              <a:cs typeface="Arial" panose="020B0604020202020204" pitchFamily="34" charset="0"/>
            </a:endParaRPr>
          </a:p>
          <a:p>
            <a:r>
              <a:rPr lang="en-IN" sz="1700" dirty="0">
                <a:latin typeface="Arial" panose="020B0604020202020204" pitchFamily="34" charset="0"/>
                <a:cs typeface="Arial" panose="020B0604020202020204" pitchFamily="34" charset="0"/>
                <a:hlinkClick r:id="rId3"/>
              </a:rPr>
              <a:t>[2] </a:t>
            </a:r>
            <a:r>
              <a:rPr lang="en-US" sz="1700" dirty="0">
                <a:latin typeface="Arial" panose="020B0604020202020204" pitchFamily="34" charset="0"/>
                <a:cs typeface="Arial" panose="020B0604020202020204" pitchFamily="34" charset="0"/>
                <a:hlinkClick r:id="rId3"/>
              </a:rPr>
              <a:t>Gray World based Color Correction and Intensity Preservation for Image Enhancement N.M. </a:t>
            </a:r>
            <a:r>
              <a:rPr lang="en-US" sz="1700" dirty="0" err="1">
                <a:latin typeface="Arial" panose="020B0604020202020204" pitchFamily="34" charset="0"/>
                <a:cs typeface="Arial" panose="020B0604020202020204" pitchFamily="34" charset="0"/>
                <a:hlinkClick r:id="rId3"/>
              </a:rPr>
              <a:t>Kwoka</a:t>
            </a:r>
            <a:r>
              <a:rPr lang="en-US" sz="1700" dirty="0">
                <a:latin typeface="Arial" panose="020B0604020202020204" pitchFamily="34" charset="0"/>
                <a:cs typeface="Arial" panose="020B0604020202020204" pitchFamily="34" charset="0"/>
                <a:hlinkClick r:id="rId3"/>
              </a:rPr>
              <a:t>, D. Wanga, X. </a:t>
            </a:r>
            <a:r>
              <a:rPr lang="en-US" sz="1700" dirty="0" err="1">
                <a:latin typeface="Arial" panose="020B0604020202020204" pitchFamily="34" charset="0"/>
                <a:cs typeface="Arial" panose="020B0604020202020204" pitchFamily="34" charset="0"/>
                <a:hlinkClick r:id="rId3"/>
              </a:rPr>
              <a:t>Jiab</a:t>
            </a:r>
            <a:r>
              <a:rPr lang="en-US" sz="1700" dirty="0">
                <a:latin typeface="Arial" panose="020B0604020202020204" pitchFamily="34" charset="0"/>
                <a:cs typeface="Arial" panose="020B0604020202020204" pitchFamily="34" charset="0"/>
                <a:hlinkClick r:id="rId3"/>
              </a:rPr>
              <a:t>, S.Y. </a:t>
            </a:r>
            <a:r>
              <a:rPr lang="en-US" sz="1700" dirty="0" err="1">
                <a:latin typeface="Arial" panose="020B0604020202020204" pitchFamily="34" charset="0"/>
                <a:cs typeface="Arial" panose="020B0604020202020204" pitchFamily="34" charset="0"/>
                <a:hlinkClick r:id="rId3"/>
              </a:rPr>
              <a:t>Chenc</a:t>
            </a:r>
            <a:r>
              <a:rPr lang="en-US" sz="1700" dirty="0">
                <a:latin typeface="Arial" panose="020B0604020202020204" pitchFamily="34" charset="0"/>
                <a:cs typeface="Arial" panose="020B0604020202020204" pitchFamily="34" charset="0"/>
                <a:hlinkClick r:id="rId3"/>
              </a:rPr>
              <a:t>, G. </a:t>
            </a:r>
            <a:r>
              <a:rPr lang="en-US" sz="1700" dirty="0" err="1">
                <a:latin typeface="Arial" panose="020B0604020202020204" pitchFamily="34" charset="0"/>
                <a:cs typeface="Arial" panose="020B0604020202020204" pitchFamily="34" charset="0"/>
                <a:hlinkClick r:id="rId3"/>
              </a:rPr>
              <a:t>Fangd</a:t>
            </a:r>
            <a:r>
              <a:rPr lang="en-US" sz="1700" dirty="0">
                <a:latin typeface="Arial" panose="020B0604020202020204" pitchFamily="34" charset="0"/>
                <a:cs typeface="Arial" panose="020B0604020202020204" pitchFamily="34" charset="0"/>
                <a:hlinkClick r:id="rId3"/>
              </a:rPr>
              <a:t> and Q.P. Hae </a:t>
            </a:r>
            <a:r>
              <a:rPr lang="en-US" sz="1700" dirty="0" err="1">
                <a:latin typeface="Arial" panose="020B0604020202020204" pitchFamily="34" charset="0"/>
                <a:cs typeface="Arial" panose="020B0604020202020204" pitchFamily="34" charset="0"/>
                <a:hlinkClick r:id="rId3"/>
              </a:rPr>
              <a:t>aSchool</a:t>
            </a:r>
            <a:r>
              <a:rPr lang="en-US" sz="1700" dirty="0">
                <a:latin typeface="Arial" panose="020B0604020202020204" pitchFamily="34" charset="0"/>
                <a:cs typeface="Arial" panose="020B0604020202020204" pitchFamily="34" charset="0"/>
                <a:hlinkClick r:id="rId3"/>
              </a:rPr>
              <a:t> of Mechanical and Manufacturing Engineering The University of New South Wales, Australia </a:t>
            </a:r>
            <a:r>
              <a:rPr lang="en-US" sz="1700" dirty="0" err="1">
                <a:latin typeface="Arial" panose="020B0604020202020204" pitchFamily="34" charset="0"/>
                <a:cs typeface="Arial" panose="020B0604020202020204" pitchFamily="34" charset="0"/>
                <a:hlinkClick r:id="rId3"/>
              </a:rPr>
              <a:t>bSchool</a:t>
            </a:r>
            <a:r>
              <a:rPr lang="en-US" sz="1700" dirty="0">
                <a:latin typeface="Arial" panose="020B0604020202020204" pitchFamily="34" charset="0"/>
                <a:cs typeface="Arial" panose="020B0604020202020204" pitchFamily="34" charset="0"/>
                <a:hlinkClick r:id="rId3"/>
              </a:rPr>
              <a:t> of Information Technology and Electrical Engineering The University of New South Wales, Australia </a:t>
            </a:r>
            <a:r>
              <a:rPr lang="en-US" sz="1700" dirty="0" err="1">
                <a:latin typeface="Arial" panose="020B0604020202020204" pitchFamily="34" charset="0"/>
                <a:cs typeface="Arial" panose="020B0604020202020204" pitchFamily="34" charset="0"/>
                <a:hlinkClick r:id="rId3"/>
              </a:rPr>
              <a:t>cCollege</a:t>
            </a:r>
            <a:r>
              <a:rPr lang="en-US" sz="1700" dirty="0">
                <a:latin typeface="Arial" panose="020B0604020202020204" pitchFamily="34" charset="0"/>
                <a:cs typeface="Arial" panose="020B0604020202020204" pitchFamily="34" charset="0"/>
                <a:hlinkClick r:id="rId3"/>
              </a:rPr>
              <a:t> of Computer Science Zhejiang University of Technology, 310023 Hangzhou, China </a:t>
            </a:r>
            <a:r>
              <a:rPr lang="en-US" sz="1700" dirty="0" err="1">
                <a:latin typeface="Arial" panose="020B0604020202020204" pitchFamily="34" charset="0"/>
                <a:cs typeface="Arial" panose="020B0604020202020204" pitchFamily="34" charset="0"/>
                <a:hlinkClick r:id="rId3"/>
              </a:rPr>
              <a:t>dSchool</a:t>
            </a:r>
            <a:r>
              <a:rPr lang="en-US" sz="1700" dirty="0">
                <a:latin typeface="Arial" panose="020B0604020202020204" pitchFamily="34" charset="0"/>
                <a:cs typeface="Arial" panose="020B0604020202020204" pitchFamily="34" charset="0"/>
                <a:hlinkClick r:id="rId3"/>
              </a:rPr>
              <a:t> of Engineering University of Western Sydney, Australia </a:t>
            </a:r>
            <a:r>
              <a:rPr lang="en-US" sz="1700" dirty="0" err="1">
                <a:latin typeface="Arial" panose="020B0604020202020204" pitchFamily="34" charset="0"/>
                <a:cs typeface="Arial" panose="020B0604020202020204" pitchFamily="34" charset="0"/>
                <a:hlinkClick r:id="rId3"/>
              </a:rPr>
              <a:t>eSchool</a:t>
            </a:r>
            <a:r>
              <a:rPr lang="en-US" sz="1700" dirty="0">
                <a:latin typeface="Arial" panose="020B0604020202020204" pitchFamily="34" charset="0"/>
                <a:cs typeface="Arial" panose="020B0604020202020204" pitchFamily="34" charset="0"/>
                <a:hlinkClick r:id="rId3"/>
              </a:rPr>
              <a:t> of Electrical, Mechanical and Mechatronic Systems University of Technology Sydney, Australia</a:t>
            </a:r>
            <a:endParaRPr lang="en-IN" sz="1700" dirty="0">
              <a:latin typeface="Arial" panose="020B0604020202020204" pitchFamily="34" charset="0"/>
              <a:cs typeface="Arial" panose="020B0604020202020204" pitchFamily="34" charset="0"/>
            </a:endParaRPr>
          </a:p>
          <a:p>
            <a:endParaRPr lang="en-IN" sz="1700" dirty="0">
              <a:latin typeface="Arial" panose="020B0604020202020204" pitchFamily="34" charset="0"/>
              <a:cs typeface="Arial" panose="020B0604020202020204" pitchFamily="34" charset="0"/>
            </a:endParaRPr>
          </a:p>
          <a:p>
            <a:r>
              <a:rPr lang="en-IN" sz="1700" dirty="0">
                <a:latin typeface="Arial" panose="020B0604020202020204" pitchFamily="34" charset="0"/>
                <a:cs typeface="Arial" panose="020B0604020202020204" pitchFamily="34" charset="0"/>
                <a:hlinkClick r:id="rId4"/>
              </a:rPr>
              <a:t>[3] Low-Light Image Enhancement: A Comparative Review and Prospects WONJUN KIM , (Member, IEEE) Department of Electrical and Electronics Engineering, </a:t>
            </a:r>
            <a:r>
              <a:rPr lang="en-IN" sz="1700" dirty="0" err="1">
                <a:latin typeface="Arial" panose="020B0604020202020204" pitchFamily="34" charset="0"/>
                <a:cs typeface="Arial" panose="020B0604020202020204" pitchFamily="34" charset="0"/>
                <a:hlinkClick r:id="rId4"/>
              </a:rPr>
              <a:t>Konkuk</a:t>
            </a:r>
            <a:r>
              <a:rPr lang="en-IN" sz="1700" dirty="0">
                <a:latin typeface="Arial" panose="020B0604020202020204" pitchFamily="34" charset="0"/>
                <a:cs typeface="Arial" panose="020B0604020202020204" pitchFamily="34" charset="0"/>
                <a:hlinkClick r:id="rId4"/>
              </a:rPr>
              <a:t> University, Seoul 05029, South Korea </a:t>
            </a:r>
            <a:endParaRPr lang="en-IN" sz="1700" dirty="0">
              <a:latin typeface="Arial" panose="020B0604020202020204" pitchFamily="34" charset="0"/>
              <a:cs typeface="Arial" panose="020B0604020202020204" pitchFamily="34" charset="0"/>
            </a:endParaRPr>
          </a:p>
          <a:p>
            <a:endParaRPr lang="en-IN" sz="1700" dirty="0">
              <a:latin typeface="Arial" panose="020B0604020202020204" pitchFamily="34" charset="0"/>
              <a:cs typeface="Arial" panose="020B0604020202020204" pitchFamily="34" charset="0"/>
            </a:endParaRPr>
          </a:p>
          <a:p>
            <a:r>
              <a:rPr lang="en-IN" sz="1700" dirty="0">
                <a:latin typeface="Arial" panose="020B0604020202020204" pitchFamily="34" charset="0"/>
                <a:cs typeface="Arial" panose="020B0604020202020204" pitchFamily="34" charset="0"/>
                <a:hlinkClick r:id="rId5"/>
              </a:rPr>
              <a:t>[4] DiffLight: Integrating Content and Detail for Low-light Image Enhancement </a:t>
            </a:r>
            <a:r>
              <a:rPr lang="en-IN" sz="1700" dirty="0" err="1">
                <a:latin typeface="Arial" panose="020B0604020202020204" pitchFamily="34" charset="0"/>
                <a:cs typeface="Arial" panose="020B0604020202020204" pitchFamily="34" charset="0"/>
                <a:hlinkClick r:id="rId5"/>
              </a:rPr>
              <a:t>Yixu</a:t>
            </a:r>
            <a:r>
              <a:rPr lang="en-IN" sz="1700" dirty="0">
                <a:latin typeface="Arial" panose="020B0604020202020204" pitchFamily="34" charset="0"/>
                <a:cs typeface="Arial" panose="020B0604020202020204" pitchFamily="34" charset="0"/>
                <a:hlinkClick r:id="rId5"/>
              </a:rPr>
              <a:t> Feng1 </a:t>
            </a:r>
            <a:r>
              <a:rPr lang="en-IN" sz="1700" dirty="0" err="1">
                <a:latin typeface="Arial" panose="020B0604020202020204" pitchFamily="34" charset="0"/>
                <a:cs typeface="Arial" panose="020B0604020202020204" pitchFamily="34" charset="0"/>
                <a:hlinkClick r:id="rId5"/>
              </a:rPr>
              <a:t>Shuo</a:t>
            </a:r>
            <a:r>
              <a:rPr lang="en-IN" sz="1700" dirty="0">
                <a:latin typeface="Arial" panose="020B0604020202020204" pitchFamily="34" charset="0"/>
                <a:cs typeface="Arial" panose="020B0604020202020204" pitchFamily="34" charset="0"/>
                <a:hlinkClick r:id="rId5"/>
              </a:rPr>
              <a:t> Hou1 Haotian Lin1 YuZhu1 PengWu1 WeiDong2 </a:t>
            </a:r>
            <a:r>
              <a:rPr lang="en-IN" sz="1700" dirty="0" err="1">
                <a:latin typeface="Arial" panose="020B0604020202020204" pitchFamily="34" charset="0"/>
                <a:cs typeface="Arial" panose="020B0604020202020204" pitchFamily="34" charset="0"/>
                <a:hlinkClick r:id="rId5"/>
              </a:rPr>
              <a:t>Jinqiu</a:t>
            </a:r>
            <a:r>
              <a:rPr lang="en-IN" sz="1700" dirty="0">
                <a:latin typeface="Arial" panose="020B0604020202020204" pitchFamily="34" charset="0"/>
                <a:cs typeface="Arial" panose="020B0604020202020204" pitchFamily="34" charset="0"/>
                <a:hlinkClick r:id="rId5"/>
              </a:rPr>
              <a:t> Sun1 </a:t>
            </a:r>
            <a:r>
              <a:rPr lang="en-IN" sz="1700" dirty="0" err="1">
                <a:latin typeface="Arial" panose="020B0604020202020204" pitchFamily="34" charset="0"/>
                <a:cs typeface="Arial" panose="020B0604020202020204" pitchFamily="34" charset="0"/>
                <a:hlinkClick r:id="rId5"/>
              </a:rPr>
              <a:t>Qingsen</a:t>
            </a:r>
            <a:r>
              <a:rPr lang="en-IN" sz="1700" dirty="0">
                <a:latin typeface="Arial" panose="020B0604020202020204" pitchFamily="34" charset="0"/>
                <a:cs typeface="Arial" panose="020B0604020202020204" pitchFamily="34" charset="0"/>
                <a:hlinkClick r:id="rId5"/>
              </a:rPr>
              <a:t> Yan1† </a:t>
            </a:r>
            <a:r>
              <a:rPr lang="en-IN" sz="1700" dirty="0" err="1">
                <a:latin typeface="Arial" panose="020B0604020202020204" pitchFamily="34" charset="0"/>
                <a:cs typeface="Arial" panose="020B0604020202020204" pitchFamily="34" charset="0"/>
                <a:hlinkClick r:id="rId5"/>
              </a:rPr>
              <a:t>Yanning</a:t>
            </a:r>
            <a:r>
              <a:rPr lang="en-IN" sz="1700" dirty="0">
                <a:latin typeface="Arial" panose="020B0604020202020204" pitchFamily="34" charset="0"/>
                <a:cs typeface="Arial" panose="020B0604020202020204" pitchFamily="34" charset="0"/>
                <a:hlinkClick r:id="rId5"/>
              </a:rPr>
              <a:t> Zhang1 1Northwestern Polytechnical University 2Xi’an University of Architecture and Technology </a:t>
            </a:r>
            <a:endParaRPr lang="en-IN" sz="1700" dirty="0">
              <a:latin typeface="Arial" panose="020B0604020202020204" pitchFamily="34" charset="0"/>
              <a:cs typeface="Arial" panose="020B0604020202020204" pitchFamily="34" charset="0"/>
            </a:endParaRPr>
          </a:p>
          <a:p>
            <a:endParaRPr lang="en-IN" sz="1700" dirty="0">
              <a:latin typeface="Arial" panose="020B0604020202020204" pitchFamily="34" charset="0"/>
              <a:cs typeface="Arial" panose="020B0604020202020204" pitchFamily="34" charset="0"/>
            </a:endParaRPr>
          </a:p>
          <a:p>
            <a:r>
              <a:rPr lang="en-IN" sz="1700" dirty="0">
                <a:latin typeface="Arial" panose="020B0604020202020204" pitchFamily="34" charset="0"/>
                <a:cs typeface="Arial" panose="020B0604020202020204" pitchFamily="34" charset="0"/>
                <a:hlinkClick r:id="rId6"/>
              </a:rPr>
              <a:t>[5] M2Trans: Multi-Modal Regularized Coarse-to-Fine Transformer for Ultrasound Image Super-Resolution </a:t>
            </a:r>
            <a:r>
              <a:rPr lang="en-IN" sz="1700" dirty="0" err="1">
                <a:latin typeface="Arial" panose="020B0604020202020204" pitchFamily="34" charset="0"/>
                <a:cs typeface="Arial" panose="020B0604020202020204" pitchFamily="34" charset="0"/>
                <a:hlinkClick r:id="rId6"/>
              </a:rPr>
              <a:t>Zhangkai</a:t>
            </a:r>
            <a:r>
              <a:rPr lang="en-IN" sz="1700" dirty="0">
                <a:latin typeface="Arial" panose="020B0604020202020204" pitchFamily="34" charset="0"/>
                <a:cs typeface="Arial" panose="020B0604020202020204" pitchFamily="34" charset="0"/>
                <a:hlinkClick r:id="rId6"/>
              </a:rPr>
              <a:t> Ni, Member, IEEE, </a:t>
            </a:r>
            <a:r>
              <a:rPr lang="en-IN" sz="1700" dirty="0" err="1">
                <a:latin typeface="Arial" panose="020B0604020202020204" pitchFamily="34" charset="0"/>
                <a:cs typeface="Arial" panose="020B0604020202020204" pitchFamily="34" charset="0"/>
                <a:hlinkClick r:id="rId6"/>
              </a:rPr>
              <a:t>Runyu</a:t>
            </a:r>
            <a:r>
              <a:rPr lang="en-IN" sz="1700" dirty="0">
                <a:latin typeface="Arial" panose="020B0604020202020204" pitchFamily="34" charset="0"/>
                <a:cs typeface="Arial" panose="020B0604020202020204" pitchFamily="34" charset="0"/>
                <a:hlinkClick r:id="rId6"/>
              </a:rPr>
              <a:t> Xiao, </a:t>
            </a:r>
            <a:r>
              <a:rPr lang="en-IN" sz="1700" dirty="0" err="1">
                <a:latin typeface="Arial" panose="020B0604020202020204" pitchFamily="34" charset="0"/>
                <a:cs typeface="Arial" panose="020B0604020202020204" pitchFamily="34" charset="0"/>
                <a:hlinkClick r:id="rId6"/>
              </a:rPr>
              <a:t>Wenhan</a:t>
            </a:r>
            <a:r>
              <a:rPr lang="en-IN" sz="1700" dirty="0">
                <a:latin typeface="Arial" panose="020B0604020202020204" pitchFamily="34" charset="0"/>
                <a:cs typeface="Arial" panose="020B0604020202020204" pitchFamily="34" charset="0"/>
                <a:hlinkClick r:id="rId6"/>
              </a:rPr>
              <a:t> Yang, Member, IEEE, </a:t>
            </a:r>
            <a:r>
              <a:rPr lang="en-IN" sz="1700" dirty="0" err="1">
                <a:latin typeface="Arial" panose="020B0604020202020204" pitchFamily="34" charset="0"/>
                <a:cs typeface="Arial" panose="020B0604020202020204" pitchFamily="34" charset="0"/>
                <a:hlinkClick r:id="rId6"/>
              </a:rPr>
              <a:t>Hanli</a:t>
            </a:r>
            <a:r>
              <a:rPr lang="en-IN" sz="1700" dirty="0">
                <a:latin typeface="Arial" panose="020B0604020202020204" pitchFamily="34" charset="0"/>
                <a:cs typeface="Arial" panose="020B0604020202020204" pitchFamily="34" charset="0"/>
                <a:hlinkClick r:id="rId6"/>
              </a:rPr>
              <a:t> Wang, Senior Member, IEEE, </a:t>
            </a:r>
            <a:r>
              <a:rPr lang="en-IN" sz="1700" dirty="0" err="1">
                <a:latin typeface="Arial" panose="020B0604020202020204" pitchFamily="34" charset="0"/>
                <a:cs typeface="Arial" panose="020B0604020202020204" pitchFamily="34" charset="0"/>
                <a:hlinkClick r:id="rId6"/>
              </a:rPr>
              <a:t>Zhihua</a:t>
            </a:r>
            <a:r>
              <a:rPr lang="en-IN" sz="1700" dirty="0">
                <a:latin typeface="Arial" panose="020B0604020202020204" pitchFamily="34" charset="0"/>
                <a:cs typeface="Arial" panose="020B0604020202020204" pitchFamily="34" charset="0"/>
                <a:hlinkClick r:id="rId6"/>
              </a:rPr>
              <a:t> Wang, Lihua Xiang, and </a:t>
            </a:r>
            <a:r>
              <a:rPr lang="en-IN" sz="1700" dirty="0" err="1">
                <a:latin typeface="Arial" panose="020B0604020202020204" pitchFamily="34" charset="0"/>
                <a:cs typeface="Arial" panose="020B0604020202020204" pitchFamily="34" charset="0"/>
                <a:hlinkClick r:id="rId6"/>
              </a:rPr>
              <a:t>Liping</a:t>
            </a:r>
            <a:r>
              <a:rPr lang="en-IN" sz="1700" dirty="0">
                <a:latin typeface="Arial" panose="020B0604020202020204" pitchFamily="34" charset="0"/>
                <a:cs typeface="Arial" panose="020B0604020202020204" pitchFamily="34" charset="0"/>
                <a:hlinkClick r:id="rId6"/>
              </a:rPr>
              <a:t> Sun</a:t>
            </a:r>
            <a:endParaRPr lang="en-US" sz="17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9081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578724"/>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247350"/>
            <a:ext cx="4650377" cy="3139321"/>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Introduction</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Literature Review</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Objectives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Methodology</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References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2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271118" y="931976"/>
            <a:ext cx="11649763" cy="6086282"/>
          </a:xfrm>
          <a:prstGeom prst="rect">
            <a:avLst/>
          </a:prstGeom>
          <a:noFill/>
        </p:spPr>
        <p:txBody>
          <a:bodyPr wrap="square" rtlCol="0">
            <a:spAutoFit/>
          </a:bodyPr>
          <a:lstStyle/>
          <a:p>
            <a:pPr algn="just"/>
            <a:r>
              <a:rPr lang="en-US" sz="2000" b="1" dirty="0">
                <a:solidFill>
                  <a:srgbClr val="FF0000"/>
                </a:solidFill>
                <a:latin typeface="Arial" panose="020B0604020202020204" pitchFamily="34" charset="0"/>
                <a:cs typeface="Arial" panose="020B0604020202020204" pitchFamily="34" charset="0"/>
              </a:rPr>
              <a:t>Technical Concepts (Algorithms) used:</a:t>
            </a:r>
          </a:p>
          <a:p>
            <a:pPr algn="just">
              <a:lnSpc>
                <a:spcPct val="150000"/>
              </a:lnSpc>
            </a:pPr>
            <a:endParaRPr lang="en-US" sz="1700" dirty="0">
              <a:solidFill>
                <a:srgbClr val="FF0000"/>
              </a:solidFill>
              <a:latin typeface="Arial" panose="020B0604020202020204" pitchFamily="34" charset="0"/>
              <a:cs typeface="Arial" panose="020B0604020202020204" pitchFamily="34" charset="0"/>
            </a:endParaRPr>
          </a:p>
          <a:p>
            <a:pPr marL="457200" indent="-457200" algn="just">
              <a:lnSpc>
                <a:spcPct val="150000"/>
              </a:lnSpc>
              <a:buAutoNum type="arabicPeriod"/>
            </a:pPr>
            <a:r>
              <a:rPr lang="en-US" sz="1700" b="1" dirty="0">
                <a:latin typeface="Arial" panose="020B0604020202020204" pitchFamily="34" charset="0"/>
                <a:cs typeface="Arial" panose="020B0604020202020204" pitchFamily="34" charset="0"/>
              </a:rPr>
              <a:t>Image Processing – </a:t>
            </a:r>
            <a:r>
              <a:rPr lang="en-US" sz="1700" dirty="0">
                <a:latin typeface="Arial" panose="020B0604020202020204" pitchFamily="34" charset="0"/>
                <a:cs typeface="Arial" panose="020B0604020202020204" pitchFamily="34" charset="0"/>
              </a:rPr>
              <a:t>We will be first collecting low light images from different online  as well as physical sources. As we are aware that, normally, the images exist in either JPEG format or PNG format, so we will be processing the images to convert them into PPM format. Then, after enhancing the image, we will be again converting the PPM images to JPEG format.</a:t>
            </a:r>
          </a:p>
          <a:p>
            <a:pPr marL="457200" indent="-457200" algn="just">
              <a:lnSpc>
                <a:spcPct val="150000"/>
              </a:lnSpc>
              <a:buAutoNum type="arabicPeriod"/>
            </a:pPr>
            <a:endParaRPr lang="en-US" sz="1700" dirty="0">
              <a:latin typeface="Arial" panose="020B0604020202020204" pitchFamily="34" charset="0"/>
              <a:cs typeface="Arial" panose="020B0604020202020204" pitchFamily="34" charset="0"/>
            </a:endParaRPr>
          </a:p>
          <a:p>
            <a:pPr marL="457200" indent="-457200" algn="just">
              <a:lnSpc>
                <a:spcPct val="150000"/>
              </a:lnSpc>
              <a:buAutoNum type="arabicPeriod"/>
            </a:pPr>
            <a:r>
              <a:rPr lang="en-US" sz="1700" b="1" dirty="0">
                <a:latin typeface="Arial" panose="020B0604020202020204" pitchFamily="34" charset="0"/>
                <a:cs typeface="Arial" panose="020B0604020202020204" pitchFamily="34" charset="0"/>
              </a:rPr>
              <a:t>Image Enhancement – </a:t>
            </a:r>
            <a:r>
              <a:rPr lang="en-US" sz="1700" dirty="0">
                <a:latin typeface="Arial" panose="020B0604020202020204" pitchFamily="34" charset="0"/>
                <a:cs typeface="Arial" panose="020B0604020202020204" pitchFamily="34" charset="0"/>
              </a:rPr>
              <a:t>We will be starting this with smoothening, which will reduce excessive Gaussian Noise from the image. Then, renowned techniques of image enhancement like CLAHE(Contrast Limited Adaptive Histogram Equalization) and Gamma Correction, will be implemented, parallelly on a single image, to enhance contrast and brightness of the image. This will be followed by Shape-Adaptive Discrete Wavelet Transformation, for the fusion of images to a single one. Then, we will be using Gray-World Color Correction and Balance Adjustment technique to enhance the color intensities inside the image. To produce the final enhanced output of the image, we will be first sharpening the image and finally using Inverse Shape-Adaptive Discrete Wavelet Transformation. </a:t>
            </a:r>
          </a:p>
          <a:p>
            <a:pPr algn="just"/>
            <a:endParaRPr lang="en-US" sz="2000"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D997EF-DD29-729B-DEEF-D2C064477F39}"/>
              </a:ext>
            </a:extLst>
          </p:cNvPr>
          <p:cNvSpPr txBox="1"/>
          <p:nvPr/>
        </p:nvSpPr>
        <p:spPr>
          <a:xfrm>
            <a:off x="235974" y="155027"/>
            <a:ext cx="11720052" cy="6547946"/>
          </a:xfrm>
          <a:prstGeom prst="rect">
            <a:avLst/>
          </a:prstGeom>
          <a:noFill/>
        </p:spPr>
        <p:txBody>
          <a:bodyPr wrap="square">
            <a:spAutoFit/>
          </a:bodyPr>
          <a:lstStyle/>
          <a:p>
            <a:pPr algn="just"/>
            <a:endParaRPr lang="en-US" sz="2000" dirty="0">
              <a:solidFill>
                <a:srgbClr val="FF0000"/>
              </a:solidFill>
              <a:latin typeface="Arial" panose="020B0604020202020204" pitchFamily="34" charset="0"/>
              <a:cs typeface="Arial" panose="020B0604020202020204" pitchFamily="34" charset="0"/>
            </a:endParaRPr>
          </a:p>
          <a:p>
            <a:pPr algn="just"/>
            <a:r>
              <a:rPr lang="en-US" sz="2000" b="1" dirty="0">
                <a:solidFill>
                  <a:srgbClr val="FF0000"/>
                </a:solidFill>
                <a:latin typeface="Arial" panose="020B0604020202020204" pitchFamily="34" charset="0"/>
                <a:cs typeface="Arial" panose="020B0604020202020204" pitchFamily="34" charset="0"/>
              </a:rPr>
              <a:t>Motivation</a:t>
            </a:r>
          </a:p>
          <a:p>
            <a:pPr algn="just"/>
            <a:endParaRPr lang="en-US" sz="1200" b="1" dirty="0">
              <a:solidFill>
                <a:srgbClr val="FF0000"/>
              </a:solidFill>
              <a:latin typeface="Arial" panose="020B0604020202020204" pitchFamily="34" charset="0"/>
              <a:cs typeface="Arial" panose="020B0604020202020204" pitchFamily="34" charset="0"/>
            </a:endParaRPr>
          </a:p>
          <a:p>
            <a:pPr marL="285750" indent="-285750" algn="just">
              <a:lnSpc>
                <a:spcPct val="150000"/>
              </a:lnSpc>
              <a:buFont typeface="Wingdings" panose="05000000000000000000" pitchFamily="2" charset="2"/>
              <a:buChar char="§"/>
            </a:pPr>
            <a:r>
              <a:rPr lang="en-US" sz="1700" b="1" u="sng" dirty="0">
                <a:latin typeface="Arial" panose="020B0604020202020204" pitchFamily="34" charset="0"/>
                <a:cs typeface="Arial" panose="020B0604020202020204" pitchFamily="34" charset="0"/>
              </a:rPr>
              <a:t>Real-Life Use Case</a:t>
            </a:r>
            <a:r>
              <a:rPr lang="en-US" sz="1700" b="1" dirty="0">
                <a:latin typeface="Arial" panose="020B0604020202020204" pitchFamily="34" charset="0"/>
                <a:cs typeface="Arial" panose="020B0604020202020204" pitchFamily="34" charset="0"/>
              </a:rPr>
              <a:t> – </a:t>
            </a:r>
            <a:r>
              <a:rPr lang="en-US" sz="1700" dirty="0">
                <a:latin typeface="Arial" panose="020B0604020202020204" pitchFamily="34" charset="0"/>
                <a:cs typeface="Arial" panose="020B0604020202020204" pitchFamily="34" charset="0"/>
              </a:rPr>
              <a:t>Can be used to enhance images captured at night or in low-light conditions, which can be very beneficial in terms of safety and security. </a:t>
            </a:r>
          </a:p>
          <a:p>
            <a:pPr marL="285750" indent="-285750" algn="just">
              <a:lnSpc>
                <a:spcPct val="150000"/>
              </a:lnSpc>
              <a:buFont typeface="Wingdings" panose="05000000000000000000" pitchFamily="2" charset="2"/>
              <a:buChar char="§"/>
            </a:pPr>
            <a:r>
              <a:rPr lang="en-US" sz="1700" b="1" u="sng" dirty="0">
                <a:latin typeface="Arial" panose="020B0604020202020204" pitchFamily="34" charset="0"/>
                <a:cs typeface="Arial" panose="020B0604020202020204" pitchFamily="34" charset="0"/>
              </a:rPr>
              <a:t>For Low-End Devices </a:t>
            </a:r>
            <a:r>
              <a:rPr lang="en-US" sz="1700" b="1" dirty="0">
                <a:latin typeface="Arial" panose="020B0604020202020204" pitchFamily="34" charset="0"/>
                <a:cs typeface="Arial" panose="020B0604020202020204" pitchFamily="34" charset="0"/>
              </a:rPr>
              <a:t>– </a:t>
            </a:r>
            <a:r>
              <a:rPr lang="en-US" sz="1700" dirty="0">
                <a:latin typeface="Arial" panose="020B0604020202020204" pitchFamily="34" charset="0"/>
                <a:cs typeface="Arial" panose="020B0604020202020204" pitchFamily="34" charset="0"/>
              </a:rPr>
              <a:t>As it uses no external libraries or dependencies, it has very less overhead on the machine and eventually it has a fast processing pipeline. As a result, can also be used easily on a low end device. </a:t>
            </a:r>
          </a:p>
          <a:p>
            <a:pPr marL="285750" indent="-285750" algn="just">
              <a:lnSpc>
                <a:spcPct val="150000"/>
              </a:lnSpc>
              <a:buFont typeface="Wingdings" panose="05000000000000000000" pitchFamily="2" charset="2"/>
              <a:buChar char="§"/>
            </a:pPr>
            <a:r>
              <a:rPr lang="en-US" sz="1700" b="1" u="sng" dirty="0">
                <a:latin typeface="Arial" panose="020B0604020202020204" pitchFamily="34" charset="0"/>
                <a:cs typeface="Arial" panose="020B0604020202020204" pitchFamily="34" charset="0"/>
              </a:rPr>
              <a:t>Deeper Understanding of Image Enhancement Concepts</a:t>
            </a:r>
            <a:r>
              <a:rPr lang="en-US" sz="1700" b="1" dirty="0">
                <a:latin typeface="Arial" panose="020B0604020202020204" pitchFamily="34" charset="0"/>
                <a:cs typeface="Arial" panose="020B0604020202020204" pitchFamily="34" charset="0"/>
              </a:rPr>
              <a:t> – </a:t>
            </a:r>
            <a:r>
              <a:rPr lang="en-US" sz="1700" dirty="0">
                <a:latin typeface="Arial" panose="020B0604020202020204" pitchFamily="34" charset="0"/>
                <a:cs typeface="Arial" panose="020B0604020202020204" pitchFamily="34" charset="0"/>
              </a:rPr>
              <a:t>As we are implementing each and every technique from scratch, we will gradually develop a greater understanding of each technique and it would benefit us in longer run to work on other image related projects.</a:t>
            </a:r>
            <a:endParaRPr lang="en-US" sz="1700" u="sng" dirty="0">
              <a:latin typeface="Arial" panose="020B0604020202020204" pitchFamily="34" charset="0"/>
              <a:cs typeface="Arial" panose="020B0604020202020204" pitchFamily="34" charset="0"/>
            </a:endParaRPr>
          </a:p>
          <a:p>
            <a:pPr algn="just"/>
            <a:endParaRPr lang="en-US" sz="2000" dirty="0">
              <a:solidFill>
                <a:srgbClr val="FF0000"/>
              </a:solidFill>
              <a:latin typeface="Arial" panose="020B0604020202020204" pitchFamily="34" charset="0"/>
              <a:cs typeface="Arial" panose="020B0604020202020204" pitchFamily="34" charset="0"/>
            </a:endParaRPr>
          </a:p>
          <a:p>
            <a:pPr algn="just"/>
            <a:r>
              <a:rPr lang="en-US" sz="2000" b="1" dirty="0">
                <a:solidFill>
                  <a:srgbClr val="FF0000"/>
                </a:solidFill>
                <a:latin typeface="Arial" panose="020B0604020202020204" pitchFamily="34" charset="0"/>
                <a:cs typeface="Arial" panose="020B0604020202020204" pitchFamily="34" charset="0"/>
              </a:rPr>
              <a:t>Problem Statement</a:t>
            </a:r>
          </a:p>
          <a:p>
            <a:pPr algn="just"/>
            <a:endParaRPr lang="en-US" sz="1400" b="1" dirty="0">
              <a:solidFill>
                <a:srgbClr val="FF0000"/>
              </a:solidFill>
              <a:latin typeface="Arial" panose="020B0604020202020204" pitchFamily="34" charset="0"/>
              <a:cs typeface="Arial" panose="020B0604020202020204" pitchFamily="34" charset="0"/>
            </a:endParaRPr>
          </a:p>
          <a:p>
            <a:pPr algn="just">
              <a:lnSpc>
                <a:spcPct val="150000"/>
              </a:lnSpc>
            </a:pPr>
            <a:r>
              <a:rPr lang="en-US" sz="1700" dirty="0">
                <a:solidFill>
                  <a:schemeClr val="bg2">
                    <a:lumMod val="10000"/>
                  </a:schemeClr>
                </a:solidFill>
                <a:latin typeface="Arial" panose="020B0604020202020204" pitchFamily="34" charset="0"/>
                <a:cs typeface="Arial" panose="020B0604020202020204" pitchFamily="34" charset="0"/>
              </a:rPr>
              <a:t>Many digital images, particularly those captured in suboptimal conditions such as low-light, suffer from quality issues such as low brightness, inadequate contrast, noise, and blurriness. Such degraded images are less useful for analysis or viewing. While there are existing solutions and number of applications to enhance images, they often rely on external libraries, which may not be practical for lightweight applications or environments with limited resources.</a:t>
            </a:r>
          </a:p>
          <a:p>
            <a:pPr algn="just"/>
            <a:endParaRPr lang="en-US" sz="1900" dirty="0">
              <a:solidFill>
                <a:schemeClr val="bg2">
                  <a:lumMod val="1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7461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E99D71-9A17-CE26-A652-5B7DC4B14473}"/>
              </a:ext>
            </a:extLst>
          </p:cNvPr>
          <p:cNvSpPr txBox="1"/>
          <p:nvPr/>
        </p:nvSpPr>
        <p:spPr>
          <a:xfrm>
            <a:off x="235974" y="121556"/>
            <a:ext cx="11617975" cy="6614888"/>
          </a:xfrm>
          <a:prstGeom prst="rect">
            <a:avLst/>
          </a:prstGeom>
          <a:noFill/>
        </p:spPr>
        <p:txBody>
          <a:bodyPr wrap="square">
            <a:spAutoFit/>
          </a:bodyPr>
          <a:lstStyle/>
          <a:p>
            <a:pPr algn="just"/>
            <a:r>
              <a:rPr lang="en-US" sz="2000" b="1" dirty="0">
                <a:solidFill>
                  <a:srgbClr val="FF0000"/>
                </a:solidFill>
                <a:latin typeface="Arial" panose="020B0604020202020204" pitchFamily="34" charset="0"/>
                <a:cs typeface="Arial" panose="020B0604020202020204" pitchFamily="34" charset="0"/>
              </a:rPr>
              <a:t>Area of application</a:t>
            </a:r>
          </a:p>
          <a:p>
            <a:pPr algn="just"/>
            <a:endParaRPr lang="en-US" sz="1000" dirty="0">
              <a:latin typeface="Arial" panose="020B0604020202020204" pitchFamily="34" charset="0"/>
              <a:cs typeface="Arial" panose="020B0604020202020204" pitchFamily="34" charset="0"/>
            </a:endParaRPr>
          </a:p>
          <a:p>
            <a:pPr algn="just">
              <a:lnSpc>
                <a:spcPct val="150000"/>
              </a:lnSpc>
            </a:pPr>
            <a:r>
              <a:rPr lang="en-US" sz="1700" dirty="0">
                <a:latin typeface="Arial" panose="020B0604020202020204" pitchFamily="34" charset="0"/>
                <a:cs typeface="Arial" panose="020B0604020202020204" pitchFamily="34" charset="0"/>
              </a:rPr>
              <a:t>This project can be beneficial in multiple areas like:</a:t>
            </a:r>
          </a:p>
          <a:p>
            <a:pPr marL="342900" indent="-342900" algn="just">
              <a:lnSpc>
                <a:spcPct val="150000"/>
              </a:lnSpc>
              <a:buFont typeface="Wingdings" panose="05000000000000000000" pitchFamily="2" charset="2"/>
              <a:buChar char="§"/>
            </a:pPr>
            <a:r>
              <a:rPr lang="en-US" sz="1700" b="1" dirty="0">
                <a:latin typeface="Arial" panose="020B0604020202020204" pitchFamily="34" charset="0"/>
                <a:cs typeface="Arial" panose="020B0604020202020204" pitchFamily="34" charset="0"/>
              </a:rPr>
              <a:t>Surveillance Systems:</a:t>
            </a:r>
            <a:r>
              <a:rPr lang="en-US" sz="1700" dirty="0">
                <a:latin typeface="Arial" panose="020B0604020202020204" pitchFamily="34" charset="0"/>
                <a:cs typeface="Arial" panose="020B0604020202020204" pitchFamily="34" charset="0"/>
              </a:rPr>
              <a:t> In enhancing low-light images captured by security cameras to improve visibility and ultimately contributing in increased safety.</a:t>
            </a:r>
          </a:p>
          <a:p>
            <a:pPr marL="342900" indent="-342900" algn="just">
              <a:lnSpc>
                <a:spcPct val="150000"/>
              </a:lnSpc>
              <a:buFont typeface="Wingdings" panose="05000000000000000000" pitchFamily="2" charset="2"/>
              <a:buChar char="§"/>
            </a:pPr>
            <a:r>
              <a:rPr lang="en-US" sz="1700" b="1" dirty="0">
                <a:latin typeface="Arial" panose="020B0604020202020204" pitchFamily="34" charset="0"/>
                <a:cs typeface="Arial" panose="020B0604020202020204" pitchFamily="34" charset="0"/>
              </a:rPr>
              <a:t>Medical Imaging: </a:t>
            </a:r>
            <a:r>
              <a:rPr lang="en-US" sz="1700" dirty="0">
                <a:latin typeface="Arial" panose="020B0604020202020204" pitchFamily="34" charset="0"/>
                <a:cs typeface="Arial" panose="020B0604020202020204" pitchFamily="34" charset="0"/>
              </a:rPr>
              <a:t>In enhancing images for better diagnosis and analysis which are blurry/ not clear due to some reasons or captured under low-light conditions.</a:t>
            </a:r>
          </a:p>
          <a:p>
            <a:pPr marL="342900" indent="-342900" algn="just">
              <a:lnSpc>
                <a:spcPct val="150000"/>
              </a:lnSpc>
              <a:buFont typeface="Wingdings" panose="05000000000000000000" pitchFamily="2" charset="2"/>
              <a:buChar char="§"/>
            </a:pPr>
            <a:r>
              <a:rPr lang="en-US" sz="1700" b="1" dirty="0">
                <a:latin typeface="Arial" panose="020B0604020202020204" pitchFamily="34" charset="0"/>
                <a:cs typeface="Arial" panose="020B0604020202020204" pitchFamily="34" charset="0"/>
              </a:rPr>
              <a:t>Mobile Photography: </a:t>
            </a:r>
            <a:r>
              <a:rPr lang="en-US" sz="1700" dirty="0">
                <a:latin typeface="Arial" panose="020B0604020202020204" pitchFamily="34" charset="0"/>
                <a:cs typeface="Arial" panose="020B0604020202020204" pitchFamily="34" charset="0"/>
              </a:rPr>
              <a:t>Improving quality of the pictures that are distorted or captured in poor lighting. Especially useful for low-end devices.</a:t>
            </a:r>
          </a:p>
          <a:p>
            <a:pPr marL="342900" indent="-342900" algn="just">
              <a:lnSpc>
                <a:spcPct val="150000"/>
              </a:lnSpc>
              <a:buFont typeface="Wingdings" panose="05000000000000000000" pitchFamily="2" charset="2"/>
              <a:buChar char="§"/>
            </a:pPr>
            <a:r>
              <a:rPr lang="en-US" sz="1700" b="1" dirty="0">
                <a:latin typeface="Arial" panose="020B0604020202020204" pitchFamily="34" charset="0"/>
                <a:cs typeface="Arial" panose="020B0604020202020204" pitchFamily="34" charset="0"/>
              </a:rPr>
              <a:t>Forensics:</a:t>
            </a:r>
            <a:r>
              <a:rPr lang="en-US" sz="1700" dirty="0">
                <a:latin typeface="Arial" panose="020B0604020202020204" pitchFamily="34" charset="0"/>
                <a:cs typeface="Arial" panose="020B0604020202020204" pitchFamily="34" charset="0"/>
              </a:rPr>
              <a:t> Enhancing pictures from crime scenes, which have been taken in dim light conditions, ultimately revealing more details.</a:t>
            </a:r>
            <a:endParaRPr lang="en-US" sz="1700" b="1" dirty="0">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
            </a:pPr>
            <a:r>
              <a:rPr lang="en-US" sz="1700" b="1" dirty="0">
                <a:latin typeface="Arial" panose="020B0604020202020204" pitchFamily="34" charset="0"/>
                <a:cs typeface="Arial" panose="020B0604020202020204" pitchFamily="34" charset="0"/>
              </a:rPr>
              <a:t>Remote Sensing: </a:t>
            </a:r>
            <a:r>
              <a:rPr lang="en-US" sz="1700" dirty="0">
                <a:latin typeface="Arial" panose="020B0604020202020204" pitchFamily="34" charset="0"/>
                <a:cs typeface="Arial" panose="020B0604020202020204" pitchFamily="34" charset="0"/>
              </a:rPr>
              <a:t>Improving images captured from drones or satellites during night operations.</a:t>
            </a:r>
            <a:endParaRPr lang="en-US" sz="1700" b="1" dirty="0">
              <a:latin typeface="Arial" panose="020B0604020202020204" pitchFamily="34" charset="0"/>
              <a:cs typeface="Arial" panose="020B0604020202020204" pitchFamily="34" charset="0"/>
            </a:endParaRPr>
          </a:p>
          <a:p>
            <a:pPr algn="just"/>
            <a:endParaRPr lang="en-US" sz="2000" dirty="0">
              <a:solidFill>
                <a:srgbClr val="FF0000"/>
              </a:solidFill>
              <a:latin typeface="Arial" panose="020B0604020202020204" pitchFamily="34" charset="0"/>
              <a:cs typeface="Arial" panose="020B0604020202020204" pitchFamily="34" charset="0"/>
            </a:endParaRPr>
          </a:p>
          <a:p>
            <a:pPr algn="just"/>
            <a:r>
              <a:rPr lang="en-US" sz="2000" b="1" dirty="0">
                <a:solidFill>
                  <a:srgbClr val="FF0000"/>
                </a:solidFill>
                <a:latin typeface="Arial" panose="020B0604020202020204" pitchFamily="34" charset="0"/>
                <a:cs typeface="Arial" panose="020B0604020202020204" pitchFamily="34" charset="0"/>
              </a:rPr>
              <a:t>Dataset and input format</a:t>
            </a:r>
          </a:p>
          <a:p>
            <a:pPr marL="342900" indent="-342900" algn="just">
              <a:lnSpc>
                <a:spcPct val="150000"/>
              </a:lnSpc>
              <a:buFont typeface="Wingdings" panose="05000000000000000000" pitchFamily="2" charset="2"/>
              <a:buChar char="§"/>
            </a:pPr>
            <a:r>
              <a:rPr lang="en-US" sz="1700" b="1" dirty="0">
                <a:solidFill>
                  <a:schemeClr val="bg2">
                    <a:lumMod val="10000"/>
                  </a:schemeClr>
                </a:solidFill>
                <a:latin typeface="Arial" panose="020B0604020202020204" pitchFamily="34" charset="0"/>
                <a:cs typeface="Arial" panose="020B0604020202020204" pitchFamily="34" charset="0"/>
              </a:rPr>
              <a:t>Dataset: </a:t>
            </a:r>
            <a:r>
              <a:rPr lang="en-US" sz="1700" dirty="0">
                <a:solidFill>
                  <a:schemeClr val="bg2">
                    <a:lumMod val="10000"/>
                  </a:schemeClr>
                </a:solidFill>
                <a:latin typeface="Arial" panose="020B0604020202020204" pitchFamily="34" charset="0"/>
                <a:cs typeface="Arial" panose="020B0604020202020204" pitchFamily="34" charset="0"/>
              </a:rPr>
              <a:t>ExDark Dataset, which is the collection of low-light images from various sources, is being used during the testing phase of the project. Otherwise, real-time image data will be used.</a:t>
            </a:r>
          </a:p>
          <a:p>
            <a:pPr marL="342900" indent="-342900" algn="just">
              <a:lnSpc>
                <a:spcPct val="150000"/>
              </a:lnSpc>
              <a:buFont typeface="Wingdings" panose="05000000000000000000" pitchFamily="2" charset="2"/>
              <a:buChar char="§"/>
            </a:pPr>
            <a:r>
              <a:rPr lang="en-US" sz="1700" b="1" dirty="0">
                <a:solidFill>
                  <a:schemeClr val="bg2">
                    <a:lumMod val="10000"/>
                  </a:schemeClr>
                </a:solidFill>
                <a:latin typeface="Arial" panose="020B0604020202020204" pitchFamily="34" charset="0"/>
                <a:cs typeface="Arial" panose="020B0604020202020204" pitchFamily="34" charset="0"/>
              </a:rPr>
              <a:t>Input Format: </a:t>
            </a:r>
            <a:r>
              <a:rPr lang="en-US" sz="1700" dirty="0">
                <a:solidFill>
                  <a:schemeClr val="bg2">
                    <a:lumMod val="10000"/>
                  </a:schemeClr>
                </a:solidFill>
                <a:latin typeface="Arial" panose="020B0604020202020204" pitchFamily="34" charset="0"/>
                <a:cs typeface="Arial" panose="020B0604020202020204" pitchFamily="34" charset="0"/>
              </a:rPr>
              <a:t>The input images should be in the PPM format, containing raw RGB pixel data, which can be processed directly by the C++ program without using external libraries.</a:t>
            </a:r>
            <a:endParaRPr lang="en-US" sz="1700" b="1" dirty="0">
              <a:solidFill>
                <a:schemeClr val="bg2">
                  <a:lumMod val="1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9646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146065"/>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382073" y="833402"/>
            <a:ext cx="11623114" cy="5763116"/>
          </a:xfrm>
          <a:prstGeom prst="rect">
            <a:avLst/>
          </a:prstGeom>
          <a:noFill/>
        </p:spPr>
        <p:txBody>
          <a:bodyPr wrap="square" rtlCol="0">
            <a:spAutoFit/>
          </a:bodyPr>
          <a:lstStyle/>
          <a:p>
            <a:pPr marL="0" marR="0" lvl="0" indent="0" algn="just" defTabSz="914400" rtl="0" eaLnBrk="1" fontAlgn="auto" latinLnBrk="0" hangingPunct="1">
              <a:spcBef>
                <a:spcPts val="0"/>
              </a:spcBef>
              <a:spcAft>
                <a:spcPts val="0"/>
              </a:spcAft>
              <a:buClrTx/>
              <a:buSzTx/>
              <a:buFontTx/>
              <a:buNone/>
              <a:tabLst/>
              <a:defRPr/>
            </a:pPr>
            <a:r>
              <a:rPr kumimoji="0" lang="en-US" b="1"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Cite Related work</a:t>
            </a:r>
          </a:p>
          <a:p>
            <a:pPr marL="0" marR="0" lvl="0" indent="0" algn="just" defTabSz="914400" rtl="0" eaLnBrk="1" fontAlgn="auto" latinLnBrk="0" hangingPunct="1">
              <a:spcBef>
                <a:spcPts val="0"/>
              </a:spcBef>
              <a:spcAft>
                <a:spcPts val="0"/>
              </a:spcAft>
              <a:buClrTx/>
              <a:buSzTx/>
              <a:buFontTx/>
              <a:buNone/>
              <a:tabLst/>
              <a:defRPr/>
            </a:pPr>
            <a:endParaRPr kumimoji="0" lang="en-US" sz="1050" b="1"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endParaRPr>
          </a:p>
          <a:p>
            <a:pPr marL="0" marR="0" lvl="0" indent="0" algn="just" defTabSz="914400" rtl="0" eaLnBrk="1" fontAlgn="auto" latinLnBrk="0" hangingPunct="1">
              <a:spcBef>
                <a:spcPts val="0"/>
              </a:spcBef>
              <a:spcAft>
                <a:spcPts val="0"/>
              </a:spcAft>
              <a:buClrTx/>
              <a:buSzTx/>
              <a:buFontTx/>
              <a:buNone/>
              <a:tabLst/>
              <a:defRPr/>
            </a:pPr>
            <a:r>
              <a:rPr lang="en-US" sz="1700" dirty="0">
                <a:latin typeface="Arial" panose="020B0604020202020204" pitchFamily="34" charset="0"/>
                <a:cs typeface="Arial" panose="020B0604020202020204" pitchFamily="34" charset="0"/>
              </a:rPr>
              <a:t>The topic of the study is concerned with the research of various techniques of image enhancement at large, with focus on directions that are intended to increase contrast and visibility in marginal lighting conditions. It was seen that hand crafted methods along with learning-based methods have been employed for its realization. There is poor agreement when using conventional techniques, and methods of averaging are significantly inferior to novel approaches developed to overcome these challenges. A wide range of research work has focused on reconstructing histogram equalization (HE) which is dominant for enhancing image contrast. Global Histogram Equalization (GHE) has been widely applied, but it results in the over-amplification of high frequency gray level resulting in low frequency level contrast reduction. Local Histogram Equalization (LHE) is better than the global approach in this regard by applying the histogram equalization to smaller sections of the image at a time but this leads to problems associated with Practical Issues including noise and over enhancement </a:t>
            </a:r>
            <a:r>
              <a:rPr lang="en-US" sz="1700" dirty="0">
                <a:latin typeface="Arial" panose="020B0604020202020204" pitchFamily="34" charset="0"/>
                <a:cs typeface="Arial" panose="020B0604020202020204" pitchFamily="34" charset="0"/>
                <a:hlinkClick r:id="rId2" action="ppaction://hlinksldjump"/>
              </a:rPr>
              <a:t>[1]</a:t>
            </a:r>
            <a:r>
              <a:rPr lang="en-US" sz="1700" dirty="0">
                <a:latin typeface="Arial" panose="020B0604020202020204" pitchFamily="34" charset="0"/>
                <a:cs typeface="Arial" panose="020B0604020202020204" pitchFamily="34" charset="0"/>
              </a:rPr>
              <a:t>. </a:t>
            </a:r>
          </a:p>
          <a:p>
            <a:pPr marL="0" marR="0" lvl="0" indent="0" algn="just" defTabSz="914400" rtl="0" eaLnBrk="1" fontAlgn="auto" latinLnBrk="0" hangingPunct="1">
              <a:spcBef>
                <a:spcPts val="0"/>
              </a:spcBef>
              <a:spcAft>
                <a:spcPts val="0"/>
              </a:spcAft>
              <a:buClrTx/>
              <a:buSzTx/>
              <a:buFontTx/>
              <a:buNone/>
              <a:tabLst/>
              <a:defRPr/>
            </a:pPr>
            <a:r>
              <a:rPr lang="en-US" sz="1700" dirty="0">
                <a:latin typeface="Arial" panose="020B0604020202020204" pitchFamily="34" charset="0"/>
                <a:cs typeface="Arial" panose="020B0604020202020204" pitchFamily="34" charset="0"/>
              </a:rPr>
              <a:t>DHE divides the image histogram into sub-histograms which do not contain any large components. High dynamic sub-histograms are assigned dynamic range of gray levels depending on its input and cumulative distribution function. This approach prevents small features from being hidden and leads to moderate amplifiers of contrast across the image which means enhancement without large side effects </a:t>
            </a:r>
            <a:r>
              <a:rPr lang="en-US" sz="1700" dirty="0">
                <a:latin typeface="Arial" panose="020B0604020202020204" pitchFamily="34" charset="0"/>
                <a:cs typeface="Arial" panose="020B0604020202020204" pitchFamily="34" charset="0"/>
                <a:hlinkClick r:id="rId2" action="ppaction://hlinksldjump"/>
              </a:rPr>
              <a:t>[1]</a:t>
            </a:r>
            <a:r>
              <a:rPr lang="en-US" sz="1700" dirty="0">
                <a:latin typeface="Arial" panose="020B0604020202020204" pitchFamily="34" charset="0"/>
                <a:cs typeface="Arial" panose="020B0604020202020204" pitchFamily="34" charset="0"/>
              </a:rPr>
              <a:t>. DHE has been adopted in medical imaging mainly in the process of making the X-ray images to reveal the bone structure and possible fractures clearly. It assists the radiologists to perform their work more effectively by coming up with more enhanced images that enhance the chances of arriving at accurate diagnosis results. HS changes the histogram to the required density which is not easy to find out for each image. DHS goes further than this by constructing the specified histogram from the input image while at the same time maintaining some of the original histogram characteristics in addition to giving a moderate degree of enhanced histogram </a:t>
            </a:r>
            <a:r>
              <a:rPr lang="en-US" sz="1700" dirty="0">
                <a:latin typeface="Arial" panose="020B0604020202020204" pitchFamily="34" charset="0"/>
                <a:cs typeface="Arial" panose="020B0604020202020204" pitchFamily="34" charset="0"/>
                <a:hlinkClick r:id="rId2" action="ppaction://hlinksldjump"/>
              </a:rPr>
              <a:t>[1]</a:t>
            </a:r>
            <a:r>
              <a:rPr lang="en-US" sz="1700" dirty="0">
                <a:latin typeface="Arial" panose="020B0604020202020204" pitchFamily="34" charset="0"/>
                <a:cs typeface="Arial" panose="020B0604020202020204" pitchFamily="34" charset="0"/>
              </a:rPr>
              <a:t>. </a:t>
            </a:r>
            <a:endParaRPr kumimoji="0" lang="en-US" sz="2000" b="0" i="0" u="none" strike="noStrike" kern="1200" cap="none" spc="0" normalizeH="0" baseline="0" noProof="0" dirty="0">
              <a:ln>
                <a:noFill/>
              </a:ln>
              <a:solidFill>
                <a:schemeClr val="accent2"/>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507963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BCD38D-6AD8-929D-E29A-CD5C5E50E958}"/>
              </a:ext>
            </a:extLst>
          </p:cNvPr>
          <p:cNvSpPr txBox="1"/>
          <p:nvPr/>
        </p:nvSpPr>
        <p:spPr>
          <a:xfrm>
            <a:off x="388374" y="742231"/>
            <a:ext cx="11415252" cy="5632311"/>
          </a:xfrm>
          <a:prstGeom prst="rect">
            <a:avLst/>
          </a:prstGeom>
          <a:noFill/>
        </p:spPr>
        <p:txBody>
          <a:bodyPr wrap="square">
            <a:spAutoFit/>
          </a:bodyPr>
          <a:lstStyle/>
          <a:p>
            <a:pPr algn="just"/>
            <a:r>
              <a:rPr lang="en-US" dirty="0">
                <a:latin typeface="Arial" panose="020B0604020202020204" pitchFamily="34" charset="0"/>
                <a:cs typeface="Arial" panose="020B0604020202020204" pitchFamily="34" charset="0"/>
              </a:rPr>
              <a:t>In satellite image processing, DHS has been applied to the image obtained at night or early morning where the illumination surrounding objects is least favorable. In this regard, DHS is particularly useful in that it minimizes the changes applied to the actual histogram characteristics that can affect the general landscape at the base, albeit improving the definition of such objects as water and city in the process</a:t>
            </a:r>
            <a:r>
              <a:rPr lang="en-US" dirty="0">
                <a:latin typeface="Arial" panose="020B0604020202020204" pitchFamily="34" charset="0"/>
                <a:cs typeface="Arial" panose="020B0604020202020204" pitchFamily="34" charset="0"/>
                <a:hlinkClick r:id="rId2" action="ppaction://hlinksldjump"/>
              </a:rPr>
              <a:t>[5]</a:t>
            </a:r>
            <a:r>
              <a:rPr lang="en-US" dirty="0">
                <a:latin typeface="Arial" panose="020B0604020202020204" pitchFamily="34" charset="0"/>
                <a:cs typeface="Arial" panose="020B0604020202020204" pitchFamily="34" charset="0"/>
              </a:rPr>
              <a:t>. </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RMSHE has enhanced feature over the methods such as the bi-histogram equalization (BBHE). It recursively divides the histogram for the bestiality of contrast but sometimes it hampers or adds some noise or artifacts </a:t>
            </a:r>
            <a:r>
              <a:rPr lang="en-US" dirty="0">
                <a:latin typeface="Arial" panose="020B0604020202020204" pitchFamily="34" charset="0"/>
                <a:cs typeface="Arial" panose="020B0604020202020204" pitchFamily="34" charset="0"/>
                <a:hlinkClick r:id="rId2" action="ppaction://hlinksldjump"/>
              </a:rPr>
              <a:t>[1]</a:t>
            </a:r>
            <a:r>
              <a:rPr lang="en-US" dirty="0">
                <a:latin typeface="Arial" panose="020B0604020202020204" pitchFamily="34" charset="0"/>
                <a:cs typeface="Arial" panose="020B0604020202020204" pitchFamily="34" charset="0"/>
              </a:rPr>
              <a:t>. </a:t>
            </a:r>
          </a:p>
          <a:p>
            <a:pPr algn="just"/>
            <a:r>
              <a:rPr lang="en-US" dirty="0">
                <a:latin typeface="Arial" panose="020B0604020202020204" pitchFamily="34" charset="0"/>
                <a:cs typeface="Arial" panose="020B0604020202020204" pitchFamily="34" charset="0"/>
              </a:rPr>
              <a:t>Images captured by digital cameras are vulnerable to quality degradations due to non-ideal illumination conditions such as dominated lighting source colors, where images so obtained may not faithfully reproduce the scene chromatics accurately. While it is a complicated process to control the scene illumination, color correction used as a post-processing procedure, is becoming an attractive solution. This research has developed an approach for color correction based on a modified implementation of the gray world assumption. The image color is adjusted by employing a gamma correction to satisfy the gray world assumption and avoid color saturation as encountered in the conventional approach. In order to further improve the image visual quality, an intensity preservation criterion is adopted as an additional means to produce the resultant image. With the normalization of intensity in accordance with the original image, an enhanced image both in color and intensity, is finally obtained. A collection of color images are used in an experiment to verify the proposed algorithm. Results have indicated that the proposed method is effective in producing enhanced images in the context of color enhancements</a:t>
            </a:r>
            <a:r>
              <a:rPr lang="en-US" dirty="0">
                <a:latin typeface="Arial" panose="020B0604020202020204" pitchFamily="34" charset="0"/>
                <a:cs typeface="Arial" panose="020B0604020202020204" pitchFamily="34" charset="0"/>
                <a:hlinkClick r:id="rId2" action="ppaction://hlinksldjump"/>
              </a:rPr>
              <a:t>[2]</a:t>
            </a:r>
            <a:r>
              <a:rPr lang="en-US" dirty="0">
                <a:latin typeface="Arial" panose="020B0604020202020204" pitchFamily="34" charset="0"/>
                <a:cs typeface="Arial" panose="020B0604020202020204" pitchFamily="34" charset="0"/>
              </a:rPr>
              <a:t>.</a:t>
            </a:r>
          </a:p>
          <a:p>
            <a:pPr algn="just"/>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8473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A6450C-AD2E-A372-C14D-0DF7296AD6D0}"/>
              </a:ext>
            </a:extLst>
          </p:cNvPr>
          <p:cNvSpPr txBox="1"/>
          <p:nvPr/>
        </p:nvSpPr>
        <p:spPr>
          <a:xfrm>
            <a:off x="250723" y="636485"/>
            <a:ext cx="11690554" cy="6093976"/>
          </a:xfrm>
          <a:prstGeom prst="rect">
            <a:avLst/>
          </a:prstGeom>
          <a:noFill/>
        </p:spPr>
        <p:txBody>
          <a:bodyPr wrap="square">
            <a:spAutoFit/>
          </a:bodyPr>
          <a:lstStyle/>
          <a:p>
            <a:pPr algn="just"/>
            <a:r>
              <a:rPr lang="en-US" sz="1700" dirty="0">
                <a:latin typeface="Arial" panose="020B0604020202020204" pitchFamily="34" charset="0"/>
                <a:cs typeface="Arial" panose="020B0604020202020204" pitchFamily="34" charset="0"/>
              </a:rPr>
              <a:t>The paper by W. Kim categorizes these techniques into two broad groups: classic feature-based and learning-based methods of approach on the one hand. These methods use statistical models, pixel intensity histograms and the Retinex theory to produce enhanced images. They have been beneficial in numerous situations but they generally have problems with issues related to smooth, spatially gradated, lighting changes which yield inconsistent levels of improvement across an image </a:t>
            </a:r>
            <a:r>
              <a:rPr lang="en-US" sz="1700" dirty="0">
                <a:latin typeface="Arial" panose="020B0604020202020204" pitchFamily="34" charset="0"/>
                <a:cs typeface="Arial" panose="020B0604020202020204" pitchFamily="34" charset="0"/>
                <a:hlinkClick r:id="rId2" action="ppaction://hlinksldjump"/>
              </a:rPr>
              <a:t>[3]</a:t>
            </a:r>
            <a:r>
              <a:rPr lang="en-US" sz="1700" dirty="0">
                <a:latin typeface="Arial" panose="020B0604020202020204" pitchFamily="34" charset="0"/>
                <a:cs typeface="Arial" panose="020B0604020202020204" pitchFamily="34" charset="0"/>
              </a:rPr>
              <a:t>. </a:t>
            </a:r>
          </a:p>
          <a:p>
            <a:pPr algn="just"/>
            <a:endParaRPr lang="en-US" sz="1000" dirty="0">
              <a:latin typeface="Arial" panose="020B0604020202020204" pitchFamily="34" charset="0"/>
              <a:cs typeface="Arial" panose="020B0604020202020204" pitchFamily="34" charset="0"/>
            </a:endParaRPr>
          </a:p>
          <a:p>
            <a:pPr algn="just"/>
            <a:r>
              <a:rPr lang="en-US" sz="1700" dirty="0">
                <a:latin typeface="Arial" panose="020B0604020202020204" pitchFamily="34" charset="0"/>
                <a:cs typeface="Arial" panose="020B0604020202020204" pitchFamily="34" charset="0"/>
              </a:rPr>
              <a:t>The Retinex-based techniques have also been applied in security surveillance and other systems to improve the image quality that is usually captured during the night. These methods assisted in increasing brightness for chances of recognizing threats or suspects in recorded videos. Recent deep learning methods have produced significant performance enhancements for low light image recovery since they directly learn from low illuminance and well-illuminated images. However, these methods are had a learning bias issue since they are highly dependent on characteristics of the training data. To avoid this, the use of unsupervised and zero-reference models is encouraged, and it is believed these could improve the images without necessarily requiring paired training data, and this would reduce learning bias, thus improving generalization </a:t>
            </a:r>
            <a:r>
              <a:rPr lang="en-US" sz="1700" dirty="0">
                <a:latin typeface="Arial" panose="020B0604020202020204" pitchFamily="34" charset="0"/>
                <a:cs typeface="Arial" panose="020B0604020202020204" pitchFamily="34" charset="0"/>
                <a:hlinkClick r:id="rId2" action="ppaction://hlinksldjump"/>
              </a:rPr>
              <a:t>[3]</a:t>
            </a:r>
            <a:r>
              <a:rPr lang="en-US" sz="1700" dirty="0">
                <a:latin typeface="Arial" panose="020B0604020202020204" pitchFamily="34" charset="0"/>
                <a:cs typeface="Arial" panose="020B0604020202020204" pitchFamily="34" charset="0"/>
              </a:rPr>
              <a:t>. </a:t>
            </a:r>
          </a:p>
          <a:p>
            <a:pPr algn="just"/>
            <a:endParaRPr lang="en-US" sz="1050" dirty="0">
              <a:latin typeface="Arial" panose="020B0604020202020204" pitchFamily="34" charset="0"/>
              <a:cs typeface="Arial" panose="020B0604020202020204" pitchFamily="34" charset="0"/>
            </a:endParaRPr>
          </a:p>
          <a:p>
            <a:pPr algn="just"/>
            <a:r>
              <a:rPr lang="en-US" sz="1700" dirty="0">
                <a:latin typeface="Arial" panose="020B0604020202020204" pitchFamily="34" charset="0"/>
                <a:cs typeface="Arial" panose="020B0604020202020204" pitchFamily="34" charset="0"/>
              </a:rPr>
              <a:t>One of the applications of learning-based methods has been applied in automotive systems, especially in improving the feed from night vision cameras. This makes it easy to identify pedestrians, animals and other cars on the road especially during the night hence improving and enhancing safety. A new approach adopted in the recent CVPRW 2024 paper, called DiffLight, combines the use of a diffusion model in the removal of noises and the use of an end-to-end </a:t>
            </a:r>
            <a:r>
              <a:rPr lang="en-US" sz="1700" dirty="0" err="1">
                <a:latin typeface="Arial" panose="020B0604020202020204" pitchFamily="34" charset="0"/>
                <a:cs typeface="Arial" panose="020B0604020202020204" pitchFamily="34" charset="0"/>
              </a:rPr>
              <a:t>UNet</a:t>
            </a:r>
            <a:r>
              <a:rPr lang="en-US" sz="1700" dirty="0">
                <a:latin typeface="Arial" panose="020B0604020202020204" pitchFamily="34" charset="0"/>
                <a:cs typeface="Arial" panose="020B0604020202020204" pitchFamily="34" charset="0"/>
              </a:rPr>
              <a:t> Transformer in the enhancement of low light images. This also incorporates new work like the Light Full-Former that comes with a newer Light Full-Attention (LFA) module and another advancement known as the Progressive Patch Fusion (PPF) technique which helps to reduce block artifacts and perform remarkably better than the prior models particularly in low-lighting scenarios </a:t>
            </a:r>
            <a:r>
              <a:rPr lang="en-US" sz="1700" dirty="0">
                <a:latin typeface="Arial" panose="020B0604020202020204" pitchFamily="34" charset="0"/>
                <a:cs typeface="Arial" panose="020B0604020202020204" pitchFamily="34" charset="0"/>
                <a:hlinkClick r:id="rId2" action="ppaction://hlinksldjump"/>
              </a:rPr>
              <a:t>[4]</a:t>
            </a:r>
            <a:r>
              <a:rPr lang="en-US" sz="1700" dirty="0">
                <a:latin typeface="Arial" panose="020B0604020202020204" pitchFamily="34" charset="0"/>
                <a:cs typeface="Arial" panose="020B0604020202020204" pitchFamily="34" charset="0"/>
              </a:rPr>
              <a:t>. </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135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9A31A8-FCF8-4015-4F50-9E13563125CC}"/>
              </a:ext>
            </a:extLst>
          </p:cNvPr>
          <p:cNvSpPr txBox="1"/>
          <p:nvPr/>
        </p:nvSpPr>
        <p:spPr>
          <a:xfrm>
            <a:off x="344130" y="365940"/>
            <a:ext cx="2723535" cy="369332"/>
          </a:xfrm>
          <a:prstGeom prst="rect">
            <a:avLst/>
          </a:prstGeom>
          <a:noFill/>
        </p:spPr>
        <p:txBody>
          <a:bodyPr wrap="square">
            <a:spAutoFit/>
          </a:bodyPr>
          <a:lstStyle/>
          <a:p>
            <a:pPr algn="just"/>
            <a:r>
              <a:rPr lang="en-US" sz="1800" b="1" dirty="0">
                <a:solidFill>
                  <a:srgbClr val="FF0000"/>
                </a:solidFill>
                <a:latin typeface="Arial" panose="020B0604020202020204" pitchFamily="34" charset="0"/>
                <a:cs typeface="Arial" panose="020B0604020202020204" pitchFamily="34" charset="0"/>
              </a:rPr>
              <a:t>SWOT Analysis:</a:t>
            </a:r>
          </a:p>
        </p:txBody>
      </p:sp>
      <p:sp>
        <p:nvSpPr>
          <p:cNvPr id="2" name="Rectangle: Rounded Corners 1">
            <a:extLst>
              <a:ext uri="{FF2B5EF4-FFF2-40B4-BE49-F238E27FC236}">
                <a16:creationId xmlns:a16="http://schemas.microsoft.com/office/drawing/2014/main" id="{A67A4D39-7B8F-58B0-815D-1F6B44DDB871}"/>
              </a:ext>
            </a:extLst>
          </p:cNvPr>
          <p:cNvSpPr/>
          <p:nvPr/>
        </p:nvSpPr>
        <p:spPr>
          <a:xfrm>
            <a:off x="730043" y="1519085"/>
            <a:ext cx="2241755" cy="4606412"/>
          </a:xfrm>
          <a:prstGeom prst="roundRect">
            <a:avLst/>
          </a:prstGeom>
          <a:gradFill flip="none" rotWithShape="1">
            <a:gsLst>
              <a:gs pos="0">
                <a:srgbClr val="8DDF29">
                  <a:shade val="30000"/>
                  <a:satMod val="115000"/>
                </a:srgbClr>
              </a:gs>
              <a:gs pos="50000">
                <a:srgbClr val="8DDF29">
                  <a:shade val="67500"/>
                  <a:satMod val="115000"/>
                </a:srgbClr>
              </a:gs>
              <a:gs pos="100000">
                <a:srgbClr val="8DDF29">
                  <a:shade val="100000"/>
                  <a:satMod val="115000"/>
                </a:srgbClr>
              </a:gs>
            </a:gsLst>
            <a:lin ang="2700000" scaled="1"/>
            <a:tileRect/>
          </a:gra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Rounded Corners 3">
            <a:extLst>
              <a:ext uri="{FF2B5EF4-FFF2-40B4-BE49-F238E27FC236}">
                <a16:creationId xmlns:a16="http://schemas.microsoft.com/office/drawing/2014/main" id="{F7C07EAA-69BE-4331-B67E-B00824F04701}"/>
              </a:ext>
            </a:extLst>
          </p:cNvPr>
          <p:cNvSpPr/>
          <p:nvPr/>
        </p:nvSpPr>
        <p:spPr>
          <a:xfrm>
            <a:off x="3539612" y="1519086"/>
            <a:ext cx="2250131" cy="4606411"/>
          </a:xfrm>
          <a:prstGeom prst="roundRect">
            <a:avLst/>
          </a:prstGeom>
          <a:gradFill flip="none" rotWithShape="1">
            <a:gsLst>
              <a:gs pos="0">
                <a:srgbClr val="FF0066">
                  <a:tint val="66000"/>
                  <a:satMod val="160000"/>
                </a:srgbClr>
              </a:gs>
              <a:gs pos="50000">
                <a:srgbClr val="FF0066">
                  <a:tint val="44500"/>
                  <a:satMod val="160000"/>
                </a:srgbClr>
              </a:gs>
              <a:gs pos="100000">
                <a:srgbClr val="FF0066">
                  <a:tint val="23500"/>
                  <a:satMod val="160000"/>
                </a:srgbClr>
              </a:gs>
            </a:gsLst>
            <a:path path="circle">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Rounded Corners 4">
            <a:extLst>
              <a:ext uri="{FF2B5EF4-FFF2-40B4-BE49-F238E27FC236}">
                <a16:creationId xmlns:a16="http://schemas.microsoft.com/office/drawing/2014/main" id="{5593B45A-6CCD-D11B-79BF-2DD695ED371A}"/>
              </a:ext>
            </a:extLst>
          </p:cNvPr>
          <p:cNvSpPr/>
          <p:nvPr/>
        </p:nvSpPr>
        <p:spPr>
          <a:xfrm>
            <a:off x="6371302" y="1519087"/>
            <a:ext cx="2301645" cy="4606410"/>
          </a:xfrm>
          <a:prstGeom prst="roundRect">
            <a:avLst/>
          </a:prstGeom>
          <a:gradFill flip="none" rotWithShape="1">
            <a:gsLst>
              <a:gs pos="0">
                <a:srgbClr val="46B0FA">
                  <a:shade val="30000"/>
                  <a:satMod val="115000"/>
                </a:srgbClr>
              </a:gs>
              <a:gs pos="50000">
                <a:srgbClr val="46B0FA">
                  <a:shade val="67500"/>
                  <a:satMod val="115000"/>
                </a:srgbClr>
              </a:gs>
              <a:gs pos="100000">
                <a:srgbClr val="46B0FA">
                  <a:shade val="100000"/>
                  <a:satMod val="115000"/>
                </a:srgbClr>
              </a:gs>
            </a:gsLst>
            <a:lin ang="5400000" scaled="1"/>
            <a:tileRect/>
          </a:gra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B03D19E4-184E-96EF-72DF-9FD7646FDF07}"/>
              </a:ext>
            </a:extLst>
          </p:cNvPr>
          <p:cNvSpPr/>
          <p:nvPr/>
        </p:nvSpPr>
        <p:spPr>
          <a:xfrm>
            <a:off x="9210259" y="1519085"/>
            <a:ext cx="2241755" cy="4606410"/>
          </a:xfrm>
          <a:prstGeom prst="roundRect">
            <a:avLst/>
          </a:prstGeom>
          <a:gradFill flip="none" rotWithShape="1">
            <a:gsLst>
              <a:gs pos="0">
                <a:srgbClr val="FF9900">
                  <a:shade val="30000"/>
                  <a:satMod val="115000"/>
                </a:srgbClr>
              </a:gs>
              <a:gs pos="50000">
                <a:srgbClr val="FF9900">
                  <a:shade val="67500"/>
                  <a:satMod val="115000"/>
                </a:srgbClr>
              </a:gs>
              <a:gs pos="100000">
                <a:srgbClr val="FF9900">
                  <a:shade val="100000"/>
                  <a:satMod val="115000"/>
                </a:srgbClr>
              </a:gs>
            </a:gsLst>
            <a:lin ang="8100000" scaled="1"/>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ardrop 8">
            <a:extLst>
              <a:ext uri="{FF2B5EF4-FFF2-40B4-BE49-F238E27FC236}">
                <a16:creationId xmlns:a16="http://schemas.microsoft.com/office/drawing/2014/main" id="{E090D1C9-4F90-7312-3468-8AD1F87CCCA2}"/>
              </a:ext>
            </a:extLst>
          </p:cNvPr>
          <p:cNvSpPr/>
          <p:nvPr/>
        </p:nvSpPr>
        <p:spPr>
          <a:xfrm>
            <a:off x="7103810" y="1064518"/>
            <a:ext cx="855406" cy="924232"/>
          </a:xfrm>
          <a:prstGeom prst="teardrop">
            <a:avLst/>
          </a:prstGeom>
          <a:solidFill>
            <a:schemeClr val="bg1"/>
          </a:solidFill>
          <a:ln>
            <a:solidFill>
              <a:schemeClr val="bg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effectLst>
                  <a:outerShdw blurRad="38100" dist="38100" dir="2700000" algn="tl">
                    <a:srgbClr val="000000">
                      <a:alpha val="43137"/>
                    </a:srgbClr>
                  </a:outerShdw>
                </a:effectLst>
                <a:latin typeface="AVICENNA" panose="02000500000000000000" pitchFamily="2" charset="0"/>
              </a:rPr>
              <a:t>O</a:t>
            </a:r>
            <a:endParaRPr lang="en-IN" sz="4400" dirty="0">
              <a:solidFill>
                <a:schemeClr val="tx1"/>
              </a:solidFill>
              <a:effectLst>
                <a:outerShdw blurRad="38100" dist="38100" dir="2700000" algn="tl">
                  <a:srgbClr val="000000">
                    <a:alpha val="43137"/>
                  </a:srgbClr>
                </a:outerShdw>
              </a:effectLst>
              <a:latin typeface="AVICENNA" panose="02000500000000000000" pitchFamily="2" charset="0"/>
            </a:endParaRPr>
          </a:p>
        </p:txBody>
      </p:sp>
      <p:sp>
        <p:nvSpPr>
          <p:cNvPr id="10" name="Teardrop 9">
            <a:extLst>
              <a:ext uri="{FF2B5EF4-FFF2-40B4-BE49-F238E27FC236}">
                <a16:creationId xmlns:a16="http://schemas.microsoft.com/office/drawing/2014/main" id="{42750303-5736-DA70-4A34-ED62846FFE8F}"/>
              </a:ext>
            </a:extLst>
          </p:cNvPr>
          <p:cNvSpPr/>
          <p:nvPr/>
        </p:nvSpPr>
        <p:spPr>
          <a:xfrm>
            <a:off x="9877521" y="1056969"/>
            <a:ext cx="855406" cy="924232"/>
          </a:xfrm>
          <a:prstGeom prst="teardrop">
            <a:avLst/>
          </a:prstGeom>
          <a:solidFill>
            <a:schemeClr val="bg1"/>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600" dirty="0">
                <a:solidFill>
                  <a:schemeClr val="tx1"/>
                </a:solidFill>
                <a:effectLst>
                  <a:outerShdw blurRad="38100" dist="38100" dir="2700000" algn="tl">
                    <a:srgbClr val="000000">
                      <a:alpha val="43137"/>
                    </a:srgbClr>
                  </a:outerShdw>
                </a:effectLst>
                <a:latin typeface="AVICENNA" panose="02000500000000000000" pitchFamily="2" charset="0"/>
              </a:rPr>
              <a:t>T</a:t>
            </a:r>
            <a:endParaRPr lang="en-IN" sz="4600" dirty="0">
              <a:solidFill>
                <a:schemeClr val="tx1"/>
              </a:solidFill>
              <a:effectLst>
                <a:outerShdw blurRad="38100" dist="38100" dir="2700000" algn="tl">
                  <a:srgbClr val="000000">
                    <a:alpha val="43137"/>
                  </a:srgbClr>
                </a:outerShdw>
              </a:effectLst>
              <a:latin typeface="AVICENNA" panose="02000500000000000000" pitchFamily="2" charset="0"/>
            </a:endParaRPr>
          </a:p>
        </p:txBody>
      </p:sp>
      <p:sp>
        <p:nvSpPr>
          <p:cNvPr id="7" name="Teardrop 6">
            <a:extLst>
              <a:ext uri="{FF2B5EF4-FFF2-40B4-BE49-F238E27FC236}">
                <a16:creationId xmlns:a16="http://schemas.microsoft.com/office/drawing/2014/main" id="{5E2B7711-8769-694D-4736-5DE1CC34D72F}"/>
              </a:ext>
            </a:extLst>
          </p:cNvPr>
          <p:cNvSpPr/>
          <p:nvPr/>
        </p:nvSpPr>
        <p:spPr>
          <a:xfrm>
            <a:off x="1423217" y="1056969"/>
            <a:ext cx="855406" cy="924232"/>
          </a:xfrm>
          <a:prstGeom prst="teardrop">
            <a:avLst/>
          </a:prstGeom>
          <a:solidFill>
            <a:schemeClr val="bg1"/>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600" dirty="0">
                <a:solidFill>
                  <a:schemeClr val="tx1"/>
                </a:solidFill>
                <a:effectLst>
                  <a:outerShdw blurRad="38100" dist="38100" dir="2700000" algn="tl">
                    <a:srgbClr val="000000">
                      <a:alpha val="43137"/>
                    </a:srgbClr>
                  </a:outerShdw>
                </a:effectLst>
                <a:latin typeface="AVICENNA" panose="02000500000000000000" pitchFamily="2" charset="0"/>
                <a:ea typeface="Noto Sans Black" panose="020B0502040504020204" pitchFamily="34" charset="0"/>
                <a:cs typeface="Noto Sans Black" panose="020B0502040504020204" pitchFamily="34" charset="0"/>
              </a:rPr>
              <a:t>S</a:t>
            </a:r>
            <a:endParaRPr lang="en-IN" sz="4600" dirty="0">
              <a:solidFill>
                <a:schemeClr val="tx1"/>
              </a:solidFill>
              <a:effectLst>
                <a:outerShdw blurRad="38100" dist="38100" dir="2700000" algn="tl">
                  <a:srgbClr val="000000">
                    <a:alpha val="43137"/>
                  </a:srgbClr>
                </a:outerShdw>
              </a:effectLst>
              <a:latin typeface="AVICENNA" panose="02000500000000000000" pitchFamily="2" charset="0"/>
              <a:ea typeface="Noto Sans Black" panose="020B0502040504020204" pitchFamily="34" charset="0"/>
              <a:cs typeface="Noto Sans Black" panose="020B0502040504020204" pitchFamily="34" charset="0"/>
            </a:endParaRPr>
          </a:p>
        </p:txBody>
      </p:sp>
      <p:sp>
        <p:nvSpPr>
          <p:cNvPr id="8" name="Teardrop 7">
            <a:extLst>
              <a:ext uri="{FF2B5EF4-FFF2-40B4-BE49-F238E27FC236}">
                <a16:creationId xmlns:a16="http://schemas.microsoft.com/office/drawing/2014/main" id="{B7E6B8F5-B83A-42A9-DAD7-98E9A97F4712}"/>
              </a:ext>
            </a:extLst>
          </p:cNvPr>
          <p:cNvSpPr/>
          <p:nvPr/>
        </p:nvSpPr>
        <p:spPr>
          <a:xfrm>
            <a:off x="4232786" y="1056971"/>
            <a:ext cx="855406" cy="924232"/>
          </a:xfrm>
          <a:prstGeom prst="teardrop">
            <a:avLst/>
          </a:prstGeom>
          <a:solidFill>
            <a:schemeClr val="bg1"/>
          </a:solidFill>
          <a:ln>
            <a:no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200" dirty="0">
                <a:solidFill>
                  <a:schemeClr val="tx1"/>
                </a:solidFill>
                <a:effectLst>
                  <a:outerShdw blurRad="38100" dist="38100" dir="2700000" algn="tl">
                    <a:srgbClr val="000000">
                      <a:alpha val="43137"/>
                    </a:srgbClr>
                  </a:outerShdw>
                </a:effectLst>
                <a:latin typeface="AVICENNA" panose="02000500000000000000" pitchFamily="2" charset="0"/>
              </a:rPr>
              <a:t>W</a:t>
            </a:r>
            <a:endParaRPr lang="en-IN" sz="4200" dirty="0">
              <a:solidFill>
                <a:schemeClr val="tx1"/>
              </a:solidFill>
              <a:effectLst>
                <a:outerShdw blurRad="38100" dist="38100" dir="2700000" algn="tl">
                  <a:srgbClr val="000000">
                    <a:alpha val="43137"/>
                  </a:srgbClr>
                </a:outerShdw>
              </a:effectLst>
              <a:latin typeface="AVICENNA" panose="02000500000000000000" pitchFamily="2" charset="0"/>
            </a:endParaRPr>
          </a:p>
        </p:txBody>
      </p:sp>
      <p:sp>
        <p:nvSpPr>
          <p:cNvPr id="11" name="Rectangle 10">
            <a:extLst>
              <a:ext uri="{FF2B5EF4-FFF2-40B4-BE49-F238E27FC236}">
                <a16:creationId xmlns:a16="http://schemas.microsoft.com/office/drawing/2014/main" id="{5487C278-F952-E0DD-5716-29C34F7C7D1D}"/>
              </a:ext>
            </a:extLst>
          </p:cNvPr>
          <p:cNvSpPr/>
          <p:nvPr/>
        </p:nvSpPr>
        <p:spPr>
          <a:xfrm>
            <a:off x="730041" y="2148349"/>
            <a:ext cx="2241754" cy="5899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latin typeface="Comication" pitchFamily="2" charset="0"/>
              </a:rPr>
              <a:t>STRENGTHS</a:t>
            </a:r>
            <a:endParaRPr lang="en-IN" sz="2600" dirty="0">
              <a:solidFill>
                <a:schemeClr val="tx1"/>
              </a:solidFill>
              <a:latin typeface="Comication" pitchFamily="2" charset="0"/>
            </a:endParaRPr>
          </a:p>
        </p:txBody>
      </p:sp>
      <p:sp>
        <p:nvSpPr>
          <p:cNvPr id="12" name="Rectangle 11">
            <a:extLst>
              <a:ext uri="{FF2B5EF4-FFF2-40B4-BE49-F238E27FC236}">
                <a16:creationId xmlns:a16="http://schemas.microsoft.com/office/drawing/2014/main" id="{491E79ED-AB58-B8DA-3200-0DC8CA08A0A6}"/>
              </a:ext>
            </a:extLst>
          </p:cNvPr>
          <p:cNvSpPr/>
          <p:nvPr/>
        </p:nvSpPr>
        <p:spPr>
          <a:xfrm>
            <a:off x="9210260" y="2148349"/>
            <a:ext cx="2241754" cy="5899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latin typeface="Comication" pitchFamily="2" charset="0"/>
              </a:rPr>
              <a:t>THREATS</a:t>
            </a:r>
            <a:endParaRPr lang="en-IN" sz="2600" dirty="0">
              <a:solidFill>
                <a:schemeClr val="tx1"/>
              </a:solidFill>
              <a:latin typeface="Comication" pitchFamily="2" charset="0"/>
            </a:endParaRPr>
          </a:p>
        </p:txBody>
      </p:sp>
      <p:sp>
        <p:nvSpPr>
          <p:cNvPr id="13" name="Rectangle 12">
            <a:extLst>
              <a:ext uri="{FF2B5EF4-FFF2-40B4-BE49-F238E27FC236}">
                <a16:creationId xmlns:a16="http://schemas.microsoft.com/office/drawing/2014/main" id="{10C238AC-04AC-1A5F-48C1-389114EB7820}"/>
              </a:ext>
            </a:extLst>
          </p:cNvPr>
          <p:cNvSpPr/>
          <p:nvPr/>
        </p:nvSpPr>
        <p:spPr>
          <a:xfrm>
            <a:off x="6371297" y="2148349"/>
            <a:ext cx="2301645" cy="5899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latin typeface="Comication" pitchFamily="2" charset="0"/>
              </a:rPr>
              <a:t>OPPORTUNITIES</a:t>
            </a:r>
            <a:endParaRPr lang="en-IN" sz="2600" dirty="0">
              <a:solidFill>
                <a:schemeClr val="tx1"/>
              </a:solidFill>
              <a:latin typeface="Comication" pitchFamily="2" charset="0"/>
            </a:endParaRPr>
          </a:p>
        </p:txBody>
      </p:sp>
      <p:sp>
        <p:nvSpPr>
          <p:cNvPr id="14" name="Rectangle 13">
            <a:extLst>
              <a:ext uri="{FF2B5EF4-FFF2-40B4-BE49-F238E27FC236}">
                <a16:creationId xmlns:a16="http://schemas.microsoft.com/office/drawing/2014/main" id="{549CE569-1E59-1EDB-2A4A-52C56480A8C8}"/>
              </a:ext>
            </a:extLst>
          </p:cNvPr>
          <p:cNvSpPr/>
          <p:nvPr/>
        </p:nvSpPr>
        <p:spPr>
          <a:xfrm>
            <a:off x="3539609" y="2148348"/>
            <a:ext cx="2250134" cy="5899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latin typeface="Comication" pitchFamily="2" charset="0"/>
              </a:rPr>
              <a:t>WEAKNESSES</a:t>
            </a:r>
            <a:endParaRPr lang="en-IN" sz="2600" dirty="0">
              <a:solidFill>
                <a:schemeClr val="tx1"/>
              </a:solidFill>
              <a:latin typeface="Comication" pitchFamily="2" charset="0"/>
            </a:endParaRPr>
          </a:p>
        </p:txBody>
      </p:sp>
      <p:pic>
        <p:nvPicPr>
          <p:cNvPr id="25" name="Picture 24">
            <a:extLst>
              <a:ext uri="{FF2B5EF4-FFF2-40B4-BE49-F238E27FC236}">
                <a16:creationId xmlns:a16="http://schemas.microsoft.com/office/drawing/2014/main" id="{B97F7648-8275-936B-C9F5-8D369B7858D5}"/>
              </a:ext>
            </a:extLst>
          </p:cNvPr>
          <p:cNvPicPr>
            <a:picLocks noChangeAspect="1"/>
          </p:cNvPicPr>
          <p:nvPr/>
        </p:nvPicPr>
        <p:blipFill>
          <a:blip r:embed="rId2"/>
          <a:stretch>
            <a:fillRect/>
          </a:stretch>
        </p:blipFill>
        <p:spPr>
          <a:xfrm>
            <a:off x="1341981" y="2889072"/>
            <a:ext cx="1017874" cy="981879"/>
          </a:xfrm>
          <a:prstGeom prst="rect">
            <a:avLst/>
          </a:prstGeom>
        </p:spPr>
      </p:pic>
      <p:pic>
        <p:nvPicPr>
          <p:cNvPr id="27" name="Picture 26">
            <a:extLst>
              <a:ext uri="{FF2B5EF4-FFF2-40B4-BE49-F238E27FC236}">
                <a16:creationId xmlns:a16="http://schemas.microsoft.com/office/drawing/2014/main" id="{367A9B98-C585-5DB3-43BF-93C9C05FE721}"/>
              </a:ext>
            </a:extLst>
          </p:cNvPr>
          <p:cNvPicPr>
            <a:picLocks noChangeAspect="1"/>
          </p:cNvPicPr>
          <p:nvPr/>
        </p:nvPicPr>
        <p:blipFill>
          <a:blip r:embed="rId3"/>
          <a:stretch>
            <a:fillRect/>
          </a:stretch>
        </p:blipFill>
        <p:spPr>
          <a:xfrm>
            <a:off x="4251524" y="3010666"/>
            <a:ext cx="836668" cy="836668"/>
          </a:xfrm>
          <a:prstGeom prst="rect">
            <a:avLst/>
          </a:prstGeom>
        </p:spPr>
      </p:pic>
      <p:pic>
        <p:nvPicPr>
          <p:cNvPr id="29" name="Picture 28">
            <a:extLst>
              <a:ext uri="{FF2B5EF4-FFF2-40B4-BE49-F238E27FC236}">
                <a16:creationId xmlns:a16="http://schemas.microsoft.com/office/drawing/2014/main" id="{1B2FA07A-65B2-E4BF-1DEA-54F303A7C253}"/>
              </a:ext>
            </a:extLst>
          </p:cNvPr>
          <p:cNvPicPr>
            <a:picLocks noChangeAspect="1"/>
          </p:cNvPicPr>
          <p:nvPr/>
        </p:nvPicPr>
        <p:blipFill>
          <a:blip r:embed="rId4"/>
          <a:stretch>
            <a:fillRect/>
          </a:stretch>
        </p:blipFill>
        <p:spPr>
          <a:xfrm>
            <a:off x="6747834" y="2605722"/>
            <a:ext cx="1548580" cy="1548580"/>
          </a:xfrm>
          <a:prstGeom prst="rect">
            <a:avLst/>
          </a:prstGeom>
        </p:spPr>
      </p:pic>
      <p:pic>
        <p:nvPicPr>
          <p:cNvPr id="31" name="Picture 30">
            <a:extLst>
              <a:ext uri="{FF2B5EF4-FFF2-40B4-BE49-F238E27FC236}">
                <a16:creationId xmlns:a16="http://schemas.microsoft.com/office/drawing/2014/main" id="{C3EB0DF1-8838-395D-E9F3-83E1A3E8BEBC}"/>
              </a:ext>
            </a:extLst>
          </p:cNvPr>
          <p:cNvPicPr>
            <a:picLocks noChangeAspect="1"/>
          </p:cNvPicPr>
          <p:nvPr/>
        </p:nvPicPr>
        <p:blipFill>
          <a:blip r:embed="rId5"/>
          <a:stretch>
            <a:fillRect/>
          </a:stretch>
        </p:blipFill>
        <p:spPr>
          <a:xfrm>
            <a:off x="9670455" y="2931900"/>
            <a:ext cx="1321362" cy="1076270"/>
          </a:xfrm>
          <a:prstGeom prst="rect">
            <a:avLst/>
          </a:prstGeom>
        </p:spPr>
      </p:pic>
      <p:sp>
        <p:nvSpPr>
          <p:cNvPr id="32" name="TextBox 31">
            <a:extLst>
              <a:ext uri="{FF2B5EF4-FFF2-40B4-BE49-F238E27FC236}">
                <a16:creationId xmlns:a16="http://schemas.microsoft.com/office/drawing/2014/main" id="{AFAC0B7E-B017-1CEA-5AFC-DBB3E87F1469}"/>
              </a:ext>
            </a:extLst>
          </p:cNvPr>
          <p:cNvSpPr txBox="1"/>
          <p:nvPr/>
        </p:nvSpPr>
        <p:spPr>
          <a:xfrm>
            <a:off x="739986" y="4285360"/>
            <a:ext cx="2219634" cy="1677126"/>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sz="1400" dirty="0">
                <a:latin typeface="Aptos" panose="020B0004020202020204" pitchFamily="34" charset="0"/>
                <a:cs typeface="Poppins" panose="00000500000000000000" pitchFamily="2" charset="0"/>
              </a:rPr>
              <a:t>Machine Independent</a:t>
            </a:r>
          </a:p>
          <a:p>
            <a:pPr marL="285750" indent="-285750">
              <a:lnSpc>
                <a:spcPct val="150000"/>
              </a:lnSpc>
              <a:buFont typeface="Wingdings" panose="05000000000000000000" pitchFamily="2" charset="2"/>
              <a:buChar char="ü"/>
            </a:pPr>
            <a:r>
              <a:rPr lang="en-US" sz="1400" dirty="0">
                <a:latin typeface="Aptos" panose="020B0004020202020204" pitchFamily="34" charset="0"/>
                <a:cs typeface="Poppins" panose="00000500000000000000" pitchFamily="2" charset="0"/>
              </a:rPr>
              <a:t>Versatility</a:t>
            </a:r>
          </a:p>
          <a:p>
            <a:pPr marL="285750" indent="-285750">
              <a:lnSpc>
                <a:spcPct val="150000"/>
              </a:lnSpc>
              <a:buFont typeface="Wingdings" panose="05000000000000000000" pitchFamily="2" charset="2"/>
              <a:buChar char="ü"/>
            </a:pPr>
            <a:r>
              <a:rPr lang="en-US" sz="1400" dirty="0">
                <a:latin typeface="Aptos" panose="020B0004020202020204" pitchFamily="34" charset="0"/>
                <a:cs typeface="Poppins" panose="00000500000000000000" pitchFamily="2" charset="0"/>
              </a:rPr>
              <a:t>Less Overhead on Machine</a:t>
            </a:r>
          </a:p>
          <a:p>
            <a:pPr marL="285750" indent="-285750">
              <a:lnSpc>
                <a:spcPct val="150000"/>
              </a:lnSpc>
              <a:buFont typeface="Wingdings" panose="05000000000000000000" pitchFamily="2" charset="2"/>
              <a:buChar char="ü"/>
            </a:pPr>
            <a:r>
              <a:rPr lang="en-US" sz="1400" dirty="0">
                <a:latin typeface="Aptos" panose="020B0004020202020204" pitchFamily="34" charset="0"/>
                <a:cs typeface="Poppins" panose="00000500000000000000" pitchFamily="2" charset="0"/>
              </a:rPr>
              <a:t>Accurate Computation</a:t>
            </a:r>
          </a:p>
        </p:txBody>
      </p:sp>
      <p:sp>
        <p:nvSpPr>
          <p:cNvPr id="34" name="TextBox 33">
            <a:extLst>
              <a:ext uri="{FF2B5EF4-FFF2-40B4-BE49-F238E27FC236}">
                <a16:creationId xmlns:a16="http://schemas.microsoft.com/office/drawing/2014/main" id="{FE9C1860-6C01-7225-A651-3D30F1F3D3A8}"/>
              </a:ext>
            </a:extLst>
          </p:cNvPr>
          <p:cNvSpPr txBox="1"/>
          <p:nvPr/>
        </p:nvSpPr>
        <p:spPr>
          <a:xfrm>
            <a:off x="3527433" y="4288772"/>
            <a:ext cx="2301645" cy="1677126"/>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sz="1400" dirty="0">
                <a:latin typeface="Aptos" panose="020B0004020202020204" pitchFamily="34" charset="0"/>
                <a:cs typeface="Poppins" panose="00000500000000000000" pitchFamily="2" charset="0"/>
              </a:rPr>
              <a:t>Error Prone</a:t>
            </a:r>
          </a:p>
          <a:p>
            <a:pPr marL="285750" indent="-285750">
              <a:lnSpc>
                <a:spcPct val="150000"/>
              </a:lnSpc>
              <a:buFont typeface="Wingdings" panose="05000000000000000000" pitchFamily="2" charset="2"/>
              <a:buChar char="ü"/>
            </a:pPr>
            <a:r>
              <a:rPr lang="en-US" sz="1400" dirty="0">
                <a:latin typeface="Aptos" panose="020B0004020202020204" pitchFamily="34" charset="0"/>
                <a:cs typeface="Poppins" panose="00000500000000000000" pitchFamily="2" charset="0"/>
              </a:rPr>
              <a:t>Tough Parameter Tuning</a:t>
            </a:r>
          </a:p>
          <a:p>
            <a:pPr marL="285750" indent="-285750">
              <a:lnSpc>
                <a:spcPct val="150000"/>
              </a:lnSpc>
              <a:buFont typeface="Wingdings" panose="05000000000000000000" pitchFamily="2" charset="2"/>
              <a:buChar char="ü"/>
            </a:pPr>
            <a:r>
              <a:rPr lang="en-US" sz="1400" dirty="0">
                <a:latin typeface="Aptos" panose="020B0004020202020204" pitchFamily="34" charset="0"/>
                <a:cs typeface="Poppins" panose="00000500000000000000" pitchFamily="2" charset="0"/>
              </a:rPr>
              <a:t>High Complexity</a:t>
            </a:r>
          </a:p>
          <a:p>
            <a:pPr marL="285750" indent="-285750">
              <a:lnSpc>
                <a:spcPct val="150000"/>
              </a:lnSpc>
              <a:buFont typeface="Wingdings" panose="05000000000000000000" pitchFamily="2" charset="2"/>
              <a:buChar char="ü"/>
            </a:pPr>
            <a:r>
              <a:rPr lang="en-US" sz="1400" dirty="0">
                <a:latin typeface="Aptos" panose="020B0004020202020204" pitchFamily="34" charset="0"/>
                <a:cs typeface="Poppins" panose="00000500000000000000" pitchFamily="2" charset="0"/>
              </a:rPr>
              <a:t>Basic UI</a:t>
            </a:r>
          </a:p>
          <a:p>
            <a:pPr marL="285750" indent="-285750">
              <a:lnSpc>
                <a:spcPct val="150000"/>
              </a:lnSpc>
              <a:buFont typeface="Wingdings" panose="05000000000000000000" pitchFamily="2" charset="2"/>
              <a:buChar char="ü"/>
            </a:pPr>
            <a:endParaRPr lang="en-IN" sz="1400" dirty="0">
              <a:latin typeface="Aptos" panose="020B0004020202020204" pitchFamily="34" charset="0"/>
              <a:cs typeface="Poppins" panose="00000500000000000000" pitchFamily="2" charset="0"/>
            </a:endParaRPr>
          </a:p>
        </p:txBody>
      </p:sp>
      <p:sp>
        <p:nvSpPr>
          <p:cNvPr id="35" name="TextBox 34">
            <a:extLst>
              <a:ext uri="{FF2B5EF4-FFF2-40B4-BE49-F238E27FC236}">
                <a16:creationId xmlns:a16="http://schemas.microsoft.com/office/drawing/2014/main" id="{651AC67B-F813-2786-D5FE-AA04969619D4}"/>
              </a:ext>
            </a:extLst>
          </p:cNvPr>
          <p:cNvSpPr txBox="1"/>
          <p:nvPr/>
        </p:nvSpPr>
        <p:spPr>
          <a:xfrm>
            <a:off x="6362922" y="4288772"/>
            <a:ext cx="2219634" cy="1677126"/>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sz="1400" dirty="0">
                <a:latin typeface="Aptos" panose="020B0004020202020204" pitchFamily="34" charset="0"/>
                <a:cs typeface="Poppins" panose="00000500000000000000" pitchFamily="2" charset="0"/>
              </a:rPr>
              <a:t>Improvements via Feedback Loops</a:t>
            </a:r>
          </a:p>
          <a:p>
            <a:pPr marL="285750" indent="-285750">
              <a:lnSpc>
                <a:spcPct val="150000"/>
              </a:lnSpc>
              <a:buFont typeface="Wingdings" panose="05000000000000000000" pitchFamily="2" charset="2"/>
              <a:buChar char="ü"/>
            </a:pPr>
            <a:r>
              <a:rPr lang="en-US" sz="1400" dirty="0">
                <a:latin typeface="Aptos" panose="020B0004020202020204" pitchFamily="34" charset="0"/>
                <a:cs typeface="Poppins" panose="00000500000000000000" pitchFamily="2" charset="0"/>
              </a:rPr>
              <a:t>Potential for Real-Time Applications</a:t>
            </a:r>
          </a:p>
          <a:p>
            <a:pPr marL="285750" indent="-285750">
              <a:lnSpc>
                <a:spcPct val="150000"/>
              </a:lnSpc>
              <a:buFont typeface="Wingdings" panose="05000000000000000000" pitchFamily="2" charset="2"/>
              <a:buChar char="ü"/>
            </a:pPr>
            <a:r>
              <a:rPr lang="en-IN" sz="1400" dirty="0">
                <a:latin typeface="Aptos" panose="020B0004020202020204" pitchFamily="34" charset="0"/>
                <a:cs typeface="Poppins" panose="00000500000000000000" pitchFamily="2" charset="0"/>
              </a:rPr>
              <a:t>Educational Value</a:t>
            </a:r>
          </a:p>
        </p:txBody>
      </p:sp>
      <p:sp>
        <p:nvSpPr>
          <p:cNvPr id="36" name="TextBox 35">
            <a:extLst>
              <a:ext uri="{FF2B5EF4-FFF2-40B4-BE49-F238E27FC236}">
                <a16:creationId xmlns:a16="http://schemas.microsoft.com/office/drawing/2014/main" id="{6DCDB9C2-572D-83FB-DB28-B23C73FDD710}"/>
              </a:ext>
            </a:extLst>
          </p:cNvPr>
          <p:cNvSpPr txBox="1"/>
          <p:nvPr/>
        </p:nvSpPr>
        <p:spPr>
          <a:xfrm>
            <a:off x="9221319" y="4285360"/>
            <a:ext cx="2219634" cy="200029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sz="1400" dirty="0">
                <a:latin typeface="Aptos" panose="020B0004020202020204" pitchFamily="34" charset="0"/>
                <a:cs typeface="Poppins" panose="00000500000000000000" pitchFamily="2" charset="0"/>
              </a:rPr>
              <a:t>Competition with other libraries</a:t>
            </a:r>
          </a:p>
          <a:p>
            <a:pPr marL="285750" indent="-285750">
              <a:lnSpc>
                <a:spcPct val="150000"/>
              </a:lnSpc>
              <a:buFont typeface="Wingdings" panose="05000000000000000000" pitchFamily="2" charset="2"/>
              <a:buChar char="ü"/>
            </a:pPr>
            <a:r>
              <a:rPr lang="en-US" sz="1400" dirty="0">
                <a:latin typeface="Aptos" panose="020B0004020202020204" pitchFamily="34" charset="0"/>
                <a:cs typeface="Poppins" panose="00000500000000000000" pitchFamily="2" charset="0"/>
              </a:rPr>
              <a:t>Maintenance Challenge</a:t>
            </a:r>
          </a:p>
          <a:p>
            <a:pPr marL="285750" indent="-285750">
              <a:lnSpc>
                <a:spcPct val="150000"/>
              </a:lnSpc>
              <a:buFont typeface="Wingdings" panose="05000000000000000000" pitchFamily="2" charset="2"/>
              <a:buChar char="ü"/>
            </a:pPr>
            <a:r>
              <a:rPr lang="en-US" sz="1400" dirty="0">
                <a:latin typeface="Aptos" panose="020B0004020202020204" pitchFamily="34" charset="0"/>
                <a:cs typeface="Poppins" panose="00000500000000000000" pitchFamily="2" charset="0"/>
              </a:rPr>
              <a:t>Technology Shifts</a:t>
            </a:r>
          </a:p>
          <a:p>
            <a:pPr marL="285750" indent="-285750">
              <a:lnSpc>
                <a:spcPct val="150000"/>
              </a:lnSpc>
              <a:buFont typeface="Wingdings" panose="05000000000000000000" pitchFamily="2" charset="2"/>
              <a:buChar char="ü"/>
            </a:pPr>
            <a:endParaRPr lang="en-IN" sz="1400" dirty="0">
              <a:latin typeface="Aptos" panose="020B0004020202020204" pitchFamily="34" charset="0"/>
              <a:cs typeface="Poppins" panose="00000500000000000000" pitchFamily="2" charset="0"/>
            </a:endParaRPr>
          </a:p>
        </p:txBody>
      </p:sp>
    </p:spTree>
    <p:extLst>
      <p:ext uri="{BB962C8B-B14F-4D97-AF65-F5344CB8AC3E}">
        <p14:creationId xmlns:p14="http://schemas.microsoft.com/office/powerpoint/2010/main" val="628353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12606</TotalTime>
  <Words>2337</Words>
  <Application>Microsoft Office PowerPoint</Application>
  <PresentationFormat>Widescreen</PresentationFormat>
  <Paragraphs>157</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Arial</vt:lpstr>
      <vt:lpstr>AVICENNA</vt:lpstr>
      <vt:lpstr>Calibri</vt:lpstr>
      <vt:lpstr>Comication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Sagar Thapliyal</cp:lastModifiedBy>
  <cp:revision>726</cp:revision>
  <dcterms:created xsi:type="dcterms:W3CDTF">2021-05-06T09:42:21Z</dcterms:created>
  <dcterms:modified xsi:type="dcterms:W3CDTF">2024-09-15T11:53:02Z</dcterms:modified>
</cp:coreProperties>
</file>