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65906" y="3254197"/>
            <a:ext cx="301218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0955" y="2498217"/>
            <a:ext cx="6762089" cy="2147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51560" y="740663"/>
            <a:ext cx="3302508" cy="5384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12919" y="3294634"/>
            <a:ext cx="30365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65" dirty="0">
                <a:solidFill>
                  <a:srgbClr val="BC5C45"/>
                </a:solidFill>
                <a:latin typeface="Verdana"/>
                <a:cs typeface="Verdana"/>
              </a:rPr>
              <a:t>Data</a:t>
            </a:r>
            <a:r>
              <a:rPr sz="3200" spc="-30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180" dirty="0">
                <a:solidFill>
                  <a:srgbClr val="BC5C45"/>
                </a:solidFill>
                <a:latin typeface="Verdana"/>
                <a:cs typeface="Verdana"/>
              </a:rPr>
              <a:t>Structures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25619" y="4450460"/>
            <a:ext cx="157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86385">
              <a:lnSpc>
                <a:spcPct val="100000"/>
              </a:lnSpc>
              <a:spcBef>
                <a:spcPts val="100"/>
              </a:spcBef>
              <a:buClr>
                <a:srgbClr val="BC5C45"/>
              </a:buClr>
              <a:buSzPct val="75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800" spc="-95" dirty="0">
                <a:solidFill>
                  <a:srgbClr val="424242"/>
                </a:solidFill>
                <a:latin typeface="Verdana"/>
                <a:cs typeface="Verdana"/>
              </a:rPr>
              <a:t>Binary</a:t>
            </a:r>
            <a:r>
              <a:rPr sz="1800" spc="-22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424242"/>
                </a:solidFill>
                <a:latin typeface="Verdana"/>
                <a:cs typeface="Verdana"/>
              </a:rPr>
              <a:t>Trees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878070" y="2738373"/>
            <a:ext cx="1579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 smtClean="0">
                <a:solidFill>
                  <a:srgbClr val="C0504D"/>
                </a:solidFill>
              </a:rPr>
              <a:t>Lecture-1</a:t>
            </a:r>
            <a:r>
              <a:rPr lang="en-US" sz="2400" spc="-90" dirty="0" smtClean="0">
                <a:solidFill>
                  <a:srgbClr val="C0504D"/>
                </a:solidFill>
              </a:rPr>
              <a:t>5</a:t>
            </a:r>
            <a:endParaRPr sz="2400" dirty="0"/>
          </a:p>
        </p:txBody>
      </p:sp>
      <p:sp>
        <p:nvSpPr>
          <p:cNvPr id="22" name="object 22"/>
          <p:cNvSpPr txBox="1"/>
          <p:nvPr/>
        </p:nvSpPr>
        <p:spPr>
          <a:xfrm>
            <a:off x="6580378" y="5747715"/>
            <a:ext cx="13823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400" spc="-20" dirty="0" err="1" smtClean="0">
                <a:solidFill>
                  <a:srgbClr val="0D0D0D"/>
                </a:solidFill>
                <a:latin typeface="Verdana"/>
                <a:cs typeface="Verdana"/>
              </a:rPr>
              <a:t>Kartik</a:t>
            </a:r>
            <a:r>
              <a:rPr lang="en-US" sz="1400" spc="-20" dirty="0" smtClean="0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lang="en-US" sz="1400" spc="-20" dirty="0" err="1" smtClean="0">
                <a:solidFill>
                  <a:srgbClr val="0D0D0D"/>
                </a:solidFill>
                <a:latin typeface="Verdana"/>
                <a:cs typeface="Verdana"/>
              </a:rPr>
              <a:t>Mathur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6033" y="3254197"/>
            <a:ext cx="31584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Any</a:t>
            </a:r>
            <a:r>
              <a:rPr spc="-345" dirty="0"/>
              <a:t> </a:t>
            </a:r>
            <a:r>
              <a:rPr spc="-60" dirty="0"/>
              <a:t>Doubts?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2033" y="8001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EE5846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Binary</a:t>
            </a:r>
            <a:r>
              <a:rPr spc="-345" dirty="0"/>
              <a:t> </a:t>
            </a:r>
            <a:r>
              <a:rPr spc="-280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2033" y="8001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EE5846"/>
                </a:solidFill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773430"/>
            <a:ext cx="2085339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50" dirty="0"/>
              <a:t>Binary</a:t>
            </a:r>
            <a:r>
              <a:rPr sz="2900" spc="-320" dirty="0"/>
              <a:t> </a:t>
            </a:r>
            <a:r>
              <a:rPr sz="2900" spc="-200" dirty="0"/>
              <a:t>Trees</a:t>
            </a:r>
            <a:endParaRPr sz="2900"/>
          </a:p>
        </p:txBody>
      </p:sp>
      <p:sp>
        <p:nvSpPr>
          <p:cNvPr id="3" name="object 3"/>
          <p:cNvSpPr/>
          <p:nvPr/>
        </p:nvSpPr>
        <p:spPr>
          <a:xfrm>
            <a:off x="1584452" y="1283207"/>
            <a:ext cx="5941567" cy="4390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92033" y="6222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EE5846"/>
                </a:solidFill>
                <a:latin typeface="Verdana"/>
                <a:cs typeface="Verdana"/>
              </a:rPr>
              <a:t>4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22375" y="773430"/>
            <a:ext cx="304927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50" dirty="0"/>
              <a:t>Binary Tree</a:t>
            </a:r>
            <a:r>
              <a:rPr sz="2900" spc="-385" dirty="0"/>
              <a:t> </a:t>
            </a:r>
            <a:r>
              <a:rPr sz="2900" spc="105" dirty="0"/>
              <a:t>Node</a:t>
            </a:r>
            <a:endParaRPr sz="2900"/>
          </a:p>
        </p:txBody>
      </p:sp>
      <p:sp>
        <p:nvSpPr>
          <p:cNvPr id="21" name="object 21"/>
          <p:cNvSpPr txBox="1"/>
          <p:nvPr/>
        </p:nvSpPr>
        <p:spPr>
          <a:xfrm>
            <a:off x="1190955" y="2461641"/>
            <a:ext cx="210502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20000"/>
              </a:lnSpc>
              <a:spcBef>
                <a:spcPts val="100"/>
              </a:spcBef>
            </a:pPr>
            <a:r>
              <a:rPr sz="2400" spc="-65" dirty="0">
                <a:latin typeface="Verdana"/>
                <a:cs typeface="Verdana"/>
              </a:rPr>
              <a:t>class </a:t>
            </a:r>
            <a:r>
              <a:rPr sz="2400" spc="-70" dirty="0">
                <a:latin typeface="Verdana"/>
                <a:cs typeface="Verdana"/>
              </a:rPr>
              <a:t>node{  </a:t>
            </a:r>
            <a:r>
              <a:rPr sz="2400" spc="-120" dirty="0">
                <a:latin typeface="Verdana"/>
                <a:cs typeface="Verdana"/>
              </a:rPr>
              <a:t>int </a:t>
            </a:r>
            <a:r>
              <a:rPr sz="2400" spc="-10" dirty="0">
                <a:latin typeface="Verdana"/>
                <a:cs typeface="Verdana"/>
              </a:rPr>
              <a:t>data;  </a:t>
            </a:r>
            <a:r>
              <a:rPr sz="2400" spc="-35" dirty="0">
                <a:latin typeface="Verdana"/>
                <a:cs typeface="Verdana"/>
              </a:rPr>
              <a:t>node* </a:t>
            </a:r>
            <a:r>
              <a:rPr sz="2400" spc="-145" dirty="0">
                <a:latin typeface="Verdana"/>
                <a:cs typeface="Verdana"/>
              </a:rPr>
              <a:t>left;  </a:t>
            </a:r>
            <a:r>
              <a:rPr sz="2400" spc="-35" dirty="0">
                <a:latin typeface="Verdana"/>
                <a:cs typeface="Verdana"/>
              </a:rPr>
              <a:t>node*</a:t>
            </a:r>
            <a:r>
              <a:rPr sz="2400" spc="-254" dirty="0">
                <a:latin typeface="Verdana"/>
                <a:cs typeface="Verdana"/>
              </a:rPr>
              <a:t> </a:t>
            </a:r>
            <a:r>
              <a:rPr sz="2400" spc="-160" dirty="0">
                <a:latin typeface="Verdana"/>
                <a:cs typeface="Verdana"/>
              </a:rPr>
              <a:t>right;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685" dirty="0">
                <a:latin typeface="Verdana"/>
                <a:cs typeface="Verdana"/>
              </a:rPr>
              <a:t>}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033" y="6222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EE5846"/>
                </a:solidFill>
                <a:latin typeface="Verdana"/>
                <a:cs typeface="Verdana"/>
              </a:rPr>
              <a:t>5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22375" y="773430"/>
            <a:ext cx="268351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45" dirty="0"/>
              <a:t>Input </a:t>
            </a:r>
            <a:r>
              <a:rPr sz="2900" spc="90" dirty="0"/>
              <a:t>&amp;</a:t>
            </a:r>
            <a:r>
              <a:rPr sz="2900" spc="-370" dirty="0"/>
              <a:t> </a:t>
            </a:r>
            <a:r>
              <a:rPr sz="2900" spc="-15" dirty="0"/>
              <a:t>Output</a:t>
            </a:r>
            <a:endParaRPr sz="2900"/>
          </a:p>
        </p:txBody>
      </p:sp>
      <p:sp>
        <p:nvSpPr>
          <p:cNvPr id="21" name="object 21"/>
          <p:cNvSpPr txBox="1"/>
          <p:nvPr/>
        </p:nvSpPr>
        <p:spPr>
          <a:xfrm>
            <a:off x="1190955" y="3119310"/>
            <a:ext cx="2007235" cy="9048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80"/>
              </a:spcBef>
              <a:buClr>
                <a:srgbClr val="BC5C45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-95" dirty="0">
                <a:latin typeface="Verdana"/>
                <a:cs typeface="Verdana"/>
              </a:rPr>
              <a:t>Take</a:t>
            </a:r>
            <a:r>
              <a:rPr sz="2400" spc="-235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Input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Clr>
                <a:srgbClr val="BC5C45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-140" dirty="0">
                <a:latin typeface="Verdana"/>
                <a:cs typeface="Verdana"/>
              </a:rPr>
              <a:t>Print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033" y="6222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EE5846"/>
                </a:solidFill>
                <a:latin typeface="Verdana"/>
                <a:cs typeface="Verdana"/>
              </a:rPr>
              <a:t>6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22375" y="773430"/>
            <a:ext cx="398843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65" dirty="0"/>
              <a:t>Lets </a:t>
            </a:r>
            <a:r>
              <a:rPr sz="2900" spc="-130" dirty="0"/>
              <a:t>discuss </a:t>
            </a:r>
            <a:r>
              <a:rPr sz="2900" spc="240" dirty="0"/>
              <a:t>a</a:t>
            </a:r>
            <a:r>
              <a:rPr sz="2900" spc="-490" dirty="0"/>
              <a:t> </a:t>
            </a:r>
            <a:r>
              <a:rPr sz="2900" spc="-10" dirty="0"/>
              <a:t>problem</a:t>
            </a:r>
            <a:endParaRPr sz="2900"/>
          </a:p>
        </p:txBody>
      </p:sp>
      <p:sp>
        <p:nvSpPr>
          <p:cNvPr id="21" name="object 21"/>
          <p:cNvSpPr txBox="1"/>
          <p:nvPr/>
        </p:nvSpPr>
        <p:spPr>
          <a:xfrm>
            <a:off x="1190955" y="2498217"/>
            <a:ext cx="6315710" cy="21475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75"/>
              </a:spcBef>
              <a:buClr>
                <a:srgbClr val="BC5C45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25" dirty="0">
                <a:latin typeface="Verdana"/>
                <a:cs typeface="Verdana"/>
              </a:rPr>
              <a:t>Count </a:t>
            </a:r>
            <a:r>
              <a:rPr sz="2400" spc="-40" dirty="0">
                <a:latin typeface="Verdana"/>
                <a:cs typeface="Verdana"/>
              </a:rPr>
              <a:t>number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54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Nodes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BC5C45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-45" dirty="0">
                <a:latin typeface="Verdana"/>
                <a:cs typeface="Verdana"/>
              </a:rPr>
              <a:t>Height </a:t>
            </a:r>
            <a:r>
              <a:rPr sz="2400" spc="10" dirty="0">
                <a:latin typeface="Verdana"/>
                <a:cs typeface="Verdana"/>
              </a:rPr>
              <a:t>of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55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tree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Clr>
                <a:srgbClr val="BC5C45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-70" dirty="0">
                <a:latin typeface="Verdana"/>
                <a:cs typeface="Verdana"/>
              </a:rPr>
              <a:t>Find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diameter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binary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tree</a:t>
            </a:r>
            <a:endParaRPr sz="2400">
              <a:latin typeface="Verdana"/>
              <a:cs typeface="Verdana"/>
            </a:endParaRPr>
          </a:p>
          <a:p>
            <a:pPr marL="469900" marR="5080" indent="-457200">
              <a:lnSpc>
                <a:spcPct val="100000"/>
              </a:lnSpc>
              <a:spcBef>
                <a:spcPts val="575"/>
              </a:spcBef>
              <a:buClr>
                <a:srgbClr val="BC5C45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35" dirty="0">
                <a:latin typeface="Verdana"/>
                <a:cs typeface="Verdana"/>
              </a:rPr>
              <a:t>Max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95" dirty="0">
                <a:latin typeface="Verdana"/>
                <a:cs typeface="Verdana"/>
              </a:rPr>
              <a:t>Sum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Problem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by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taking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either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child  </a:t>
            </a:r>
            <a:r>
              <a:rPr sz="2400" spc="-95" dirty="0">
                <a:latin typeface="Verdana"/>
                <a:cs typeface="Verdana"/>
              </a:rPr>
              <a:t>or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parent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80" dirty="0">
                <a:latin typeface="Verdana"/>
                <a:cs typeface="Verdana"/>
              </a:rPr>
              <a:t>node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in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60" dirty="0">
                <a:latin typeface="Verdana"/>
                <a:cs typeface="Verdana"/>
              </a:rPr>
              <a:t>sum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033" y="6222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EE5846"/>
                </a:solidFill>
                <a:latin typeface="Verdana"/>
                <a:cs typeface="Verdana"/>
              </a:rPr>
              <a:t>7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22374" y="773431"/>
            <a:ext cx="1925625" cy="4597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90" dirty="0"/>
              <a:t>Your</a:t>
            </a:r>
            <a:r>
              <a:rPr sz="2900" spc="-325" dirty="0"/>
              <a:t> </a:t>
            </a:r>
            <a:r>
              <a:rPr sz="2900" spc="-265" dirty="0" smtClean="0"/>
              <a:t>Turn</a:t>
            </a:r>
            <a:endParaRPr sz="2900" dirty="0"/>
          </a:p>
        </p:txBody>
      </p:sp>
      <p:sp>
        <p:nvSpPr>
          <p:cNvPr id="21" name="object 21"/>
          <p:cNvSpPr txBox="1"/>
          <p:nvPr/>
        </p:nvSpPr>
        <p:spPr>
          <a:xfrm>
            <a:off x="1190955" y="3119310"/>
            <a:ext cx="4259580" cy="9048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80"/>
              </a:spcBef>
              <a:buClr>
                <a:srgbClr val="BC5C45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-70" dirty="0">
                <a:latin typeface="Verdana"/>
                <a:cs typeface="Verdana"/>
              </a:rPr>
              <a:t>Find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85" dirty="0">
                <a:latin typeface="Verdana"/>
                <a:cs typeface="Verdana"/>
              </a:rPr>
              <a:t>node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Binary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130" dirty="0">
                <a:latin typeface="Verdana"/>
                <a:cs typeface="Verdana"/>
              </a:rPr>
              <a:t>Tree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Clr>
                <a:srgbClr val="BC5C45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-130" dirty="0">
                <a:latin typeface="Verdana"/>
                <a:cs typeface="Verdana"/>
              </a:rPr>
              <a:t>Mirror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425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binary </a:t>
            </a:r>
            <a:r>
              <a:rPr sz="2400" spc="-45" dirty="0">
                <a:latin typeface="Verdana"/>
                <a:cs typeface="Verdana"/>
              </a:rPr>
              <a:t>tree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033" y="6222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EE5846"/>
                </a:solidFill>
                <a:latin typeface="Verdana"/>
                <a:cs typeface="Verdana"/>
              </a:rPr>
              <a:t>8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4477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" dirty="0"/>
              <a:t>Another </a:t>
            </a:r>
            <a:r>
              <a:rPr sz="3200" spc="-165" dirty="0"/>
              <a:t>Traversal </a:t>
            </a:r>
            <a:r>
              <a:rPr sz="3200" spc="-125" dirty="0"/>
              <a:t>for </a:t>
            </a:r>
            <a:r>
              <a:rPr sz="3200" spc="-170" dirty="0"/>
              <a:t>Binary</a:t>
            </a:r>
            <a:r>
              <a:rPr sz="3200" spc="-740" dirty="0"/>
              <a:t> </a:t>
            </a:r>
            <a:r>
              <a:rPr sz="3200" spc="-215" dirty="0"/>
              <a:t>Trees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2265680"/>
            <a:ext cx="2892425" cy="26600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75"/>
              </a:spcBef>
              <a:buClr>
                <a:srgbClr val="BC5C45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-110" dirty="0">
                <a:latin typeface="Verdana"/>
                <a:cs typeface="Verdana"/>
              </a:rPr>
              <a:t>Inorder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Traversal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BC5C45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-55" dirty="0">
                <a:latin typeface="Verdana"/>
                <a:cs typeface="Verdana"/>
              </a:rPr>
              <a:t>Preorder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Clr>
                <a:srgbClr val="BC5C45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-65" dirty="0">
                <a:latin typeface="Verdana"/>
                <a:cs typeface="Verdana"/>
              </a:rPr>
              <a:t>Postorder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BC5C45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-35" dirty="0">
                <a:latin typeface="Verdana"/>
                <a:cs typeface="Verdana"/>
              </a:rPr>
              <a:t>LevelOrder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30" dirty="0">
                <a:latin typeface="Verdana"/>
                <a:cs typeface="Verdana"/>
              </a:rPr>
              <a:t>More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Questions…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033" y="8001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EE5846"/>
                </a:solidFill>
                <a:latin typeface="Verdana"/>
                <a:cs typeface="Verdana"/>
              </a:rPr>
              <a:t>9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102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Lecture-15</vt:lpstr>
      <vt:lpstr>Any Doubts?</vt:lpstr>
      <vt:lpstr>Binary Trees</vt:lpstr>
      <vt:lpstr>Binary Trees</vt:lpstr>
      <vt:lpstr>Binary Tree Node</vt:lpstr>
      <vt:lpstr>Input &amp; Output</vt:lpstr>
      <vt:lpstr>Lets discuss a problem</vt:lpstr>
      <vt:lpstr>Your Turn</vt:lpstr>
      <vt:lpstr>Another Traversal for Binary Trees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KARTIK KR</cp:lastModifiedBy>
  <cp:revision>2</cp:revision>
  <dcterms:created xsi:type="dcterms:W3CDTF">2018-07-05T15:32:47Z</dcterms:created>
  <dcterms:modified xsi:type="dcterms:W3CDTF">2018-07-06T11:28:11Z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2018-07-05T00:00:00Z</vt:filetime>
  </property>
</Properties>
</file>