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63" r:id="rId4"/>
    <p:sldId id="268" r:id="rId5"/>
    <p:sldId id="264" r:id="rId6"/>
    <p:sldId id="280" r:id="rId7"/>
    <p:sldId id="265" r:id="rId8"/>
    <p:sldId id="273" r:id="rId9"/>
    <p:sldId id="258" r:id="rId10"/>
    <p:sldId id="266" r:id="rId11"/>
    <p:sldId id="259" r:id="rId12"/>
    <p:sldId id="274" r:id="rId13"/>
    <p:sldId id="275" r:id="rId14"/>
    <p:sldId id="276" r:id="rId15"/>
    <p:sldId id="277" r:id="rId16"/>
    <p:sldId id="278" r:id="rId17"/>
    <p:sldId id="279" r:id="rId18"/>
    <p:sldId id="267" r:id="rId19"/>
    <p:sldId id="269" r:id="rId20"/>
    <p:sldId id="270" r:id="rId21"/>
    <p:sldId id="271" r:id="rId22"/>
    <p:sldId id="272" r:id="rId23"/>
    <p:sldId id="26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p:scale>
          <a:sx n="100" d="100"/>
          <a:sy n="100" d="100"/>
        </p:scale>
        <p:origin x="29" y="-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DB1CD1-8B88-49C3-9103-D3DD2AAC6068}" type="datetimeFigureOut">
              <a:rPr lang="en-IN" smtClean="0"/>
              <a:t>22-11-2024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8BA7248C-4B9B-4BE3-A752-393DDCE22B2C}" type="slidenum">
              <a:rPr lang="en-IN" smtClean="0"/>
              <a:t>‹#›</a:t>
            </a:fld>
            <a:endParaRPr lang="en-IN"/>
          </a:p>
        </p:txBody>
      </p:sp>
    </p:spTree>
    <p:extLst>
      <p:ext uri="{BB962C8B-B14F-4D97-AF65-F5344CB8AC3E}">
        <p14:creationId xmlns:p14="http://schemas.microsoft.com/office/powerpoint/2010/main" val="2442887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DB1CD1-8B88-49C3-9103-D3DD2AAC6068}" type="datetimeFigureOut">
              <a:rPr lang="en-IN" smtClean="0"/>
              <a:t>22-11-2024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A7248C-4B9B-4BE3-A752-393DDCE22B2C}" type="slidenum">
              <a:rPr lang="en-IN" smtClean="0"/>
              <a:t>‹#›</a:t>
            </a:fld>
            <a:endParaRPr lang="en-IN"/>
          </a:p>
        </p:txBody>
      </p:sp>
    </p:spTree>
    <p:extLst>
      <p:ext uri="{BB962C8B-B14F-4D97-AF65-F5344CB8AC3E}">
        <p14:creationId xmlns:p14="http://schemas.microsoft.com/office/powerpoint/2010/main" val="2215993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DB1CD1-8B88-49C3-9103-D3DD2AAC6068}"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A7248C-4B9B-4BE3-A752-393DDCE22B2C}" type="slidenum">
              <a:rPr lang="en-IN" smtClean="0"/>
              <a:t>‹#›</a:t>
            </a:fld>
            <a:endParaRPr lang="en-IN"/>
          </a:p>
        </p:txBody>
      </p:sp>
    </p:spTree>
    <p:extLst>
      <p:ext uri="{BB962C8B-B14F-4D97-AF65-F5344CB8AC3E}">
        <p14:creationId xmlns:p14="http://schemas.microsoft.com/office/powerpoint/2010/main" val="3578188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DB1CD1-8B88-49C3-9103-D3DD2AAC6068}"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A7248C-4B9B-4BE3-A752-393DDCE22B2C}" type="slidenum">
              <a:rPr lang="en-IN" smtClean="0"/>
              <a:t>‹#›</a:t>
            </a:fld>
            <a:endParaRPr lang="en-IN"/>
          </a:p>
        </p:txBody>
      </p:sp>
    </p:spTree>
    <p:extLst>
      <p:ext uri="{BB962C8B-B14F-4D97-AF65-F5344CB8AC3E}">
        <p14:creationId xmlns:p14="http://schemas.microsoft.com/office/powerpoint/2010/main" val="415120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DB1CD1-8B88-49C3-9103-D3DD2AAC6068}"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A7248C-4B9B-4BE3-A752-393DDCE22B2C}" type="slidenum">
              <a:rPr lang="en-IN" smtClean="0"/>
              <a:t>‹#›</a:t>
            </a:fld>
            <a:endParaRPr lang="en-IN"/>
          </a:p>
        </p:txBody>
      </p:sp>
    </p:spTree>
    <p:extLst>
      <p:ext uri="{BB962C8B-B14F-4D97-AF65-F5344CB8AC3E}">
        <p14:creationId xmlns:p14="http://schemas.microsoft.com/office/powerpoint/2010/main" val="1640804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DB1CD1-8B88-49C3-9103-D3DD2AAC6068}"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A7248C-4B9B-4BE3-A752-393DDCE22B2C}" type="slidenum">
              <a:rPr lang="en-IN" smtClean="0"/>
              <a:t>‹#›</a:t>
            </a:fld>
            <a:endParaRPr lang="en-IN"/>
          </a:p>
        </p:txBody>
      </p:sp>
    </p:spTree>
    <p:extLst>
      <p:ext uri="{BB962C8B-B14F-4D97-AF65-F5344CB8AC3E}">
        <p14:creationId xmlns:p14="http://schemas.microsoft.com/office/powerpoint/2010/main" val="30857022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DB1CD1-8B88-49C3-9103-D3DD2AAC6068}"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A7248C-4B9B-4BE3-A752-393DDCE22B2C}" type="slidenum">
              <a:rPr lang="en-IN" smtClean="0"/>
              <a:t>‹#›</a:t>
            </a:fld>
            <a:endParaRPr lang="en-IN"/>
          </a:p>
        </p:txBody>
      </p:sp>
    </p:spTree>
    <p:extLst>
      <p:ext uri="{BB962C8B-B14F-4D97-AF65-F5344CB8AC3E}">
        <p14:creationId xmlns:p14="http://schemas.microsoft.com/office/powerpoint/2010/main" val="8730765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B1CD1-8B88-49C3-9103-D3DD2AAC6068}"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A7248C-4B9B-4BE3-A752-393DDCE22B2C}" type="slidenum">
              <a:rPr lang="en-IN" smtClean="0"/>
              <a:t>‹#›</a:t>
            </a:fld>
            <a:endParaRPr lang="en-IN"/>
          </a:p>
        </p:txBody>
      </p:sp>
    </p:spTree>
    <p:extLst>
      <p:ext uri="{BB962C8B-B14F-4D97-AF65-F5344CB8AC3E}">
        <p14:creationId xmlns:p14="http://schemas.microsoft.com/office/powerpoint/2010/main" val="23417566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B1CD1-8B88-49C3-9103-D3DD2AAC6068}"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A7248C-4B9B-4BE3-A752-393DDCE22B2C}" type="slidenum">
              <a:rPr lang="en-IN" smtClean="0"/>
              <a:t>‹#›</a:t>
            </a:fld>
            <a:endParaRPr lang="en-IN"/>
          </a:p>
        </p:txBody>
      </p:sp>
    </p:spTree>
    <p:extLst>
      <p:ext uri="{BB962C8B-B14F-4D97-AF65-F5344CB8AC3E}">
        <p14:creationId xmlns:p14="http://schemas.microsoft.com/office/powerpoint/2010/main" val="451268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B1CD1-8B88-49C3-9103-D3DD2AAC6068}"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8BA7248C-4B9B-4BE3-A752-393DDCE22B2C}" type="slidenum">
              <a:rPr lang="en-IN" smtClean="0"/>
              <a:t>‹#›</a:t>
            </a:fld>
            <a:endParaRPr lang="en-IN"/>
          </a:p>
        </p:txBody>
      </p:sp>
    </p:spTree>
    <p:extLst>
      <p:ext uri="{BB962C8B-B14F-4D97-AF65-F5344CB8AC3E}">
        <p14:creationId xmlns:p14="http://schemas.microsoft.com/office/powerpoint/2010/main" val="4084174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DB1CD1-8B88-49C3-9103-D3DD2AAC6068}"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A7248C-4B9B-4BE3-A752-393DDCE22B2C}" type="slidenum">
              <a:rPr lang="en-IN" smtClean="0"/>
              <a:t>‹#›</a:t>
            </a:fld>
            <a:endParaRPr lang="en-IN"/>
          </a:p>
        </p:txBody>
      </p:sp>
    </p:spTree>
    <p:extLst>
      <p:ext uri="{BB962C8B-B14F-4D97-AF65-F5344CB8AC3E}">
        <p14:creationId xmlns:p14="http://schemas.microsoft.com/office/powerpoint/2010/main" val="1292728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DB1CD1-8B88-49C3-9103-D3DD2AAC6068}" type="datetimeFigureOut">
              <a:rPr lang="en-IN" smtClean="0"/>
              <a:t>22-11-2024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A7248C-4B9B-4BE3-A752-393DDCE22B2C}" type="slidenum">
              <a:rPr lang="en-IN" smtClean="0"/>
              <a:t>‹#›</a:t>
            </a:fld>
            <a:endParaRPr lang="en-IN"/>
          </a:p>
        </p:txBody>
      </p:sp>
    </p:spTree>
    <p:extLst>
      <p:ext uri="{BB962C8B-B14F-4D97-AF65-F5344CB8AC3E}">
        <p14:creationId xmlns:p14="http://schemas.microsoft.com/office/powerpoint/2010/main" val="1625167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DB1CD1-8B88-49C3-9103-D3DD2AAC6068}" type="datetimeFigureOut">
              <a:rPr lang="en-IN" smtClean="0"/>
              <a:t>22-11-2024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A7248C-4B9B-4BE3-A752-393DDCE22B2C}" type="slidenum">
              <a:rPr lang="en-IN" smtClean="0"/>
              <a:t>‹#›</a:t>
            </a:fld>
            <a:endParaRPr lang="en-IN"/>
          </a:p>
        </p:txBody>
      </p:sp>
    </p:spTree>
    <p:extLst>
      <p:ext uri="{BB962C8B-B14F-4D97-AF65-F5344CB8AC3E}">
        <p14:creationId xmlns:p14="http://schemas.microsoft.com/office/powerpoint/2010/main" val="2782808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DB1CD1-8B88-49C3-9103-D3DD2AAC6068}" type="datetimeFigureOut">
              <a:rPr lang="en-IN" smtClean="0"/>
              <a:t>22-11-2024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A7248C-4B9B-4BE3-A752-393DDCE22B2C}" type="slidenum">
              <a:rPr lang="en-IN" smtClean="0"/>
              <a:t>‹#›</a:t>
            </a:fld>
            <a:endParaRPr lang="en-IN"/>
          </a:p>
        </p:txBody>
      </p:sp>
    </p:spTree>
    <p:extLst>
      <p:ext uri="{BB962C8B-B14F-4D97-AF65-F5344CB8AC3E}">
        <p14:creationId xmlns:p14="http://schemas.microsoft.com/office/powerpoint/2010/main" val="1653051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DB1CD1-8B88-49C3-9103-D3DD2AAC6068}" type="datetimeFigureOut">
              <a:rPr lang="en-IN" smtClean="0"/>
              <a:t>22-11-2024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A7248C-4B9B-4BE3-A752-393DDCE22B2C}" type="slidenum">
              <a:rPr lang="en-IN" smtClean="0"/>
              <a:t>‹#›</a:t>
            </a:fld>
            <a:endParaRPr lang="en-IN"/>
          </a:p>
        </p:txBody>
      </p:sp>
    </p:spTree>
    <p:extLst>
      <p:ext uri="{BB962C8B-B14F-4D97-AF65-F5344CB8AC3E}">
        <p14:creationId xmlns:p14="http://schemas.microsoft.com/office/powerpoint/2010/main" val="1578824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DB1CD1-8B88-49C3-9103-D3DD2AAC6068}" type="datetimeFigureOut">
              <a:rPr lang="en-IN" smtClean="0"/>
              <a:t>22-11-2024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A7248C-4B9B-4BE3-A752-393DDCE22B2C}" type="slidenum">
              <a:rPr lang="en-IN" smtClean="0"/>
              <a:t>‹#›</a:t>
            </a:fld>
            <a:endParaRPr lang="en-IN"/>
          </a:p>
        </p:txBody>
      </p:sp>
    </p:spTree>
    <p:extLst>
      <p:ext uri="{BB962C8B-B14F-4D97-AF65-F5344CB8AC3E}">
        <p14:creationId xmlns:p14="http://schemas.microsoft.com/office/powerpoint/2010/main" val="2397376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DB1CD1-8B88-49C3-9103-D3DD2AAC6068}" type="datetimeFigureOut">
              <a:rPr lang="en-IN" smtClean="0"/>
              <a:t>22-11-2024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A7248C-4B9B-4BE3-A752-393DDCE22B2C}" type="slidenum">
              <a:rPr lang="en-IN" smtClean="0"/>
              <a:t>‹#›</a:t>
            </a:fld>
            <a:endParaRPr lang="en-IN"/>
          </a:p>
        </p:txBody>
      </p:sp>
    </p:spTree>
    <p:extLst>
      <p:ext uri="{BB962C8B-B14F-4D97-AF65-F5344CB8AC3E}">
        <p14:creationId xmlns:p14="http://schemas.microsoft.com/office/powerpoint/2010/main" val="412671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0DB1CD1-8B88-49C3-9103-D3DD2AAC6068}" type="datetimeFigureOut">
              <a:rPr lang="en-IN" smtClean="0"/>
              <a:t>22-11-2024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BA7248C-4B9B-4BE3-A752-393DDCE22B2C}" type="slidenum">
              <a:rPr lang="en-IN" smtClean="0"/>
              <a:t>‹#›</a:t>
            </a:fld>
            <a:endParaRPr lang="en-IN"/>
          </a:p>
        </p:txBody>
      </p:sp>
    </p:spTree>
    <p:extLst>
      <p:ext uri="{BB962C8B-B14F-4D97-AF65-F5344CB8AC3E}">
        <p14:creationId xmlns:p14="http://schemas.microsoft.com/office/powerpoint/2010/main" val="423882438"/>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researchgate.net/publication/265208032_Employing_Phonetic_Speech_Recognition_for_Language_and_Dialect_Specific_Search" TargetMode="External"/><Relationship Id="rId7" Type="http://schemas.openxmlformats.org/officeDocument/2006/relationships/hyperlink" Target="https://doi.org/10.3390/info11040211" TargetMode="External"/><Relationship Id="rId2" Type="http://schemas.openxmlformats.org/officeDocument/2006/relationships/hyperlink" Target="https://www.sciencedirect.com/science/article/abs/pii/S0045790622007649?via%3Dihub" TargetMode="External"/><Relationship Id="rId1" Type="http://schemas.openxmlformats.org/officeDocument/2006/relationships/slideLayout" Target="../slideLayouts/slideLayout2.xml"/><Relationship Id="rId6" Type="http://schemas.openxmlformats.org/officeDocument/2006/relationships/hyperlink" Target="https://www.researchgate.net/publication/340713663_Investigation_of_Spoken-Language_Detection_and_Classification_in_Broadcasted_Audio_Content" TargetMode="External"/><Relationship Id="rId5" Type="http://schemas.openxmlformats.org/officeDocument/2006/relationships/hyperlink" Target="https://ieeexplore.ieee.org/document/10112773" TargetMode="External"/><Relationship Id="rId4" Type="http://schemas.openxmlformats.org/officeDocument/2006/relationships/hyperlink" Target="https://doi.org/10.22214/ijraset.2022.4428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C3DEDCF-6A4A-0AF7-BC6A-DB1C06B80697}"/>
              </a:ext>
            </a:extLst>
          </p:cNvPr>
          <p:cNvSpPr>
            <a:spLocks noGrp="1"/>
          </p:cNvSpPr>
          <p:nvPr>
            <p:ph type="ctrTitle"/>
          </p:nvPr>
        </p:nvSpPr>
        <p:spPr/>
        <p:txBody>
          <a:bodyPr>
            <a:normAutofit fontScale="90000"/>
          </a:bodyPr>
          <a:lstStyle/>
          <a:p>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b="1" kern="100" dirty="0">
                <a:effectLst/>
                <a:latin typeface="Calibri" panose="020F0502020204030204" pitchFamily="34" charset="0"/>
                <a:ea typeface="Calibri" panose="020F0502020204030204" pitchFamily="34" charset="0"/>
                <a:cs typeface="Times New Roman" panose="02020603050405020304" pitchFamily="18" charset="0"/>
              </a:rPr>
              <a:t>Language Detection using Spectral Analysis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2" name="Content Placeholder 1">
            <a:extLst>
              <a:ext uri="{FF2B5EF4-FFF2-40B4-BE49-F238E27FC236}">
                <a16:creationId xmlns:a16="http://schemas.microsoft.com/office/drawing/2014/main" id="{CA0EFFEF-462F-1639-DC29-582754DFD9BC}"/>
              </a:ext>
            </a:extLst>
          </p:cNvPr>
          <p:cNvSpPr>
            <a:spLocks noGrp="1"/>
          </p:cNvSpPr>
          <p:nvPr>
            <p:ph type="subTitle" idx="1"/>
          </p:nvPr>
        </p:nvSpPr>
        <p:spPr/>
        <p:txBody>
          <a:bodyPr>
            <a:normAutofit fontScale="92500" lnSpcReduction="20000"/>
          </a:bodyPr>
          <a:lstStyle/>
          <a:p>
            <a:pPr algn="l"/>
            <a:r>
              <a:rPr lang="en-IN" sz="1800" b="1" i="0" u="none" strike="noStrike" baseline="0" dirty="0">
                <a:latin typeface="HelveticaNeue-Bold"/>
              </a:rPr>
              <a:t>Aviral Singh (21BCE1825)</a:t>
            </a:r>
          </a:p>
          <a:p>
            <a:pPr algn="l"/>
            <a:r>
              <a:rPr lang="en-IN" sz="1800" b="1" i="0" u="none" strike="noStrike" baseline="0" dirty="0">
                <a:latin typeface="HelveticaNeue-Bold"/>
              </a:rPr>
              <a:t>Yug Agarwal (21BCE1069)</a:t>
            </a:r>
            <a:endParaRPr lang="en-IN" sz="1800" b="1" dirty="0">
              <a:latin typeface="HelveticaNeue-Bold"/>
            </a:endParaRPr>
          </a:p>
          <a:p>
            <a:pPr algn="l"/>
            <a:r>
              <a:rPr lang="en-IN" sz="1800" b="1" dirty="0">
                <a:latin typeface="HelveticaNeue-Bold"/>
              </a:rPr>
              <a:t>Digital Image Processing – (D1+TD1) </a:t>
            </a:r>
          </a:p>
          <a:p>
            <a:pPr algn="l"/>
            <a:r>
              <a:rPr lang="en-IN" sz="1800" b="1" dirty="0" err="1">
                <a:latin typeface="HelveticaNeue-Bold"/>
              </a:rPr>
              <a:t>Dr.</a:t>
            </a:r>
            <a:r>
              <a:rPr lang="en-IN" sz="1800" b="1" dirty="0">
                <a:latin typeface="HelveticaNeue-Bold"/>
              </a:rPr>
              <a:t> Geetha S.</a:t>
            </a:r>
          </a:p>
          <a:p>
            <a:pPr algn="l"/>
            <a:endParaRPr lang="en-IN" dirty="0"/>
          </a:p>
        </p:txBody>
      </p:sp>
    </p:spTree>
    <p:extLst>
      <p:ext uri="{BB962C8B-B14F-4D97-AF65-F5344CB8AC3E}">
        <p14:creationId xmlns:p14="http://schemas.microsoft.com/office/powerpoint/2010/main" val="1060240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E60C5-E067-938F-B257-D8B24D424571}"/>
              </a:ext>
            </a:extLst>
          </p:cNvPr>
          <p:cNvSpPr>
            <a:spLocks noGrp="1"/>
          </p:cNvSpPr>
          <p:nvPr>
            <p:ph type="title"/>
          </p:nvPr>
        </p:nvSpPr>
        <p:spPr>
          <a:xfrm>
            <a:off x="1442748" y="2552700"/>
            <a:ext cx="10018713" cy="1752599"/>
          </a:xfrm>
        </p:spPr>
        <p:txBody>
          <a:bodyPr/>
          <a:lstStyle/>
          <a:p>
            <a:r>
              <a:rPr lang="en-US" dirty="0"/>
              <a:t>Project Description</a:t>
            </a:r>
            <a:endParaRPr lang="en-IN" dirty="0"/>
          </a:p>
        </p:txBody>
      </p:sp>
    </p:spTree>
    <p:extLst>
      <p:ext uri="{BB962C8B-B14F-4D97-AF65-F5344CB8AC3E}">
        <p14:creationId xmlns:p14="http://schemas.microsoft.com/office/powerpoint/2010/main" val="77254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2CE1E-9744-1833-D2D9-F749FC5D831C}"/>
              </a:ext>
            </a:extLst>
          </p:cNvPr>
          <p:cNvSpPr>
            <a:spLocks noGrp="1"/>
          </p:cNvSpPr>
          <p:nvPr>
            <p:ph type="title"/>
          </p:nvPr>
        </p:nvSpPr>
        <p:spPr/>
        <p:txBody>
          <a:bodyPr/>
          <a:lstStyle/>
          <a:p>
            <a:r>
              <a:rPr lang="en-IN" dirty="0"/>
              <a:t>Modules and libraries required for the project</a:t>
            </a:r>
          </a:p>
        </p:txBody>
      </p:sp>
      <p:sp>
        <p:nvSpPr>
          <p:cNvPr id="3" name="Content Placeholder 2">
            <a:extLst>
              <a:ext uri="{FF2B5EF4-FFF2-40B4-BE49-F238E27FC236}">
                <a16:creationId xmlns:a16="http://schemas.microsoft.com/office/drawing/2014/main" id="{3DD6FDFC-C62C-9F59-7442-20ACE4E1D6BF}"/>
              </a:ext>
            </a:extLst>
          </p:cNvPr>
          <p:cNvSpPr>
            <a:spLocks noGrp="1"/>
          </p:cNvSpPr>
          <p:nvPr>
            <p:ph idx="1"/>
          </p:nvPr>
        </p:nvSpPr>
        <p:spPr>
          <a:xfrm>
            <a:off x="1484310" y="1674395"/>
            <a:ext cx="10018713" cy="3509210"/>
          </a:xfrm>
        </p:spPr>
        <p:txBody>
          <a:bodyPr>
            <a:normAutofit fontScale="92500" lnSpcReduction="10000"/>
          </a:bodyPr>
          <a:lstStyle/>
          <a:p>
            <a:pPr marL="0" indent="0" algn="just">
              <a:buNone/>
            </a:pPr>
            <a:endParaRPr lang="en-IN" dirty="0"/>
          </a:p>
          <a:p>
            <a:pPr algn="just"/>
            <a:r>
              <a:rPr lang="en-IN" dirty="0" err="1"/>
              <a:t>Numpy</a:t>
            </a:r>
            <a:endParaRPr lang="en-IN" dirty="0"/>
          </a:p>
          <a:p>
            <a:pPr algn="just"/>
            <a:r>
              <a:rPr lang="en-IN" dirty="0"/>
              <a:t>Scikit – learn</a:t>
            </a:r>
          </a:p>
          <a:p>
            <a:pPr algn="just"/>
            <a:r>
              <a:rPr lang="en-IN" dirty="0"/>
              <a:t>Librosa</a:t>
            </a:r>
          </a:p>
          <a:p>
            <a:pPr algn="just"/>
            <a:r>
              <a:rPr lang="en-IN" dirty="0"/>
              <a:t>Seaborn</a:t>
            </a:r>
          </a:p>
          <a:p>
            <a:pPr algn="just"/>
            <a:r>
              <a:rPr lang="en-IN" dirty="0"/>
              <a:t>TensorFlow and TensorFlow Hub</a:t>
            </a:r>
          </a:p>
          <a:p>
            <a:pPr algn="just"/>
            <a:r>
              <a:rPr lang="en-IN" dirty="0"/>
              <a:t>Matplotlib</a:t>
            </a:r>
          </a:p>
          <a:p>
            <a:pPr algn="just"/>
            <a:r>
              <a:rPr lang="en-IN" dirty="0"/>
              <a:t>OpenCV</a:t>
            </a:r>
          </a:p>
        </p:txBody>
      </p:sp>
    </p:spTree>
    <p:extLst>
      <p:ext uri="{BB962C8B-B14F-4D97-AF65-F5344CB8AC3E}">
        <p14:creationId xmlns:p14="http://schemas.microsoft.com/office/powerpoint/2010/main" val="920731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D1B3E-765E-6EB5-31C0-AB8014E48091}"/>
              </a:ext>
            </a:extLst>
          </p:cNvPr>
          <p:cNvSpPr>
            <a:spLocks noGrp="1"/>
          </p:cNvSpPr>
          <p:nvPr>
            <p:ph type="title"/>
          </p:nvPr>
        </p:nvSpPr>
        <p:spPr>
          <a:xfrm>
            <a:off x="1484310" y="190499"/>
            <a:ext cx="10018713" cy="1752599"/>
          </a:xfrm>
        </p:spPr>
        <p:txBody>
          <a:bodyPr/>
          <a:lstStyle/>
          <a:p>
            <a:r>
              <a:rPr lang="en-US" dirty="0"/>
              <a:t>Pre-Processing Steps</a:t>
            </a:r>
            <a:endParaRPr lang="en-IN" dirty="0"/>
          </a:p>
        </p:txBody>
      </p:sp>
      <p:sp>
        <p:nvSpPr>
          <p:cNvPr id="3" name="Content Placeholder 2">
            <a:extLst>
              <a:ext uri="{FF2B5EF4-FFF2-40B4-BE49-F238E27FC236}">
                <a16:creationId xmlns:a16="http://schemas.microsoft.com/office/drawing/2014/main" id="{8B73609C-4E83-F000-82D3-C68560EA857F}"/>
              </a:ext>
            </a:extLst>
          </p:cNvPr>
          <p:cNvSpPr>
            <a:spLocks noGrp="1"/>
          </p:cNvSpPr>
          <p:nvPr>
            <p:ph idx="1"/>
          </p:nvPr>
        </p:nvSpPr>
        <p:spPr>
          <a:xfrm>
            <a:off x="1484310" y="1876927"/>
            <a:ext cx="10018713" cy="3914274"/>
          </a:xfrm>
        </p:spPr>
        <p:txBody>
          <a:bodyPr>
            <a:normAutofit fontScale="92500" lnSpcReduction="10000"/>
          </a:bodyPr>
          <a:lstStyle/>
          <a:p>
            <a:pPr algn="just"/>
            <a:r>
              <a:rPr lang="en-US" dirty="0"/>
              <a:t>1) Each audio file is converted into a numerical array using </a:t>
            </a:r>
            <a:r>
              <a:rPr lang="en-US" dirty="0" err="1"/>
              <a:t>librosa</a:t>
            </a:r>
            <a:r>
              <a:rPr lang="en-US" dirty="0"/>
              <a:t>.</a:t>
            </a:r>
          </a:p>
          <a:p>
            <a:pPr algn="just"/>
            <a:r>
              <a:rPr lang="en-US" dirty="0"/>
              <a:t>2) Since the signal is in the time domain, it is transformed to its equivalent signal in the frequency domain using the Short Time Fourier Transform.</a:t>
            </a:r>
          </a:p>
          <a:p>
            <a:pPr algn="just"/>
            <a:r>
              <a:rPr lang="en-US" dirty="0"/>
              <a:t>3) The obtained frequency graphs are then converted to Decibels using </a:t>
            </a:r>
            <a:r>
              <a:rPr lang="en-US" dirty="0" err="1"/>
              <a:t>librosa</a:t>
            </a:r>
            <a:r>
              <a:rPr lang="en-US" dirty="0"/>
              <a:t>, since the common unit for the measurement of sounds is Decibel.</a:t>
            </a:r>
          </a:p>
          <a:p>
            <a:pPr algn="just"/>
            <a:r>
              <a:rPr lang="en-US" dirty="0"/>
              <a:t>4) These decibel graphs are then saved as spectrograms in a new image dataset.</a:t>
            </a:r>
          </a:p>
          <a:p>
            <a:pPr algn="just"/>
            <a:r>
              <a:rPr lang="en-IN" dirty="0"/>
              <a:t>5) The spectrogram images are cropped using OpenCV to avoid any unnecessary noise in the dataset.</a:t>
            </a:r>
          </a:p>
          <a:p>
            <a:pPr algn="just"/>
            <a:r>
              <a:rPr lang="en-IN" dirty="0"/>
              <a:t>6) The target classes present in the dataset are converted to Boolean arrays to facilitate prediction using probabilities.</a:t>
            </a:r>
          </a:p>
        </p:txBody>
      </p:sp>
    </p:spTree>
    <p:extLst>
      <p:ext uri="{BB962C8B-B14F-4D97-AF65-F5344CB8AC3E}">
        <p14:creationId xmlns:p14="http://schemas.microsoft.com/office/powerpoint/2010/main" val="3567422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4F429-D0B6-C149-6A1F-0B7807769C8B}"/>
              </a:ext>
            </a:extLst>
          </p:cNvPr>
          <p:cNvSpPr>
            <a:spLocks noGrp="1"/>
          </p:cNvSpPr>
          <p:nvPr>
            <p:ph type="title"/>
          </p:nvPr>
        </p:nvSpPr>
        <p:spPr/>
        <p:txBody>
          <a:bodyPr/>
          <a:lstStyle/>
          <a:p>
            <a:r>
              <a:rPr lang="en-US" dirty="0"/>
              <a:t>Visualizations</a:t>
            </a:r>
            <a:endParaRPr lang="en-IN" dirty="0"/>
          </a:p>
        </p:txBody>
      </p:sp>
      <p:sp>
        <p:nvSpPr>
          <p:cNvPr id="4" name="Picture Placeholder 3">
            <a:extLst>
              <a:ext uri="{FF2B5EF4-FFF2-40B4-BE49-F238E27FC236}">
                <a16:creationId xmlns:a16="http://schemas.microsoft.com/office/drawing/2014/main" id="{6019206B-22E8-2AFA-7C86-19B694F4F89B}"/>
              </a:ext>
            </a:extLst>
          </p:cNvPr>
          <p:cNvSpPr>
            <a:spLocks noGrp="1"/>
          </p:cNvSpPr>
          <p:nvPr>
            <p:ph type="pic" idx="1"/>
          </p:nvPr>
        </p:nvSpPr>
        <p:spPr>
          <a:xfrm>
            <a:off x="7594681" y="914400"/>
            <a:ext cx="4350707" cy="4572000"/>
          </a:xfrm>
        </p:spPr>
      </p:sp>
      <p:sp>
        <p:nvSpPr>
          <p:cNvPr id="5" name="Text Placeholder 4">
            <a:extLst>
              <a:ext uri="{FF2B5EF4-FFF2-40B4-BE49-F238E27FC236}">
                <a16:creationId xmlns:a16="http://schemas.microsoft.com/office/drawing/2014/main" id="{D20C5A4D-A781-E9AD-5E9A-236AEF48684C}"/>
              </a:ext>
            </a:extLst>
          </p:cNvPr>
          <p:cNvSpPr>
            <a:spLocks noGrp="1"/>
          </p:cNvSpPr>
          <p:nvPr>
            <p:ph type="body" sz="half" idx="2"/>
          </p:nvPr>
        </p:nvSpPr>
        <p:spPr/>
        <p:txBody>
          <a:bodyPr/>
          <a:lstStyle/>
          <a:p>
            <a:r>
              <a:rPr lang="en-US" dirty="0"/>
              <a:t>The image given on the right shows the initial time-signal graph of a random audio file in the dataset. </a:t>
            </a:r>
            <a:endParaRPr lang="en-IN" dirty="0"/>
          </a:p>
        </p:txBody>
      </p:sp>
      <p:pic>
        <p:nvPicPr>
          <p:cNvPr id="7" name="Picture 6">
            <a:extLst>
              <a:ext uri="{FF2B5EF4-FFF2-40B4-BE49-F238E27FC236}">
                <a16:creationId xmlns:a16="http://schemas.microsoft.com/office/drawing/2014/main" id="{D07E84F7-EF4B-A3E5-82F4-41C20C1A96D9}"/>
              </a:ext>
            </a:extLst>
          </p:cNvPr>
          <p:cNvPicPr>
            <a:picLocks noChangeAspect="1"/>
          </p:cNvPicPr>
          <p:nvPr/>
        </p:nvPicPr>
        <p:blipFill>
          <a:blip r:embed="rId2"/>
          <a:stretch>
            <a:fillRect/>
          </a:stretch>
        </p:blipFill>
        <p:spPr>
          <a:xfrm>
            <a:off x="7594681" y="914400"/>
            <a:ext cx="4350708" cy="4572000"/>
          </a:xfrm>
          <a:prstGeom prst="rect">
            <a:avLst/>
          </a:prstGeom>
        </p:spPr>
      </p:pic>
    </p:spTree>
    <p:extLst>
      <p:ext uri="{BB962C8B-B14F-4D97-AF65-F5344CB8AC3E}">
        <p14:creationId xmlns:p14="http://schemas.microsoft.com/office/powerpoint/2010/main" val="1503825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47C9-3E30-EC74-5544-8B5358B36B24}"/>
              </a:ext>
            </a:extLst>
          </p:cNvPr>
          <p:cNvSpPr>
            <a:spLocks noGrp="1"/>
          </p:cNvSpPr>
          <p:nvPr>
            <p:ph type="title"/>
          </p:nvPr>
        </p:nvSpPr>
        <p:spPr/>
        <p:txBody>
          <a:bodyPr/>
          <a:lstStyle/>
          <a:p>
            <a:r>
              <a:rPr lang="en-US" dirty="0"/>
              <a:t>Visualizations</a:t>
            </a:r>
            <a:endParaRPr lang="en-IN" dirty="0"/>
          </a:p>
        </p:txBody>
      </p:sp>
      <p:sp>
        <p:nvSpPr>
          <p:cNvPr id="3" name="Picture Placeholder 2">
            <a:extLst>
              <a:ext uri="{FF2B5EF4-FFF2-40B4-BE49-F238E27FC236}">
                <a16:creationId xmlns:a16="http://schemas.microsoft.com/office/drawing/2014/main" id="{46A002A9-B05E-F928-CD06-257070902A27}"/>
              </a:ext>
            </a:extLst>
          </p:cNvPr>
          <p:cNvSpPr>
            <a:spLocks noGrp="1"/>
          </p:cNvSpPr>
          <p:nvPr>
            <p:ph type="pic" idx="1"/>
          </p:nvPr>
        </p:nvSpPr>
        <p:spPr/>
      </p:sp>
      <p:sp>
        <p:nvSpPr>
          <p:cNvPr id="4" name="Text Placeholder 3">
            <a:extLst>
              <a:ext uri="{FF2B5EF4-FFF2-40B4-BE49-F238E27FC236}">
                <a16:creationId xmlns:a16="http://schemas.microsoft.com/office/drawing/2014/main" id="{0D19A6D4-1DB2-FA5B-F3B6-BBCAE975CCA0}"/>
              </a:ext>
            </a:extLst>
          </p:cNvPr>
          <p:cNvSpPr>
            <a:spLocks noGrp="1"/>
          </p:cNvSpPr>
          <p:nvPr>
            <p:ph type="body" sz="half" idx="2"/>
          </p:nvPr>
        </p:nvSpPr>
        <p:spPr/>
        <p:txBody>
          <a:bodyPr/>
          <a:lstStyle/>
          <a:p>
            <a:r>
              <a:rPr lang="en-US" dirty="0"/>
              <a:t>The image on the right shows an example spectrogram that will be used to create the new image dataset.</a:t>
            </a:r>
            <a:endParaRPr lang="en-IN" dirty="0"/>
          </a:p>
        </p:txBody>
      </p:sp>
      <p:pic>
        <p:nvPicPr>
          <p:cNvPr id="5" name="Picture 4">
            <a:extLst>
              <a:ext uri="{FF2B5EF4-FFF2-40B4-BE49-F238E27FC236}">
                <a16:creationId xmlns:a16="http://schemas.microsoft.com/office/drawing/2014/main" id="{135FD18D-393D-E658-BDDA-437C3A531F6E}"/>
              </a:ext>
            </a:extLst>
          </p:cNvPr>
          <p:cNvPicPr>
            <a:picLocks noChangeAspect="1"/>
          </p:cNvPicPr>
          <p:nvPr/>
        </p:nvPicPr>
        <p:blipFill>
          <a:blip r:embed="rId2"/>
          <a:stretch>
            <a:fillRect/>
          </a:stretch>
        </p:blipFill>
        <p:spPr>
          <a:xfrm>
            <a:off x="6908882" y="814139"/>
            <a:ext cx="4994360" cy="5265819"/>
          </a:xfrm>
          <a:prstGeom prst="rect">
            <a:avLst/>
          </a:prstGeom>
        </p:spPr>
      </p:pic>
    </p:spTree>
    <p:extLst>
      <p:ext uri="{BB962C8B-B14F-4D97-AF65-F5344CB8AC3E}">
        <p14:creationId xmlns:p14="http://schemas.microsoft.com/office/powerpoint/2010/main" val="1442338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73BD8-A2E1-B019-0ECF-0CB55AB76F55}"/>
              </a:ext>
            </a:extLst>
          </p:cNvPr>
          <p:cNvSpPr>
            <a:spLocks noGrp="1"/>
          </p:cNvSpPr>
          <p:nvPr>
            <p:ph type="title"/>
          </p:nvPr>
        </p:nvSpPr>
        <p:spPr/>
        <p:txBody>
          <a:bodyPr/>
          <a:lstStyle/>
          <a:p>
            <a:r>
              <a:rPr lang="en-US" dirty="0"/>
              <a:t>Model Selection</a:t>
            </a:r>
            <a:endParaRPr lang="en-IN" dirty="0"/>
          </a:p>
        </p:txBody>
      </p:sp>
      <p:sp>
        <p:nvSpPr>
          <p:cNvPr id="5" name="Content Placeholder 4">
            <a:extLst>
              <a:ext uri="{FF2B5EF4-FFF2-40B4-BE49-F238E27FC236}">
                <a16:creationId xmlns:a16="http://schemas.microsoft.com/office/drawing/2014/main" id="{5D1B0C3F-0084-C48E-987F-6A1957A134E2}"/>
              </a:ext>
            </a:extLst>
          </p:cNvPr>
          <p:cNvSpPr>
            <a:spLocks noGrp="1"/>
          </p:cNvSpPr>
          <p:nvPr>
            <p:ph idx="1"/>
          </p:nvPr>
        </p:nvSpPr>
        <p:spPr/>
        <p:txBody>
          <a:bodyPr/>
          <a:lstStyle/>
          <a:p>
            <a:pPr algn="just"/>
            <a:r>
              <a:rPr lang="en-US" dirty="0"/>
              <a:t>A transfer learning model known as </a:t>
            </a:r>
            <a:r>
              <a:rPr lang="en-US" dirty="0" err="1"/>
              <a:t>MobileNet</a:t>
            </a:r>
            <a:r>
              <a:rPr lang="en-US" dirty="0"/>
              <a:t> V2, which is publicly available on TensorFlow Hub, was employed for this task . This particular model is highly performant in object detection workloads. Such a model would work well in separating frequencies in different languages. The architecture for the model is given in the next slide:</a:t>
            </a:r>
            <a:endParaRPr lang="en-IN" dirty="0"/>
          </a:p>
        </p:txBody>
      </p:sp>
    </p:spTree>
    <p:extLst>
      <p:ext uri="{BB962C8B-B14F-4D97-AF65-F5344CB8AC3E}">
        <p14:creationId xmlns:p14="http://schemas.microsoft.com/office/powerpoint/2010/main" val="3202840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7B546-9477-8748-CF98-1AE4A385E960}"/>
              </a:ext>
            </a:extLst>
          </p:cNvPr>
          <p:cNvSpPr>
            <a:spLocks noGrp="1"/>
          </p:cNvSpPr>
          <p:nvPr>
            <p:ph type="title"/>
          </p:nvPr>
        </p:nvSpPr>
        <p:spPr/>
        <p:txBody>
          <a:bodyPr/>
          <a:lstStyle/>
          <a:p>
            <a:r>
              <a:rPr lang="en-IN" dirty="0"/>
              <a:t>Model Architecture</a:t>
            </a:r>
          </a:p>
        </p:txBody>
      </p:sp>
      <p:pic>
        <p:nvPicPr>
          <p:cNvPr id="3074" name="Picture 2">
            <a:extLst>
              <a:ext uri="{FF2B5EF4-FFF2-40B4-BE49-F238E27FC236}">
                <a16:creationId xmlns:a16="http://schemas.microsoft.com/office/drawing/2014/main" id="{6C2447F5-E1C2-4399-124D-839B6D5F889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34538" y="2286000"/>
            <a:ext cx="4996338"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3925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854B7-54A4-9C10-BB1F-5A7E112F895C}"/>
              </a:ext>
            </a:extLst>
          </p:cNvPr>
          <p:cNvSpPr>
            <a:spLocks noGrp="1"/>
          </p:cNvSpPr>
          <p:nvPr>
            <p:ph type="title"/>
          </p:nvPr>
        </p:nvSpPr>
        <p:spPr/>
        <p:txBody>
          <a:bodyPr/>
          <a:lstStyle/>
          <a:p>
            <a:r>
              <a:rPr lang="en-IN" dirty="0"/>
              <a:t>Training Results</a:t>
            </a:r>
          </a:p>
        </p:txBody>
      </p:sp>
      <p:sp>
        <p:nvSpPr>
          <p:cNvPr id="3" name="Content Placeholder 2">
            <a:extLst>
              <a:ext uri="{FF2B5EF4-FFF2-40B4-BE49-F238E27FC236}">
                <a16:creationId xmlns:a16="http://schemas.microsoft.com/office/drawing/2014/main" id="{5859D62C-2FAC-8438-C598-AA1FC9B8C21B}"/>
              </a:ext>
            </a:extLst>
          </p:cNvPr>
          <p:cNvSpPr>
            <a:spLocks noGrp="1"/>
          </p:cNvSpPr>
          <p:nvPr>
            <p:ph idx="1"/>
          </p:nvPr>
        </p:nvSpPr>
        <p:spPr/>
        <p:txBody>
          <a:bodyPr/>
          <a:lstStyle/>
          <a:p>
            <a:pPr algn="just"/>
            <a:r>
              <a:rPr lang="en-IN" dirty="0"/>
              <a:t>Training Loss: 0.2279</a:t>
            </a:r>
          </a:p>
          <a:p>
            <a:pPr algn="just"/>
            <a:r>
              <a:rPr lang="en-IN" dirty="0"/>
              <a:t>Training Accuracy: 0.9463 </a:t>
            </a:r>
          </a:p>
        </p:txBody>
      </p:sp>
    </p:spTree>
    <p:extLst>
      <p:ext uri="{BB962C8B-B14F-4D97-AF65-F5344CB8AC3E}">
        <p14:creationId xmlns:p14="http://schemas.microsoft.com/office/powerpoint/2010/main" val="3890282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D61D0-6B8C-A842-CBA3-4BB9A3D73DFE}"/>
              </a:ext>
            </a:extLst>
          </p:cNvPr>
          <p:cNvSpPr>
            <a:spLocks noGrp="1"/>
          </p:cNvSpPr>
          <p:nvPr>
            <p:ph type="title"/>
          </p:nvPr>
        </p:nvSpPr>
        <p:spPr>
          <a:xfrm>
            <a:off x="1372016" y="2386263"/>
            <a:ext cx="10018713" cy="1752599"/>
          </a:xfrm>
        </p:spPr>
        <p:txBody>
          <a:bodyPr/>
          <a:lstStyle/>
          <a:p>
            <a:r>
              <a:rPr lang="en-US" dirty="0"/>
              <a:t>Results</a:t>
            </a:r>
            <a:endParaRPr lang="en-IN" dirty="0"/>
          </a:p>
        </p:txBody>
      </p:sp>
    </p:spTree>
    <p:extLst>
      <p:ext uri="{BB962C8B-B14F-4D97-AF65-F5344CB8AC3E}">
        <p14:creationId xmlns:p14="http://schemas.microsoft.com/office/powerpoint/2010/main" val="1499762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9E011-383F-DB0D-C793-552B68F1A281}"/>
              </a:ext>
            </a:extLst>
          </p:cNvPr>
          <p:cNvSpPr>
            <a:spLocks noGrp="1"/>
          </p:cNvSpPr>
          <p:nvPr>
            <p:ph type="title"/>
          </p:nvPr>
        </p:nvSpPr>
        <p:spPr/>
        <p:txBody>
          <a:bodyPr/>
          <a:lstStyle/>
          <a:p>
            <a:r>
              <a:rPr lang="en-US" dirty="0"/>
              <a:t>Confusion Matrix</a:t>
            </a:r>
            <a:endParaRPr lang="en-IN" dirty="0"/>
          </a:p>
        </p:txBody>
      </p:sp>
      <p:sp>
        <p:nvSpPr>
          <p:cNvPr id="9" name="Text Placeholder 8">
            <a:extLst>
              <a:ext uri="{FF2B5EF4-FFF2-40B4-BE49-F238E27FC236}">
                <a16:creationId xmlns:a16="http://schemas.microsoft.com/office/drawing/2014/main" id="{329187CF-44F0-78F4-7883-7738B3E754FC}"/>
              </a:ext>
            </a:extLst>
          </p:cNvPr>
          <p:cNvSpPr>
            <a:spLocks noGrp="1"/>
          </p:cNvSpPr>
          <p:nvPr>
            <p:ph type="body" sz="half" idx="2"/>
          </p:nvPr>
        </p:nvSpPr>
        <p:spPr/>
        <p:txBody>
          <a:bodyPr/>
          <a:lstStyle/>
          <a:p>
            <a:endParaRPr lang="en-IN" dirty="0"/>
          </a:p>
        </p:txBody>
      </p:sp>
      <p:pic>
        <p:nvPicPr>
          <p:cNvPr id="1030" name="Picture 6">
            <a:extLst>
              <a:ext uri="{FF2B5EF4-FFF2-40B4-BE49-F238E27FC236}">
                <a16:creationId xmlns:a16="http://schemas.microsoft.com/office/drawing/2014/main" id="{87E8618F-6FB0-362A-E089-1F77E3A90E9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71059" y="685800"/>
            <a:ext cx="4823469"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354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A015E4-31A5-9318-AC13-B499AEF200CA}"/>
              </a:ext>
            </a:extLst>
          </p:cNvPr>
          <p:cNvSpPr>
            <a:spLocks noGrp="1"/>
          </p:cNvSpPr>
          <p:nvPr>
            <p:ph type="title"/>
          </p:nvPr>
        </p:nvSpPr>
        <p:spPr/>
        <p:txBody>
          <a:bodyPr>
            <a:normAutofit/>
          </a:bodyPr>
          <a:lstStyle/>
          <a:p>
            <a:r>
              <a:rPr lang="en-IN" sz="3600" dirty="0"/>
              <a:t>Abstract</a:t>
            </a:r>
          </a:p>
        </p:txBody>
      </p:sp>
      <p:sp>
        <p:nvSpPr>
          <p:cNvPr id="4" name="Content Placeholder 3">
            <a:extLst>
              <a:ext uri="{FF2B5EF4-FFF2-40B4-BE49-F238E27FC236}">
                <a16:creationId xmlns:a16="http://schemas.microsoft.com/office/drawing/2014/main" id="{A85E4B4C-74A2-D546-FE7F-D4715758307A}"/>
              </a:ext>
            </a:extLst>
          </p:cNvPr>
          <p:cNvSpPr>
            <a:spLocks noGrp="1"/>
          </p:cNvSpPr>
          <p:nvPr>
            <p:ph idx="1"/>
          </p:nvPr>
        </p:nvSpPr>
        <p:spPr>
          <a:xfrm>
            <a:off x="1484311" y="2191137"/>
            <a:ext cx="10018713" cy="3649826"/>
          </a:xfrm>
        </p:spPr>
        <p:txBody>
          <a:bodyPr>
            <a:noAutofit/>
          </a:bodyPr>
          <a:lstStyle/>
          <a:p>
            <a:pPr algn="just"/>
            <a:r>
              <a:rPr lang="en-IN" dirty="0">
                <a:effectLst/>
                <a:latin typeface="Calibri" panose="020F0502020204030204" pitchFamily="34" charset="0"/>
                <a:ea typeface="Calibri" panose="020F0502020204030204" pitchFamily="34" charset="0"/>
                <a:cs typeface="Times New Roman" panose="02020603050405020304" pitchFamily="18" charset="0"/>
              </a:rPr>
              <a:t>The identification of languages in daily life is an extremely important field of work due to the large number of languages that are used in the world today. Accurately determining a language through speech is a very tricky endeavour since various differences can be observed in the same language which are caused by variations in speech patterns. This project aims to identify the language being spoken in a given audio excerpt using its phonetic properties rather than using audio – to – text transcription. The mechanism that will be used will extract spectrograms from a given audio file. These spectrograms will be used to train a popular image detection deep learning model which will facilitate the detection of a language with high accuracy.</a:t>
            </a:r>
            <a:endParaRPr lang="en-IN" dirty="0"/>
          </a:p>
        </p:txBody>
      </p:sp>
    </p:spTree>
    <p:extLst>
      <p:ext uri="{BB962C8B-B14F-4D97-AF65-F5344CB8AC3E}">
        <p14:creationId xmlns:p14="http://schemas.microsoft.com/office/powerpoint/2010/main" val="891315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674E3E-6ECC-D711-6136-B73607F0F2CA}"/>
              </a:ext>
            </a:extLst>
          </p:cNvPr>
          <p:cNvSpPr>
            <a:spLocks noGrp="1"/>
          </p:cNvSpPr>
          <p:nvPr>
            <p:ph type="title"/>
          </p:nvPr>
        </p:nvSpPr>
        <p:spPr/>
        <p:txBody>
          <a:bodyPr/>
          <a:lstStyle/>
          <a:p>
            <a:r>
              <a:rPr lang="en-US" dirty="0"/>
              <a:t>Scoring Metrics</a:t>
            </a:r>
            <a:endParaRPr lang="en-IN" dirty="0"/>
          </a:p>
        </p:txBody>
      </p:sp>
      <p:sp>
        <p:nvSpPr>
          <p:cNvPr id="6" name="Content Placeholder 5">
            <a:extLst>
              <a:ext uri="{FF2B5EF4-FFF2-40B4-BE49-F238E27FC236}">
                <a16:creationId xmlns:a16="http://schemas.microsoft.com/office/drawing/2014/main" id="{CEFD7E37-5D68-CA3D-7A63-B7BB6A5EF415}"/>
              </a:ext>
            </a:extLst>
          </p:cNvPr>
          <p:cNvSpPr>
            <a:spLocks noGrp="1"/>
          </p:cNvSpPr>
          <p:nvPr>
            <p:ph idx="1"/>
          </p:nvPr>
        </p:nvSpPr>
        <p:spPr/>
        <p:txBody>
          <a:bodyPr>
            <a:normAutofit/>
          </a:bodyPr>
          <a:lstStyle/>
          <a:p>
            <a:pPr algn="just"/>
            <a:r>
              <a:rPr lang="en-US" dirty="0"/>
              <a:t>The following metrics will be used for evaluating the model:</a:t>
            </a:r>
            <a:br>
              <a:rPr lang="en-US" dirty="0"/>
            </a:br>
            <a:endParaRPr lang="en-US" dirty="0"/>
          </a:p>
          <a:p>
            <a:pPr algn="just"/>
            <a:r>
              <a:rPr lang="en-US" dirty="0"/>
              <a:t>F1 Score</a:t>
            </a:r>
          </a:p>
          <a:p>
            <a:pPr algn="just"/>
            <a:r>
              <a:rPr lang="en-US" dirty="0"/>
              <a:t>Accuracy</a:t>
            </a:r>
          </a:p>
          <a:p>
            <a:pPr algn="just"/>
            <a:r>
              <a:rPr lang="en-US" dirty="0"/>
              <a:t>Precision</a:t>
            </a:r>
          </a:p>
          <a:p>
            <a:pPr algn="just"/>
            <a:r>
              <a:rPr lang="en-US" dirty="0"/>
              <a:t>Recall</a:t>
            </a:r>
          </a:p>
        </p:txBody>
      </p:sp>
    </p:spTree>
    <p:extLst>
      <p:ext uri="{BB962C8B-B14F-4D97-AF65-F5344CB8AC3E}">
        <p14:creationId xmlns:p14="http://schemas.microsoft.com/office/powerpoint/2010/main" val="1856949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77782A-E709-25C4-98E3-50917250B676}"/>
              </a:ext>
            </a:extLst>
          </p:cNvPr>
          <p:cNvSpPr>
            <a:spLocks noGrp="1"/>
          </p:cNvSpPr>
          <p:nvPr>
            <p:ph type="title"/>
          </p:nvPr>
        </p:nvSpPr>
        <p:spPr/>
        <p:txBody>
          <a:bodyPr/>
          <a:lstStyle/>
          <a:p>
            <a:endParaRPr lang="en-IN" dirty="0"/>
          </a:p>
        </p:txBody>
      </p:sp>
      <p:sp>
        <p:nvSpPr>
          <p:cNvPr id="6" name="Text Placeholder 5">
            <a:extLst>
              <a:ext uri="{FF2B5EF4-FFF2-40B4-BE49-F238E27FC236}">
                <a16:creationId xmlns:a16="http://schemas.microsoft.com/office/drawing/2014/main" id="{45EE052C-B641-975E-9FF3-CA330520F078}"/>
              </a:ext>
            </a:extLst>
          </p:cNvPr>
          <p:cNvSpPr>
            <a:spLocks noGrp="1"/>
          </p:cNvSpPr>
          <p:nvPr>
            <p:ph type="body" sz="half" idx="2"/>
          </p:nvPr>
        </p:nvSpPr>
        <p:spPr/>
        <p:txBody>
          <a:bodyPr/>
          <a:lstStyle/>
          <a:p>
            <a:r>
              <a:rPr lang="en-US" dirty="0"/>
              <a:t>The scores obtained for the metrics in consideration are given beside:</a:t>
            </a:r>
            <a:endParaRPr lang="en-IN" dirty="0"/>
          </a:p>
        </p:txBody>
      </p:sp>
      <p:pic>
        <p:nvPicPr>
          <p:cNvPr id="4098" name="Picture 2">
            <a:extLst>
              <a:ext uri="{FF2B5EF4-FFF2-40B4-BE49-F238E27FC236}">
                <a16:creationId xmlns:a16="http://schemas.microsoft.com/office/drawing/2014/main" id="{029CFECC-52C6-6C51-8FDA-4546399DA4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90465" y="1158236"/>
            <a:ext cx="5184658" cy="4160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288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5FB89D0-9F7D-BE89-71AD-EA9E69DCB5A6}"/>
              </a:ext>
            </a:extLst>
          </p:cNvPr>
          <p:cNvSpPr>
            <a:spLocks noGrp="1"/>
          </p:cNvSpPr>
          <p:nvPr>
            <p:ph type="title"/>
          </p:nvPr>
        </p:nvSpPr>
        <p:spPr/>
        <p:txBody>
          <a:bodyPr/>
          <a:lstStyle/>
          <a:p>
            <a:endParaRPr lang="en-IN" dirty="0"/>
          </a:p>
        </p:txBody>
      </p:sp>
      <p:sp>
        <p:nvSpPr>
          <p:cNvPr id="6" name="Content Placeholder 5">
            <a:extLst>
              <a:ext uri="{FF2B5EF4-FFF2-40B4-BE49-F238E27FC236}">
                <a16:creationId xmlns:a16="http://schemas.microsoft.com/office/drawing/2014/main" id="{FB9D51C5-1466-8D29-BAE1-CD23CC5BAD9F}"/>
              </a:ext>
            </a:extLst>
          </p:cNvPr>
          <p:cNvSpPr>
            <a:spLocks noGrp="1"/>
          </p:cNvSpPr>
          <p:nvPr>
            <p:ph idx="1"/>
          </p:nvPr>
        </p:nvSpPr>
        <p:spPr/>
        <p:txBody>
          <a:bodyPr/>
          <a:lstStyle/>
          <a:p>
            <a:pPr algn="just"/>
            <a:r>
              <a:rPr lang="en-US" dirty="0"/>
              <a:t>The obtained results may be greatly improved if more training data was present. The model may also be trained for different languages and dialects.</a:t>
            </a:r>
            <a:endParaRPr lang="en-IN" dirty="0"/>
          </a:p>
        </p:txBody>
      </p:sp>
    </p:spTree>
    <p:extLst>
      <p:ext uri="{BB962C8B-B14F-4D97-AF65-F5344CB8AC3E}">
        <p14:creationId xmlns:p14="http://schemas.microsoft.com/office/powerpoint/2010/main" val="3072250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F5AB3-5057-2FA9-68A1-94563D34AECA}"/>
              </a:ext>
            </a:extLst>
          </p:cNvPr>
          <p:cNvSpPr>
            <a:spLocks noGrp="1"/>
          </p:cNvSpPr>
          <p:nvPr>
            <p:ph type="title"/>
          </p:nvPr>
        </p:nvSpPr>
        <p:spPr>
          <a:xfrm>
            <a:off x="1484310" y="190499"/>
            <a:ext cx="10018713" cy="1752599"/>
          </a:xfrm>
        </p:spPr>
        <p:txBody>
          <a:bodyPr/>
          <a:lstStyle/>
          <a:p>
            <a:r>
              <a:rPr lang="en-IN" dirty="0"/>
              <a:t>References</a:t>
            </a:r>
          </a:p>
        </p:txBody>
      </p:sp>
      <p:sp>
        <p:nvSpPr>
          <p:cNvPr id="3" name="Content Placeholder 2">
            <a:extLst>
              <a:ext uri="{FF2B5EF4-FFF2-40B4-BE49-F238E27FC236}">
                <a16:creationId xmlns:a16="http://schemas.microsoft.com/office/drawing/2014/main" id="{AB941844-4C3E-FE91-70AD-ED393472FC4A}"/>
              </a:ext>
            </a:extLst>
          </p:cNvPr>
          <p:cNvSpPr>
            <a:spLocks noGrp="1"/>
          </p:cNvSpPr>
          <p:nvPr>
            <p:ph idx="1"/>
          </p:nvPr>
        </p:nvSpPr>
        <p:spPr>
          <a:xfrm>
            <a:off x="1484310" y="1427746"/>
            <a:ext cx="10018713" cy="4940969"/>
          </a:xfrm>
        </p:spPr>
        <p:txBody>
          <a:bodyPr>
            <a:normAutofit fontScale="62500" lnSpcReduction="20000"/>
          </a:bodyPr>
          <a:lstStyle/>
          <a:p>
            <a:pPr marL="0" indent="0" algn="just">
              <a:buNone/>
            </a:pPr>
            <a:r>
              <a:rPr lang="en-IN" dirty="0"/>
              <a:t>1)</a:t>
            </a:r>
            <a:r>
              <a:rPr lang="en-US" dirty="0"/>
              <a:t> Ashkan Moradi, Yasser Shekofteh (2023)</a:t>
            </a:r>
          </a:p>
          <a:p>
            <a:pPr marL="0" indent="0" algn="just">
              <a:buNone/>
            </a:pPr>
            <a:r>
              <a:rPr lang="en-US" dirty="0">
                <a:hlinkClick r:id="rId2"/>
              </a:rPr>
              <a:t>Spoken language identification using a genetic-based fusion approach to combine acoustic and universal phonetic results. </a:t>
            </a:r>
            <a:endParaRPr lang="en-US" dirty="0"/>
          </a:p>
          <a:p>
            <a:pPr marL="0" indent="0" algn="just">
              <a:buNone/>
            </a:pPr>
            <a:r>
              <a:rPr lang="en-US" dirty="0"/>
              <a:t>Computers and Electrical Engineering, Volume 105, 108549, ISSN 0045-7906.</a:t>
            </a:r>
          </a:p>
          <a:p>
            <a:pPr marL="0" indent="0" algn="just">
              <a:buNone/>
            </a:pPr>
            <a:r>
              <a:rPr lang="en-US" dirty="0"/>
              <a:t>2) Miller, Corey &amp; Strong, Rachel &amp; Jones, Evan &amp; Vinson, Mark. (2014)</a:t>
            </a:r>
          </a:p>
          <a:p>
            <a:pPr marL="0" indent="0" algn="just">
              <a:buNone/>
            </a:pPr>
            <a:r>
              <a:rPr lang="en-US" dirty="0">
                <a:hlinkClick r:id="rId3"/>
              </a:rPr>
              <a:t>Employing Phonetic Speech Recognition for Language and Dialect Specific Search</a:t>
            </a:r>
            <a:r>
              <a:rPr lang="en-US" dirty="0"/>
              <a:t>. </a:t>
            </a:r>
          </a:p>
          <a:p>
            <a:pPr marL="0" indent="0" algn="just">
              <a:buNone/>
            </a:pPr>
            <a:r>
              <a:rPr lang="en-US" dirty="0"/>
              <a:t>DOI:10.3115/v1/W14-5308</a:t>
            </a:r>
          </a:p>
          <a:p>
            <a:pPr marL="0" indent="0" algn="just">
              <a:buNone/>
            </a:pPr>
            <a:r>
              <a:rPr lang="en-IN" dirty="0"/>
              <a:t>3) Riya Menon (2022)</a:t>
            </a:r>
          </a:p>
          <a:p>
            <a:pPr marL="0" indent="0" algn="just">
              <a:buNone/>
            </a:pPr>
            <a:r>
              <a:rPr lang="en-US" dirty="0">
                <a:hlinkClick r:id="rId4"/>
              </a:rPr>
              <a:t>Detectsy: A System for Detecting Language from the Text, Images, and Audio Files</a:t>
            </a:r>
            <a:endParaRPr lang="en-US" dirty="0"/>
          </a:p>
          <a:p>
            <a:pPr marL="0" indent="0" algn="just">
              <a:buNone/>
            </a:pPr>
            <a:r>
              <a:rPr lang="en-US" dirty="0"/>
              <a:t>4)</a:t>
            </a:r>
            <a:r>
              <a:rPr lang="en-IN" b="0" i="0" dirty="0">
                <a:solidFill>
                  <a:srgbClr val="333333"/>
                </a:solidFill>
                <a:effectLst/>
                <a:latin typeface="HelveticaNeue Regular"/>
              </a:rPr>
              <a:t> Y. Rajanak, R. Patil and Y. P. Singh (2023) </a:t>
            </a:r>
          </a:p>
          <a:p>
            <a:pPr marL="0" indent="0" algn="just">
              <a:buNone/>
            </a:pPr>
            <a:r>
              <a:rPr lang="en-IN" b="0" i="0" dirty="0">
                <a:solidFill>
                  <a:srgbClr val="333333"/>
                </a:solidFill>
                <a:effectLst/>
                <a:latin typeface="HelveticaNeue Regular"/>
                <a:hlinkClick r:id="rId5"/>
              </a:rPr>
              <a:t>Language Detection Using Natural Language Processing</a:t>
            </a:r>
            <a:endParaRPr lang="en-IN" b="0" i="0" dirty="0">
              <a:solidFill>
                <a:srgbClr val="333333"/>
              </a:solidFill>
              <a:effectLst/>
              <a:latin typeface="HelveticaNeue Regular"/>
            </a:endParaRPr>
          </a:p>
          <a:p>
            <a:pPr marL="0" indent="0" algn="just">
              <a:buNone/>
            </a:pPr>
            <a:r>
              <a:rPr lang="en-IN" b="0" i="1" dirty="0">
                <a:solidFill>
                  <a:srgbClr val="333333"/>
                </a:solidFill>
                <a:effectLst/>
                <a:latin typeface="HelveticaNeue Regular"/>
              </a:rPr>
              <a:t>9th International Conference on Advanced Computing and Communication Systems (ICACCS)</a:t>
            </a:r>
            <a:r>
              <a:rPr lang="en-IN" b="0" i="0" dirty="0">
                <a:solidFill>
                  <a:srgbClr val="333333"/>
                </a:solidFill>
                <a:effectLst/>
                <a:latin typeface="HelveticaNeue Regular"/>
              </a:rPr>
              <a:t>, Coimbatore, India, 2023, pp. 673-678, doi: 10.1109/ICACCS57279.2023.10112773.</a:t>
            </a:r>
          </a:p>
          <a:p>
            <a:pPr marL="0" indent="0" algn="just">
              <a:buNone/>
            </a:pPr>
            <a:r>
              <a:rPr lang="en-IN" dirty="0">
                <a:solidFill>
                  <a:srgbClr val="333333"/>
                </a:solidFill>
                <a:latin typeface="HelveticaNeue Regular"/>
              </a:rPr>
              <a:t>5) Kotsakis, Rigas &amp; Matsiola, Maria &amp; Kalliris, George &amp; Dimoulas, Charalampos. (2020)</a:t>
            </a:r>
          </a:p>
          <a:p>
            <a:pPr marL="0" indent="0" algn="just">
              <a:buNone/>
            </a:pPr>
            <a:r>
              <a:rPr lang="en-US" dirty="0">
                <a:solidFill>
                  <a:srgbClr val="333333"/>
                </a:solidFill>
                <a:latin typeface="HelveticaNeue Regular"/>
                <a:hlinkClick r:id="rId6"/>
              </a:rPr>
              <a:t>Investigation of Spoken-Language Detection and Classification in Broadcasted Audio Content</a:t>
            </a:r>
            <a:endParaRPr lang="en-US" dirty="0">
              <a:solidFill>
                <a:srgbClr val="333333"/>
              </a:solidFill>
              <a:latin typeface="HelveticaNeue Regular"/>
            </a:endParaRPr>
          </a:p>
          <a:p>
            <a:pPr marL="0" indent="0" algn="just">
              <a:buNone/>
            </a:pPr>
            <a:r>
              <a:rPr lang="fr-FR" b="0" i="1" dirty="0">
                <a:solidFill>
                  <a:srgbClr val="222222"/>
                </a:solidFill>
                <a:effectLst/>
                <a:latin typeface="Arial" panose="020B0604020202020204" pitchFamily="34" charset="0"/>
              </a:rPr>
              <a:t>Information</a:t>
            </a:r>
            <a:r>
              <a:rPr lang="fr-FR" b="0" i="0" dirty="0">
                <a:solidFill>
                  <a:srgbClr val="222222"/>
                </a:solidFill>
                <a:effectLst/>
                <a:latin typeface="Arial" panose="020B0604020202020204" pitchFamily="34" charset="0"/>
              </a:rPr>
              <a:t> </a:t>
            </a:r>
            <a:r>
              <a:rPr lang="fr-FR" b="1" i="0" dirty="0">
                <a:solidFill>
                  <a:srgbClr val="222222"/>
                </a:solidFill>
                <a:effectLst/>
                <a:latin typeface="Arial" panose="020B0604020202020204" pitchFamily="34" charset="0"/>
              </a:rPr>
              <a:t>2020</a:t>
            </a:r>
            <a:r>
              <a:rPr lang="fr-FR" b="0" i="0" dirty="0">
                <a:solidFill>
                  <a:srgbClr val="222222"/>
                </a:solidFill>
                <a:effectLst/>
                <a:latin typeface="Arial" panose="020B0604020202020204" pitchFamily="34" charset="0"/>
              </a:rPr>
              <a:t>, </a:t>
            </a:r>
            <a:r>
              <a:rPr lang="fr-FR" b="0" i="1" dirty="0">
                <a:solidFill>
                  <a:srgbClr val="222222"/>
                </a:solidFill>
                <a:effectLst/>
                <a:latin typeface="Arial" panose="020B0604020202020204" pitchFamily="34" charset="0"/>
              </a:rPr>
              <a:t>11</a:t>
            </a:r>
            <a:r>
              <a:rPr lang="fr-FR" b="0" i="0" dirty="0">
                <a:solidFill>
                  <a:srgbClr val="222222"/>
                </a:solidFill>
                <a:effectLst/>
                <a:latin typeface="Arial" panose="020B0604020202020204" pitchFamily="34" charset="0"/>
              </a:rPr>
              <a:t>(4), 211; </a:t>
            </a:r>
            <a:r>
              <a:rPr lang="fr-FR" b="1" i="0" u="sng" dirty="0">
                <a:solidFill>
                  <a:srgbClr val="4F5671"/>
                </a:solidFill>
                <a:effectLst/>
                <a:latin typeface="Arial" panose="020B0604020202020204" pitchFamily="34" charset="0"/>
                <a:hlinkClick r:id="rId7"/>
              </a:rPr>
              <a:t>https://doi.org/10.3390/info11040211</a:t>
            </a:r>
            <a:endParaRPr lang="en-US" dirty="0">
              <a:solidFill>
                <a:srgbClr val="333333"/>
              </a:solidFill>
              <a:latin typeface="HelveticaNeue Regular"/>
            </a:endParaRPr>
          </a:p>
          <a:p>
            <a:pPr marL="0" indent="0" algn="just">
              <a:buNone/>
            </a:pPr>
            <a:endParaRPr lang="en-IN" dirty="0"/>
          </a:p>
        </p:txBody>
      </p:sp>
    </p:spTree>
    <p:extLst>
      <p:ext uri="{BB962C8B-B14F-4D97-AF65-F5344CB8AC3E}">
        <p14:creationId xmlns:p14="http://schemas.microsoft.com/office/powerpoint/2010/main" val="124227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AE75F-B773-CA60-20F5-DD07D806DCDE}"/>
              </a:ext>
            </a:extLst>
          </p:cNvPr>
          <p:cNvSpPr>
            <a:spLocks noGrp="1"/>
          </p:cNvSpPr>
          <p:nvPr>
            <p:ph type="title"/>
          </p:nvPr>
        </p:nvSpPr>
        <p:spPr>
          <a:xfrm>
            <a:off x="1268180" y="2552700"/>
            <a:ext cx="10018713" cy="1752599"/>
          </a:xfrm>
        </p:spPr>
        <p:txBody>
          <a:bodyPr/>
          <a:lstStyle/>
          <a:p>
            <a:r>
              <a:rPr lang="en-US" dirty="0"/>
              <a:t>Problem Statement</a:t>
            </a:r>
            <a:endParaRPr lang="en-IN" dirty="0"/>
          </a:p>
        </p:txBody>
      </p:sp>
    </p:spTree>
    <p:extLst>
      <p:ext uri="{BB962C8B-B14F-4D97-AF65-F5344CB8AC3E}">
        <p14:creationId xmlns:p14="http://schemas.microsoft.com/office/powerpoint/2010/main" val="4126686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1E119-2B0A-BE5E-52B6-553479FD63D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6E0538F-E25E-E10B-8B29-8B4AB3623705}"/>
              </a:ext>
            </a:extLst>
          </p:cNvPr>
          <p:cNvSpPr>
            <a:spLocks noGrp="1"/>
          </p:cNvSpPr>
          <p:nvPr>
            <p:ph idx="1"/>
          </p:nvPr>
        </p:nvSpPr>
        <p:spPr/>
        <p:txBody>
          <a:bodyPr>
            <a:normAutofit fontScale="85000" lnSpcReduction="20000"/>
          </a:bodyPr>
          <a:lstStyle/>
          <a:p>
            <a:pPr algn="just"/>
            <a:r>
              <a:rPr lang="en-US" dirty="0"/>
              <a:t>In today's digital age, with the proliferation of multimedia content, there's a growing demand for robust language detection systems capable of accurately identifying spoken languages from audio data. Traditional methods often struggle to cope with the complexities of diverse accents, environmental noise, and linguistic variations. Therefore, there's an urgent need to develop deep learning models tailored for audio-based language detection that can effectively handle such challenges. These models must exhibit high accuracy across a wide range of languages and dialects, while also being computationally efficient for real-time or near-real-time processing. Addressing this requires the design of sophisticated deep learning architectures, extensive labeled audio datasets covering diverse linguistic contexts, and considerations for practical deployment in real-world scenarios, such as multimedia content analysis, voice-controlled applications, and language interpretation services.</a:t>
            </a:r>
            <a:endParaRPr lang="en-IN" dirty="0"/>
          </a:p>
          <a:p>
            <a:pPr algn="just"/>
            <a:endParaRPr lang="en-IN" dirty="0"/>
          </a:p>
        </p:txBody>
      </p:sp>
    </p:spTree>
    <p:extLst>
      <p:ext uri="{BB962C8B-B14F-4D97-AF65-F5344CB8AC3E}">
        <p14:creationId xmlns:p14="http://schemas.microsoft.com/office/powerpoint/2010/main" val="2648720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8CE0A-6D5F-375C-F82D-A14A9F0249E4}"/>
              </a:ext>
            </a:extLst>
          </p:cNvPr>
          <p:cNvSpPr>
            <a:spLocks noGrp="1"/>
          </p:cNvSpPr>
          <p:nvPr>
            <p:ph type="title"/>
          </p:nvPr>
        </p:nvSpPr>
        <p:spPr>
          <a:xfrm>
            <a:off x="1151802" y="2552700"/>
            <a:ext cx="10018713" cy="1752599"/>
          </a:xfrm>
        </p:spPr>
        <p:txBody>
          <a:bodyPr/>
          <a:lstStyle/>
          <a:p>
            <a:r>
              <a:rPr lang="en-US" dirty="0"/>
              <a:t>Objectives</a:t>
            </a:r>
            <a:endParaRPr lang="en-IN" dirty="0"/>
          </a:p>
        </p:txBody>
      </p:sp>
    </p:spTree>
    <p:extLst>
      <p:ext uri="{BB962C8B-B14F-4D97-AF65-F5344CB8AC3E}">
        <p14:creationId xmlns:p14="http://schemas.microsoft.com/office/powerpoint/2010/main" val="4153255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D7D197-73C2-D15C-3668-C107E4A05A38}"/>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0E2E0D0F-B873-76BE-E651-52CB98443DBF}"/>
              </a:ext>
            </a:extLst>
          </p:cNvPr>
          <p:cNvSpPr>
            <a:spLocks noGrp="1"/>
          </p:cNvSpPr>
          <p:nvPr>
            <p:ph idx="1"/>
          </p:nvPr>
        </p:nvSpPr>
        <p:spPr>
          <a:xfrm>
            <a:off x="1484311" y="2141219"/>
            <a:ext cx="10018713" cy="3124201"/>
          </a:xfrm>
        </p:spPr>
        <p:txBody>
          <a:bodyPr/>
          <a:lstStyle/>
          <a:p>
            <a:pPr algn="just"/>
            <a:r>
              <a:rPr lang="en-IN" dirty="0"/>
              <a:t>To introduce a new method of language detection without using existing speech – to – text methods.</a:t>
            </a:r>
          </a:p>
          <a:p>
            <a:pPr algn="just"/>
            <a:r>
              <a:rPr lang="en-IN" dirty="0"/>
              <a:t>To explore the research area of phonetic analysis and differentiate languages based on pronunciation styles rather than language structure.</a:t>
            </a:r>
          </a:p>
          <a:p>
            <a:pPr algn="just"/>
            <a:r>
              <a:rPr lang="en-IN" dirty="0"/>
              <a:t>To create an accurate mechanism of language detection which can be extended to work with various languages across the globe. </a:t>
            </a:r>
          </a:p>
        </p:txBody>
      </p:sp>
    </p:spTree>
    <p:extLst>
      <p:ext uri="{BB962C8B-B14F-4D97-AF65-F5344CB8AC3E}">
        <p14:creationId xmlns:p14="http://schemas.microsoft.com/office/powerpoint/2010/main" val="3526083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0C3B-95AC-0304-DA18-C77114D4611F}"/>
              </a:ext>
            </a:extLst>
          </p:cNvPr>
          <p:cNvSpPr>
            <a:spLocks noGrp="1"/>
          </p:cNvSpPr>
          <p:nvPr>
            <p:ph type="title"/>
          </p:nvPr>
        </p:nvSpPr>
        <p:spPr>
          <a:xfrm>
            <a:off x="1226616" y="2552700"/>
            <a:ext cx="10018713" cy="1752599"/>
          </a:xfrm>
        </p:spPr>
        <p:txBody>
          <a:bodyPr/>
          <a:lstStyle/>
          <a:p>
            <a:r>
              <a:rPr lang="en-US" dirty="0"/>
              <a:t>Proposed System</a:t>
            </a:r>
            <a:endParaRPr lang="en-IN" dirty="0"/>
          </a:p>
        </p:txBody>
      </p:sp>
    </p:spTree>
    <p:extLst>
      <p:ext uri="{BB962C8B-B14F-4D97-AF65-F5344CB8AC3E}">
        <p14:creationId xmlns:p14="http://schemas.microsoft.com/office/powerpoint/2010/main" val="953430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494C0C-4901-4537-61F8-1A4DACA8B8DD}"/>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D60C4C5A-D93B-450A-5415-9815BDB5DD89}"/>
              </a:ext>
            </a:extLst>
          </p:cNvPr>
          <p:cNvSpPr>
            <a:spLocks noGrp="1"/>
          </p:cNvSpPr>
          <p:nvPr>
            <p:ph idx="1"/>
          </p:nvPr>
        </p:nvSpPr>
        <p:spPr>
          <a:xfrm>
            <a:off x="1484311" y="1866899"/>
            <a:ext cx="10018713" cy="3124201"/>
          </a:xfrm>
        </p:spPr>
        <p:txBody>
          <a:bodyPr>
            <a:normAutofit lnSpcReduction="10000"/>
          </a:bodyPr>
          <a:lstStyle/>
          <a:p>
            <a:pPr algn="just"/>
            <a:r>
              <a:rPr lang="en-US" dirty="0"/>
              <a:t>This project will aim to detect the spoken language in a given audio file. For an audio file input, various processing steps will take place to convert the audio file into a suitable numerical format. The preprocessing steps will be performed over every audio file in the dataset. After obtaining numerical arrays for the audio files, each audio file array will be converted into a corresponding spectrogram. A new dataset containing spectrograms will be created after preprocessing. This spectrogram image dataset will be fed into a CNN based deep-learning model, which will be trained to correctly classify the spoken language in the audio file.</a:t>
            </a:r>
            <a:endParaRPr lang="en-IN" dirty="0"/>
          </a:p>
        </p:txBody>
      </p:sp>
    </p:spTree>
    <p:extLst>
      <p:ext uri="{BB962C8B-B14F-4D97-AF65-F5344CB8AC3E}">
        <p14:creationId xmlns:p14="http://schemas.microsoft.com/office/powerpoint/2010/main" val="4102992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6E923-9C6C-1031-213D-F2D058111EA1}"/>
              </a:ext>
            </a:extLst>
          </p:cNvPr>
          <p:cNvSpPr>
            <a:spLocks noGrp="1"/>
          </p:cNvSpPr>
          <p:nvPr>
            <p:ph type="title"/>
          </p:nvPr>
        </p:nvSpPr>
        <p:spPr/>
        <p:txBody>
          <a:bodyPr/>
          <a:lstStyle/>
          <a:p>
            <a:r>
              <a:rPr lang="en-IN" dirty="0"/>
              <a:t>Block Diagram</a:t>
            </a:r>
          </a:p>
        </p:txBody>
      </p:sp>
      <p:pic>
        <p:nvPicPr>
          <p:cNvPr id="5" name="Content Placeholder 4">
            <a:extLst>
              <a:ext uri="{FF2B5EF4-FFF2-40B4-BE49-F238E27FC236}">
                <a16:creationId xmlns:a16="http://schemas.microsoft.com/office/drawing/2014/main" id="{17E0F778-4844-1F70-E087-097BDF44D517}"/>
              </a:ext>
            </a:extLst>
          </p:cNvPr>
          <p:cNvPicPr>
            <a:picLocks noGrp="1" noChangeAspect="1"/>
          </p:cNvPicPr>
          <p:nvPr>
            <p:ph idx="1"/>
          </p:nvPr>
        </p:nvPicPr>
        <p:blipFill>
          <a:blip r:embed="rId2"/>
          <a:stretch>
            <a:fillRect/>
          </a:stretch>
        </p:blipFill>
        <p:spPr>
          <a:xfrm>
            <a:off x="2155372" y="2438399"/>
            <a:ext cx="8552318" cy="3010071"/>
          </a:xfrm>
        </p:spPr>
      </p:pic>
    </p:spTree>
    <p:extLst>
      <p:ext uri="{BB962C8B-B14F-4D97-AF65-F5344CB8AC3E}">
        <p14:creationId xmlns:p14="http://schemas.microsoft.com/office/powerpoint/2010/main" val="8157437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1750</TotalTime>
  <Words>1004</Words>
  <Application>Microsoft Office PowerPoint</Application>
  <PresentationFormat>Widescreen</PresentationFormat>
  <Paragraphs>68</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Corbel</vt:lpstr>
      <vt:lpstr>HelveticaNeue Regular</vt:lpstr>
      <vt:lpstr>HelveticaNeue-Bold</vt:lpstr>
      <vt:lpstr>Parallax</vt:lpstr>
      <vt:lpstr> Language Detection using Spectral Analysis </vt:lpstr>
      <vt:lpstr>Abstract</vt:lpstr>
      <vt:lpstr>Problem Statement</vt:lpstr>
      <vt:lpstr>PowerPoint Presentation</vt:lpstr>
      <vt:lpstr>Objectives</vt:lpstr>
      <vt:lpstr>PowerPoint Presentation</vt:lpstr>
      <vt:lpstr>Proposed System</vt:lpstr>
      <vt:lpstr>PowerPoint Presentation</vt:lpstr>
      <vt:lpstr>Block Diagram</vt:lpstr>
      <vt:lpstr>Project Description</vt:lpstr>
      <vt:lpstr>Modules and libraries required for the project</vt:lpstr>
      <vt:lpstr>Pre-Processing Steps</vt:lpstr>
      <vt:lpstr>Visualizations</vt:lpstr>
      <vt:lpstr>Visualizations</vt:lpstr>
      <vt:lpstr>Model Selection</vt:lpstr>
      <vt:lpstr>Model Architecture</vt:lpstr>
      <vt:lpstr>Training Results</vt:lpstr>
      <vt:lpstr>Results</vt:lpstr>
      <vt:lpstr>Confusion Matrix</vt:lpstr>
      <vt:lpstr>Scoring Metrics</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Audio Language Detection using Phonetic Analysis </dc:title>
  <dc:creator>Aviral Singh</dc:creator>
  <cp:lastModifiedBy>Aviral Singh</cp:lastModifiedBy>
  <cp:revision>7</cp:revision>
  <dcterms:created xsi:type="dcterms:W3CDTF">2024-02-04T13:40:43Z</dcterms:created>
  <dcterms:modified xsi:type="dcterms:W3CDTF">2024-11-22T09:41:08Z</dcterms:modified>
</cp:coreProperties>
</file>