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1374100" cy="30276800"/>
  <p:notesSz cx="6858000" cy="9144000"/>
  <p:embeddedFontLst>
    <p:embeddedFont>
      <p:font typeface="Times New Roman Bold" charset="1" panose="02030802070405020303"/>
      <p:regular r:id="rId7"/>
    </p:embeddedFont>
    <p:embeddedFont>
      <p:font typeface="Times New Roman" charset="1" panose="020305020704050203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912" y="229038"/>
            <a:ext cx="20924176" cy="4028660"/>
            <a:chOff x="0" y="0"/>
            <a:chExt cx="27898901" cy="53715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3053" y="31657"/>
              <a:ext cx="27812747" cy="5308257"/>
            </a:xfrm>
            <a:custGeom>
              <a:avLst/>
              <a:gdLst/>
              <a:ahLst/>
              <a:cxnLst/>
              <a:rect r="r" b="b" t="t" l="l"/>
              <a:pathLst>
                <a:path h="5308257" w="27812747">
                  <a:moveTo>
                    <a:pt x="0" y="884725"/>
                  </a:moveTo>
                  <a:cubicBezTo>
                    <a:pt x="0" y="396087"/>
                    <a:pt x="545084" y="0"/>
                    <a:pt x="1217422" y="0"/>
                  </a:cubicBezTo>
                  <a:lnTo>
                    <a:pt x="26595324" y="0"/>
                  </a:lnTo>
                  <a:cubicBezTo>
                    <a:pt x="27267661" y="0"/>
                    <a:pt x="27812747" y="396087"/>
                    <a:pt x="27812747" y="884725"/>
                  </a:cubicBezTo>
                  <a:lnTo>
                    <a:pt x="27812747" y="4423532"/>
                  </a:lnTo>
                  <a:cubicBezTo>
                    <a:pt x="27812747" y="4912169"/>
                    <a:pt x="27267661" y="5308257"/>
                    <a:pt x="26595324" y="5308257"/>
                  </a:cubicBezTo>
                  <a:lnTo>
                    <a:pt x="1217422" y="5308257"/>
                  </a:lnTo>
                  <a:cubicBezTo>
                    <a:pt x="545084" y="5308257"/>
                    <a:pt x="0" y="4912169"/>
                    <a:pt x="0" y="442353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898852" cy="5371579"/>
            </a:xfrm>
            <a:custGeom>
              <a:avLst/>
              <a:gdLst/>
              <a:ahLst/>
              <a:cxnLst/>
              <a:rect r="r" b="b" t="t" l="l"/>
              <a:pathLst>
                <a:path h="5371579" w="27898852">
                  <a:moveTo>
                    <a:pt x="0" y="916382"/>
                  </a:moveTo>
                  <a:cubicBezTo>
                    <a:pt x="0" y="409960"/>
                    <a:pt x="564642" y="0"/>
                    <a:pt x="1260475" y="0"/>
                  </a:cubicBezTo>
                  <a:lnTo>
                    <a:pt x="26638377" y="0"/>
                  </a:lnTo>
                  <a:lnTo>
                    <a:pt x="26638377" y="31564"/>
                  </a:lnTo>
                  <a:lnTo>
                    <a:pt x="26638377" y="0"/>
                  </a:lnTo>
                  <a:cubicBezTo>
                    <a:pt x="27334211" y="0"/>
                    <a:pt x="27898852" y="409960"/>
                    <a:pt x="27898852" y="916382"/>
                  </a:cubicBezTo>
                  <a:lnTo>
                    <a:pt x="27855800" y="916382"/>
                  </a:lnTo>
                  <a:lnTo>
                    <a:pt x="27898852" y="916382"/>
                  </a:lnTo>
                  <a:lnTo>
                    <a:pt x="27898852" y="4455189"/>
                  </a:lnTo>
                  <a:lnTo>
                    <a:pt x="27855800" y="4455189"/>
                  </a:lnTo>
                  <a:lnTo>
                    <a:pt x="27898852" y="4455189"/>
                  </a:lnTo>
                  <a:cubicBezTo>
                    <a:pt x="27898852" y="4961517"/>
                    <a:pt x="27334211" y="5371579"/>
                    <a:pt x="26638377" y="5371579"/>
                  </a:cubicBezTo>
                  <a:lnTo>
                    <a:pt x="26638377" y="5340007"/>
                  </a:lnTo>
                  <a:lnTo>
                    <a:pt x="26638377" y="5371579"/>
                  </a:lnTo>
                  <a:lnTo>
                    <a:pt x="1260475" y="5371579"/>
                  </a:lnTo>
                  <a:lnTo>
                    <a:pt x="1260475" y="5340007"/>
                  </a:lnTo>
                  <a:lnTo>
                    <a:pt x="1260475" y="5371579"/>
                  </a:lnTo>
                  <a:cubicBezTo>
                    <a:pt x="564642" y="5371579"/>
                    <a:pt x="0" y="4961517"/>
                    <a:pt x="0" y="4455189"/>
                  </a:cubicBezTo>
                  <a:lnTo>
                    <a:pt x="0" y="916382"/>
                  </a:lnTo>
                  <a:lnTo>
                    <a:pt x="43053" y="916382"/>
                  </a:lnTo>
                  <a:lnTo>
                    <a:pt x="0" y="916382"/>
                  </a:lnTo>
                  <a:moveTo>
                    <a:pt x="86233" y="916382"/>
                  </a:moveTo>
                  <a:lnTo>
                    <a:pt x="86233" y="4455189"/>
                  </a:lnTo>
                  <a:lnTo>
                    <a:pt x="43053" y="4455189"/>
                  </a:lnTo>
                  <a:lnTo>
                    <a:pt x="86233" y="4455189"/>
                  </a:lnTo>
                  <a:cubicBezTo>
                    <a:pt x="86233" y="4926136"/>
                    <a:pt x="611632" y="5308350"/>
                    <a:pt x="1260475" y="5308350"/>
                  </a:cubicBezTo>
                  <a:lnTo>
                    <a:pt x="26638377" y="5308350"/>
                  </a:lnTo>
                  <a:cubicBezTo>
                    <a:pt x="27287221" y="5308350"/>
                    <a:pt x="27812619" y="4926136"/>
                    <a:pt x="27812619" y="4455189"/>
                  </a:cubicBezTo>
                  <a:lnTo>
                    <a:pt x="27812619" y="916382"/>
                  </a:lnTo>
                  <a:cubicBezTo>
                    <a:pt x="27812619" y="445435"/>
                    <a:pt x="27287221" y="63221"/>
                    <a:pt x="26638377" y="63221"/>
                  </a:cubicBezTo>
                  <a:lnTo>
                    <a:pt x="1260475" y="63221"/>
                  </a:lnTo>
                  <a:lnTo>
                    <a:pt x="1260475" y="31564"/>
                  </a:lnTo>
                  <a:lnTo>
                    <a:pt x="1260475" y="63221"/>
                  </a:lnTo>
                  <a:cubicBezTo>
                    <a:pt x="611632" y="63221"/>
                    <a:pt x="86233" y="445435"/>
                    <a:pt x="86233" y="91638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8036" y="409237"/>
            <a:ext cx="20859615" cy="1867617"/>
            <a:chOff x="0" y="0"/>
            <a:chExt cx="27812820" cy="24901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12820" cy="2490157"/>
            </a:xfrm>
            <a:custGeom>
              <a:avLst/>
              <a:gdLst/>
              <a:ahLst/>
              <a:cxnLst/>
              <a:rect r="r" b="b" t="t" l="l"/>
              <a:pathLst>
                <a:path h="2490157" w="27812820">
                  <a:moveTo>
                    <a:pt x="0" y="0"/>
                  </a:moveTo>
                  <a:lnTo>
                    <a:pt x="27812820" y="0"/>
                  </a:lnTo>
                  <a:lnTo>
                    <a:pt x="27812820" y="2490157"/>
                  </a:lnTo>
                  <a:lnTo>
                    <a:pt x="0" y="24901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7812820" cy="25949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67"/>
                </a:lnSpc>
              </a:pPr>
              <a:r>
                <a:rPr lang="en-US" sz="538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DIABETES RISK PREDICTION </a:t>
              </a:r>
            </a:p>
            <a:p>
              <a:pPr algn="ctr">
                <a:lnSpc>
                  <a:spcPts val="6467"/>
                </a:lnSpc>
              </a:pPr>
              <a:r>
                <a:rPr lang="en-US" sz="538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USING MACHINE LEARNING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4656" y="409237"/>
            <a:ext cx="2395020" cy="2550859"/>
            <a:chOff x="0" y="0"/>
            <a:chExt cx="2951597" cy="31436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51607" cy="3143631"/>
            </a:xfrm>
            <a:custGeom>
              <a:avLst/>
              <a:gdLst/>
              <a:ahLst/>
              <a:cxnLst/>
              <a:rect r="r" b="b" t="t" l="l"/>
              <a:pathLst>
                <a:path h="3143631" w="2951607">
                  <a:moveTo>
                    <a:pt x="0" y="0"/>
                  </a:moveTo>
                  <a:lnTo>
                    <a:pt x="2951607" y="0"/>
                  </a:lnTo>
                  <a:lnTo>
                    <a:pt x="2951607" y="3143631"/>
                  </a:lnTo>
                  <a:lnTo>
                    <a:pt x="0" y="31436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866" t="0" r="-6866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423251" y="565991"/>
            <a:ext cx="3439464" cy="3433817"/>
            <a:chOff x="0" y="0"/>
            <a:chExt cx="4081636" cy="4074935"/>
          </a:xfrm>
        </p:grpSpPr>
        <p:sp>
          <p:nvSpPr>
            <p:cNvPr name="Freeform 11" id="11" descr="NSC 2019"/>
            <p:cNvSpPr/>
            <p:nvPr/>
          </p:nvSpPr>
          <p:spPr>
            <a:xfrm flipH="false" flipV="false" rot="0">
              <a:off x="0" y="0"/>
              <a:ext cx="4081653" cy="4074922"/>
            </a:xfrm>
            <a:custGeom>
              <a:avLst/>
              <a:gdLst/>
              <a:ahLst/>
              <a:cxnLst/>
              <a:rect r="r" b="b" t="t" l="l"/>
              <a:pathLst>
                <a:path h="4074922" w="4081653">
                  <a:moveTo>
                    <a:pt x="0" y="0"/>
                  </a:moveTo>
                  <a:lnTo>
                    <a:pt x="4081653" y="0"/>
                  </a:lnTo>
                  <a:lnTo>
                    <a:pt x="4081653" y="4074922"/>
                  </a:lnTo>
                  <a:lnTo>
                    <a:pt x="0" y="4074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" t="0" r="-8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48036" y="2036484"/>
            <a:ext cx="20859615" cy="2427424"/>
            <a:chOff x="0" y="0"/>
            <a:chExt cx="27812820" cy="32365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812820" cy="3236565"/>
            </a:xfrm>
            <a:custGeom>
              <a:avLst/>
              <a:gdLst/>
              <a:ahLst/>
              <a:cxnLst/>
              <a:rect r="r" b="b" t="t" l="l"/>
              <a:pathLst>
                <a:path h="3236565" w="27812820">
                  <a:moveTo>
                    <a:pt x="0" y="0"/>
                  </a:moveTo>
                  <a:lnTo>
                    <a:pt x="27812820" y="0"/>
                  </a:lnTo>
                  <a:lnTo>
                    <a:pt x="27812820" y="3236565"/>
                  </a:lnTo>
                  <a:lnTo>
                    <a:pt x="0" y="32365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"/>
              <a:ext cx="27812820" cy="32270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307"/>
                </a:lnSpc>
              </a:pPr>
            </a:p>
            <a:p>
              <a:pPr algn="ctr">
                <a:lnSpc>
                  <a:spcPts val="4523"/>
                </a:lnSpc>
              </a:pPr>
              <a:r>
                <a:rPr lang="en-US" sz="3768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Aviral Vashistha and Bhavya Bharadwaj</a:t>
              </a:r>
            </a:p>
            <a:p>
              <a:pPr algn="ctr">
                <a:lnSpc>
                  <a:spcPts val="2176"/>
                </a:lnSpc>
              </a:pPr>
            </a:p>
            <a:p>
              <a:pPr algn="ctr">
                <a:lnSpc>
                  <a:spcPts val="3005"/>
                </a:lnSpc>
              </a:pPr>
              <a:r>
                <a:rPr lang="en-US" sz="250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Science &amp; Engineering</a:t>
              </a:r>
            </a:p>
            <a:p>
              <a:pPr algn="ctr">
                <a:lnSpc>
                  <a:spcPts val="3005"/>
                </a:lnSpc>
              </a:pPr>
              <a:r>
                <a:rPr lang="en-US" sz="2504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SRM Institute Of Science &amp; Technology, Delhi-NCR Campus, Modinagar, Ghaziabad </a:t>
              </a:r>
            </a:p>
            <a:p>
              <a:pPr algn="ctr">
                <a:lnSpc>
                  <a:spcPts val="3005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45556" y="2960096"/>
            <a:ext cx="2073219" cy="1294482"/>
            <a:chOff x="0" y="0"/>
            <a:chExt cx="2555013" cy="15953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5013" cy="1595306"/>
            </a:xfrm>
            <a:custGeom>
              <a:avLst/>
              <a:gdLst/>
              <a:ahLst/>
              <a:cxnLst/>
              <a:rect r="r" b="b" t="t" l="l"/>
              <a:pathLst>
                <a:path h="1595306" w="2555013">
                  <a:moveTo>
                    <a:pt x="0" y="0"/>
                  </a:moveTo>
                  <a:lnTo>
                    <a:pt x="2555013" y="0"/>
                  </a:lnTo>
                  <a:lnTo>
                    <a:pt x="2555013" y="1595306"/>
                  </a:lnTo>
                  <a:lnTo>
                    <a:pt x="0" y="15953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555013" cy="16429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982"/>
                </a:lnSpc>
              </a:pPr>
              <a:r>
                <a:rPr lang="en-US" sz="2485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Foundation</a:t>
              </a:r>
            </a:p>
            <a:p>
              <a:pPr algn="ctr">
                <a:lnSpc>
                  <a:spcPts val="2982"/>
                </a:lnSpc>
              </a:pPr>
              <a:r>
                <a:rPr lang="en-US" sz="2485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Day 2025</a:t>
              </a:r>
            </a:p>
            <a:p>
              <a:pPr algn="ctr">
                <a:lnSpc>
                  <a:spcPts val="298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9912" y="4440048"/>
            <a:ext cx="10490609" cy="3668657"/>
            <a:chOff x="0" y="0"/>
            <a:chExt cx="1329151" cy="4648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29151" cy="464815"/>
            </a:xfrm>
            <a:custGeom>
              <a:avLst/>
              <a:gdLst/>
              <a:ahLst/>
              <a:cxnLst/>
              <a:rect r="r" b="b" t="t" l="l"/>
              <a:pathLst>
                <a:path h="464815" w="1329151">
                  <a:moveTo>
                    <a:pt x="0" y="0"/>
                  </a:moveTo>
                  <a:lnTo>
                    <a:pt x="1329151" y="0"/>
                  </a:lnTo>
                  <a:lnTo>
                    <a:pt x="1329151" y="464815"/>
                  </a:lnTo>
                  <a:lnTo>
                    <a:pt x="0" y="4648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329151" cy="541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887505" y="4440048"/>
            <a:ext cx="10220146" cy="7683513"/>
            <a:chOff x="0" y="0"/>
            <a:chExt cx="1294883" cy="9734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94883" cy="973494"/>
            </a:xfrm>
            <a:custGeom>
              <a:avLst/>
              <a:gdLst/>
              <a:ahLst/>
              <a:cxnLst/>
              <a:rect r="r" b="b" t="t" l="l"/>
              <a:pathLst>
                <a:path h="973494" w="1294883">
                  <a:moveTo>
                    <a:pt x="0" y="0"/>
                  </a:moveTo>
                  <a:lnTo>
                    <a:pt x="1294883" y="0"/>
                  </a:lnTo>
                  <a:lnTo>
                    <a:pt x="1294883" y="973494"/>
                  </a:lnTo>
                  <a:lnTo>
                    <a:pt x="0" y="9734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294883" cy="104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48036" y="12533135"/>
            <a:ext cx="10462088" cy="13380281"/>
            <a:chOff x="0" y="0"/>
            <a:chExt cx="1325537" cy="169526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25537" cy="1695269"/>
            </a:xfrm>
            <a:custGeom>
              <a:avLst/>
              <a:gdLst/>
              <a:ahLst/>
              <a:cxnLst/>
              <a:rect r="r" b="b" t="t" l="l"/>
              <a:pathLst>
                <a:path h="1695269" w="1325537">
                  <a:moveTo>
                    <a:pt x="0" y="0"/>
                  </a:moveTo>
                  <a:lnTo>
                    <a:pt x="1325537" y="0"/>
                  </a:lnTo>
                  <a:lnTo>
                    <a:pt x="1325537" y="1695269"/>
                  </a:lnTo>
                  <a:lnTo>
                    <a:pt x="0" y="16952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92945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325537" cy="1771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48036" y="8148636"/>
            <a:ext cx="10257622" cy="3590167"/>
            <a:chOff x="0" y="0"/>
            <a:chExt cx="17619285" cy="61667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619345" cy="6166739"/>
            </a:xfrm>
            <a:custGeom>
              <a:avLst/>
              <a:gdLst/>
              <a:ahLst/>
              <a:cxnLst/>
              <a:rect r="r" b="b" t="t" l="l"/>
              <a:pathLst>
                <a:path h="6166739" w="17619345">
                  <a:moveTo>
                    <a:pt x="0" y="0"/>
                  </a:moveTo>
                  <a:lnTo>
                    <a:pt x="17619345" y="0"/>
                  </a:lnTo>
                  <a:lnTo>
                    <a:pt x="17619345" y="6166739"/>
                  </a:lnTo>
                  <a:lnTo>
                    <a:pt x="0" y="6166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9" t="0" r="-38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737745" y="13546376"/>
            <a:ext cx="5658194" cy="2090039"/>
            <a:chOff x="0" y="0"/>
            <a:chExt cx="8664209" cy="320040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64156" cy="3200400"/>
            </a:xfrm>
            <a:custGeom>
              <a:avLst/>
              <a:gdLst/>
              <a:ahLst/>
              <a:cxnLst/>
              <a:rect r="r" b="b" t="t" l="l"/>
              <a:pathLst>
                <a:path h="3200400" w="8664156">
                  <a:moveTo>
                    <a:pt x="0" y="0"/>
                  </a:moveTo>
                  <a:lnTo>
                    <a:pt x="8664156" y="0"/>
                  </a:lnTo>
                  <a:lnTo>
                    <a:pt x="8664156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8" t="0" r="-669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887505" y="12240912"/>
            <a:ext cx="10220146" cy="11522657"/>
            <a:chOff x="0" y="0"/>
            <a:chExt cx="1294883" cy="145991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94883" cy="1459910"/>
            </a:xfrm>
            <a:custGeom>
              <a:avLst/>
              <a:gdLst/>
              <a:ahLst/>
              <a:cxnLst/>
              <a:rect r="r" b="b" t="t" l="l"/>
              <a:pathLst>
                <a:path h="1459910" w="1294883">
                  <a:moveTo>
                    <a:pt x="0" y="0"/>
                  </a:moveTo>
                  <a:lnTo>
                    <a:pt x="1294883" y="0"/>
                  </a:lnTo>
                  <a:lnTo>
                    <a:pt x="1294883" y="1459910"/>
                  </a:lnTo>
                  <a:lnTo>
                    <a:pt x="0" y="14599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92945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1294883" cy="1536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284309" y="12829304"/>
            <a:ext cx="9382230" cy="5785673"/>
            <a:chOff x="0" y="0"/>
            <a:chExt cx="12241324" cy="754876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241276" cy="7548753"/>
            </a:xfrm>
            <a:custGeom>
              <a:avLst/>
              <a:gdLst/>
              <a:ahLst/>
              <a:cxnLst/>
              <a:rect r="r" b="b" t="t" l="l"/>
              <a:pathLst>
                <a:path h="7548753" w="12241276">
                  <a:moveTo>
                    <a:pt x="0" y="0"/>
                  </a:moveTo>
                  <a:lnTo>
                    <a:pt x="12241276" y="0"/>
                  </a:lnTo>
                  <a:lnTo>
                    <a:pt x="12241276" y="7548753"/>
                  </a:lnTo>
                  <a:lnTo>
                    <a:pt x="0" y="7548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93" r="0" b="-193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545556" y="12729403"/>
            <a:ext cx="5673129" cy="638175"/>
            <a:chOff x="0" y="0"/>
            <a:chExt cx="7564172" cy="8509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564172" cy="850900"/>
            </a:xfrm>
            <a:custGeom>
              <a:avLst/>
              <a:gdLst/>
              <a:ahLst/>
              <a:cxnLst/>
              <a:rect r="r" b="b" t="t" l="l"/>
              <a:pathLst>
                <a:path h="850900" w="7564172">
                  <a:moveTo>
                    <a:pt x="0" y="0"/>
                  </a:moveTo>
                  <a:lnTo>
                    <a:pt x="7564172" y="0"/>
                  </a:lnTo>
                  <a:lnTo>
                    <a:pt x="7564172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7564172" cy="908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595"/>
                </a:lnSpc>
              </a:pPr>
              <a:r>
                <a:rPr lang="en-US" sz="2996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Error Evaluation Table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81566" y="11738803"/>
            <a:ext cx="8127980" cy="638175"/>
            <a:chOff x="0" y="0"/>
            <a:chExt cx="10837307" cy="8509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837307" cy="850900"/>
            </a:xfrm>
            <a:custGeom>
              <a:avLst/>
              <a:gdLst/>
              <a:ahLst/>
              <a:cxnLst/>
              <a:rect r="r" b="b" t="t" l="l"/>
              <a:pathLst>
                <a:path h="850900" w="10837307">
                  <a:moveTo>
                    <a:pt x="0" y="0"/>
                  </a:moveTo>
                  <a:lnTo>
                    <a:pt x="10837307" y="0"/>
                  </a:lnTo>
                  <a:lnTo>
                    <a:pt x="10837307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10837307" cy="917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4"/>
                </a:lnSpc>
              </a:pPr>
              <a:r>
                <a:rPr lang="en-US" sz="3104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ML Model Developement Flow Chart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406175" y="12324152"/>
            <a:ext cx="7590553" cy="638175"/>
            <a:chOff x="0" y="0"/>
            <a:chExt cx="10120737" cy="8509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120737" cy="850900"/>
            </a:xfrm>
            <a:custGeom>
              <a:avLst/>
              <a:gdLst/>
              <a:ahLst/>
              <a:cxnLst/>
              <a:rect r="r" b="b" t="t" l="l"/>
              <a:pathLst>
                <a:path h="850900" w="10120737">
                  <a:moveTo>
                    <a:pt x="0" y="0"/>
                  </a:moveTo>
                  <a:lnTo>
                    <a:pt x="10120737" y="0"/>
                  </a:lnTo>
                  <a:lnTo>
                    <a:pt x="10120737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10120737" cy="917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15"/>
                </a:lnSpc>
              </a:pPr>
              <a:r>
                <a:rPr lang="en-US" sz="3096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Explainable AI’s  feature importance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3663601" y="19438538"/>
            <a:ext cx="6937466" cy="5125053"/>
          </a:xfrm>
          <a:custGeom>
            <a:avLst/>
            <a:gdLst/>
            <a:ahLst/>
            <a:cxnLst/>
            <a:rect r="r" b="b" t="t" l="l"/>
            <a:pathLst>
              <a:path h="5125053" w="6937466">
                <a:moveTo>
                  <a:pt x="0" y="0"/>
                </a:moveTo>
                <a:lnTo>
                  <a:pt x="6937467" y="0"/>
                </a:lnTo>
                <a:lnTo>
                  <a:pt x="6937467" y="5125053"/>
                </a:lnTo>
                <a:lnTo>
                  <a:pt x="0" y="51250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5104809" y="18600338"/>
            <a:ext cx="4650267" cy="638175"/>
            <a:chOff x="0" y="0"/>
            <a:chExt cx="6200356" cy="8509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200356" cy="850900"/>
            </a:xfrm>
            <a:custGeom>
              <a:avLst/>
              <a:gdLst/>
              <a:ahLst/>
              <a:cxnLst/>
              <a:rect r="r" b="b" t="t" l="l"/>
              <a:pathLst>
                <a:path h="850900" w="6200356">
                  <a:moveTo>
                    <a:pt x="0" y="0"/>
                  </a:moveTo>
                  <a:lnTo>
                    <a:pt x="6200356" y="0"/>
                  </a:lnTo>
                  <a:lnTo>
                    <a:pt x="6200356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6200356" cy="917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Correlation Matrix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938318" y="23984091"/>
            <a:ext cx="10215770" cy="6131650"/>
            <a:chOff x="0" y="0"/>
            <a:chExt cx="1294329" cy="77687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294329" cy="776874"/>
            </a:xfrm>
            <a:custGeom>
              <a:avLst/>
              <a:gdLst/>
              <a:ahLst/>
              <a:cxnLst/>
              <a:rect r="r" b="b" t="t" l="l"/>
              <a:pathLst>
                <a:path h="776874" w="1294329">
                  <a:moveTo>
                    <a:pt x="0" y="0"/>
                  </a:moveTo>
                  <a:lnTo>
                    <a:pt x="1294329" y="0"/>
                  </a:lnTo>
                  <a:lnTo>
                    <a:pt x="1294329" y="776874"/>
                  </a:lnTo>
                  <a:lnTo>
                    <a:pt x="0" y="776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76200"/>
              <a:ext cx="1294329" cy="853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728887" y="26489578"/>
            <a:ext cx="5359957" cy="3553145"/>
            <a:chOff x="0" y="0"/>
            <a:chExt cx="13490507" cy="894293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3490448" cy="8942959"/>
            </a:xfrm>
            <a:custGeom>
              <a:avLst/>
              <a:gdLst/>
              <a:ahLst/>
              <a:cxnLst/>
              <a:rect r="r" b="b" t="t" l="l"/>
              <a:pathLst>
                <a:path h="8942959" w="13490448">
                  <a:moveTo>
                    <a:pt x="0" y="0"/>
                  </a:moveTo>
                  <a:lnTo>
                    <a:pt x="13490448" y="0"/>
                  </a:lnTo>
                  <a:lnTo>
                    <a:pt x="13490448" y="8942959"/>
                  </a:lnTo>
                  <a:lnTo>
                    <a:pt x="0" y="89429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1395936" y="29111893"/>
            <a:ext cx="4650267" cy="638175"/>
            <a:chOff x="0" y="0"/>
            <a:chExt cx="6200356" cy="850900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6200356" cy="850900"/>
              <a:chOff x="0" y="0"/>
              <a:chExt cx="6200356" cy="8509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6200356" cy="850900"/>
              </a:xfrm>
              <a:custGeom>
                <a:avLst/>
                <a:gdLst/>
                <a:ahLst/>
                <a:cxnLst/>
                <a:rect r="r" b="b" t="t" l="l"/>
                <a:pathLst>
                  <a:path h="850900" w="6200356">
                    <a:moveTo>
                      <a:pt x="0" y="0"/>
                    </a:moveTo>
                    <a:lnTo>
                      <a:pt x="6200356" y="0"/>
                    </a:lnTo>
                    <a:lnTo>
                      <a:pt x="6200356" y="850900"/>
                    </a:lnTo>
                    <a:lnTo>
                      <a:pt x="0" y="8509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57150"/>
                <a:ext cx="6200356" cy="908050"/>
              </a:xfrm>
              <a:prstGeom prst="rect">
                <a:avLst/>
              </a:prstGeom>
            </p:spPr>
            <p:txBody>
              <a:bodyPr anchor="t" rtlCol="false" tIns="0" lIns="0" bIns="0" rIns="0"/>
              <a:lstStyle/>
              <a:p>
                <a:pPr algn="ctr">
                  <a:lnSpc>
                    <a:spcPts val="3000"/>
                  </a:lnSpc>
                </a:pPr>
                <a:r>
                  <a:rPr lang="en-US" sz="2500" b="true">
                    <a:solidFill>
                      <a:srgbClr val="000000"/>
                    </a:solidFill>
                    <a:latin typeface="Times New Roman Bold"/>
                    <a:ea typeface="Times New Roman Bold"/>
                    <a:cs typeface="Times New Roman Bold"/>
                    <a:sym typeface="Times New Roman Bold"/>
                  </a:rPr>
                  <a:t>Accuracies of Models</a:t>
                </a: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0">
              <a:off x="5180600" y="58903"/>
              <a:ext cx="459228" cy="459228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127000"/>
                <a:ext cx="711200" cy="482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36"/>
                  </a:lnSpc>
                </a:pPr>
              </a:p>
            </p:txBody>
          </p:sp>
        </p:grpSp>
      </p:grpSp>
      <p:sp>
        <p:nvSpPr>
          <p:cNvPr name="TextBox 61" id="61"/>
          <p:cNvSpPr txBox="true"/>
          <p:nvPr/>
        </p:nvSpPr>
        <p:spPr>
          <a:xfrm rot="0">
            <a:off x="6179609" y="12746254"/>
            <a:ext cx="4363393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 Forest has the lowest RMSE (0.166283) and MAE (0.02765), indicating it has the best overall performance among the models in terms of error minimization.</a:t>
            </a: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has slightly higher RMSE and MAE than Random Forest but lower MBE, meaning it has less bias compared to other models.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</a:p>
        </p:txBody>
      </p:sp>
      <p:sp>
        <p:nvSpPr>
          <p:cNvPr name="TextBox 62" id="62"/>
          <p:cNvSpPr txBox="true"/>
          <p:nvPr/>
        </p:nvSpPr>
        <p:spPr>
          <a:xfrm rot="0">
            <a:off x="305085" y="15674515"/>
            <a:ext cx="5874524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Classifier has the highest RMSE (0.18775) and MAE (0.03525), indicating the poorest performance in terms of prediction accuracy.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8610898" y="22934349"/>
            <a:ext cx="7590553" cy="638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6"/>
              </a:lnSpc>
              <a:spcBef>
                <a:spcPct val="0"/>
              </a:spcBef>
            </a:pPr>
          </a:p>
        </p:txBody>
      </p:sp>
      <p:grpSp>
        <p:nvGrpSpPr>
          <p:cNvPr name="Group 64" id="64"/>
          <p:cNvGrpSpPr/>
          <p:nvPr/>
        </p:nvGrpSpPr>
        <p:grpSpPr>
          <a:xfrm rot="0">
            <a:off x="244276" y="26179305"/>
            <a:ext cx="10476244" cy="3934150"/>
            <a:chOff x="0" y="0"/>
            <a:chExt cx="1327331" cy="498453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327331" cy="498453"/>
            </a:xfrm>
            <a:custGeom>
              <a:avLst/>
              <a:gdLst/>
              <a:ahLst/>
              <a:cxnLst/>
              <a:rect r="r" b="b" t="t" l="l"/>
              <a:pathLst>
                <a:path h="498453" w="1327331">
                  <a:moveTo>
                    <a:pt x="0" y="0"/>
                  </a:moveTo>
                  <a:lnTo>
                    <a:pt x="1327331" y="0"/>
                  </a:lnTo>
                  <a:lnTo>
                    <a:pt x="1327331" y="498453"/>
                  </a:lnTo>
                  <a:lnTo>
                    <a:pt x="0" y="498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76200"/>
              <a:ext cx="1327331" cy="574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36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248036" y="19071910"/>
            <a:ext cx="3415565" cy="621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 is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strongly linked with HbA1c level and blood glucose level.</a:t>
            </a:r>
          </a:p>
          <a:p>
            <a:pPr algn="just">
              <a:lnSpc>
                <a:spcPts val="1560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plays a role in several health conditions, including diabetes, hypertension, and BMI.</a:t>
            </a:r>
          </a:p>
          <a:p>
            <a:pPr algn="just">
              <a:lnSpc>
                <a:spcPts val="1560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has a weak correlation with most factors, indicating other underlying influences.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</a:p>
        </p:txBody>
      </p:sp>
      <p:sp>
        <p:nvSpPr>
          <p:cNvPr name="TextBox 68" id="68"/>
          <p:cNvSpPr txBox="true"/>
          <p:nvPr/>
        </p:nvSpPr>
        <p:spPr>
          <a:xfrm rot="0">
            <a:off x="305085" y="17203976"/>
            <a:ext cx="10131661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Networks perform slightly worse than RandomForest but better than SVM Classifier, showing a balance between accuracy and error.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</a:p>
        </p:txBody>
      </p:sp>
      <p:sp>
        <p:nvSpPr>
          <p:cNvPr name="TextBox 69" id="69"/>
          <p:cNvSpPr txBox="true"/>
          <p:nvPr/>
        </p:nvSpPr>
        <p:spPr>
          <a:xfrm rot="0">
            <a:off x="248036" y="24646024"/>
            <a:ext cx="9995041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  <a:spcBef>
                <a:spcPct val="0"/>
              </a:spcBef>
            </a:pP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Smoking history does not show strong links with diabetes or heart disease, which may require further investigation.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</a:p>
        </p:txBody>
      </p:sp>
      <p:sp>
        <p:nvSpPr>
          <p:cNvPr name="TextBox 70" id="70"/>
          <p:cNvSpPr txBox="true"/>
          <p:nvPr/>
        </p:nvSpPr>
        <p:spPr>
          <a:xfrm rot="0">
            <a:off x="11148838" y="18552713"/>
            <a:ext cx="9747011" cy="547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visualization illustrates feature importance using LIME for one of the observation  in the diabetes prediction model.</a:t>
            </a:r>
          </a:p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Insights: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Blood Glucose Level is the most influential factor, strongly increasing diabetes risk.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HbA1c Level has a negative impact, lowering the likelihood of diabetes for this observation.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and Age have minor contributions, with less influence than Blood Glucose and HbA1c levels.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Hypertension has a small negative effect, making little difference in the prediction.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 bars indicate risk-increasing features, while red bars represent risk-reducing factors.</a:t>
            </a:r>
          </a:p>
          <a:p>
            <a:pPr algn="just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enhances model transparency, aiding in medical decision-making.</a:t>
            </a:r>
          </a:p>
          <a:p>
            <a:pPr algn="just">
              <a:lnSpc>
                <a:spcPts val="2879"/>
              </a:lnSpc>
              <a:spcBef>
                <a:spcPct val="0"/>
              </a:spcBef>
            </a:pPr>
          </a:p>
        </p:txBody>
      </p:sp>
      <p:sp>
        <p:nvSpPr>
          <p:cNvPr name="TextBox 71" id="71"/>
          <p:cNvSpPr txBox="true"/>
          <p:nvPr/>
        </p:nvSpPr>
        <p:spPr>
          <a:xfrm rot="0">
            <a:off x="11018172" y="24783714"/>
            <a:ext cx="9777056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portance analysi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ntif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ied HbA1c Le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vel and Blood glucos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level as the 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ost influenti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pr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edicting di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abetes, highlighting its critical rol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the prediction process.</a:t>
            </a: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 tested, Random Fore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ach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ieved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highest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acy in diab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etes prediction.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1018172" y="26679189"/>
            <a:ext cx="4490304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cope 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the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 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the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u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meter 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grpSp>
        <p:nvGrpSpPr>
          <p:cNvPr name="Group 73" id="73"/>
          <p:cNvGrpSpPr/>
          <p:nvPr/>
        </p:nvGrpSpPr>
        <p:grpSpPr>
          <a:xfrm rot="0">
            <a:off x="10505658" y="24193164"/>
            <a:ext cx="4650267" cy="638175"/>
            <a:chOff x="0" y="0"/>
            <a:chExt cx="6200356" cy="8509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6200356" cy="850900"/>
            </a:xfrm>
            <a:custGeom>
              <a:avLst/>
              <a:gdLst/>
              <a:ahLst/>
              <a:cxnLst/>
              <a:rect r="r" b="b" t="t" l="l"/>
              <a:pathLst>
                <a:path h="850900" w="6200356">
                  <a:moveTo>
                    <a:pt x="0" y="0"/>
                  </a:moveTo>
                  <a:lnTo>
                    <a:pt x="6200356" y="0"/>
                  </a:lnTo>
                  <a:lnTo>
                    <a:pt x="6200356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6200356" cy="917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CONCLUSIONS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454542" y="26411741"/>
            <a:ext cx="4650267" cy="638175"/>
            <a:chOff x="0" y="0"/>
            <a:chExt cx="6200356" cy="8509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200356" cy="850900"/>
            </a:xfrm>
            <a:custGeom>
              <a:avLst/>
              <a:gdLst/>
              <a:ahLst/>
              <a:cxnLst/>
              <a:rect r="r" b="b" t="t" l="l"/>
              <a:pathLst>
                <a:path h="850900" w="6200356">
                  <a:moveTo>
                    <a:pt x="0" y="0"/>
                  </a:moveTo>
                  <a:lnTo>
                    <a:pt x="6200356" y="0"/>
                  </a:lnTo>
                  <a:lnTo>
                    <a:pt x="6200356" y="850900"/>
                  </a:lnTo>
                  <a:lnTo>
                    <a:pt x="0" y="85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6200356" cy="917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MAJOR REFERENCES</a:t>
              </a:r>
            </a:p>
          </p:txBody>
        </p:sp>
      </p:grpSp>
      <p:sp>
        <p:nvSpPr>
          <p:cNvPr name="TextBox 79" id="79"/>
          <p:cNvSpPr txBox="true"/>
          <p:nvPr/>
        </p:nvSpPr>
        <p:spPr>
          <a:xfrm rot="0">
            <a:off x="324796" y="26933884"/>
            <a:ext cx="9995041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Smith, J. W., et al. (1988). Using the ADAP learning algorithm to forecast the onset of diabetes mellitus. Kaggle Link.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Breiman, L. (2001). Random forests. Machine Learning, 45(1), 5–32.</a:t>
            </a: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Cortes, C., &amp; Vapnik, V. (1995). Support-vector networks. Machine Learning, 20(3), 273–297.</a:t>
            </a: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Fawcett, T. (2006). An introduction to ROC analysis. Pattern Recognition Letters, 27(8), 861–874.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11089671" y="4615258"/>
            <a:ext cx="6729277" cy="657956"/>
            <a:chOff x="0" y="0"/>
            <a:chExt cx="6200356" cy="60624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200356" cy="606240"/>
            </a:xfrm>
            <a:custGeom>
              <a:avLst/>
              <a:gdLst/>
              <a:ahLst/>
              <a:cxnLst/>
              <a:rect r="r" b="b" t="t" l="l"/>
              <a:pathLst>
                <a:path h="606240" w="6200356">
                  <a:moveTo>
                    <a:pt x="0" y="0"/>
                  </a:moveTo>
                  <a:lnTo>
                    <a:pt x="6200356" y="0"/>
                  </a:lnTo>
                  <a:lnTo>
                    <a:pt x="6200356" y="606240"/>
                  </a:lnTo>
                  <a:lnTo>
                    <a:pt x="0" y="606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6200356" cy="6729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BA</a:t>
              </a: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CKGROUND OF THE STUDY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396626" y="5228315"/>
            <a:ext cx="10109032" cy="2716829"/>
            <a:chOff x="0" y="0"/>
            <a:chExt cx="13478710" cy="3622439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3478709" cy="3622439"/>
            </a:xfrm>
            <a:custGeom>
              <a:avLst/>
              <a:gdLst/>
              <a:ahLst/>
              <a:cxnLst/>
              <a:rect r="r" b="b" t="t" l="l"/>
              <a:pathLst>
                <a:path h="3622439" w="13478709">
                  <a:moveTo>
                    <a:pt x="0" y="0"/>
                  </a:moveTo>
                  <a:lnTo>
                    <a:pt x="13478709" y="0"/>
                  </a:lnTo>
                  <a:lnTo>
                    <a:pt x="13478709" y="3622439"/>
                  </a:lnTo>
                  <a:lnTo>
                    <a:pt x="0" y="36224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3478710" cy="36700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2879"/>
                </a:lnSpc>
              </a:pPr>
              <a:r>
                <a:rPr lang="en-US" sz="24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Early detection of diabetes is crucial for effective management. This study evaluates four machine learning models—Random Forest, XGBoost, SVM, and MLP—on a dataset of 100,000 patient records. To enhance interpretability, we integrate Explainable AI using LIME to analyze key features influencing predictions. Model performance is assessed using accuracy, precision, recall, and F1-score to identify the most reliable approach for diabetes classification.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396626" y="4604553"/>
            <a:ext cx="2382396" cy="623763"/>
            <a:chOff x="0" y="0"/>
            <a:chExt cx="6200356" cy="162338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200356" cy="1623387"/>
            </a:xfrm>
            <a:custGeom>
              <a:avLst/>
              <a:gdLst/>
              <a:ahLst/>
              <a:cxnLst/>
              <a:rect r="r" b="b" t="t" l="l"/>
              <a:pathLst>
                <a:path h="1623387" w="6200356">
                  <a:moveTo>
                    <a:pt x="0" y="0"/>
                  </a:moveTo>
                  <a:lnTo>
                    <a:pt x="6200356" y="0"/>
                  </a:lnTo>
                  <a:lnTo>
                    <a:pt x="6200356" y="1623387"/>
                  </a:lnTo>
                  <a:lnTo>
                    <a:pt x="0" y="16233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6200356" cy="16900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720"/>
                </a:lnSpc>
              </a:pPr>
              <a:r>
                <a:rPr lang="en-US" sz="3099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ABSTRACT</a:t>
              </a:r>
            </a:p>
          </p:txBody>
        </p:sp>
      </p:grpSp>
      <p:sp>
        <p:nvSpPr>
          <p:cNvPr name="TextBox 89" id="89"/>
          <p:cNvSpPr txBox="true"/>
          <p:nvPr/>
        </p:nvSpPr>
        <p:spPr>
          <a:xfrm rot="0">
            <a:off x="10867674" y="5225589"/>
            <a:ext cx="9995041" cy="656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Diabetes as a Global Health Challenge – A prevalent chronic disease causing severe complications, necessitating improved early detection methods.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Early Diagnosis – Early identification helps in effective disease management, reducing complications and improving patient outcomes.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Machine Learning in Prediction – ML algorithms can analyze complex health data to uncover patterns that aid in more accurate predictions.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for Effective Prediction – Algorithms such as Random Forest (RF), XGBoost, Support Vector Machine (SVM), and Multi-Layer Perceptron (MLP) are widely used for medical diagnostics.</a:t>
            </a:r>
          </a:p>
          <a:p>
            <a:pPr algn="just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Interpretability with LIME – Local Interpretable Model-Agnostic Explanations (LIME) provides insights into model decisions, increasing trust and usability in clinical settings.</a:t>
            </a:r>
          </a:p>
          <a:p>
            <a:pPr algn="just" marL="518160" indent="-259080" lvl="1">
              <a:lnSpc>
                <a:spcPts val="28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Evaluation: Accuracy, precision, recall, and F1-score determine the best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DAGjZzrLXsg</dc:identifier>
  <dcterms:modified xsi:type="dcterms:W3CDTF">2011-08-01T06:04:30Z</dcterms:modified>
  <cp:revision>1</cp:revision>
  <dc:title>Diabetes Prediction Model Poster</dc:title>
</cp:coreProperties>
</file>