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146847063" r:id="rId10"/>
    <p:sldId id="2146847064" r:id="rId11"/>
    <p:sldId id="2146847065" r:id="rId12"/>
    <p:sldId id="2146847066" r:id="rId13"/>
    <p:sldId id="2146847067" r:id="rId14"/>
    <p:sldId id="2146847069"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47941" y="1846385"/>
            <a:ext cx="9144000" cy="953028"/>
          </a:xfrm>
        </p:spPr>
        <p:txBody>
          <a:bodyPr/>
          <a:lstStyle/>
          <a:p>
            <a:pPr algn="ctr"/>
            <a:r>
              <a:rPr lang="en-IN" u="sng" dirty="0">
                <a:solidFill>
                  <a:schemeClr val="accent1"/>
                </a:solidFill>
              </a:rPr>
              <a:t>Machine Fault Diagnosis Agent </a:t>
            </a:r>
            <a:endParaRPr lang="en-US" b="1" u="sng"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70275" y="4612742"/>
            <a:ext cx="9321666" cy="707886"/>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Avirup Biswas(Narula Institute of Technology – CSE department)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7BBE-69A6-4136-2B1F-AC08713BA29F}"/>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374D3926-ABDE-316C-E2C9-EEF13DCEDE1B}"/>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62814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0855-3F6F-C754-7DAB-6360EF57A873}"/>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A120F742-213E-7772-33CF-FCB6D25E58DE}"/>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96456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chemeClr val="tx1"/>
                </a:solidFill>
              </a:rPr>
              <a:t>The Machine Fault Diagnosis Agent successfully demonstrates how AI can enhance industrial maintenance by detecting faults in machinery based on real-time sensor data. By integrating the IBM Granite AI model with IBM Cloud Lite services, the system provides intelligent, user-friendly diagnostics through natural language interaction. This not only reduces machine downtime and maintenance costs but also improves operational safety and efficiency. The project highlights the practical potential of combining mechanical engineering knowledge with modern AI technologies.</a:t>
            </a:r>
            <a:endParaRPr lang="en-IN" sz="2000"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029464"/>
            <a:ext cx="11029615" cy="4673324"/>
          </a:xfrm>
        </p:spPr>
        <p:txBody>
          <a:bodyPr/>
          <a:lstStyle/>
          <a:p>
            <a:pPr marL="0" indent="0">
              <a:buNone/>
            </a:pPr>
            <a:endParaRPr lang="en-US" sz="2000" b="1" dirty="0"/>
          </a:p>
          <a:p>
            <a:pPr marL="305435" indent="-305435"/>
            <a:r>
              <a:rPr lang="en-US" sz="2000" dirty="0">
                <a:solidFill>
                  <a:schemeClr val="tx1"/>
                </a:solidFill>
              </a:rPr>
              <a:t>In the future, the Machine Fault Diagnosis Agent can be enhanced by integrating predictive maintenance capabilities using historical data and machine learning, enabling it to forecast issues before they occur. The system can be expanded to support a wider variety of industrial machines and offer a mobile application for on-site access. Features like automated fault reporting, multilingual support, and self-learning from past diagnostics can further improve its usability, efficiency, and adaptability in diverse industrial environments.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In this project, IBM's Granite-3-3-8B-Instruct AI model was used to enable intelligent natural language understanding and reasoning for machine fault diagnosis. IBM Cloud services provided the deployment infrastructure, while watsonx.ai facilitated seamless integration of the large language model. The IBM </a:t>
            </a:r>
            <a:r>
              <a:rPr lang="en-US" sz="2400" dirty="0" err="1"/>
              <a:t>SkillsBuild</a:t>
            </a:r>
            <a:r>
              <a:rPr lang="en-US" sz="2400" dirty="0"/>
              <a:t> platform supported learning and practical application of these technologies. All development, testing, and cloud access were carried out using the Microsoft Edge browser.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5"/>
            <a:ext cx="9908031" cy="658659"/>
          </a:xfrm>
        </p:spPr>
        <p:txBody>
          <a:bodyPr>
            <a:normAutofit fontScale="62500" lnSpcReduction="20000"/>
          </a:bodyPr>
          <a:lstStyle/>
          <a:p>
            <a:r>
              <a:rPr lang="en-US" sz="3200" b="1" u="sng" dirty="0"/>
              <a:t>G</a:t>
            </a:r>
            <a:r>
              <a:rPr lang="en-IN" sz="3200" b="1" u="sng" dirty="0" err="1"/>
              <a:t>etting</a:t>
            </a:r>
            <a:r>
              <a:rPr lang="en-IN" sz="3200" b="1" u="sng" dirty="0"/>
              <a:t> started with AI:-</a:t>
            </a:r>
          </a:p>
          <a:p>
            <a:pPr marL="0" indent="0">
              <a:buNone/>
            </a:pPr>
            <a:r>
              <a:rPr lang="en-IN" dirty="0"/>
              <a:t>	</a:t>
            </a:r>
          </a:p>
        </p:txBody>
      </p:sp>
      <p:pic>
        <p:nvPicPr>
          <p:cNvPr id="5" name="Picture 4">
            <a:extLst>
              <a:ext uri="{FF2B5EF4-FFF2-40B4-BE49-F238E27FC236}">
                <a16:creationId xmlns:a16="http://schemas.microsoft.com/office/drawing/2014/main" id="{929F1A18-792A-ECD7-DC3C-13B73D0CE10F}"/>
              </a:ext>
            </a:extLst>
          </p:cNvPr>
          <p:cNvPicPr>
            <a:picLocks noChangeAspect="1"/>
          </p:cNvPicPr>
          <p:nvPr/>
        </p:nvPicPr>
        <p:blipFill>
          <a:blip r:embed="rId2"/>
          <a:stretch>
            <a:fillRect/>
          </a:stretch>
        </p:blipFill>
        <p:spPr>
          <a:xfrm>
            <a:off x="2373923" y="1809584"/>
            <a:ext cx="6664569" cy="477585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967304"/>
            <a:ext cx="9802523" cy="896051"/>
          </a:xfrm>
        </p:spPr>
        <p:txBody>
          <a:bodyPr>
            <a:normAutofit/>
          </a:bodyPr>
          <a:lstStyle/>
          <a:p>
            <a:r>
              <a:rPr lang="en-US" sz="2000" b="1" u="sng" dirty="0"/>
              <a:t>Journey to Cloud: Envisioning your Solution</a:t>
            </a:r>
            <a:r>
              <a:rPr lang="en-US" sz="2000" b="1" dirty="0"/>
              <a:t>:-</a:t>
            </a:r>
          </a:p>
        </p:txBody>
      </p:sp>
      <p:pic>
        <p:nvPicPr>
          <p:cNvPr id="7" name="Picture 6">
            <a:extLst>
              <a:ext uri="{FF2B5EF4-FFF2-40B4-BE49-F238E27FC236}">
                <a16:creationId xmlns:a16="http://schemas.microsoft.com/office/drawing/2014/main" id="{AE13C70D-6E4D-7846-FF67-F64B2DF75FB0}"/>
              </a:ext>
            </a:extLst>
          </p:cNvPr>
          <p:cNvPicPr>
            <a:picLocks noChangeAspect="1"/>
          </p:cNvPicPr>
          <p:nvPr/>
        </p:nvPicPr>
        <p:blipFill>
          <a:blip r:embed="rId2"/>
          <a:stretch>
            <a:fillRect/>
          </a:stretch>
        </p:blipFill>
        <p:spPr>
          <a:xfrm>
            <a:off x="2238765" y="1784838"/>
            <a:ext cx="7072290" cy="4906107"/>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65865"/>
            <a:ext cx="10303684" cy="632282"/>
          </a:xfrm>
        </p:spPr>
        <p:txBody>
          <a:bodyPr/>
          <a:lstStyle/>
          <a:p>
            <a:r>
              <a:rPr lang="en-US" sz="2000" b="1" u="sng" dirty="0"/>
              <a:t>L</a:t>
            </a:r>
            <a:r>
              <a:rPr lang="en-IN" sz="2000" b="1" u="sng" dirty="0"/>
              <a:t>ab: Retrieval Augmented Generation with Lang chain</a:t>
            </a:r>
            <a:r>
              <a:rPr lang="en-IN" dirty="0"/>
              <a:t>:-</a:t>
            </a:r>
          </a:p>
          <a:p>
            <a:endParaRPr lang="en-IN" dirty="0"/>
          </a:p>
        </p:txBody>
      </p:sp>
      <p:pic>
        <p:nvPicPr>
          <p:cNvPr id="5" name="Picture 4">
            <a:extLst>
              <a:ext uri="{FF2B5EF4-FFF2-40B4-BE49-F238E27FC236}">
                <a16:creationId xmlns:a16="http://schemas.microsoft.com/office/drawing/2014/main" id="{180998A3-F60C-DA7E-4886-5F55FD4E7CDA}"/>
              </a:ext>
            </a:extLst>
          </p:cNvPr>
          <p:cNvPicPr>
            <a:picLocks noChangeAspect="1"/>
          </p:cNvPicPr>
          <p:nvPr/>
        </p:nvPicPr>
        <p:blipFill>
          <a:blip r:embed="rId2"/>
          <a:stretch>
            <a:fillRect/>
          </a:stretch>
        </p:blipFill>
        <p:spPr>
          <a:xfrm>
            <a:off x="2756899" y="1998147"/>
            <a:ext cx="6678201" cy="4681304"/>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800" dirty="0">
                <a:solidFill>
                  <a:schemeClr val="tx1"/>
                </a:solidFill>
                <a:cs typeface="Times New Roman" panose="02020603050405020304" pitchFamily="18" charset="0"/>
              </a:rPr>
              <a:t>An AI agent helps detect faults in machines like lathes, mills, or pumps based on vibrations, temperature, or unusual noises. It can answer: "Why is my CNC machine vibrating too much?" or "What could cause overheating in a hydraulic pump?". It suggests basic maintenance actions and safety precautions. </a:t>
            </a:r>
            <a:endParaRPr lang="en-IN" sz="2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4725836"/>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600" dirty="0">
                <a:solidFill>
                  <a:schemeClr val="tx1"/>
                </a:solidFill>
                <a:ea typeface="+mn-lt"/>
                <a:cs typeface="+mn-lt"/>
              </a:rPr>
              <a:t>The proposed AI agent</a:t>
            </a:r>
            <a:r>
              <a:rPr lang="en-US" sz="1600" dirty="0">
                <a:solidFill>
                  <a:schemeClr val="tx1"/>
                </a:solidFill>
                <a:cs typeface="Times New Roman" panose="02020603050405020304" pitchFamily="18" charset="0"/>
              </a:rPr>
              <a:t> </a:t>
            </a:r>
            <a:r>
              <a:rPr lang="en-US" sz="1600" dirty="0">
                <a:solidFill>
                  <a:schemeClr val="tx1"/>
                </a:solidFill>
                <a:cs typeface="Calibri" panose="020F0502020204030204" pitchFamily="34" charset="0"/>
              </a:rPr>
              <a:t>helps detect faults in machines like lathes, mills, or pumps based on vibrations, temperature, or unusual noises</a:t>
            </a:r>
            <a:r>
              <a:rPr lang="en-IN" sz="1600" dirty="0">
                <a:solidFill>
                  <a:schemeClr val="tx1"/>
                </a:solidFill>
                <a:ea typeface="+mn-lt"/>
                <a:cs typeface="+mn-lt"/>
              </a:rPr>
              <a:t>. This system use agentic ai approach to give answers to our prompts. The solution will consist of the following components:</a:t>
            </a:r>
            <a:endParaRPr lang="en-IN" sz="1600" dirty="0">
              <a:solidFill>
                <a:schemeClr val="tx1"/>
              </a:solidFill>
              <a:cs typeface="Calibri"/>
            </a:endParaRPr>
          </a:p>
          <a:p>
            <a:pPr marL="305435" indent="-305435"/>
            <a:r>
              <a:rPr lang="en-IN" sz="1600" b="1" dirty="0">
                <a:solidFill>
                  <a:schemeClr val="tx1"/>
                </a:solidFill>
                <a:ea typeface="+mn-lt"/>
                <a:cs typeface="+mn-lt"/>
              </a:rPr>
              <a:t>Data Collection:</a:t>
            </a:r>
          </a:p>
          <a:p>
            <a:pPr marL="629435" lvl="1" indent="-305435"/>
            <a:r>
              <a:rPr lang="en-US" sz="1600" dirty="0">
                <a:solidFill>
                  <a:schemeClr val="tx1"/>
                </a:solidFill>
                <a:cs typeface="Calibri" panose="020F0502020204030204" pitchFamily="34" charset="0"/>
              </a:rPr>
              <a:t>Sensors on the machinery (like lathes, mills, or pumps) collect real-time data on key indicators such as vibration, temperature, and noise</a:t>
            </a:r>
            <a:r>
              <a:rPr lang="en-US" sz="1600" dirty="0">
                <a:solidFill>
                  <a:schemeClr val="tx1"/>
                </a:solidFill>
              </a:rPr>
              <a:t>.</a:t>
            </a:r>
            <a:endParaRPr lang="en-IN" sz="1600" dirty="0">
              <a:solidFill>
                <a:schemeClr val="tx1"/>
              </a:solidFill>
              <a:cs typeface="Calibri"/>
            </a:endParaRPr>
          </a:p>
          <a:p>
            <a:pPr marL="629920" lvl="1" indent="-305435"/>
            <a:r>
              <a:rPr lang="en-IN" sz="1600" dirty="0">
                <a:solidFill>
                  <a:schemeClr val="tx1"/>
                </a:solidFill>
                <a:ea typeface="+mn-lt"/>
                <a:cs typeface="+mn-lt"/>
              </a:rPr>
              <a:t>Gave a initial prompt or direction to our agentic ai to identify the desired prompt.</a:t>
            </a:r>
            <a:endParaRPr lang="en-IN" sz="1600" dirty="0">
              <a:solidFill>
                <a:schemeClr val="tx1"/>
              </a:solidFill>
              <a:cs typeface="Calibri"/>
            </a:endParaRPr>
          </a:p>
          <a:p>
            <a:pPr marL="305435" indent="-305435"/>
            <a:r>
              <a:rPr lang="en-IN" sz="1600" b="1" dirty="0">
                <a:solidFill>
                  <a:schemeClr val="tx1"/>
                </a:solidFill>
                <a:ea typeface="+mn-lt"/>
                <a:cs typeface="+mn-lt"/>
              </a:rPr>
              <a:t>Artificial Intelligence Model:</a:t>
            </a:r>
            <a:endParaRPr lang="en-IN" sz="1600" b="1" dirty="0">
              <a:solidFill>
                <a:schemeClr val="tx1"/>
              </a:solidFill>
              <a:cs typeface="Calibri"/>
            </a:endParaRPr>
          </a:p>
          <a:p>
            <a:pPr marL="629920" lvl="1" indent="-305435"/>
            <a:r>
              <a:rPr lang="en-IN" sz="1600" dirty="0">
                <a:solidFill>
                  <a:schemeClr val="tx1"/>
                </a:solidFill>
                <a:ea typeface="+mn-lt"/>
                <a:cs typeface="+mn-lt"/>
              </a:rPr>
              <a:t>Used IBM’s “Granite-3-3-8b-instruct” model. </a:t>
            </a:r>
            <a:r>
              <a:rPr lang="en-US" sz="1600" dirty="0">
                <a:solidFill>
                  <a:schemeClr val="tx1"/>
                </a:solidFill>
                <a:cs typeface="Calibri" panose="020F0502020204030204" pitchFamily="34" charset="0"/>
              </a:rPr>
              <a:t>An AI model to detect patterns and anomalies that are early signs of a potential fault</a:t>
            </a:r>
            <a:r>
              <a:rPr lang="en-US" sz="1600" dirty="0">
                <a:solidFill>
                  <a:schemeClr val="tx1"/>
                </a:solidFill>
              </a:rPr>
              <a:t>.</a:t>
            </a:r>
            <a:endParaRPr lang="en-IN" sz="1600" dirty="0">
              <a:solidFill>
                <a:schemeClr val="tx1"/>
              </a:solidFill>
              <a:cs typeface="Calibri"/>
            </a:endParaRPr>
          </a:p>
          <a:p>
            <a:pPr marL="305435" indent="-305435"/>
            <a:r>
              <a:rPr lang="en-IN" sz="1600" b="1" dirty="0">
                <a:solidFill>
                  <a:schemeClr val="tx1"/>
                </a:solidFill>
                <a:ea typeface="+mn-lt"/>
                <a:cs typeface="+mn-lt"/>
              </a:rPr>
              <a:t>Deployment:</a:t>
            </a:r>
          </a:p>
          <a:p>
            <a:pPr marL="629435" lvl="1" indent="-305435"/>
            <a:r>
              <a:rPr lang="en-IN" sz="1600" dirty="0">
                <a:solidFill>
                  <a:schemeClr val="tx1"/>
                </a:solidFill>
                <a:cs typeface="Calibri"/>
              </a:rPr>
              <a:t>Deployed on IBM cloud, can use the public and private endpoint and preview to use the model.</a:t>
            </a:r>
          </a:p>
          <a:p>
            <a:pPr marL="305435" indent="-305435"/>
            <a:r>
              <a:rPr lang="en-IN" sz="1600" b="1" dirty="0">
                <a:solidFill>
                  <a:schemeClr val="tx1"/>
                </a:solidFill>
                <a:ea typeface="+mn-lt"/>
                <a:cs typeface="+mn-lt"/>
              </a:rPr>
              <a:t>Evaluation:</a:t>
            </a:r>
            <a:endParaRPr lang="en-IN" sz="1600" b="1" dirty="0">
              <a:solidFill>
                <a:schemeClr val="tx1"/>
              </a:solidFill>
              <a:cs typeface="Calibri"/>
            </a:endParaRPr>
          </a:p>
          <a:p>
            <a:pPr marL="629920" lvl="1" indent="-305435"/>
            <a:r>
              <a:rPr lang="en-US" sz="1600" dirty="0">
                <a:solidFill>
                  <a:schemeClr val="tx1"/>
                </a:solidFill>
                <a:cs typeface="Calibri" panose="020F0502020204030204" pitchFamily="34" charset="0"/>
              </a:rPr>
              <a:t>This project addresses a critical need in industrial maintenance by enabling early fault detection in machinery using AI. Leveraging IBM Granite AI for natural language understanding makes the system user-friendly, while integration with sensor data ensures real-time diagnosis. The use of IBM Cloud Lite ensures scalability and accessibility.</a:t>
            </a:r>
            <a:endParaRPr lang="en-IN" sz="1600" dirty="0">
              <a:solidFill>
                <a:schemeClr val="tx1"/>
              </a:solidFill>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lgn="just">
              <a:buNone/>
            </a:pPr>
            <a:r>
              <a:rPr lang="en-US" sz="2000" dirty="0">
                <a:solidFill>
                  <a:schemeClr val="tx1"/>
                </a:solidFill>
              </a:rPr>
              <a:t>The proposed system follows a layered architecture that integrates sensor-based monitoring, intelligent fault analysis, and natural language interaction. It combines real-time machine data with AI-driven reasoning to diagnose faults and provide actionable maintenance suggestions. The entire system is deployed on IBM Cloud Lite using the IBM Granite AI model for seamless, scalable, and intelligent operations. </a:t>
            </a:r>
          </a:p>
          <a:p>
            <a:r>
              <a:rPr lang="en-IN" sz="2000" b="1" dirty="0">
                <a:solidFill>
                  <a:schemeClr val="tx1"/>
                </a:solidFill>
              </a:rPr>
              <a:t>System requirements: </a:t>
            </a:r>
          </a:p>
          <a:p>
            <a:pPr lvl="1"/>
            <a:r>
              <a:rPr lang="en-IN" sz="2000" dirty="0">
                <a:solidFill>
                  <a:schemeClr val="tx1"/>
                </a:solidFill>
              </a:rPr>
              <a:t>Used DELL Inspiron with 16GB RAM with 250GB SSD and 1TB HDD.</a:t>
            </a:r>
          </a:p>
          <a:p>
            <a:pPr lvl="1"/>
            <a:r>
              <a:rPr lang="en-IN" sz="2000" dirty="0">
                <a:solidFill>
                  <a:schemeClr val="tx1"/>
                </a:solidFill>
              </a:rPr>
              <a:t>Used windows 10 Operating System and Microsoft Edge browser.</a:t>
            </a:r>
          </a:p>
          <a:p>
            <a:r>
              <a:rPr lang="en-IN" sz="2000" b="1" dirty="0">
                <a:solidFill>
                  <a:schemeClr val="tx1"/>
                </a:solidFill>
              </a:rPr>
              <a:t>Library required to build the model:</a:t>
            </a:r>
          </a:p>
          <a:p>
            <a:pPr marL="629435" lvl="1" indent="-305435"/>
            <a:r>
              <a:rPr lang="en-IN" sz="2000" dirty="0">
                <a:solidFill>
                  <a:schemeClr val="tx1"/>
                </a:solidFill>
              </a:rPr>
              <a:t>Used IBM lite services.</a:t>
            </a:r>
          </a:p>
          <a:p>
            <a:pPr marL="629435" lvl="1" indent="-305435"/>
            <a:r>
              <a:rPr lang="en-IN" sz="2000" dirty="0">
                <a:solidFill>
                  <a:schemeClr val="tx1"/>
                </a:solidFill>
              </a:rPr>
              <a:t>Used IBM granite-3-3-8b-instruct model for AI services and </a:t>
            </a:r>
            <a:r>
              <a:rPr lang="en-IN" sz="2000" dirty="0" err="1">
                <a:solidFill>
                  <a:schemeClr val="tx1"/>
                </a:solidFill>
              </a:rPr>
              <a:t>watsonx</a:t>
            </a:r>
            <a:r>
              <a:rPr lang="en-IN" sz="2000" dirty="0">
                <a:solidFill>
                  <a:schemeClr val="tx1"/>
                </a:solidFill>
              </a:rPr>
              <a:t> ai runtime</a:t>
            </a:r>
            <a:r>
              <a:rPr lang="en-IN" sz="1800" dirty="0">
                <a:solidFill>
                  <a:schemeClr val="tx1"/>
                </a:solidFill>
              </a:rPr>
              <a:t>.</a:t>
            </a:r>
          </a:p>
          <a:p>
            <a:pPr marL="629435" lvl="1" indent="-305435"/>
            <a:r>
              <a:rPr lang="en-IN" sz="2000" dirty="0">
                <a:solidFill>
                  <a:schemeClr val="tx1"/>
                </a:solidFill>
              </a:rPr>
              <a:t>Used IBM storage services for storage purpose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B701-C154-ADAA-EAFE-8FE301720305}"/>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1CA1ACB7-D186-956A-4653-04FE602AC6C0}"/>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644780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7EBF-B279-0517-EA30-97ADE2E438EC}"/>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1CDA1DCC-34F7-1A21-004E-99B937D25CD0}"/>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408764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3166-1612-0984-3B6F-10A6109F97C1}"/>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3929350B-2ED0-C86D-6510-5235C3BC91AB}"/>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79118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3950-AAB7-90E7-FDBE-F7D70B0A823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3ED00DC1-100D-D509-DA34-E6BE4DDFF5BA}"/>
              </a:ext>
            </a:extLst>
          </p:cNvPr>
          <p:cNvPicPr>
            <a:picLocks noGrp="1" noChangeAspect="1"/>
          </p:cNvPicPr>
          <p:nvPr>
            <p:ph idx="1"/>
          </p:nvPr>
        </p:nvPicPr>
        <p:blipFill>
          <a:blip r:embed="rId2"/>
          <a:stretch>
            <a:fillRect/>
          </a:stretch>
        </p:blipFill>
        <p:spPr>
          <a:xfrm>
            <a:off x="1783427" y="1232452"/>
            <a:ext cx="8308622" cy="4673600"/>
          </a:xfrm>
        </p:spPr>
      </p:pic>
    </p:spTree>
    <p:extLst>
      <p:ext uri="{BB962C8B-B14F-4D97-AF65-F5344CB8AC3E}">
        <p14:creationId xmlns:p14="http://schemas.microsoft.com/office/powerpoint/2010/main" val="66549312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637</TotalTime>
  <Words>709</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Times New Roman</vt:lpstr>
      <vt:lpstr>Wingdings 2</vt:lpstr>
      <vt:lpstr>DividendVTI</vt:lpstr>
      <vt:lpstr>Machine Fault Diagnosis Agent </vt:lpstr>
      <vt:lpstr>OUTLINE</vt:lpstr>
      <vt:lpstr>Problem Statement</vt:lpstr>
      <vt:lpstr>Proposed Solution</vt:lpstr>
      <vt:lpstr>System  Approach</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Avirup Biswas</cp:lastModifiedBy>
  <cp:revision>26</cp:revision>
  <dcterms:created xsi:type="dcterms:W3CDTF">2021-05-26T16:50:10Z</dcterms:created>
  <dcterms:modified xsi:type="dcterms:W3CDTF">2025-08-02T19:59:24Z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