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handoutMasterIdLst>
    <p:handoutMasterId r:id="rId29"/>
  </p:handoutMasterIdLst>
  <p:sldIdLst>
    <p:sldId id="292" r:id="rId5"/>
    <p:sldId id="276" r:id="rId6"/>
    <p:sldId id="312" r:id="rId7"/>
    <p:sldId id="295" r:id="rId8"/>
    <p:sldId id="296" r:id="rId9"/>
    <p:sldId id="297" r:id="rId10"/>
    <p:sldId id="298" r:id="rId11"/>
    <p:sldId id="299" r:id="rId12"/>
    <p:sldId id="300" r:id="rId13"/>
    <p:sldId id="279" r:id="rId14"/>
    <p:sldId id="302" r:id="rId15"/>
    <p:sldId id="301" r:id="rId16"/>
    <p:sldId id="303" r:id="rId17"/>
    <p:sldId id="304" r:id="rId18"/>
    <p:sldId id="305" r:id="rId19"/>
    <p:sldId id="306" r:id="rId20"/>
    <p:sldId id="308" r:id="rId21"/>
    <p:sldId id="307" r:id="rId22"/>
    <p:sldId id="309" r:id="rId23"/>
    <p:sldId id="310" r:id="rId24"/>
    <p:sldId id="311" r:id="rId25"/>
    <p:sldId id="294" r:id="rId26"/>
    <p:sldId id="28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D5859"/>
    <a:srgbClr val="FAD78A"/>
    <a:srgbClr val="C80908"/>
    <a:srgbClr val="FBCE5E"/>
    <a:srgbClr val="DCD3CC"/>
    <a:srgbClr val="9472A2"/>
    <a:srgbClr val="F9DAB7"/>
    <a:srgbClr val="F38C89"/>
    <a:srgbClr val="E92E2A"/>
    <a:srgbClr val="7637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A3FBA3-5C3F-4480-80B7-88167AB5826F}" v="222" dt="2025-06-21T16:25:53.03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72" d="100"/>
          <a:sy n="72" d="100"/>
        </p:scale>
        <p:origin x="1003" y="67"/>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6/23/2025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A894A48D-3417-BE20-3062-A366096904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9" name="Slide Image Placeholder 8">
            <a:extLst>
              <a:ext uri="{FF2B5EF4-FFF2-40B4-BE49-F238E27FC236}">
                <a16:creationId xmlns:a16="http://schemas.microsoft.com/office/drawing/2014/main" id="{AC9ED954-709D-51DC-3EA0-0E06FE1D72A5}"/>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a:extLst>
              <a:ext uri="{FF2B5EF4-FFF2-40B4-BE49-F238E27FC236}">
                <a16:creationId xmlns:a16="http://schemas.microsoft.com/office/drawing/2014/main" id="{1F57F2FB-2942-7663-E6DB-E3A976549D53}"/>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11" name="Date Placeholder 10">
            <a:extLst>
              <a:ext uri="{FF2B5EF4-FFF2-40B4-BE49-F238E27FC236}">
                <a16:creationId xmlns:a16="http://schemas.microsoft.com/office/drawing/2014/main" id="{ED31FE42-8AA6-DC9C-5EE7-8737143C1DDB}"/>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58D246-FB21-4ACB-9068-6447CC7872F8}" type="datetimeFigureOut">
              <a:rPr lang="en-US" smtClean="0"/>
              <a:t>6/23/2025</a:t>
            </a:fld>
            <a:endParaRPr lang="en-US"/>
          </a:p>
        </p:txBody>
      </p:sp>
      <p:sp>
        <p:nvSpPr>
          <p:cNvPr id="12" name="Notes Placeholder 11">
            <a:extLst>
              <a:ext uri="{FF2B5EF4-FFF2-40B4-BE49-F238E27FC236}">
                <a16:creationId xmlns:a16="http://schemas.microsoft.com/office/drawing/2014/main" id="{5F659C92-43C4-05C5-9170-5CF256AF997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74923A81-0599-8ECF-BDF0-A4898D46829C}"/>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F3159-94EB-4F6B-8273-09F1A6B019E6}" type="slidenum">
              <a:rPr lang="en-US" smtClean="0"/>
              <a:t>‹#›</a:t>
            </a:fld>
            <a:endParaRPr 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37128833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10</a:t>
            </a:fld>
            <a:endParaRPr lang="en-US" altLang="zh-CN" dirty="0"/>
          </a:p>
        </p:txBody>
      </p:sp>
    </p:spTree>
    <p:extLst>
      <p:ext uri="{BB962C8B-B14F-4D97-AF65-F5344CB8AC3E}">
        <p14:creationId xmlns:p14="http://schemas.microsoft.com/office/powerpoint/2010/main" val="2880906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9EF57-B4FA-3F70-86C2-E9922A6A1A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610057-8ABB-17AA-7A3B-3F70F5A5617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D6EBFFC-4EB6-3EF5-81A2-C29E7E4A082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09B353C-FDC6-9942-4906-AC65CB2647DF}"/>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11</a:t>
            </a:fld>
            <a:endParaRPr lang="en-US" altLang="zh-CN" dirty="0"/>
          </a:p>
        </p:txBody>
      </p:sp>
    </p:spTree>
    <p:extLst>
      <p:ext uri="{BB962C8B-B14F-4D97-AF65-F5344CB8AC3E}">
        <p14:creationId xmlns:p14="http://schemas.microsoft.com/office/powerpoint/2010/main" val="5430927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853D6-CEF6-DF2F-6271-C1922B2B1D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A30342-D55A-B09F-B48A-30780DF96916}"/>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72B5B7D3-CF71-7714-F4DC-6F58AA0D6FE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98D18F0-A43C-9916-618B-596ADD1838CE}"/>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12</a:t>
            </a:fld>
            <a:endParaRPr lang="en-US" altLang="zh-CN" dirty="0"/>
          </a:p>
        </p:txBody>
      </p:sp>
    </p:spTree>
    <p:extLst>
      <p:ext uri="{BB962C8B-B14F-4D97-AF65-F5344CB8AC3E}">
        <p14:creationId xmlns:p14="http://schemas.microsoft.com/office/powerpoint/2010/main" val="25607641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F164-9E51-42BD-4884-AF59BF9375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E2EC2-01E8-3870-FA7B-2107D9FFB7D3}"/>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0D3C365-80B6-6D07-8A4B-ABE3D205F985}"/>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20D8C587-1ED6-A988-7533-4277F9D9AA0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13</a:t>
            </a:fld>
            <a:endParaRPr lang="en-US" altLang="zh-CN" dirty="0"/>
          </a:p>
        </p:txBody>
      </p:sp>
    </p:spTree>
    <p:extLst>
      <p:ext uri="{BB962C8B-B14F-4D97-AF65-F5344CB8AC3E}">
        <p14:creationId xmlns:p14="http://schemas.microsoft.com/office/powerpoint/2010/main" val="1034095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9711D-EDC0-B0A0-62A1-AC9937FA4F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20FF39-7832-65B6-3549-5488774AB78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F14CAF1E-40A0-D059-4656-D277FB4E1418}"/>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8C2E48C-CEB8-9FF7-9621-69EFB26A2266}"/>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1915439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7E9A1-4CA8-43BF-449B-9AED462BB3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01DE1B-02D0-06BD-6A2B-FEA2413548B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24B187D-E16B-AF68-7676-FFD0CA8A54F5}"/>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AA518A1-237C-2CEC-05FC-8D96529909A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15</a:t>
            </a:fld>
            <a:endParaRPr lang="en-US" altLang="zh-CN" dirty="0"/>
          </a:p>
        </p:txBody>
      </p:sp>
    </p:spTree>
    <p:extLst>
      <p:ext uri="{BB962C8B-B14F-4D97-AF65-F5344CB8AC3E}">
        <p14:creationId xmlns:p14="http://schemas.microsoft.com/office/powerpoint/2010/main" val="38430265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0911C-F4A5-8735-1FDD-C3004D0C44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F3F7E8-6BFD-7626-B335-C064CA5B32A7}"/>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27F1C18-09BE-D7FB-DD84-61541DB148ED}"/>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9B46F4F-B2A8-D471-C582-18D61EC9A47B}"/>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16</a:t>
            </a:fld>
            <a:endParaRPr lang="en-US" altLang="zh-CN" dirty="0"/>
          </a:p>
        </p:txBody>
      </p:sp>
    </p:spTree>
    <p:extLst>
      <p:ext uri="{BB962C8B-B14F-4D97-AF65-F5344CB8AC3E}">
        <p14:creationId xmlns:p14="http://schemas.microsoft.com/office/powerpoint/2010/main" val="108910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5EEC6-1A6F-757F-D243-B183E0A1E4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7F8932-89D4-8843-5878-C1050BC04020}"/>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999ECA2E-8FE1-A804-13CB-E8C2E82AC03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CED2F35A-4E84-8235-9292-29769B7B4AF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17</a:t>
            </a:fld>
            <a:endParaRPr lang="en-US" altLang="zh-CN" dirty="0"/>
          </a:p>
        </p:txBody>
      </p:sp>
    </p:spTree>
    <p:extLst>
      <p:ext uri="{BB962C8B-B14F-4D97-AF65-F5344CB8AC3E}">
        <p14:creationId xmlns:p14="http://schemas.microsoft.com/office/powerpoint/2010/main" val="16165043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94485-488B-9815-AB82-888A1202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3684A3-163A-0CEA-4E4F-E16F5C2EA47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5BE78248-7322-E908-3030-B1218CB261B7}"/>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34E60D41-8BCE-15D0-6246-AE721F08D49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18</a:t>
            </a:fld>
            <a:endParaRPr lang="en-US" altLang="zh-CN" dirty="0"/>
          </a:p>
        </p:txBody>
      </p:sp>
    </p:spTree>
    <p:extLst>
      <p:ext uri="{BB962C8B-B14F-4D97-AF65-F5344CB8AC3E}">
        <p14:creationId xmlns:p14="http://schemas.microsoft.com/office/powerpoint/2010/main" val="1439558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5FC76-A078-2E22-91BF-F205601D75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63446-C62C-4BD7-67D6-44955EE90519}"/>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20A1CFBC-7BC4-AB87-AB39-5AF40209994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8C437C94-18CE-581A-D2C9-9BA481F7F0E3}"/>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19</a:t>
            </a:fld>
            <a:endParaRPr lang="en-US" altLang="zh-CN" dirty="0"/>
          </a:p>
        </p:txBody>
      </p:sp>
    </p:spTree>
    <p:extLst>
      <p:ext uri="{BB962C8B-B14F-4D97-AF65-F5344CB8AC3E}">
        <p14:creationId xmlns:p14="http://schemas.microsoft.com/office/powerpoint/2010/main" val="1862779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a:t>
            </a:fld>
            <a:endParaRPr lang="en-US" altLang="zh-CN" noProof="0" dirty="0"/>
          </a:p>
        </p:txBody>
      </p:sp>
    </p:spTree>
    <p:extLst>
      <p:ext uri="{BB962C8B-B14F-4D97-AF65-F5344CB8AC3E}">
        <p14:creationId xmlns:p14="http://schemas.microsoft.com/office/powerpoint/2010/main" val="32358183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32D3D-A9A3-314C-71B7-8CF14CA895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0E02A8-FD17-3B78-8141-4437C0480DA8}"/>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2D2915D-DCC6-893B-E9EE-35C7A79B0D00}"/>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B70A4F20-B8E4-691A-2B1B-F251A44EFE1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20</a:t>
            </a:fld>
            <a:endParaRPr lang="en-US" altLang="zh-CN" dirty="0"/>
          </a:p>
        </p:txBody>
      </p:sp>
    </p:spTree>
    <p:extLst>
      <p:ext uri="{BB962C8B-B14F-4D97-AF65-F5344CB8AC3E}">
        <p14:creationId xmlns:p14="http://schemas.microsoft.com/office/powerpoint/2010/main" val="4037914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030BE-E32D-915E-6065-E3B1FE1D67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E0E907-3E61-943D-FDD7-620A70E4118B}"/>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9F9EF1E-4717-79AD-A751-2A30D61D2FB7}"/>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012A1AB-7B1A-DA55-21E5-1DA641239D4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21</a:t>
            </a:fld>
            <a:endParaRPr lang="en-US" altLang="zh-CN" dirty="0"/>
          </a:p>
        </p:txBody>
      </p:sp>
    </p:spTree>
    <p:extLst>
      <p:ext uri="{BB962C8B-B14F-4D97-AF65-F5344CB8AC3E}">
        <p14:creationId xmlns:p14="http://schemas.microsoft.com/office/powerpoint/2010/main" val="1234034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22</a:t>
            </a:fld>
            <a:endParaRPr lang="en-US" altLang="zh-CN" noProof="0" dirty="0"/>
          </a:p>
        </p:txBody>
      </p:sp>
    </p:spTree>
    <p:extLst>
      <p:ext uri="{BB962C8B-B14F-4D97-AF65-F5344CB8AC3E}">
        <p14:creationId xmlns:p14="http://schemas.microsoft.com/office/powerpoint/2010/main" val="7993361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23</a:t>
            </a:fld>
            <a:endParaRPr lang="en-US" altLang="zh-CN" noProof="0" dirty="0"/>
          </a:p>
        </p:txBody>
      </p:sp>
    </p:spTree>
    <p:extLst>
      <p:ext uri="{BB962C8B-B14F-4D97-AF65-F5344CB8AC3E}">
        <p14:creationId xmlns:p14="http://schemas.microsoft.com/office/powerpoint/2010/main" val="30776703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5B6B0-2C54-9050-ED42-DFA9DDA3C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1C940E-3528-EFFF-DEC1-04E56F9F7102}"/>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B4C01DE2-2F09-612A-D217-65C08AE5B572}"/>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46A8147-7610-EB3B-C4C2-940DB485941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3</a:t>
            </a:fld>
            <a:endParaRPr lang="en-US" altLang="zh-CN" dirty="0"/>
          </a:p>
        </p:txBody>
      </p:sp>
    </p:spTree>
    <p:extLst>
      <p:ext uri="{BB962C8B-B14F-4D97-AF65-F5344CB8AC3E}">
        <p14:creationId xmlns:p14="http://schemas.microsoft.com/office/powerpoint/2010/main" val="1484439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A74A1-D6CB-BB7C-D0A0-9032812DF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EFC0C5-F55A-36B5-F07E-1CE6799FBC5E}"/>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44D374D4-7E70-AA9F-4D7E-8CE57BA4ED99}"/>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06AF2916-5872-4156-72D4-982B726DA91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5</a:t>
            </a:fld>
            <a:endParaRPr lang="en-US" altLang="zh-CN" dirty="0"/>
          </a:p>
        </p:txBody>
      </p:sp>
    </p:spTree>
    <p:extLst>
      <p:ext uri="{BB962C8B-B14F-4D97-AF65-F5344CB8AC3E}">
        <p14:creationId xmlns:p14="http://schemas.microsoft.com/office/powerpoint/2010/main" val="1756102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4BB21-562E-83EC-CA03-AE94A18F18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09D10E-C92D-3E5A-C883-4437E46604C5}"/>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A91FBF3C-7B22-1210-1F14-A5ABF99FD2A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5346CDD1-0DB6-D732-FDF1-9202DF8DC10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6</a:t>
            </a:fld>
            <a:endParaRPr lang="en-US" altLang="zh-CN" dirty="0"/>
          </a:p>
        </p:txBody>
      </p:sp>
    </p:spTree>
    <p:extLst>
      <p:ext uri="{BB962C8B-B14F-4D97-AF65-F5344CB8AC3E}">
        <p14:creationId xmlns:p14="http://schemas.microsoft.com/office/powerpoint/2010/main" val="1802273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AF609-E32C-A602-BEA6-07DE82C693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C7FBE9-D9F7-5BAA-BBAB-AF5FCB04FB0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E095EA6-6BBC-384C-3C81-138E99CC520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FAEB2C3-7FEB-03A8-6624-7EBE4C999150}"/>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7</a:t>
            </a:fld>
            <a:endParaRPr lang="en-US" altLang="zh-CN" dirty="0"/>
          </a:p>
        </p:txBody>
      </p:sp>
    </p:spTree>
    <p:extLst>
      <p:ext uri="{BB962C8B-B14F-4D97-AF65-F5344CB8AC3E}">
        <p14:creationId xmlns:p14="http://schemas.microsoft.com/office/powerpoint/2010/main" val="289051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5B0C-639C-C890-914D-7765F9FE60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3859C9-9796-BA72-8404-C1C3E3D2289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0AC54F85-33B2-CA5F-587C-39B780CA0A9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542D3A0-A3B0-B1DC-F6AC-6751E4A072D1}"/>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8</a:t>
            </a:fld>
            <a:endParaRPr lang="en-US" altLang="zh-CN" dirty="0"/>
          </a:p>
        </p:txBody>
      </p:sp>
    </p:spTree>
    <p:extLst>
      <p:ext uri="{BB962C8B-B14F-4D97-AF65-F5344CB8AC3E}">
        <p14:creationId xmlns:p14="http://schemas.microsoft.com/office/powerpoint/2010/main" val="30780073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37A03-F798-2988-E11F-EAE11BCE15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8C9F1A-F319-62C9-6929-CD25C8A1534D}"/>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C0B26499-6FE1-72C9-493F-77879B2FD00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42C935A-2978-C34B-CB24-6837E6317D58}"/>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9</a:t>
            </a:fld>
            <a:endParaRPr lang="en-US" altLang="zh-CN" dirty="0"/>
          </a:p>
        </p:txBody>
      </p:sp>
    </p:spTree>
    <p:extLst>
      <p:ext uri="{BB962C8B-B14F-4D97-AF65-F5344CB8AC3E}">
        <p14:creationId xmlns:p14="http://schemas.microsoft.com/office/powerpoint/2010/main" val="2413460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Content placeholder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cod.pressbooks.pub/addiction/chapter/chapter-thre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6.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www.wallpaperflare.com/casino-playing-chips-and-cards-various-business-gambling-money-wallpaper-wozsz" TargetMode="External"/><Relationship Id="rId3" Type="http://schemas.openxmlformats.org/officeDocument/2006/relationships/image" Target="../media/image28.jpg"/><Relationship Id="rId7"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16.xml"/><Relationship Id="rId6" Type="http://schemas.openxmlformats.org/officeDocument/2006/relationships/hyperlink" Target="https://pxhere.com/en/photo/932093" TargetMode="External"/><Relationship Id="rId5" Type="http://schemas.openxmlformats.org/officeDocument/2006/relationships/image" Target="../media/image29.jpg"/><Relationship Id="rId10" Type="http://schemas.openxmlformats.org/officeDocument/2006/relationships/hyperlink" Target="https://www.wallpaperflare.com/cricket-bat-and-ball-red-cricket-ball-and-brown-wooden-cricket-bat-wallpaper-mltwq" TargetMode="External"/><Relationship Id="rId4" Type="http://schemas.openxmlformats.org/officeDocument/2006/relationships/hyperlink" Target="https://tamaracamerablog.com/how-casinos-make-the-game-fair-and-safe/" TargetMode="External"/><Relationship Id="rId9" Type="http://schemas.openxmlformats.org/officeDocument/2006/relationships/image" Target="../media/image31.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967564" y="584789"/>
            <a:ext cx="5774994" cy="3268190"/>
          </a:xfrm>
        </p:spPr>
        <p:txBody>
          <a:bodyPr/>
          <a:lstStyle/>
          <a:p>
            <a:r>
              <a:rPr lang="en-US" sz="5400" dirty="0">
                <a:solidFill>
                  <a:srgbClr val="763714"/>
                </a:solidFill>
              </a:rPr>
              <a:t>Paper Presentation</a:t>
            </a:r>
            <a:br>
              <a:rPr lang="en-US" dirty="0"/>
            </a:br>
            <a:r>
              <a:rPr lang="en-US" sz="3600" dirty="0"/>
              <a:t>Luck and the Law: Quantifying Chance in Fantasy Sports and Other Contests</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037843" y="5533051"/>
            <a:ext cx="4618681" cy="889014"/>
          </a:xfrm>
        </p:spPr>
        <p:txBody>
          <a:bodyPr/>
          <a:lstStyle/>
          <a:p>
            <a:pPr>
              <a:spcBef>
                <a:spcPts val="0"/>
              </a:spcBef>
            </a:pPr>
            <a:r>
              <a:rPr lang="en-US" sz="2000" dirty="0"/>
              <a:t>Presented by</a:t>
            </a:r>
          </a:p>
          <a:p>
            <a:pPr>
              <a:spcBef>
                <a:spcPts val="0"/>
              </a:spcBef>
            </a:pPr>
            <a:r>
              <a:rPr lang="en-US" sz="2400" dirty="0"/>
              <a:t>Avirup Chakraborty</a:t>
            </a:r>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3">
            <a:alphaModFix amt="85000"/>
            <a:extLst>
              <a:ext uri="{837473B0-CC2E-450A-ABE3-18F120FF3D39}">
                <a1611:picAttrSrcUrl xmlns:a1611="http://schemas.microsoft.com/office/drawing/2016/11/main" r:id="rId4"/>
              </a:ext>
            </a:extLst>
          </a:blip>
          <a:srcRect l="10662" t="-210" r="31368" b="210"/>
          <a:stretch>
            <a:fillRect/>
          </a:stretch>
        </p:blipFill>
        <p:spPr>
          <a:xfrm>
            <a:off x="6742557" y="821836"/>
            <a:ext cx="4405503" cy="5066346"/>
          </a:xfrm>
        </p:spPr>
        <p:style>
          <a:lnRef idx="1">
            <a:schemeClr val="accent3"/>
          </a:lnRef>
          <a:fillRef idx="3">
            <a:schemeClr val="accent3"/>
          </a:fillRef>
          <a:effectRef idx="2">
            <a:schemeClr val="accent3"/>
          </a:effectRef>
          <a:fontRef idx="minor">
            <a:schemeClr val="lt1"/>
          </a:fontRef>
        </p:style>
      </p:pic>
      <p:sp>
        <p:nvSpPr>
          <p:cNvPr id="10" name="Freeform: Shape 11">
            <a:extLst>
              <a:ext uri="{FF2B5EF4-FFF2-40B4-BE49-F238E27FC236}">
                <a16:creationId xmlns:a16="http://schemas.microsoft.com/office/drawing/2014/main" id="{01A79B69-242C-3AEB-4A42-7A606A54C63A}"/>
              </a:ext>
              <a:ext uri="{C183D7F6-B498-43B3-948B-1728B52AA6E4}">
                <adec:decorative xmlns:adec="http://schemas.microsoft.com/office/drawing/2017/decorative" val="1"/>
              </a:ext>
            </a:extLst>
          </p:cNvPr>
          <p:cNvSpPr/>
          <p:nvPr/>
        </p:nvSpPr>
        <p:spPr>
          <a:xfrm>
            <a:off x="9857505" y="838985"/>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F38C8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14" name="Freeform: Shape 11">
            <a:extLst>
              <a:ext uri="{FF2B5EF4-FFF2-40B4-BE49-F238E27FC236}">
                <a16:creationId xmlns:a16="http://schemas.microsoft.com/office/drawing/2014/main" id="{E5D4DE6D-89C8-6FFF-287D-3F3BAD416CA1}"/>
              </a:ext>
              <a:ext uri="{C183D7F6-B498-43B3-948B-1728B52AA6E4}">
                <adec:decorative xmlns:adec="http://schemas.microsoft.com/office/drawing/2017/decorative" val="1"/>
              </a:ext>
            </a:extLst>
          </p:cNvPr>
          <p:cNvSpPr/>
          <p:nvPr/>
        </p:nvSpPr>
        <p:spPr>
          <a:xfrm>
            <a:off x="5974436" y="3694919"/>
            <a:ext cx="1637958" cy="187385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alpha val="50196"/>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TextBox 1">
            <a:extLst>
              <a:ext uri="{FF2B5EF4-FFF2-40B4-BE49-F238E27FC236}">
                <a16:creationId xmlns:a16="http://schemas.microsoft.com/office/drawing/2014/main" id="{C1CDDC54-2203-9454-504E-FFED083A78B0}"/>
              </a:ext>
            </a:extLst>
          </p:cNvPr>
          <p:cNvSpPr txBox="1"/>
          <p:nvPr/>
        </p:nvSpPr>
        <p:spPr>
          <a:xfrm>
            <a:off x="1573613" y="3817093"/>
            <a:ext cx="4455043" cy="1138773"/>
          </a:xfrm>
          <a:prstGeom prst="rect">
            <a:avLst/>
          </a:prstGeom>
        </p:spPr>
        <p:txBody>
          <a:bodyPr wrap="square" rtlCol="0">
            <a:spAutoFit/>
          </a:bodyPr>
          <a:lstStyle/>
          <a:p>
            <a:r>
              <a:rPr lang="en-IN" sz="2000" b="1" dirty="0"/>
              <a:t>Authors:</a:t>
            </a:r>
          </a:p>
          <a:p>
            <a:r>
              <a:rPr lang="en-IN" sz="2400" dirty="0"/>
              <a:t>Daniel Getty, Masayuki Yano Hao Li, Charles Gao, A. E. Hosoi</a:t>
            </a:r>
            <a:endParaRPr lang="en-IN" sz="24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389844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581709" y="647107"/>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8EA25C86-7BE3-4BC6-C0B8-7F7D7C3EC286}"/>
              </a:ext>
            </a:extLst>
          </p:cNvPr>
          <p:cNvSpPr>
            <a:spLocks noGrp="1"/>
          </p:cNvSpPr>
          <p:nvPr>
            <p:ph type="sldNum" sz="quarter" idx="29"/>
          </p:nvPr>
        </p:nvSpPr>
        <p:spPr>
          <a:xfrm>
            <a:off x="11194168" y="6217920"/>
            <a:ext cx="544175" cy="365125"/>
          </a:xfrm>
        </p:spPr>
        <p:txBody>
          <a:bodyPr/>
          <a:lstStyle/>
          <a:p>
            <a:fld id="{47FEACEE-25B4-4A2D-B147-27296E36371D}" type="slidenum">
              <a:rPr lang="en-US" altLang="zh-CN" sz="2000" smtClean="0"/>
              <a:pPr/>
              <a:t>10</a:t>
            </a:fld>
            <a:endParaRPr lang="en-US" altLang="zh-CN" sz="2000" dirty="0"/>
          </a:p>
        </p:txBody>
      </p:sp>
      <p:sp>
        <p:nvSpPr>
          <p:cNvPr id="9" name="TextBox 8">
            <a:extLst>
              <a:ext uri="{FF2B5EF4-FFF2-40B4-BE49-F238E27FC236}">
                <a16:creationId xmlns:a16="http://schemas.microsoft.com/office/drawing/2014/main" id="{786FA2D2-1823-FA67-A6F8-6B78C4FD116F}"/>
              </a:ext>
            </a:extLst>
          </p:cNvPr>
          <p:cNvSpPr txBox="1"/>
          <p:nvPr/>
        </p:nvSpPr>
        <p:spPr>
          <a:xfrm>
            <a:off x="3157871" y="5996759"/>
            <a:ext cx="765543" cy="461665"/>
          </a:xfrm>
          <a:prstGeom prst="rect">
            <a:avLst/>
          </a:prstGeom>
        </p:spPr>
        <p:txBody>
          <a:bodyPr wrap="square" rtlCol="0">
            <a:spAutoFit/>
          </a:bodyPr>
          <a:lstStyle/>
          <a:p>
            <a:r>
              <a:rPr lang="en-US" sz="2400" dirty="0"/>
              <a:t>NBA</a:t>
            </a:r>
          </a:p>
        </p:txBody>
      </p:sp>
      <p:pic>
        <p:nvPicPr>
          <p:cNvPr id="6" name="Picture 5">
            <a:extLst>
              <a:ext uri="{FF2B5EF4-FFF2-40B4-BE49-F238E27FC236}">
                <a16:creationId xmlns:a16="http://schemas.microsoft.com/office/drawing/2014/main" id="{51F0421E-FAE9-1760-569B-C21D431446FA}"/>
              </a:ext>
            </a:extLst>
          </p:cNvPr>
          <p:cNvPicPr>
            <a:picLocks noChangeAspect="1"/>
          </p:cNvPicPr>
          <p:nvPr/>
        </p:nvPicPr>
        <p:blipFill>
          <a:blip r:embed="rId3"/>
          <a:stretch>
            <a:fillRect/>
          </a:stretch>
        </p:blipFill>
        <p:spPr>
          <a:xfrm>
            <a:off x="810376" y="1398201"/>
            <a:ext cx="5106113" cy="4486901"/>
          </a:xfrm>
          <a:prstGeom prst="rect">
            <a:avLst/>
          </a:prstGeom>
        </p:spPr>
      </p:pic>
      <p:pic>
        <p:nvPicPr>
          <p:cNvPr id="10" name="Picture 9">
            <a:extLst>
              <a:ext uri="{FF2B5EF4-FFF2-40B4-BE49-F238E27FC236}">
                <a16:creationId xmlns:a16="http://schemas.microsoft.com/office/drawing/2014/main" id="{35C42F41-4B56-4D10-6EB0-A820F8939A67}"/>
              </a:ext>
            </a:extLst>
          </p:cNvPr>
          <p:cNvPicPr>
            <a:picLocks noChangeAspect="1"/>
          </p:cNvPicPr>
          <p:nvPr/>
        </p:nvPicPr>
        <p:blipFill>
          <a:blip r:embed="rId4"/>
          <a:stretch>
            <a:fillRect/>
          </a:stretch>
        </p:blipFill>
        <p:spPr>
          <a:xfrm>
            <a:off x="6239957" y="1391993"/>
            <a:ext cx="4998657" cy="4442220"/>
          </a:xfrm>
          <a:prstGeom prst="rect">
            <a:avLst/>
          </a:prstGeom>
        </p:spPr>
      </p:pic>
      <p:sp>
        <p:nvSpPr>
          <p:cNvPr id="11" name="TextBox 10">
            <a:extLst>
              <a:ext uri="{FF2B5EF4-FFF2-40B4-BE49-F238E27FC236}">
                <a16:creationId xmlns:a16="http://schemas.microsoft.com/office/drawing/2014/main" id="{50FB69F3-A871-6803-AA1A-655ADFEB03F5}"/>
              </a:ext>
            </a:extLst>
          </p:cNvPr>
          <p:cNvSpPr txBox="1"/>
          <p:nvPr/>
        </p:nvSpPr>
        <p:spPr>
          <a:xfrm>
            <a:off x="8552123" y="5979038"/>
            <a:ext cx="765543" cy="461665"/>
          </a:xfrm>
          <a:prstGeom prst="rect">
            <a:avLst/>
          </a:prstGeom>
        </p:spPr>
        <p:txBody>
          <a:bodyPr wrap="square" rtlCol="0">
            <a:spAutoFit/>
          </a:bodyPr>
          <a:lstStyle/>
          <a:p>
            <a:r>
              <a:rPr lang="en-US" sz="2400" dirty="0"/>
              <a:t>NFL</a:t>
            </a:r>
          </a:p>
        </p:txBody>
      </p:sp>
    </p:spTree>
    <p:extLst>
      <p:ext uri="{BB962C8B-B14F-4D97-AF65-F5344CB8AC3E}">
        <p14:creationId xmlns:p14="http://schemas.microsoft.com/office/powerpoint/2010/main" val="1246021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D2352-C587-4F29-AF2C-E61E6A10357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592AF73-9712-6039-28A8-34F9610943D0}"/>
              </a:ext>
            </a:extLst>
          </p:cNvPr>
          <p:cNvSpPr>
            <a:spLocks noGrp="1"/>
          </p:cNvSpPr>
          <p:nvPr>
            <p:ph type="title"/>
          </p:nvPr>
        </p:nvSpPr>
        <p:spPr>
          <a:xfrm>
            <a:off x="581709" y="647107"/>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33BE3A5A-FE58-2BED-FDBF-966FB2AD935C}"/>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11</a:t>
            </a:fld>
            <a:endParaRPr lang="en-US" altLang="zh-CN" sz="2000" dirty="0"/>
          </a:p>
        </p:txBody>
      </p:sp>
      <p:pic>
        <p:nvPicPr>
          <p:cNvPr id="6" name="Picture 5">
            <a:extLst>
              <a:ext uri="{FF2B5EF4-FFF2-40B4-BE49-F238E27FC236}">
                <a16:creationId xmlns:a16="http://schemas.microsoft.com/office/drawing/2014/main" id="{E3FE6211-9DCD-CCCA-F176-86514DA9033E}"/>
              </a:ext>
            </a:extLst>
          </p:cNvPr>
          <p:cNvPicPr>
            <a:picLocks noChangeAspect="1"/>
          </p:cNvPicPr>
          <p:nvPr/>
        </p:nvPicPr>
        <p:blipFill>
          <a:blip r:embed="rId3"/>
          <a:srcRect/>
          <a:stretch/>
        </p:blipFill>
        <p:spPr>
          <a:xfrm>
            <a:off x="1192351" y="1536430"/>
            <a:ext cx="4342162" cy="4486901"/>
          </a:xfrm>
          <a:prstGeom prst="rect">
            <a:avLst/>
          </a:prstGeom>
        </p:spPr>
      </p:pic>
      <p:pic>
        <p:nvPicPr>
          <p:cNvPr id="10" name="Picture 9">
            <a:extLst>
              <a:ext uri="{FF2B5EF4-FFF2-40B4-BE49-F238E27FC236}">
                <a16:creationId xmlns:a16="http://schemas.microsoft.com/office/drawing/2014/main" id="{8FF0D1A7-6E61-855F-8D09-A70CA9A4E206}"/>
              </a:ext>
            </a:extLst>
          </p:cNvPr>
          <p:cNvPicPr>
            <a:picLocks noChangeAspect="1"/>
          </p:cNvPicPr>
          <p:nvPr/>
        </p:nvPicPr>
        <p:blipFill>
          <a:blip r:embed="rId4"/>
          <a:srcRect/>
          <a:stretch/>
        </p:blipFill>
        <p:spPr>
          <a:xfrm>
            <a:off x="5981545" y="1562122"/>
            <a:ext cx="4111982" cy="4442220"/>
          </a:xfrm>
          <a:prstGeom prst="rect">
            <a:avLst/>
          </a:prstGeom>
        </p:spPr>
      </p:pic>
      <p:sp>
        <p:nvSpPr>
          <p:cNvPr id="11" name="TextBox 10">
            <a:extLst>
              <a:ext uri="{FF2B5EF4-FFF2-40B4-BE49-F238E27FC236}">
                <a16:creationId xmlns:a16="http://schemas.microsoft.com/office/drawing/2014/main" id="{B2A33615-32D3-FEF0-2210-E340CFECD3E4}"/>
              </a:ext>
            </a:extLst>
          </p:cNvPr>
          <p:cNvSpPr txBox="1"/>
          <p:nvPr/>
        </p:nvSpPr>
        <p:spPr>
          <a:xfrm>
            <a:off x="3214579" y="6085364"/>
            <a:ext cx="5759300" cy="461665"/>
          </a:xfrm>
          <a:prstGeom prst="rect">
            <a:avLst/>
          </a:prstGeom>
        </p:spPr>
        <p:txBody>
          <a:bodyPr wrap="square" rtlCol="0">
            <a:spAutoFit/>
          </a:bodyPr>
          <a:lstStyle/>
          <a:p>
            <a:r>
              <a:rPr lang="en-US" sz="2400" dirty="0"/>
              <a:t>Sketches of expected user win fractions</a:t>
            </a:r>
          </a:p>
        </p:txBody>
      </p:sp>
    </p:spTree>
    <p:extLst>
      <p:ext uri="{BB962C8B-B14F-4D97-AF65-F5344CB8AC3E}">
        <p14:creationId xmlns:p14="http://schemas.microsoft.com/office/powerpoint/2010/main" val="3941071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01D99-519C-8C7C-B880-515A1ED147C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05997-A5AD-6A92-768C-93D2CAC11EE4}"/>
              </a:ext>
            </a:extLst>
          </p:cNvPr>
          <p:cNvSpPr>
            <a:spLocks noGrp="1"/>
          </p:cNvSpPr>
          <p:nvPr>
            <p:ph type="title"/>
          </p:nvPr>
        </p:nvSpPr>
        <p:spPr>
          <a:xfrm>
            <a:off x="581709" y="647107"/>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166B700F-3A51-3AE8-CE82-C619B21D9197}"/>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12</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6F62CE-6840-244D-5B59-1D8BBAEC8403}"/>
                  </a:ext>
                </a:extLst>
              </p:cNvPr>
              <p:cNvSpPr txBox="1"/>
              <p:nvPr/>
            </p:nvSpPr>
            <p:spPr>
              <a:xfrm>
                <a:off x="637952" y="1403494"/>
                <a:ext cx="6826104" cy="4892621"/>
              </a:xfrm>
              <a:prstGeom prst="rect">
                <a:avLst/>
              </a:prstGeom>
            </p:spPr>
            <p:txBody>
              <a:bodyPr wrap="square" rtlCol="0">
                <a:spAutoFit/>
              </a:bodyPr>
              <a:lstStyle/>
              <a:p>
                <a:r>
                  <a:rPr lang="en-US" sz="2400" dirty="0"/>
                  <a:t>To characterize these distributions, they needed some new measure, because </a:t>
                </a:r>
                <a:r>
                  <a:rPr lang="en-IN" sz="2400" dirty="0"/>
                  <a:t>the linear regression and Pearson product-moment correlation coefficient both can not fully explain this characteristic.</a:t>
                </a:r>
              </a:p>
              <a:p>
                <a:r>
                  <a:rPr lang="en-US" sz="2400" dirty="0"/>
                  <a:t>They rotated the coordinate system (P,Q) to new random variables (S,T).</a:t>
                </a:r>
              </a:p>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𝑆</m:t>
                      </m:r>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ad>
                            <m:radPr>
                              <m:degHide m:val="on"/>
                              <m:ctrlPr>
                                <a:rPr lang="en-IN" sz="2400" b="0" i="1" smtClean="0">
                                  <a:latin typeface="Cambria Math" panose="02040503050406030204" pitchFamily="18" charset="0"/>
                                </a:rPr>
                              </m:ctrlPr>
                            </m:radPr>
                            <m:deg/>
                            <m:e>
                              <m:r>
                                <a:rPr lang="en-IN" sz="2400" b="0" i="1" smtClean="0">
                                  <a:latin typeface="Cambria Math" panose="02040503050406030204" pitchFamily="18" charset="0"/>
                                </a:rPr>
                                <m:t>2</m:t>
                              </m:r>
                            </m:e>
                          </m:rad>
                        </m:den>
                      </m:f>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𝑄</m:t>
                          </m:r>
                          <m:r>
                            <a:rPr lang="en-IN" sz="2400" b="0" i="1" smtClean="0">
                              <a:latin typeface="Cambria Math" panose="02040503050406030204" pitchFamily="18" charset="0"/>
                            </a:rPr>
                            <m:t>−1</m:t>
                          </m:r>
                        </m:e>
                      </m:d>
                      <m:r>
                        <a:rPr lang="en-IN" sz="2400" b="0" i="1" smtClean="0">
                          <a:latin typeface="Cambria Math" panose="02040503050406030204" pitchFamily="18" charset="0"/>
                        </a:rPr>
                        <m:t>,  </m:t>
                      </m:r>
                      <m:r>
                        <a:rPr lang="en-IN" sz="2400" i="1">
                          <a:latin typeface="Cambria Math" panose="02040503050406030204" pitchFamily="18" charset="0"/>
                        </a:rPr>
                        <m:t>𝐴</m:t>
                      </m:r>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rPr>
                            <m:t>𝜎</m:t>
                          </m:r>
                        </m:e>
                        <m:sub>
                          <m:r>
                            <a:rPr lang="en-IN" sz="2400" i="1">
                              <a:latin typeface="Cambria Math" panose="02040503050406030204" pitchFamily="18" charset="0"/>
                            </a:rPr>
                            <m:t>𝑆</m:t>
                          </m:r>
                        </m:sub>
                        <m:sup>
                          <m:r>
                            <a:rPr lang="en-IN" sz="2400" i="1">
                              <a:latin typeface="Cambria Math" panose="02040503050406030204" pitchFamily="18" charset="0"/>
                            </a:rPr>
                            <m:t>2</m:t>
                          </m:r>
                        </m:sup>
                      </m:sSubSup>
                    </m:oMath>
                  </m:oMathPara>
                </a14:m>
                <a:endParaRPr lang="en-IN"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𝑇</m:t>
                      </m:r>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rad>
                            <m:radPr>
                              <m:degHide m:val="on"/>
                              <m:ctrlPr>
                                <a:rPr lang="en-IN" sz="2400" i="1">
                                  <a:latin typeface="Cambria Math" panose="02040503050406030204" pitchFamily="18" charset="0"/>
                                </a:rPr>
                              </m:ctrlPr>
                            </m:radPr>
                            <m:deg/>
                            <m:e>
                              <m:r>
                                <a:rPr lang="en-IN" sz="2400" i="1">
                                  <a:latin typeface="Cambria Math" panose="02040503050406030204" pitchFamily="18" charset="0"/>
                                </a:rPr>
                                <m:t>2</m:t>
                              </m:r>
                            </m:e>
                          </m:rad>
                        </m:den>
                      </m:f>
                      <m:d>
                        <m:dPr>
                          <m:ctrlPr>
                            <a:rPr lang="en-IN" sz="2400" i="1">
                              <a:latin typeface="Cambria Math" panose="02040503050406030204" pitchFamily="18" charset="0"/>
                            </a:rPr>
                          </m:ctrlPr>
                        </m:dPr>
                        <m:e>
                          <m:r>
                            <a:rPr lang="en-IN" sz="2400" b="0" i="1" smtClean="0">
                              <a:latin typeface="Cambria Math" panose="02040503050406030204" pitchFamily="18" charset="0"/>
                            </a:rPr>
                            <m:t>𝑄</m:t>
                          </m:r>
                          <m:r>
                            <a:rPr lang="en-IN" sz="2400" i="1">
                              <a:latin typeface="Cambria Math" panose="02040503050406030204" pitchFamily="18" charset="0"/>
                            </a:rPr>
                            <m:t>−</m:t>
                          </m:r>
                          <m:r>
                            <a:rPr lang="en-IN" sz="2400" b="0" i="1" smtClean="0">
                              <a:latin typeface="Cambria Math" panose="02040503050406030204" pitchFamily="18" charset="0"/>
                            </a:rPr>
                            <m:t>𝑃</m:t>
                          </m:r>
                        </m:e>
                      </m:d>
                      <m:r>
                        <a:rPr lang="en-IN" sz="2400" b="0" i="0" smtClean="0">
                          <a:latin typeface="Cambria Math" panose="02040503050406030204" pitchFamily="18" charset="0"/>
                        </a:rPr>
                        <m:t>,</m:t>
                      </m:r>
                      <m:r>
                        <a:rPr lang="en-IN" sz="2400" b="0" i="1" smtClean="0">
                          <a:latin typeface="Cambria Math" panose="02040503050406030204" pitchFamily="18" charset="0"/>
                        </a:rPr>
                        <m:t>  </m:t>
                      </m:r>
                      <m:r>
                        <a:rPr lang="en-IN" sz="2400" b="0" i="1" smtClean="0">
                          <a:latin typeface="Cambria Math" panose="02040503050406030204" pitchFamily="18" charset="0"/>
                        </a:rPr>
                        <m:t>𝐵</m:t>
                      </m:r>
                      <m:r>
                        <a:rPr lang="en-IN" sz="2400" i="1">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rPr>
                            <m:t>𝜎</m:t>
                          </m:r>
                        </m:e>
                        <m:sub>
                          <m:r>
                            <a:rPr lang="en-IN" sz="2400" b="0" i="1" smtClean="0">
                              <a:latin typeface="Cambria Math" panose="02040503050406030204" pitchFamily="18" charset="0"/>
                            </a:rPr>
                            <m:t>𝑇</m:t>
                          </m:r>
                        </m:sub>
                        <m:sup>
                          <m:r>
                            <a:rPr lang="en-IN" sz="2400" i="1">
                              <a:latin typeface="Cambria Math" panose="02040503050406030204" pitchFamily="18" charset="0"/>
                            </a:rPr>
                            <m:t>2</m:t>
                          </m:r>
                        </m:sup>
                      </m:sSubSup>
                    </m:oMath>
                  </m:oMathPara>
                </a14:m>
                <a:endParaRPr lang="en-IN"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=1−</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𝐵</m:t>
                          </m:r>
                        </m:num>
                        <m:den>
                          <m:r>
                            <a:rPr lang="en-IN" sz="2400" b="0" i="1" smtClean="0">
                              <a:latin typeface="Cambria Math" panose="02040503050406030204" pitchFamily="18" charset="0"/>
                            </a:rPr>
                            <m:t>𝐴</m:t>
                          </m:r>
                        </m:den>
                      </m:f>
                    </m:oMath>
                  </m:oMathPara>
                </a14:m>
                <a:endParaRPr lang="en-IN" sz="2400" dirty="0"/>
              </a:p>
            </p:txBody>
          </p:sp>
        </mc:Choice>
        <mc:Fallback xmlns="">
          <p:sp>
            <p:nvSpPr>
              <p:cNvPr id="9" name="TextBox 8">
                <a:extLst>
                  <a:ext uri="{FF2B5EF4-FFF2-40B4-BE49-F238E27FC236}">
                    <a16:creationId xmlns:a16="http://schemas.microsoft.com/office/drawing/2014/main" id="{DE6F62CE-6840-244D-5B59-1D8BBAEC8403}"/>
                  </a:ext>
                </a:extLst>
              </p:cNvPr>
              <p:cNvSpPr txBox="1">
                <a:spLocks noRot="1" noChangeAspect="1" noMove="1" noResize="1" noEditPoints="1" noAdjustHandles="1" noChangeArrowheads="1" noChangeShapeType="1" noTextEdit="1"/>
              </p:cNvSpPr>
              <p:nvPr/>
            </p:nvSpPr>
            <p:spPr>
              <a:xfrm>
                <a:off x="637952" y="1403494"/>
                <a:ext cx="6826104" cy="4892621"/>
              </a:xfrm>
              <a:prstGeom prst="rect">
                <a:avLst/>
              </a:prstGeom>
              <a:blipFill>
                <a:blip r:embed="rId3"/>
                <a:stretch>
                  <a:fillRect l="-1430" t="-996" r="-26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72397B96-9104-3E3F-2CB0-7C78B832F2C0}"/>
              </a:ext>
            </a:extLst>
          </p:cNvPr>
          <p:cNvPicPr>
            <a:picLocks noChangeAspect="1"/>
          </p:cNvPicPr>
          <p:nvPr/>
        </p:nvPicPr>
        <p:blipFill>
          <a:blip r:embed="rId4"/>
          <a:stretch>
            <a:fillRect/>
          </a:stretch>
        </p:blipFill>
        <p:spPr>
          <a:xfrm>
            <a:off x="7427428" y="1075018"/>
            <a:ext cx="3906879" cy="4069666"/>
          </a:xfrm>
          <a:prstGeom prst="rect">
            <a:avLst/>
          </a:prstGeom>
        </p:spPr>
      </p:pic>
    </p:spTree>
    <p:extLst>
      <p:ext uri="{BB962C8B-B14F-4D97-AF65-F5344CB8AC3E}">
        <p14:creationId xmlns:p14="http://schemas.microsoft.com/office/powerpoint/2010/main" val="3273806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8CDCE-9F31-0AEC-42B5-B9B8415D3DF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376929-2E81-514B-A021-7438B36D0EDB}"/>
              </a:ext>
            </a:extLst>
          </p:cNvPr>
          <p:cNvSpPr>
            <a:spLocks noGrp="1"/>
          </p:cNvSpPr>
          <p:nvPr>
            <p:ph type="title"/>
          </p:nvPr>
        </p:nvSpPr>
        <p:spPr>
          <a:xfrm>
            <a:off x="581709" y="647107"/>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B94CCADC-0524-8E75-C426-F379EF5F1C38}"/>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13</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710B1F-86AF-8FEC-F120-700CCD28ED69}"/>
                  </a:ext>
                </a:extLst>
              </p:cNvPr>
              <p:cNvSpPr txBox="1"/>
              <p:nvPr/>
            </p:nvSpPr>
            <p:spPr>
              <a:xfrm>
                <a:off x="637951" y="1339696"/>
                <a:ext cx="10813313" cy="3748142"/>
              </a:xfrm>
              <a:prstGeom prst="rect">
                <a:avLst/>
              </a:prstGeom>
            </p:spPr>
            <p:txBody>
              <a:bodyPr wrap="square" rtlCol="0">
                <a:spAutoFit/>
              </a:bodyPr>
              <a:lstStyle/>
              <a:p>
                <a:r>
                  <a:rPr lang="en-US" sz="2400" dirty="0"/>
                  <a:t>In case of a </a:t>
                </a:r>
                <a:r>
                  <a:rPr lang="en-US" sz="2400" b="1" dirty="0"/>
                  <a:t>purely luck-based game, </a:t>
                </a:r>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𝑃</m:t>
                    </m:r>
                  </m:oMath>
                </a14:m>
                <a:r>
                  <a:rPr lang="en-IN" sz="2400" dirty="0"/>
                  <a:t> and </a:t>
                </a:r>
                <a14:m>
                  <m:oMath xmlns:m="http://schemas.openxmlformats.org/officeDocument/2006/math">
                    <m:r>
                      <a:rPr lang="en-IN" sz="2400" b="0" i="1" smtClean="0">
                        <a:latin typeface="Cambria Math" panose="02040503050406030204" pitchFamily="18" charset="0"/>
                      </a:rPr>
                      <m:t>𝑄</m:t>
                    </m:r>
                  </m:oMath>
                </a14:m>
                <a:r>
                  <a:rPr lang="en-IN" sz="2400" dirty="0"/>
                  <a:t> are independent and identically distributed. So,  </a:t>
                </a:r>
              </a:p>
              <a:p>
                <a:pPr/>
                <a14:m>
                  <m:oMathPara xmlns:m="http://schemas.openxmlformats.org/officeDocument/2006/math">
                    <m:oMathParaPr>
                      <m:jc m:val="centerGroup"/>
                    </m:oMathParaPr>
                    <m:oMath xmlns:m="http://schemas.openxmlformats.org/officeDocument/2006/math">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𝜎</m:t>
                          </m:r>
                        </m:e>
                        <m:sub>
                          <m:r>
                            <a:rPr lang="en-IN" sz="2400" b="0" i="1" smtClean="0">
                              <a:latin typeface="Cambria Math" panose="02040503050406030204" pitchFamily="18" charset="0"/>
                            </a:rPr>
                            <m:t>𝑆</m:t>
                          </m:r>
                        </m:sub>
                        <m:sup>
                          <m:r>
                            <a:rPr lang="en-IN" sz="2400" b="0" i="1" smtClean="0">
                              <a:latin typeface="Cambria Math" panose="02040503050406030204" pitchFamily="18" charset="0"/>
                            </a:rPr>
                            <m:t>2</m:t>
                          </m:r>
                        </m:sup>
                      </m:sSubSup>
                      <m:r>
                        <a:rPr lang="en-IN" sz="2400" b="0" i="1" smtClean="0">
                          <a:latin typeface="Cambria Math" panose="02040503050406030204" pitchFamily="18" charset="0"/>
                        </a:rPr>
                        <m:t>=</m:t>
                      </m:r>
                      <m:sSubSup>
                        <m:sSubSupPr>
                          <m:ctrlPr>
                            <a:rPr lang="en-IN" sz="2400" i="1">
                              <a:latin typeface="Cambria Math" panose="02040503050406030204" pitchFamily="18" charset="0"/>
                            </a:rPr>
                          </m:ctrlPr>
                        </m:sSubSupPr>
                        <m:e>
                          <m:r>
                            <a:rPr lang="en-IN" sz="2400" i="1">
                              <a:latin typeface="Cambria Math" panose="02040503050406030204" pitchFamily="18" charset="0"/>
                            </a:rPr>
                            <m:t>𝜎</m:t>
                          </m:r>
                        </m:e>
                        <m:sub>
                          <m:r>
                            <a:rPr lang="en-IN" sz="2400" b="0" i="1" smtClean="0">
                              <a:latin typeface="Cambria Math" panose="02040503050406030204" pitchFamily="18" charset="0"/>
                            </a:rPr>
                            <m:t>𝑇</m:t>
                          </m:r>
                        </m:sub>
                        <m:sup>
                          <m:r>
                            <a:rPr lang="en-IN" sz="2400" i="1">
                              <a:latin typeface="Cambria Math" panose="02040503050406030204" pitchFamily="18" charset="0"/>
                            </a:rPr>
                            <m:t>2</m:t>
                          </m:r>
                        </m:sup>
                      </m:sSubSup>
                      <m:r>
                        <a:rPr lang="en-IN" sz="2400" i="1">
                          <a:latin typeface="Cambria Math" panose="02040503050406030204" pitchFamily="18" charset="0"/>
                          <a:ea typeface="Cambria Math" panose="02040503050406030204" pitchFamily="18" charset="0"/>
                        </a:rPr>
                        <m:t>⇒</m:t>
                      </m:r>
                      <m:sSup>
                        <m:sSupPr>
                          <m:ctrlPr>
                            <a:rPr lang="en-IN" sz="2400" b="0" i="1" smtClean="0">
                              <a:latin typeface="Cambria Math" panose="02040503050406030204" pitchFamily="18" charset="0"/>
                              <a:ea typeface="Cambria Math" panose="02040503050406030204" pitchFamily="18" charset="0"/>
                            </a:rPr>
                          </m:ctrlPr>
                        </m:sSupPr>
                        <m:e>
                          <m:r>
                            <a:rPr lang="en-IN" sz="2400" b="0" i="1" smtClean="0">
                              <a:latin typeface="Cambria Math" panose="02040503050406030204" pitchFamily="18" charset="0"/>
                              <a:ea typeface="Cambria Math" panose="02040503050406030204" pitchFamily="18" charset="0"/>
                            </a:rPr>
                            <m:t>𝑅</m:t>
                          </m:r>
                        </m:e>
                        <m:sup>
                          <m:r>
                            <a:rPr lang="en-IN" sz="2400" b="0" i="1" smtClean="0">
                              <a:latin typeface="Cambria Math" panose="02040503050406030204" pitchFamily="18" charset="0"/>
                              <a:ea typeface="Cambria Math" panose="02040503050406030204" pitchFamily="18" charset="0"/>
                            </a:rPr>
                            <m:t>∗</m:t>
                          </m:r>
                        </m:sup>
                      </m:sSup>
                      <m:r>
                        <a:rPr lang="en-IN" sz="2400" b="0" i="1" smtClean="0">
                          <a:latin typeface="Cambria Math" panose="02040503050406030204" pitchFamily="18" charset="0"/>
                          <a:ea typeface="Cambria Math" panose="02040503050406030204" pitchFamily="18" charset="0"/>
                        </a:rPr>
                        <m:t>=1−1=0</m:t>
                      </m:r>
                    </m:oMath>
                  </m:oMathPara>
                </a14:m>
                <a:endParaRPr lang="en-IN" sz="2400" dirty="0"/>
              </a:p>
              <a:p>
                <a:endParaRPr lang="en-IN" sz="2400" dirty="0"/>
              </a:p>
              <a:p>
                <a:r>
                  <a:rPr lang="en-IN" sz="2400" dirty="0"/>
                  <a:t>For game of </a:t>
                </a:r>
                <a:r>
                  <a:rPr lang="en-IN" sz="2400" b="1" dirty="0"/>
                  <a:t>pure skill</a:t>
                </a:r>
                <a:r>
                  <a:rPr lang="en-IN" sz="2400" dirty="0"/>
                  <a:t>, </a:t>
                </a:r>
                <a:endParaRPr lang="en-IN" sz="2400" b="0" i="1" dirty="0">
                  <a:latin typeface="Cambria Math" panose="02040503050406030204" pitchFamily="18" charset="0"/>
                </a:endParaRPr>
              </a:p>
              <a:p>
                <a14:m>
                  <m:oMath xmlns:m="http://schemas.openxmlformats.org/officeDocument/2006/math">
                    <m:r>
                      <a:rPr lang="en-IN" sz="2400" b="0" i="1" smtClean="0">
                        <a:latin typeface="Cambria Math" panose="02040503050406030204" pitchFamily="18" charset="0"/>
                      </a:rPr>
                      <m:t>𝑃</m:t>
                    </m:r>
                  </m:oMath>
                </a14:m>
                <a:r>
                  <a:rPr lang="en-IN" sz="2400" dirty="0"/>
                  <a:t> and </a:t>
                </a:r>
                <a14:m>
                  <m:oMath xmlns:m="http://schemas.openxmlformats.org/officeDocument/2006/math">
                    <m:r>
                      <a:rPr lang="en-IN" sz="2400" b="0" i="1" smtClean="0">
                        <a:latin typeface="Cambria Math" panose="02040503050406030204" pitchFamily="18" charset="0"/>
                      </a:rPr>
                      <m:t>𝑄</m:t>
                    </m:r>
                  </m:oMath>
                </a14:m>
                <a:r>
                  <a:rPr lang="en-IN" sz="2400" dirty="0"/>
                  <a:t> are identical but correlated which means </a:t>
                </a:r>
                <a:endParaRPr lang="en-IN"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𝑐𝑜𝑟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𝑄</m:t>
                          </m:r>
                        </m:e>
                      </m:d>
                      <m:r>
                        <a:rPr lang="en-IN" sz="2400" b="0" i="1" smtClean="0">
                          <a:latin typeface="Cambria Math" panose="02040503050406030204" pitchFamily="18" charset="0"/>
                        </a:rPr>
                        <m:t>=1  </m:t>
                      </m:r>
                      <m:r>
                        <a:rPr lang="en-IN" sz="2400" i="1">
                          <a:latin typeface="Cambria Math" panose="02040503050406030204" pitchFamily="18" charset="0"/>
                          <a:ea typeface="Cambria Math" panose="02040503050406030204" pitchFamily="18" charset="0"/>
                        </a:rPr>
                        <m:t>⇒</m:t>
                      </m:r>
                      <m:r>
                        <a:rPr lang="en-IN" sz="2400" b="0" i="1" smtClean="0">
                          <a:latin typeface="Cambria Math" panose="02040503050406030204" pitchFamily="18" charset="0"/>
                          <a:ea typeface="Cambria Math" panose="02040503050406030204" pitchFamily="18" charset="0"/>
                        </a:rPr>
                        <m:t>   </m:t>
                      </m:r>
                      <m:r>
                        <a:rPr lang="en-IN" sz="2400" b="0" i="1" smtClean="0">
                          <a:latin typeface="Cambria Math" panose="02040503050406030204" pitchFamily="18" charset="0"/>
                        </a:rPr>
                        <m:t>𝐶𝑜𝑣</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𝑄</m:t>
                          </m:r>
                        </m:e>
                      </m:d>
                      <m:r>
                        <a:rPr lang="en-IN" sz="2400" b="0" i="1" smtClean="0">
                          <a:latin typeface="Cambria Math" panose="02040503050406030204" pitchFamily="18" charset="0"/>
                        </a:rPr>
                        <m:t>=</m:t>
                      </m:r>
                      <m:r>
                        <a:rPr lang="en-IN" sz="2400" b="0" i="1" smtClean="0">
                          <a:latin typeface="Cambria Math" panose="02040503050406030204" pitchFamily="18" charset="0"/>
                        </a:rPr>
                        <m:t>𝑉𝑎𝑟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e>
                      </m:d>
                      <m:r>
                        <a:rPr lang="en-IN" sz="2400" b="0" i="1" smtClean="0">
                          <a:latin typeface="Cambria Math" panose="02040503050406030204" pitchFamily="18" charset="0"/>
                        </a:rPr>
                        <m:t>=</m:t>
                      </m:r>
                      <m:r>
                        <a:rPr lang="en-IN" sz="2400" b="0" i="1" smtClean="0">
                          <a:latin typeface="Cambria Math" panose="02040503050406030204" pitchFamily="18" charset="0"/>
                        </a:rPr>
                        <m:t>𝑉𝑎𝑟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𝑄</m:t>
                          </m:r>
                        </m:e>
                      </m:d>
                    </m:oMath>
                  </m:oMathPara>
                </a14:m>
                <a:endParaRPr lang="en-IN" sz="2400" b="0" dirty="0"/>
              </a:p>
              <a:p>
                <a:pPr/>
                <a14:m>
                  <m:oMathPara xmlns:m="http://schemas.openxmlformats.org/officeDocument/2006/math">
                    <m:oMathParaPr>
                      <m:jc m:val="centerGroup"/>
                    </m:oMathParaPr>
                    <m:oMath xmlns:m="http://schemas.openxmlformats.org/officeDocument/2006/math">
                      <m:sSubSup>
                        <m:sSubSupPr>
                          <m:ctrlPr>
                            <a:rPr lang="en-IN" sz="2400" i="1">
                              <a:latin typeface="Cambria Math" panose="02040503050406030204" pitchFamily="18" charset="0"/>
                            </a:rPr>
                          </m:ctrlPr>
                        </m:sSubSupPr>
                        <m:e>
                          <m:r>
                            <a:rPr lang="en-IN" sz="2400" i="1">
                              <a:latin typeface="Cambria Math" panose="02040503050406030204" pitchFamily="18" charset="0"/>
                            </a:rPr>
                            <m:t>𝜎</m:t>
                          </m:r>
                        </m:e>
                        <m:sub>
                          <m:r>
                            <a:rPr lang="en-IN" sz="2400" i="1">
                              <a:latin typeface="Cambria Math" panose="02040503050406030204" pitchFamily="18" charset="0"/>
                            </a:rPr>
                            <m:t>𝑇</m:t>
                          </m:r>
                        </m:sub>
                        <m:sup>
                          <m:r>
                            <a:rPr lang="en-IN" sz="2400" i="1">
                              <a:latin typeface="Cambria Math" panose="02040503050406030204" pitchFamily="18" charset="0"/>
                            </a:rPr>
                            <m:t>2</m:t>
                          </m:r>
                        </m:sup>
                      </m:sSubSup>
                      <m:r>
                        <a:rPr lang="en-IN" sz="2400" b="0" i="1" smtClean="0">
                          <a:latin typeface="Cambria Math" panose="02040503050406030204" pitchFamily="18" charset="0"/>
                        </a:rPr>
                        <m:t>=</m:t>
                      </m:r>
                      <m:r>
                        <a:rPr lang="en-IN" sz="2400" b="0" i="1" smtClean="0">
                          <a:latin typeface="Cambria Math" panose="02040503050406030204" pitchFamily="18" charset="0"/>
                        </a:rPr>
                        <m:t>𝑉𝑎𝑟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𝑇</m:t>
                          </m:r>
                        </m:e>
                      </m:d>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2</m:t>
                          </m:r>
                        </m:den>
                      </m:f>
                      <m:r>
                        <a:rPr lang="en-IN" sz="2400" b="0" i="1" smtClean="0">
                          <a:latin typeface="Cambria Math" panose="02040503050406030204" pitchFamily="18" charset="0"/>
                        </a:rPr>
                        <m:t>𝑉𝑎𝑟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𝑄</m:t>
                          </m:r>
                        </m:e>
                      </m:d>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2</m:t>
                          </m:r>
                        </m:den>
                      </m:f>
                      <m:d>
                        <m:dPr>
                          <m:ctrlPr>
                            <a:rPr lang="en-IN" sz="2400" b="0" i="1" smtClean="0">
                              <a:latin typeface="Cambria Math" panose="02040503050406030204" pitchFamily="18" charset="0"/>
                            </a:rPr>
                          </m:ctrlPr>
                        </m:dPr>
                        <m:e>
                          <m:r>
                            <a:rPr lang="en-IN" sz="2400" b="0" i="1" smtClean="0">
                              <a:latin typeface="Cambria Math" panose="02040503050406030204" pitchFamily="18" charset="0"/>
                            </a:rPr>
                            <m:t>2</m:t>
                          </m:r>
                          <m:r>
                            <a:rPr lang="en-IN" sz="2400" b="0" i="1" smtClean="0">
                              <a:latin typeface="Cambria Math" panose="02040503050406030204" pitchFamily="18" charset="0"/>
                            </a:rPr>
                            <m:t>𝑉𝑎𝑟</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e>
                          </m:d>
                          <m:r>
                            <a:rPr lang="en-IN" sz="2400" b="0" i="1" smtClean="0">
                              <a:latin typeface="Cambria Math" panose="02040503050406030204" pitchFamily="18" charset="0"/>
                            </a:rPr>
                            <m:t>−2</m:t>
                          </m:r>
                          <m:r>
                            <a:rPr lang="en-IN" sz="2400" b="0" i="1" smtClean="0">
                              <a:latin typeface="Cambria Math" panose="02040503050406030204" pitchFamily="18" charset="0"/>
                            </a:rPr>
                            <m:t>𝐶𝑜𝑣</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𝑃</m:t>
                              </m:r>
                              <m:r>
                                <a:rPr lang="en-IN" sz="2400" b="0" i="1" smtClean="0">
                                  <a:latin typeface="Cambria Math" panose="02040503050406030204" pitchFamily="18" charset="0"/>
                                </a:rPr>
                                <m:t>,</m:t>
                              </m:r>
                              <m:r>
                                <a:rPr lang="en-IN" sz="2400" b="0" i="1" smtClean="0">
                                  <a:latin typeface="Cambria Math" panose="02040503050406030204" pitchFamily="18" charset="0"/>
                                </a:rPr>
                                <m:t>𝑄</m:t>
                              </m:r>
                            </m:e>
                          </m:d>
                        </m:e>
                      </m:d>
                      <m:r>
                        <a:rPr lang="en-IN" sz="2400" b="0" i="1" smtClean="0">
                          <a:latin typeface="Cambria Math" panose="02040503050406030204" pitchFamily="18" charset="0"/>
                        </a:rPr>
                        <m:t>=0</m:t>
                      </m:r>
                    </m:oMath>
                  </m:oMathPara>
                </a14:m>
                <a:endParaRPr lang="en-IN" sz="2400" b="0" dirty="0"/>
              </a:p>
              <a:p>
                <a:pPr/>
                <a14:m>
                  <m:oMathPara xmlns:m="http://schemas.openxmlformats.org/officeDocument/2006/math">
                    <m:oMathParaPr>
                      <m:jc m:val="centerGroup"/>
                    </m:oMathParaPr>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r>
                        <a:rPr lang="en-IN" sz="2400" b="0" i="1" smtClean="0">
                          <a:latin typeface="Cambria Math" panose="02040503050406030204" pitchFamily="18" charset="0"/>
                        </a:rPr>
                        <m:t>=1−0=1</m:t>
                      </m:r>
                    </m:oMath>
                  </m:oMathPara>
                </a14:m>
                <a:endParaRPr lang="en-IN" sz="2400" dirty="0"/>
              </a:p>
            </p:txBody>
          </p:sp>
        </mc:Choice>
        <mc:Fallback xmlns="">
          <p:sp>
            <p:nvSpPr>
              <p:cNvPr id="9" name="TextBox 8">
                <a:extLst>
                  <a:ext uri="{FF2B5EF4-FFF2-40B4-BE49-F238E27FC236}">
                    <a16:creationId xmlns:a16="http://schemas.microsoft.com/office/drawing/2014/main" id="{29710B1F-86AF-8FEC-F120-700CCD28ED69}"/>
                  </a:ext>
                </a:extLst>
              </p:cNvPr>
              <p:cNvSpPr txBox="1">
                <a:spLocks noRot="1" noChangeAspect="1" noMove="1" noResize="1" noEditPoints="1" noAdjustHandles="1" noChangeArrowheads="1" noChangeShapeType="1" noTextEdit="1"/>
              </p:cNvSpPr>
              <p:nvPr/>
            </p:nvSpPr>
            <p:spPr>
              <a:xfrm>
                <a:off x="637951" y="1339696"/>
                <a:ext cx="10813313" cy="3748142"/>
              </a:xfrm>
              <a:prstGeom prst="rect">
                <a:avLst/>
              </a:prstGeom>
              <a:blipFill>
                <a:blip r:embed="rId3"/>
                <a:stretch>
                  <a:fillRect l="-902" t="-1301"/>
                </a:stretch>
              </a:blipFill>
            </p:spPr>
            <p:txBody>
              <a:bodyPr/>
              <a:lstStyle/>
              <a:p>
                <a:r>
                  <a:rPr lang="en-IN">
                    <a:noFill/>
                  </a:rPr>
                  <a:t> </a:t>
                </a:r>
              </a:p>
            </p:txBody>
          </p:sp>
        </mc:Fallback>
      </mc:AlternateContent>
    </p:spTree>
    <p:extLst>
      <p:ext uri="{BB962C8B-B14F-4D97-AF65-F5344CB8AC3E}">
        <p14:creationId xmlns:p14="http://schemas.microsoft.com/office/powerpoint/2010/main" val="184022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AF594-535D-3FE5-DF62-19AA9027132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CB33624-5A4B-4E70-103C-E4367C2E1D3F}"/>
              </a:ext>
            </a:extLst>
          </p:cNvPr>
          <p:cNvSpPr>
            <a:spLocks noGrp="1"/>
          </p:cNvSpPr>
          <p:nvPr>
            <p:ph type="title"/>
          </p:nvPr>
        </p:nvSpPr>
        <p:spPr>
          <a:xfrm>
            <a:off x="581709" y="647107"/>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6BC1E601-5EAA-F610-F805-26E40D445CED}"/>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14</a:t>
            </a:fld>
            <a:endParaRPr lang="en-US" altLang="zh-CN" sz="20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4719BB-83B4-530B-BA0C-AE117F7979A7}"/>
                  </a:ext>
                </a:extLst>
              </p:cNvPr>
              <p:cNvSpPr txBox="1"/>
              <p:nvPr/>
            </p:nvSpPr>
            <p:spPr>
              <a:xfrm>
                <a:off x="637951" y="1339696"/>
                <a:ext cx="10813313" cy="5132046"/>
              </a:xfrm>
              <a:prstGeom prst="rect">
                <a:avLst/>
              </a:prstGeom>
            </p:spPr>
            <p:txBody>
              <a:bodyPr wrap="square" rtlCol="0">
                <a:spAutoFit/>
              </a:bodyPr>
              <a:lstStyle/>
              <a:p>
                <a:r>
                  <a:rPr lang="en-IN" sz="2400" dirty="0"/>
                  <a:t>How can we estimate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oMath>
                </a14:m>
                <a:r>
                  <a:rPr lang="en-US" sz="2400" dirty="0"/>
                  <a:t>.</a:t>
                </a:r>
              </a:p>
              <a:p>
                <a:r>
                  <a:rPr lang="en-US" sz="2400" dirty="0"/>
                  <a:t>(P,Q) are the population versions, we have the data on fraction entries won by ith player in jth game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𝑖𝑗</m:t>
                        </m:r>
                      </m:sub>
                    </m:sSub>
                  </m:oMath>
                </a14:m>
                <a:r>
                  <a:rPr lang="en-US" sz="2400" dirty="0"/>
                  <a:t> where </a:t>
                </a:r>
                <a14:m>
                  <m:oMath xmlns:m="http://schemas.openxmlformats.org/officeDocument/2006/math">
                    <m:r>
                      <a:rPr lang="en-IN" sz="2400" b="0" i="1" smtClean="0">
                        <a:latin typeface="Cambria Math" panose="02040503050406030204" pitchFamily="18" charset="0"/>
                      </a:rPr>
                      <m:t>𝑖</m:t>
                    </m:r>
                  </m:oMath>
                </a14:m>
                <a:r>
                  <a:rPr lang="en-US" sz="2400" dirty="0"/>
                  <a:t> belongs to </a:t>
                </a:r>
                <a14:m>
                  <m:oMath xmlns:m="http://schemas.openxmlformats.org/officeDocument/2006/math">
                    <m:r>
                      <a:rPr lang="en-IN" sz="2400" b="0" i="1" smtClean="0">
                        <a:latin typeface="Cambria Math" panose="02040503050406030204" pitchFamily="18" charset="0"/>
                      </a:rPr>
                      <m:t>1, 2,…,</m:t>
                    </m:r>
                    <m:r>
                      <a:rPr lang="en-IN" sz="2400" b="0" i="1" smtClean="0">
                        <a:latin typeface="Cambria Math" panose="02040503050406030204" pitchFamily="18" charset="0"/>
                      </a:rPr>
                      <m:t>𝑚</m:t>
                    </m:r>
                  </m:oMath>
                </a14:m>
                <a:r>
                  <a:rPr lang="en-US" sz="2400" dirty="0"/>
                  <a:t> and </a:t>
                </a:r>
                <a14:m>
                  <m:oMath xmlns:m="http://schemas.openxmlformats.org/officeDocument/2006/math">
                    <m:r>
                      <a:rPr lang="en-IN" sz="2400" b="0" i="1" smtClean="0">
                        <a:latin typeface="Cambria Math" panose="02040503050406030204" pitchFamily="18" charset="0"/>
                      </a:rPr>
                      <m:t>𝑗</m:t>
                    </m:r>
                  </m:oMath>
                </a14:m>
                <a:r>
                  <a:rPr lang="en-US" sz="2400" dirty="0"/>
                  <a:t> belongs to </a:t>
                </a:r>
                <a14:m>
                  <m:oMath xmlns:m="http://schemas.openxmlformats.org/officeDocument/2006/math">
                    <m:r>
                      <a:rPr lang="en-IN" sz="2400" b="0" i="1" smtClean="0">
                        <a:latin typeface="Cambria Math" panose="02040503050406030204" pitchFamily="18" charset="0"/>
                      </a:rPr>
                      <m:t>1, 2,…, </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𝑛</m:t>
                        </m:r>
                      </m:e>
                      <m:sub>
                        <m:r>
                          <a:rPr lang="en-IN" sz="2400" b="0" i="1" smtClean="0">
                            <a:latin typeface="Cambria Math" panose="02040503050406030204" pitchFamily="18" charset="0"/>
                          </a:rPr>
                          <m:t>𝑖</m:t>
                        </m:r>
                      </m:sub>
                    </m:sSub>
                  </m:oMath>
                </a14:m>
                <a:endParaRPr lang="en-IN" sz="2400" b="0" dirty="0"/>
              </a:p>
              <a:p>
                <a:endParaRPr lang="en-US" sz="2400" dirty="0"/>
              </a:p>
              <a:p>
                <a:r>
                  <a:rPr lang="en-US" sz="2400" dirty="0"/>
                  <a:t>So, they estimated </a:t>
                </a:r>
              </a:p>
              <a:p>
                <a:pPr/>
                <a14:m>
                  <m:oMathPara xmlns:m="http://schemas.openxmlformats.org/officeDocument/2006/math">
                    <m:oMathParaPr>
                      <m:jc m:val="centerGroup"/>
                    </m:oMathParaPr>
                    <m:oMath xmlns:m="http://schemas.openxmlformats.org/officeDocument/2006/math">
                      <m:acc>
                        <m:accPr>
                          <m:chr m:val="̂"/>
                          <m:ctrlPr>
                            <a:rPr lang="en-IN" sz="2400" b="0" i="1" smtClean="0">
                              <a:latin typeface="Cambria Math" panose="02040503050406030204" pitchFamily="18" charset="0"/>
                            </a:rPr>
                          </m:ctrlPr>
                        </m:acc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𝑝</m:t>
                              </m:r>
                            </m:e>
                            <m:sub>
                              <m:r>
                                <a:rPr lang="en-IN" sz="2400" b="0" i="1" smtClean="0">
                                  <a:latin typeface="Cambria Math" panose="02040503050406030204" pitchFamily="18" charset="0"/>
                                </a:rPr>
                                <m:t>𝑖</m:t>
                              </m:r>
                            </m:sub>
                          </m:sSub>
                        </m:e>
                      </m:acc>
                      <m:r>
                        <a:rPr lang="en-IN" sz="2400" b="0" i="1" dirty="0" smtClean="0">
                          <a:latin typeface="Cambria Math" panose="02040503050406030204" pitchFamily="18" charset="0"/>
                        </a:rPr>
                        <m:t>=</m:t>
                      </m:r>
                      <m:f>
                        <m:fPr>
                          <m:ctrlPr>
                            <a:rPr lang="en-IN" sz="2400" b="0" i="1" dirty="0" smtClean="0">
                              <a:latin typeface="Cambria Math" panose="02040503050406030204" pitchFamily="18" charset="0"/>
                            </a:rPr>
                          </m:ctrlPr>
                        </m:fPr>
                        <m:num>
                          <m:r>
                            <a:rPr lang="en-IN" sz="2400" b="0" i="1" dirty="0" smtClean="0">
                              <a:latin typeface="Cambria Math" panose="02040503050406030204" pitchFamily="18" charset="0"/>
                            </a:rPr>
                            <m:t>1</m:t>
                          </m:r>
                        </m:num>
                        <m:den>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𝑛</m:t>
                              </m:r>
                            </m:e>
                            <m:sub>
                              <m:r>
                                <a:rPr lang="en-IN" sz="2400" b="0" i="1" dirty="0" smtClean="0">
                                  <a:latin typeface="Cambria Math" panose="02040503050406030204" pitchFamily="18" charset="0"/>
                                </a:rPr>
                                <m:t>𝑖</m:t>
                              </m:r>
                            </m:sub>
                          </m:sSub>
                          <m:r>
                            <a:rPr lang="en-IN" sz="2400" b="0" i="1" dirty="0" smtClean="0">
                              <a:latin typeface="Cambria Math" panose="02040503050406030204" pitchFamily="18" charset="0"/>
                            </a:rPr>
                            <m:t>/2</m:t>
                          </m:r>
                        </m:den>
                      </m:f>
                      <m:r>
                        <a:rPr lang="en-IN" sz="2400" b="0" i="1" dirty="0" smtClean="0">
                          <a:latin typeface="Cambria Math" panose="02040503050406030204" pitchFamily="18" charset="0"/>
                        </a:rPr>
                        <m:t> </m:t>
                      </m:r>
                      <m:nary>
                        <m:naryPr>
                          <m:chr m:val="∑"/>
                          <m:ctrlPr>
                            <a:rPr lang="en-IN" sz="2400" b="0" i="1" dirty="0" smtClean="0">
                              <a:latin typeface="Cambria Math" panose="02040503050406030204" pitchFamily="18" charset="0"/>
                            </a:rPr>
                          </m:ctrlPr>
                        </m:naryPr>
                        <m:sub>
                          <m:r>
                            <a:rPr lang="en-IN" sz="2400" b="0" i="1" dirty="0" smtClean="0">
                              <a:latin typeface="Cambria Math" panose="02040503050406030204" pitchFamily="18" charset="0"/>
                            </a:rPr>
                            <m:t>𝑗</m:t>
                          </m:r>
                          <m:r>
                            <a:rPr lang="en-IN" sz="2400" b="0" i="1" dirty="0" smtClean="0">
                              <a:latin typeface="Cambria Math" panose="02040503050406030204" pitchFamily="18" charset="0"/>
                            </a:rPr>
                            <m:t>=1</m:t>
                          </m:r>
                        </m:sub>
                        <m:sup>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𝑛</m:t>
                              </m:r>
                            </m:e>
                            <m:sub>
                              <m:r>
                                <a:rPr lang="en-IN" sz="2400" b="0" i="1" dirty="0" smtClean="0">
                                  <a:latin typeface="Cambria Math" panose="02040503050406030204" pitchFamily="18" charset="0"/>
                                </a:rPr>
                                <m:t>𝑖</m:t>
                              </m:r>
                            </m:sub>
                          </m:sSub>
                          <m:r>
                            <a:rPr lang="en-IN" sz="2400" b="0" i="1" dirty="0" smtClean="0">
                              <a:latin typeface="Cambria Math" panose="02040503050406030204" pitchFamily="18" charset="0"/>
                            </a:rPr>
                            <m:t>/2</m:t>
                          </m:r>
                        </m:sup>
                        <m:e>
                          <m:sSub>
                            <m:sSubPr>
                              <m:ctrlPr>
                                <a:rPr lang="en-IN" sz="2400" b="0" i="1" dirty="0" smtClean="0">
                                  <a:latin typeface="Cambria Math" panose="02040503050406030204" pitchFamily="18" charset="0"/>
                                </a:rPr>
                              </m:ctrlPr>
                            </m:sSubPr>
                            <m:e>
                              <m:r>
                                <a:rPr lang="en-IN" sz="2400" b="0" i="1" dirty="0" smtClean="0">
                                  <a:latin typeface="Cambria Math" panose="02040503050406030204" pitchFamily="18" charset="0"/>
                                </a:rPr>
                                <m:t>𝑥</m:t>
                              </m:r>
                            </m:e>
                            <m:sub>
                              <m:r>
                                <a:rPr lang="en-IN" sz="2400" b="0" i="1" dirty="0" smtClean="0">
                                  <a:latin typeface="Cambria Math" panose="02040503050406030204" pitchFamily="18" charset="0"/>
                                </a:rPr>
                                <m:t>𝑖𝑗</m:t>
                              </m:r>
                            </m:sub>
                          </m:sSub>
                        </m:e>
                      </m:nary>
                      <m:r>
                        <a:rPr lang="en-IN" sz="2400" b="0" i="1" dirty="0" smtClean="0">
                          <a:latin typeface="Cambria Math" panose="02040503050406030204" pitchFamily="18" charset="0"/>
                        </a:rPr>
                        <m:t>,  </m:t>
                      </m:r>
                      <m:acc>
                        <m:accPr>
                          <m:chr m:val="̂"/>
                          <m:ctrlPr>
                            <a:rPr lang="en-IN" sz="2400" i="1">
                              <a:latin typeface="Cambria Math" panose="02040503050406030204" pitchFamily="18" charset="0"/>
                            </a:rPr>
                          </m:ctrlPr>
                        </m:accPr>
                        <m:e>
                          <m:sSub>
                            <m:sSubPr>
                              <m:ctrlPr>
                                <a:rPr lang="en-IN" sz="2400" i="1">
                                  <a:latin typeface="Cambria Math" panose="02040503050406030204" pitchFamily="18" charset="0"/>
                                </a:rPr>
                              </m:ctrlPr>
                            </m:sSubPr>
                            <m:e>
                              <m:r>
                                <a:rPr lang="en-IN" sz="2400" b="0" i="1" smtClean="0">
                                  <a:latin typeface="Cambria Math" panose="02040503050406030204" pitchFamily="18" charset="0"/>
                                </a:rPr>
                                <m:t>𝑞</m:t>
                              </m:r>
                            </m:e>
                            <m:sub>
                              <m:r>
                                <a:rPr lang="en-IN" sz="2400" i="1">
                                  <a:latin typeface="Cambria Math" panose="02040503050406030204" pitchFamily="18" charset="0"/>
                                </a:rPr>
                                <m:t>𝑖</m:t>
                              </m:r>
                            </m:sub>
                          </m:sSub>
                        </m:e>
                      </m:acc>
                      <m:r>
                        <a:rPr lang="en-IN" sz="2400" i="1" dirty="0">
                          <a:latin typeface="Cambria Math" panose="02040503050406030204" pitchFamily="18" charset="0"/>
                        </a:rPr>
                        <m:t>=</m:t>
                      </m:r>
                      <m:f>
                        <m:fPr>
                          <m:ctrlPr>
                            <a:rPr lang="en-IN" sz="2400" i="1" dirty="0">
                              <a:latin typeface="Cambria Math" panose="02040503050406030204" pitchFamily="18" charset="0"/>
                            </a:rPr>
                          </m:ctrlPr>
                        </m:fPr>
                        <m:num>
                          <m:r>
                            <a:rPr lang="en-IN" sz="2400" i="1" dirty="0">
                              <a:latin typeface="Cambria Math" panose="02040503050406030204" pitchFamily="18" charset="0"/>
                            </a:rPr>
                            <m:t>1</m:t>
                          </m:r>
                        </m:num>
                        <m:den>
                          <m:sSub>
                            <m:sSubPr>
                              <m:ctrlPr>
                                <a:rPr lang="en-IN" sz="2400" i="1" dirty="0">
                                  <a:latin typeface="Cambria Math" panose="02040503050406030204" pitchFamily="18" charset="0"/>
                                </a:rPr>
                              </m:ctrlPr>
                            </m:sSubPr>
                            <m:e>
                              <m:r>
                                <a:rPr lang="en-IN" sz="2400" i="1" dirty="0">
                                  <a:latin typeface="Cambria Math" panose="02040503050406030204" pitchFamily="18" charset="0"/>
                                </a:rPr>
                                <m:t>𝑛</m:t>
                              </m:r>
                            </m:e>
                            <m:sub>
                              <m:r>
                                <a:rPr lang="en-IN" sz="2400" i="1" dirty="0">
                                  <a:latin typeface="Cambria Math" panose="02040503050406030204" pitchFamily="18" charset="0"/>
                                </a:rPr>
                                <m:t>𝑖</m:t>
                              </m:r>
                            </m:sub>
                          </m:sSub>
                          <m:r>
                            <a:rPr lang="en-IN" sz="2400" i="1" dirty="0">
                              <a:latin typeface="Cambria Math" panose="02040503050406030204" pitchFamily="18" charset="0"/>
                            </a:rPr>
                            <m:t>/2</m:t>
                          </m:r>
                        </m:den>
                      </m:f>
                      <m:r>
                        <a:rPr lang="en-IN" sz="2400" i="1" dirty="0">
                          <a:latin typeface="Cambria Math" panose="02040503050406030204" pitchFamily="18" charset="0"/>
                        </a:rPr>
                        <m:t> </m:t>
                      </m:r>
                      <m:nary>
                        <m:naryPr>
                          <m:chr m:val="∑"/>
                          <m:ctrlPr>
                            <a:rPr lang="en-IN" sz="2400" i="1" dirty="0">
                              <a:latin typeface="Cambria Math" panose="02040503050406030204" pitchFamily="18" charset="0"/>
                            </a:rPr>
                          </m:ctrlPr>
                        </m:naryPr>
                        <m:sub>
                          <m:r>
                            <a:rPr lang="en-IN" sz="2400" i="1" dirty="0">
                              <a:latin typeface="Cambria Math" panose="02040503050406030204" pitchFamily="18" charset="0"/>
                            </a:rPr>
                            <m:t>𝑗</m:t>
                          </m:r>
                          <m:r>
                            <a:rPr lang="en-IN" sz="2400" i="1" dirty="0">
                              <a:latin typeface="Cambria Math" panose="02040503050406030204" pitchFamily="18" charset="0"/>
                            </a:rPr>
                            <m:t>=1+</m:t>
                          </m:r>
                          <m:sSub>
                            <m:sSubPr>
                              <m:ctrlPr>
                                <a:rPr lang="en-IN" sz="2400" i="1" dirty="0">
                                  <a:latin typeface="Cambria Math" panose="02040503050406030204" pitchFamily="18" charset="0"/>
                                </a:rPr>
                              </m:ctrlPr>
                            </m:sSubPr>
                            <m:e>
                              <m:r>
                                <a:rPr lang="en-IN" sz="2400" i="1" dirty="0">
                                  <a:latin typeface="Cambria Math" panose="02040503050406030204" pitchFamily="18" charset="0"/>
                                </a:rPr>
                                <m:t>𝑛</m:t>
                              </m:r>
                            </m:e>
                            <m:sub>
                              <m:r>
                                <a:rPr lang="en-IN" sz="2400" i="1" dirty="0">
                                  <a:latin typeface="Cambria Math" panose="02040503050406030204" pitchFamily="18" charset="0"/>
                                </a:rPr>
                                <m:t>𝑖</m:t>
                              </m:r>
                            </m:sub>
                          </m:sSub>
                          <m:r>
                            <a:rPr lang="en-IN" sz="2400" b="0" i="1" dirty="0" smtClean="0">
                              <a:latin typeface="Cambria Math" panose="02040503050406030204" pitchFamily="18" charset="0"/>
                            </a:rPr>
                            <m:t>/2</m:t>
                          </m:r>
                        </m:sub>
                        <m:sup>
                          <m:sSub>
                            <m:sSubPr>
                              <m:ctrlPr>
                                <a:rPr lang="en-IN" sz="2400" i="1" dirty="0">
                                  <a:latin typeface="Cambria Math" panose="02040503050406030204" pitchFamily="18" charset="0"/>
                                </a:rPr>
                              </m:ctrlPr>
                            </m:sSubPr>
                            <m:e>
                              <m:r>
                                <a:rPr lang="en-IN" sz="2400" i="1" dirty="0">
                                  <a:latin typeface="Cambria Math" panose="02040503050406030204" pitchFamily="18" charset="0"/>
                                </a:rPr>
                                <m:t>𝑛</m:t>
                              </m:r>
                            </m:e>
                            <m:sub>
                              <m:r>
                                <a:rPr lang="en-IN" sz="2400" i="1" dirty="0">
                                  <a:latin typeface="Cambria Math" panose="02040503050406030204" pitchFamily="18" charset="0"/>
                                </a:rPr>
                                <m:t>𝑖</m:t>
                              </m:r>
                            </m:sub>
                          </m:sSub>
                        </m:sup>
                        <m:e>
                          <m:sSub>
                            <m:sSubPr>
                              <m:ctrlPr>
                                <a:rPr lang="en-IN" sz="2400" i="1" dirty="0">
                                  <a:latin typeface="Cambria Math" panose="02040503050406030204" pitchFamily="18" charset="0"/>
                                </a:rPr>
                              </m:ctrlPr>
                            </m:sSubPr>
                            <m:e>
                              <m:r>
                                <a:rPr lang="en-IN" sz="2400" i="1" dirty="0">
                                  <a:latin typeface="Cambria Math" panose="02040503050406030204" pitchFamily="18" charset="0"/>
                                </a:rPr>
                                <m:t>𝑥</m:t>
                              </m:r>
                            </m:e>
                            <m:sub>
                              <m:r>
                                <a:rPr lang="en-IN" sz="2400" i="1" dirty="0">
                                  <a:latin typeface="Cambria Math" panose="02040503050406030204" pitchFamily="18" charset="0"/>
                                </a:rPr>
                                <m:t>𝑖𝑗</m:t>
                              </m:r>
                            </m:sub>
                          </m:sSub>
                        </m:e>
                      </m:nary>
                    </m:oMath>
                  </m:oMathPara>
                </a14:m>
                <a:endParaRPr lang="en-US" sz="2400" dirty="0"/>
              </a:p>
              <a:p>
                <a:r>
                  <a:rPr lang="en-IN" sz="2400" dirty="0"/>
                  <a:t>                      variance of half season win fraction </a:t>
                </a:r>
                <a14:m>
                  <m:oMath xmlns:m="http://schemas.openxmlformats.org/officeDocument/2006/math">
                    <m:acc>
                      <m:accPr>
                        <m:chr m:val="̂"/>
                        <m:ctrlPr>
                          <a:rPr lang="en-IN" sz="2400" b="0" i="1" smtClean="0">
                            <a:latin typeface="Cambria Math" panose="02040503050406030204" pitchFamily="18" charset="0"/>
                          </a:rPr>
                        </m:ctrlPr>
                      </m:accPr>
                      <m:e>
                        <m:sSubSup>
                          <m:sSubSupPr>
                            <m:ctrlPr>
                              <a:rPr lang="en-IN" sz="2400" b="0" i="1" smtClean="0">
                                <a:latin typeface="Cambria Math" panose="02040503050406030204" pitchFamily="18" charset="0"/>
                              </a:rPr>
                            </m:ctrlPr>
                          </m:sSubSupPr>
                          <m:e>
                            <m:r>
                              <a:rPr lang="en-IN" sz="2400" b="0" i="1" smtClean="0">
                                <a:latin typeface="Cambria Math" panose="02040503050406030204" pitchFamily="18" charset="0"/>
                              </a:rPr>
                              <m:t>𝜎</m:t>
                            </m:r>
                          </m:e>
                          <m:sub>
                            <m:r>
                              <a:rPr lang="en-IN" sz="2400" b="0" i="1" smtClean="0">
                                <a:latin typeface="Cambria Math" panose="02040503050406030204" pitchFamily="18" charset="0"/>
                              </a:rPr>
                              <m:t>𝑖</m:t>
                            </m:r>
                          </m:sub>
                          <m:sup>
                            <m:r>
                              <a:rPr lang="en-IN" sz="2400" b="0" i="1" smtClean="0">
                                <a:latin typeface="Cambria Math" panose="02040503050406030204" pitchFamily="18" charset="0"/>
                              </a:rPr>
                              <m:t>2</m:t>
                            </m:r>
                          </m:sup>
                        </m:sSubSup>
                      </m:e>
                    </m:acc>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2</m:t>
                        </m:r>
                      </m:num>
                      <m:den>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𝑛</m:t>
                            </m:r>
                          </m:e>
                          <m:sub>
                            <m:r>
                              <a:rPr lang="en-IN" sz="2400" b="0" i="1" smtClean="0">
                                <a:latin typeface="Cambria Math" panose="02040503050406030204" pitchFamily="18" charset="0"/>
                              </a:rPr>
                              <m:t>𝑖</m:t>
                            </m:r>
                          </m:sub>
                        </m:sSub>
                      </m:den>
                    </m:f>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(1−</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oMath>
                </a14:m>
                <a:endParaRPr lang="en-US" sz="2400" dirty="0"/>
              </a:p>
              <a:p>
                <a:r>
                  <a:rPr lang="en-US" sz="2400" dirty="0"/>
                  <a:t>Then the rotated coordinates are estimated </a:t>
                </a:r>
                <a14:m>
                  <m:oMath xmlns:m="http://schemas.openxmlformats.org/officeDocument/2006/math">
                    <m:acc>
                      <m:accPr>
                        <m:chr m:val="̂"/>
                        <m:ctrlPr>
                          <a:rPr lang="en-IN" sz="2400" b="0" i="1" smtClean="0">
                            <a:latin typeface="Cambria Math" panose="02040503050406030204" pitchFamily="18" charset="0"/>
                          </a:rPr>
                        </m:ctrlPr>
                      </m:accPr>
                      <m:e>
                        <m:sSub>
                          <m:sSubPr>
                            <m:ctrlPr>
                              <a:rPr lang="en-IN" sz="2400" i="1">
                                <a:latin typeface="Cambria Math" panose="02040503050406030204" pitchFamily="18" charset="0"/>
                              </a:rPr>
                            </m:ctrlPr>
                          </m:sSubPr>
                          <m:e>
                            <m:r>
                              <a:rPr lang="en-IN" sz="2400" i="1">
                                <a:latin typeface="Cambria Math" panose="02040503050406030204" pitchFamily="18" charset="0"/>
                              </a:rPr>
                              <m:t>𝑆</m:t>
                            </m:r>
                          </m:e>
                          <m:sub>
                            <m:r>
                              <a:rPr lang="en-IN" sz="2400" i="1">
                                <a:latin typeface="Cambria Math" panose="02040503050406030204" pitchFamily="18" charset="0"/>
                              </a:rPr>
                              <m:t>𝑖</m:t>
                            </m:r>
                          </m:sub>
                        </m:sSub>
                      </m:e>
                    </m:acc>
                  </m:oMath>
                </a14:m>
                <a:r>
                  <a:rPr lang="en-US" sz="2400" dirty="0"/>
                  <a:t> and </a:t>
                </a:r>
                <a14:m>
                  <m:oMath xmlns:m="http://schemas.openxmlformats.org/officeDocument/2006/math">
                    <m:acc>
                      <m:accPr>
                        <m:chr m:val="̂"/>
                        <m:ctrlPr>
                          <a:rPr lang="en-IN" sz="2400" i="1">
                            <a:latin typeface="Cambria Math" panose="02040503050406030204" pitchFamily="18" charset="0"/>
                          </a:rPr>
                        </m:ctrlPr>
                      </m:accPr>
                      <m:e>
                        <m:sSub>
                          <m:sSubPr>
                            <m:ctrlPr>
                              <a:rPr lang="en-IN" sz="2400" i="1">
                                <a:latin typeface="Cambria Math" panose="02040503050406030204" pitchFamily="18" charset="0"/>
                              </a:rPr>
                            </m:ctrlPr>
                          </m:sSubPr>
                          <m:e>
                            <m:r>
                              <a:rPr lang="en-IN" sz="2400" b="0" i="1" smtClean="0">
                                <a:latin typeface="Cambria Math" panose="02040503050406030204" pitchFamily="18" charset="0"/>
                              </a:rPr>
                              <m:t>𝑇</m:t>
                            </m:r>
                          </m:e>
                          <m:sub>
                            <m:r>
                              <a:rPr lang="en-IN" sz="2400" i="1">
                                <a:latin typeface="Cambria Math" panose="02040503050406030204" pitchFamily="18" charset="0"/>
                              </a:rPr>
                              <m:t>𝑖</m:t>
                            </m:r>
                          </m:sub>
                        </m:sSub>
                      </m:e>
                    </m:acc>
                  </m:oMath>
                </a14:m>
                <a:r>
                  <a:rPr lang="en-US" sz="2400" dirty="0"/>
                  <a:t>.</a:t>
                </a:r>
              </a:p>
              <a:p>
                <a:r>
                  <a:rPr lang="en-US" sz="2400" dirty="0"/>
                  <a:t>The variance estimates</a:t>
                </a:r>
              </a:p>
              <a:p>
                <a:r>
                  <a:rPr lang="en-US" sz="2400" dirty="0"/>
                  <a:t>(explanation </a:t>
                </a:r>
                <a:r>
                  <a:rPr lang="en-US" sz="2400"/>
                  <a:t>is skipped)</a:t>
                </a:r>
                <a:endParaRPr lang="en-US" sz="2400" dirty="0"/>
              </a:p>
              <a:p>
                <a:endParaRPr lang="en-US" sz="2400" dirty="0"/>
              </a:p>
            </p:txBody>
          </p:sp>
        </mc:Choice>
        <mc:Fallback>
          <p:sp>
            <p:nvSpPr>
              <p:cNvPr id="9" name="TextBox 8">
                <a:extLst>
                  <a:ext uri="{FF2B5EF4-FFF2-40B4-BE49-F238E27FC236}">
                    <a16:creationId xmlns:a16="http://schemas.microsoft.com/office/drawing/2014/main" id="{7D4719BB-83B4-530B-BA0C-AE117F7979A7}"/>
                  </a:ext>
                </a:extLst>
              </p:cNvPr>
              <p:cNvSpPr txBox="1">
                <a:spLocks noRot="1" noChangeAspect="1" noMove="1" noResize="1" noEditPoints="1" noAdjustHandles="1" noChangeArrowheads="1" noChangeShapeType="1" noTextEdit="1"/>
              </p:cNvSpPr>
              <p:nvPr/>
            </p:nvSpPr>
            <p:spPr>
              <a:xfrm>
                <a:off x="637951" y="1339696"/>
                <a:ext cx="10813313" cy="5132046"/>
              </a:xfrm>
              <a:prstGeom prst="rect">
                <a:avLst/>
              </a:prstGeom>
              <a:blipFill>
                <a:blip r:embed="rId3"/>
                <a:stretch>
                  <a:fillRect l="-902" t="-950" r="-1354"/>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FF63413B-4D15-6210-4F5C-09F5B0BF9022}"/>
              </a:ext>
            </a:extLst>
          </p:cNvPr>
          <p:cNvPicPr>
            <a:picLocks noChangeAspect="1"/>
          </p:cNvPicPr>
          <p:nvPr/>
        </p:nvPicPr>
        <p:blipFill>
          <a:blip r:embed="rId4"/>
          <a:stretch>
            <a:fillRect/>
          </a:stretch>
        </p:blipFill>
        <p:spPr>
          <a:xfrm>
            <a:off x="3946798" y="5347898"/>
            <a:ext cx="5292895" cy="952278"/>
          </a:xfrm>
          <a:prstGeom prst="rect">
            <a:avLst/>
          </a:prstGeom>
        </p:spPr>
      </p:pic>
    </p:spTree>
    <p:extLst>
      <p:ext uri="{BB962C8B-B14F-4D97-AF65-F5344CB8AC3E}">
        <p14:creationId xmlns:p14="http://schemas.microsoft.com/office/powerpoint/2010/main" val="219197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420B4E-FBA3-E653-A646-6F78F8ED355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B50E5A3-F51B-2EAA-D7CE-414ACF1B815C}"/>
              </a:ext>
            </a:extLst>
          </p:cNvPr>
          <p:cNvSpPr>
            <a:spLocks noGrp="1"/>
          </p:cNvSpPr>
          <p:nvPr>
            <p:ph type="title"/>
          </p:nvPr>
        </p:nvSpPr>
        <p:spPr>
          <a:xfrm>
            <a:off x="581709" y="593942"/>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7A9D238B-9C63-2B1E-3CCF-66905141DEC8}"/>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15</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88E19CD-6A08-3F71-4B19-145A111BE6E2}"/>
                  </a:ext>
                </a:extLst>
              </p:cNvPr>
              <p:cNvSpPr txBox="1"/>
              <p:nvPr/>
            </p:nvSpPr>
            <p:spPr>
              <a:xfrm>
                <a:off x="637951" y="1286531"/>
                <a:ext cx="10813313" cy="5345181"/>
              </a:xfrm>
              <a:prstGeom prst="rect">
                <a:avLst/>
              </a:prstGeom>
            </p:spPr>
            <p:txBody>
              <a:bodyPr wrap="square" rtlCol="0">
                <a:spAutoFit/>
              </a:bodyPr>
              <a:lstStyle/>
              <a:p>
                <a:r>
                  <a:rPr lang="en-IN" sz="2400" b="0" dirty="0"/>
                  <a:t>And ultimately </a:t>
                </a:r>
              </a:p>
              <a:p>
                <a:pPr/>
                <a14:m>
                  <m:oMathPara xmlns:m="http://schemas.openxmlformats.org/officeDocument/2006/math">
                    <m:oMathParaPr>
                      <m:jc m:val="centerGroup"/>
                    </m:oMathParaPr>
                    <m:oMath xmlns:m="http://schemas.openxmlformats.org/officeDocument/2006/math">
                      <m:acc>
                        <m:accPr>
                          <m:chr m:val="̂"/>
                          <m:ctrlPr>
                            <a:rPr lang="en-IN" sz="2400" b="0" i="1" smtClean="0">
                              <a:latin typeface="Cambria Math" panose="02040503050406030204" pitchFamily="18" charset="0"/>
                            </a:rPr>
                          </m:ctrlPr>
                        </m:accPr>
                        <m:e>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e>
                      </m:acc>
                      <m:r>
                        <a:rPr lang="en-IN" sz="2400" b="0" i="1" dirty="0" smtClean="0">
                          <a:latin typeface="Cambria Math" panose="02040503050406030204" pitchFamily="18" charset="0"/>
                        </a:rPr>
                        <m:t>=1−</m:t>
                      </m:r>
                      <m:f>
                        <m:fPr>
                          <m:ctrlPr>
                            <a:rPr lang="en-IN" sz="2400" b="0" i="1" dirty="0" smtClean="0">
                              <a:latin typeface="Cambria Math" panose="02040503050406030204" pitchFamily="18" charset="0"/>
                            </a:rPr>
                          </m:ctrlPr>
                        </m:fPr>
                        <m:num>
                          <m:acc>
                            <m:accPr>
                              <m:chr m:val="̂"/>
                              <m:ctrlPr>
                                <a:rPr lang="en-IN" sz="2400" b="0" i="1" dirty="0" smtClean="0">
                                  <a:latin typeface="Cambria Math" panose="02040503050406030204" pitchFamily="18" charset="0"/>
                                </a:rPr>
                              </m:ctrlPr>
                            </m:accPr>
                            <m:e>
                              <m:r>
                                <a:rPr lang="en-IN" sz="2400" b="0" i="1" dirty="0" smtClean="0">
                                  <a:latin typeface="Cambria Math" panose="02040503050406030204" pitchFamily="18" charset="0"/>
                                </a:rPr>
                                <m:t>𝐵</m:t>
                              </m:r>
                            </m:e>
                          </m:acc>
                        </m:num>
                        <m:den>
                          <m:acc>
                            <m:accPr>
                              <m:chr m:val="̂"/>
                              <m:ctrlPr>
                                <a:rPr lang="en-IN" sz="2400" b="0" i="1" dirty="0" smtClean="0">
                                  <a:latin typeface="Cambria Math" panose="02040503050406030204" pitchFamily="18" charset="0"/>
                                </a:rPr>
                              </m:ctrlPr>
                            </m:accPr>
                            <m:e>
                              <m:r>
                                <a:rPr lang="en-IN" sz="2400" b="0" i="1" dirty="0" smtClean="0">
                                  <a:latin typeface="Cambria Math" panose="02040503050406030204" pitchFamily="18" charset="0"/>
                                </a:rPr>
                                <m:t>𝐴</m:t>
                              </m:r>
                            </m:e>
                          </m:acc>
                        </m:den>
                      </m:f>
                    </m:oMath>
                  </m:oMathPara>
                </a14:m>
                <a:endParaRPr lang="en-IN" sz="2400" b="0" dirty="0"/>
              </a:p>
              <a:p>
                <a:r>
                  <a:rPr lang="en-IN" sz="2400" dirty="0"/>
                  <a:t>But after that they have used Monte Carlo procedure to simulate new seasons by assuming the followings</a:t>
                </a:r>
              </a:p>
              <a:p>
                <a:endParaRPr lang="en-IN" sz="2400" dirty="0"/>
              </a:p>
              <a:p>
                <a:endParaRPr lang="en-IN" sz="2400" dirty="0"/>
              </a:p>
              <a:p>
                <a:endParaRPr lang="en-IN" sz="2400" dirty="0"/>
              </a:p>
              <a:p>
                <a:endParaRPr lang="en-IN" sz="2400" dirty="0"/>
              </a:p>
              <a:p>
                <a:endParaRPr lang="en-IN" sz="2400" dirty="0"/>
              </a:p>
              <a:p>
                <a:endParaRPr lang="en-IN" sz="2400" dirty="0"/>
              </a:p>
              <a:p>
                <a:r>
                  <a:rPr lang="en-IN" sz="2400" dirty="0"/>
                  <a:t>This will help estimating </a:t>
                </a:r>
                <a14:m>
                  <m:oMath xmlns:m="http://schemas.openxmlformats.org/officeDocument/2006/math">
                    <m:r>
                      <a:rPr lang="en-IN" sz="2400" b="0" i="1" smtClean="0">
                        <a:latin typeface="Cambria Math" panose="02040503050406030204" pitchFamily="18" charset="0"/>
                      </a:rPr>
                      <m:t>𝐸</m:t>
                    </m:r>
                    <m:d>
                      <m:dPr>
                        <m:ctrlPr>
                          <a:rPr lang="en-IN" sz="2400" b="0" i="1" smtClean="0">
                            <a:latin typeface="Cambria Math" panose="02040503050406030204" pitchFamily="18" charset="0"/>
                          </a:rPr>
                        </m:ctrlPr>
                      </m:dPr>
                      <m:e>
                        <m:acc>
                          <m:accPr>
                            <m:chr m:val="̂"/>
                            <m:ctrlPr>
                              <a:rPr lang="en-IN" sz="2400" b="0" i="1" smtClean="0">
                                <a:latin typeface="Cambria Math" panose="02040503050406030204" pitchFamily="18" charset="0"/>
                              </a:rPr>
                            </m:ctrlPr>
                          </m:accPr>
                          <m:e>
                            <m:sSup>
                              <m:sSupPr>
                                <m:ctrlPr>
                                  <a:rPr lang="en-IN" sz="2400" i="1">
                                    <a:latin typeface="Cambria Math" panose="02040503050406030204" pitchFamily="18" charset="0"/>
                                  </a:rPr>
                                </m:ctrlPr>
                              </m:sSupPr>
                              <m:e>
                                <m:r>
                                  <a:rPr lang="en-IN" sz="2400" i="1">
                                    <a:latin typeface="Cambria Math" panose="02040503050406030204" pitchFamily="18" charset="0"/>
                                  </a:rPr>
                                  <m:t>𝑅</m:t>
                                </m:r>
                              </m:e>
                              <m:sup>
                                <m:r>
                                  <a:rPr lang="en-IN" sz="2400" i="1">
                                    <a:latin typeface="Cambria Math" panose="02040503050406030204" pitchFamily="18" charset="0"/>
                                  </a:rPr>
                                  <m:t>∗</m:t>
                                </m:r>
                              </m:sup>
                            </m:sSup>
                          </m:e>
                        </m:acc>
                      </m:e>
                    </m:d>
                  </m:oMath>
                </a14:m>
                <a:r>
                  <a:rPr lang="en-IN" sz="2400" dirty="0"/>
                  <a:t> and </a:t>
                </a:r>
                <a14:m>
                  <m:oMath xmlns:m="http://schemas.openxmlformats.org/officeDocument/2006/math">
                    <m:r>
                      <a:rPr lang="en-IN" sz="2400" b="0" i="1" smtClean="0">
                        <a:latin typeface="Cambria Math" panose="02040503050406030204" pitchFamily="18" charset="0"/>
                      </a:rPr>
                      <m:t>𝑉𝑎𝑟</m:t>
                    </m:r>
                    <m:d>
                      <m:dPr>
                        <m:ctrlPr>
                          <a:rPr lang="en-IN" sz="2400" i="1">
                            <a:latin typeface="Cambria Math" panose="02040503050406030204" pitchFamily="18" charset="0"/>
                          </a:rPr>
                        </m:ctrlPr>
                      </m:dPr>
                      <m:e>
                        <m:acc>
                          <m:accPr>
                            <m:chr m:val="̂"/>
                            <m:ctrlPr>
                              <a:rPr lang="en-IN" sz="2400" i="1">
                                <a:latin typeface="Cambria Math" panose="02040503050406030204" pitchFamily="18" charset="0"/>
                              </a:rPr>
                            </m:ctrlPr>
                          </m:accPr>
                          <m:e>
                            <m:sSup>
                              <m:sSupPr>
                                <m:ctrlPr>
                                  <a:rPr lang="en-IN" sz="2400" i="1">
                                    <a:latin typeface="Cambria Math" panose="02040503050406030204" pitchFamily="18" charset="0"/>
                                  </a:rPr>
                                </m:ctrlPr>
                              </m:sSupPr>
                              <m:e>
                                <m:r>
                                  <a:rPr lang="en-IN" sz="2400" i="1">
                                    <a:latin typeface="Cambria Math" panose="02040503050406030204" pitchFamily="18" charset="0"/>
                                  </a:rPr>
                                  <m:t>𝑅</m:t>
                                </m:r>
                              </m:e>
                              <m:sup>
                                <m:r>
                                  <a:rPr lang="en-IN" sz="2400" i="1">
                                    <a:latin typeface="Cambria Math" panose="02040503050406030204" pitchFamily="18" charset="0"/>
                                  </a:rPr>
                                  <m:t>∗</m:t>
                                </m:r>
                              </m:sup>
                            </m:sSup>
                          </m:e>
                        </m:acc>
                      </m:e>
                    </m:d>
                  </m:oMath>
                </a14:m>
                <a:r>
                  <a:rPr lang="en-IN" sz="2400" dirty="0"/>
                  <a:t> from the data. Explanation </a:t>
                </a:r>
              </a:p>
              <a:p>
                <a:r>
                  <a:rPr lang="en-IN" sz="2400" dirty="0"/>
                  <a:t>is skipped for the sake of simplification.</a:t>
                </a:r>
              </a:p>
              <a:p>
                <a:endParaRPr lang="en-IN" sz="2400" b="0" dirty="0"/>
              </a:p>
            </p:txBody>
          </p:sp>
        </mc:Choice>
        <mc:Fallback xmlns="">
          <p:sp>
            <p:nvSpPr>
              <p:cNvPr id="9" name="TextBox 8">
                <a:extLst>
                  <a:ext uri="{FF2B5EF4-FFF2-40B4-BE49-F238E27FC236}">
                    <a16:creationId xmlns:a16="http://schemas.microsoft.com/office/drawing/2014/main" id="{188E19CD-6A08-3F71-4B19-145A111BE6E2}"/>
                  </a:ext>
                </a:extLst>
              </p:cNvPr>
              <p:cNvSpPr txBox="1">
                <a:spLocks noRot="1" noChangeAspect="1" noMove="1" noResize="1" noEditPoints="1" noAdjustHandles="1" noChangeArrowheads="1" noChangeShapeType="1" noTextEdit="1"/>
              </p:cNvSpPr>
              <p:nvPr/>
            </p:nvSpPr>
            <p:spPr>
              <a:xfrm>
                <a:off x="637951" y="1286531"/>
                <a:ext cx="10813313" cy="5345181"/>
              </a:xfrm>
              <a:prstGeom prst="rect">
                <a:avLst/>
              </a:prstGeom>
              <a:blipFill>
                <a:blip r:embed="rId3"/>
                <a:stretch>
                  <a:fillRect l="-902" t="-912" r="-959"/>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39091266-4CEF-43AE-D00C-FA947580D9DE}"/>
              </a:ext>
            </a:extLst>
          </p:cNvPr>
          <p:cNvPicPr>
            <a:picLocks noChangeAspect="1"/>
          </p:cNvPicPr>
          <p:nvPr/>
        </p:nvPicPr>
        <p:blipFill>
          <a:blip r:embed="rId4"/>
          <a:stretch>
            <a:fillRect/>
          </a:stretch>
        </p:blipFill>
        <p:spPr>
          <a:xfrm>
            <a:off x="3429057" y="3263056"/>
            <a:ext cx="5215213" cy="413620"/>
          </a:xfrm>
          <a:prstGeom prst="rect">
            <a:avLst/>
          </a:prstGeom>
        </p:spPr>
      </p:pic>
      <p:pic>
        <p:nvPicPr>
          <p:cNvPr id="8" name="Picture 7">
            <a:extLst>
              <a:ext uri="{FF2B5EF4-FFF2-40B4-BE49-F238E27FC236}">
                <a16:creationId xmlns:a16="http://schemas.microsoft.com/office/drawing/2014/main" id="{386C9FEC-A536-2B66-E6E6-9C02EA4A1737}"/>
              </a:ext>
            </a:extLst>
          </p:cNvPr>
          <p:cNvPicPr>
            <a:picLocks noChangeAspect="1"/>
          </p:cNvPicPr>
          <p:nvPr/>
        </p:nvPicPr>
        <p:blipFill>
          <a:blip r:embed="rId5"/>
          <a:stretch>
            <a:fillRect/>
          </a:stretch>
        </p:blipFill>
        <p:spPr>
          <a:xfrm>
            <a:off x="3438338" y="3718492"/>
            <a:ext cx="5227198" cy="1586828"/>
          </a:xfrm>
          <a:prstGeom prst="rect">
            <a:avLst/>
          </a:prstGeom>
        </p:spPr>
      </p:pic>
    </p:spTree>
    <p:extLst>
      <p:ext uri="{BB962C8B-B14F-4D97-AF65-F5344CB8AC3E}">
        <p14:creationId xmlns:p14="http://schemas.microsoft.com/office/powerpoint/2010/main" val="26468473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9CC8A-B314-4E6C-E55C-D169B2C8DE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750AF8B-4008-9AFF-C9E4-38790BF8CA14}"/>
              </a:ext>
            </a:extLst>
          </p:cNvPr>
          <p:cNvSpPr>
            <a:spLocks noGrp="1"/>
          </p:cNvSpPr>
          <p:nvPr>
            <p:ph type="title"/>
          </p:nvPr>
        </p:nvSpPr>
        <p:spPr>
          <a:xfrm>
            <a:off x="581709" y="498245"/>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8BC14CE9-696A-0ED0-9430-56E317DB79F2}"/>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16</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7132823-D565-36F3-5526-A7FBBDAF965F}"/>
                  </a:ext>
                </a:extLst>
              </p:cNvPr>
              <p:cNvSpPr txBox="1"/>
              <p:nvPr/>
            </p:nvSpPr>
            <p:spPr>
              <a:xfrm>
                <a:off x="637952" y="1158935"/>
                <a:ext cx="5135527" cy="5632311"/>
              </a:xfrm>
              <a:prstGeom prst="rect">
                <a:avLst/>
              </a:prstGeom>
            </p:spPr>
            <p:txBody>
              <a:bodyPr wrap="square" rtlCol="0">
                <a:spAutoFit/>
              </a:bodyPr>
              <a:lstStyle/>
              <a:p>
                <a:r>
                  <a:rPr lang="en-US" sz="2400" dirty="0"/>
                  <a:t>They considered a range of playing populations defined by the minimum number of games per player represented along the horizontal axis (e.g., if the minimum number of games is 100, then we discard players who have played 99 games or less).</a:t>
                </a:r>
                <a:endParaRPr lang="en-IN" sz="2400" dirty="0"/>
              </a:p>
              <a:p>
                <a:endParaRPr lang="en-IN" sz="2400" dirty="0"/>
              </a:p>
              <a:p>
                <a:r>
                  <a:rPr lang="en-IN" sz="2400" dirty="0"/>
                  <a:t>We can observe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oMath>
                </a14:m>
                <a:r>
                  <a:rPr lang="en-US" sz="2400" dirty="0"/>
                  <a:t> value calculated from FanDuel data (solid black line), expected value of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oMath>
                </a14:m>
                <a:r>
                  <a:rPr lang="en-US" sz="2400" dirty="0"/>
                  <a:t> from Monte Carlo simulations (blue filled circles) and number of players in the FanDuel population (dashed line). </a:t>
                </a:r>
                <a:endParaRPr lang="en-IN" sz="2400" dirty="0"/>
              </a:p>
            </p:txBody>
          </p:sp>
        </mc:Choice>
        <mc:Fallback xmlns="">
          <p:sp>
            <p:nvSpPr>
              <p:cNvPr id="9" name="TextBox 8">
                <a:extLst>
                  <a:ext uri="{FF2B5EF4-FFF2-40B4-BE49-F238E27FC236}">
                    <a16:creationId xmlns:a16="http://schemas.microsoft.com/office/drawing/2014/main" id="{27132823-D565-36F3-5526-A7FBBDAF965F}"/>
                  </a:ext>
                </a:extLst>
              </p:cNvPr>
              <p:cNvSpPr txBox="1">
                <a:spLocks noRot="1" noChangeAspect="1" noMove="1" noResize="1" noEditPoints="1" noAdjustHandles="1" noChangeArrowheads="1" noChangeShapeType="1" noTextEdit="1"/>
              </p:cNvSpPr>
              <p:nvPr/>
            </p:nvSpPr>
            <p:spPr>
              <a:xfrm>
                <a:off x="637952" y="1158935"/>
                <a:ext cx="5135527" cy="5632311"/>
              </a:xfrm>
              <a:prstGeom prst="rect">
                <a:avLst/>
              </a:prstGeom>
              <a:blipFill>
                <a:blip r:embed="rId3"/>
                <a:stretch>
                  <a:fillRect l="-1900" t="-866" r="-2969" b="-1515"/>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6870B6A3-1630-8E1A-3548-0B8906E4E0E6}"/>
              </a:ext>
            </a:extLst>
          </p:cNvPr>
          <p:cNvPicPr>
            <a:picLocks noChangeAspect="1"/>
          </p:cNvPicPr>
          <p:nvPr/>
        </p:nvPicPr>
        <p:blipFill>
          <a:blip r:embed="rId4"/>
          <a:srcRect/>
          <a:stretch/>
        </p:blipFill>
        <p:spPr>
          <a:xfrm>
            <a:off x="5938870" y="804138"/>
            <a:ext cx="5857640" cy="4458978"/>
          </a:xfrm>
          <a:prstGeom prst="rect">
            <a:avLst/>
          </a:prstGeom>
        </p:spPr>
      </p:pic>
      <p:sp>
        <p:nvSpPr>
          <p:cNvPr id="5" name="TextBox 4">
            <a:extLst>
              <a:ext uri="{FF2B5EF4-FFF2-40B4-BE49-F238E27FC236}">
                <a16:creationId xmlns:a16="http://schemas.microsoft.com/office/drawing/2014/main" id="{F453E91D-BDD0-97CC-5480-F5B8C1B72BC1}"/>
              </a:ext>
            </a:extLst>
          </p:cNvPr>
          <p:cNvSpPr txBox="1"/>
          <p:nvPr/>
        </p:nvSpPr>
        <p:spPr>
          <a:xfrm>
            <a:off x="5879803" y="5300629"/>
            <a:ext cx="5528931" cy="1323439"/>
          </a:xfrm>
          <a:prstGeom prst="rect">
            <a:avLst/>
          </a:prstGeom>
          <a:noFill/>
        </p:spPr>
        <p:txBody>
          <a:bodyPr wrap="square">
            <a:spAutoFit/>
          </a:bodyPr>
          <a:lstStyle/>
          <a:p>
            <a:r>
              <a:rPr lang="en-US" sz="1600" dirty="0"/>
              <a:t>Computed error (blue shaded region), vertical dotted line represents the number of games in the corresponding professional sports season and the horizontal dotted line represents the R∗ value calculated for the 2010–2015 seasons corresponding to the relevant professional league.</a:t>
            </a:r>
            <a:endParaRPr lang="en-IN" sz="1600" dirty="0"/>
          </a:p>
        </p:txBody>
      </p:sp>
    </p:spTree>
    <p:extLst>
      <p:ext uri="{BB962C8B-B14F-4D97-AF65-F5344CB8AC3E}">
        <p14:creationId xmlns:p14="http://schemas.microsoft.com/office/powerpoint/2010/main" val="861572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ACB09-0361-16BC-C9E6-A7A26360D84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3803F13-D570-095F-6C9F-D6D9FAF25640}"/>
              </a:ext>
            </a:extLst>
          </p:cNvPr>
          <p:cNvSpPr>
            <a:spLocks noGrp="1"/>
          </p:cNvSpPr>
          <p:nvPr>
            <p:ph type="title"/>
          </p:nvPr>
        </p:nvSpPr>
        <p:spPr>
          <a:xfrm>
            <a:off x="581709" y="498245"/>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49DAD199-06E6-56EA-D35D-E751CFDE0641}"/>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17</a:t>
            </a:fld>
            <a:endParaRPr lang="en-US" altLang="zh-CN" sz="2000" dirty="0"/>
          </a:p>
        </p:txBody>
      </p:sp>
      <p:sp>
        <p:nvSpPr>
          <p:cNvPr id="9" name="TextBox 8">
            <a:extLst>
              <a:ext uri="{FF2B5EF4-FFF2-40B4-BE49-F238E27FC236}">
                <a16:creationId xmlns:a16="http://schemas.microsoft.com/office/drawing/2014/main" id="{1A37C8DC-EA64-2224-AEA6-F9DDDA896277}"/>
              </a:ext>
            </a:extLst>
          </p:cNvPr>
          <p:cNvSpPr txBox="1"/>
          <p:nvPr/>
        </p:nvSpPr>
        <p:spPr>
          <a:xfrm>
            <a:off x="637952" y="1158935"/>
            <a:ext cx="10919639" cy="830997"/>
          </a:xfrm>
          <a:prstGeom prst="rect">
            <a:avLst/>
          </a:prstGeom>
        </p:spPr>
        <p:txBody>
          <a:bodyPr wrap="square" rtlCol="0">
            <a:spAutoFit/>
          </a:bodyPr>
          <a:lstStyle/>
          <a:p>
            <a:endParaRPr lang="en-IN" sz="2400" dirty="0"/>
          </a:p>
          <a:p>
            <a:endParaRPr lang="en-IN" sz="2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DF2ED57-4D37-8BC6-39E7-0462BFA1C07C}"/>
                  </a:ext>
                </a:extLst>
              </p:cNvPr>
              <p:cNvSpPr txBox="1"/>
              <p:nvPr/>
            </p:nvSpPr>
            <p:spPr>
              <a:xfrm>
                <a:off x="637951" y="1158935"/>
                <a:ext cx="10962169" cy="4554067"/>
              </a:xfrm>
              <a:prstGeom prst="rect">
                <a:avLst/>
              </a:prstGeom>
            </p:spPr>
            <p:txBody>
              <a:bodyPr wrap="square" rtlCol="0">
                <a:spAutoFit/>
              </a:bodyPr>
              <a:lstStyle/>
              <a:p>
                <a:pPr lvl="0" eaLnBrk="0" fontAlgn="base" hangingPunct="0">
                  <a:spcBef>
                    <a:spcPct val="0"/>
                  </a:spcBef>
                  <a:spcAft>
                    <a:spcPct val="0"/>
                  </a:spcAft>
                </a:pPr>
                <a:r>
                  <a:rPr lang="en-US" altLang="en-US" sz="2400" dirty="0">
                    <a:latin typeface="Arial" panose="020B0604020202020204" pitchFamily="34" charset="0"/>
                  </a:rPr>
                  <a:t>In fantasy sports, the value of </a:t>
                </a:r>
                <a14:m>
                  <m:oMath xmlns:m="http://schemas.openxmlformats.org/officeDocument/2006/math">
                    <m:sSup>
                      <m:sSupPr>
                        <m:ctrlPr>
                          <a:rPr lang="en-IN" altLang="en-US" sz="2400" i="1">
                            <a:latin typeface="Cambria Math" panose="02040503050406030204" pitchFamily="18" charset="0"/>
                          </a:rPr>
                        </m:ctrlPr>
                      </m:sSupPr>
                      <m:e>
                        <m:r>
                          <a:rPr lang="en-IN" altLang="en-US" sz="2400" i="1">
                            <a:latin typeface="Cambria Math" panose="02040503050406030204" pitchFamily="18" charset="0"/>
                          </a:rPr>
                          <m:t>𝑅</m:t>
                        </m:r>
                      </m:e>
                      <m:sup>
                        <m:r>
                          <a:rPr lang="en-IN" altLang="en-US" sz="2400" i="1">
                            <a:latin typeface="Cambria Math" panose="02040503050406030204" pitchFamily="18" charset="0"/>
                          </a:rPr>
                          <m:t>∗</m:t>
                        </m:r>
                      </m:sup>
                    </m:sSup>
                  </m:oMath>
                </a14:m>
                <a:r>
                  <a:rPr lang="en-US" altLang="en-US" sz="2400" dirty="0">
                    <a:latin typeface="Arial" panose="020B0604020202020204" pitchFamily="34" charset="0"/>
                  </a:rPr>
                  <a:t> depends on the number of games each player has participated in, </a:t>
                </a:r>
                <a14:m>
                  <m:oMath xmlns:m="http://schemas.openxmlformats.org/officeDocument/2006/math">
                    <m:sSub>
                      <m:sSubPr>
                        <m:ctrlPr>
                          <a:rPr lang="en-IN" altLang="en-US" sz="2400" b="0" i="1" smtClean="0">
                            <a:latin typeface="Cambria Math" panose="02040503050406030204" pitchFamily="18" charset="0"/>
                          </a:rPr>
                        </m:ctrlPr>
                      </m:sSubPr>
                      <m:e>
                        <m:r>
                          <a:rPr lang="en-IN" altLang="en-US" sz="2400" b="0" i="1" smtClean="0">
                            <a:latin typeface="Cambria Math" panose="02040503050406030204" pitchFamily="18" charset="0"/>
                          </a:rPr>
                          <m:t>𝑛</m:t>
                        </m:r>
                      </m:e>
                      <m:sub>
                        <m:r>
                          <a:rPr lang="en-IN" altLang="en-US" sz="2400" b="0" i="1" smtClean="0">
                            <a:latin typeface="Cambria Math" panose="02040503050406030204" pitchFamily="18" charset="0"/>
                          </a:rPr>
                          <m:t>𝑖</m:t>
                        </m:r>
                      </m:sub>
                    </m:sSub>
                  </m:oMath>
                </a14:m>
                <a:r>
                  <a:rPr lang="en-US" altLang="en-US" sz="2400" dirty="0">
                    <a:latin typeface="Arial" panose="020B0604020202020204" pitchFamily="34" charset="0"/>
                  </a:rPr>
                  <a:t>. Since the distribution of games played decays exponentially, a simple average is skewed by the many users who played only a few games. To better estimate a representative value, they compute a </a:t>
                </a:r>
                <a:r>
                  <a:rPr lang="en-US" altLang="en-US" sz="2400" b="1" dirty="0">
                    <a:latin typeface="Arial" panose="020B0604020202020204" pitchFamily="34" charset="0"/>
                  </a:rPr>
                  <a:t>logarithmically weighted average</a:t>
                </a:r>
                <a:r>
                  <a:rPr lang="en-US" altLang="en-US" sz="2400" dirty="0">
                    <a:latin typeface="Arial" panose="020B0604020202020204" pitchFamily="34" charset="0"/>
                  </a:rPr>
                  <a:t>:</a:t>
                </a:r>
              </a:p>
              <a:p>
                <a:pPr lvl="0" eaLnBrk="0" fontAlgn="base" hangingPunct="0">
                  <a:spcBef>
                    <a:spcPct val="0"/>
                  </a:spcBef>
                  <a:spcAft>
                    <a:spcPct val="0"/>
                  </a:spcAft>
                </a:pPr>
                <a:endParaRPr lang="en-US" altLang="en-US" sz="2400" dirty="0">
                  <a:latin typeface="Arial" panose="020B0604020202020204" pitchFamily="34" charset="0"/>
                </a:endParaRPr>
              </a:p>
              <a:p>
                <a:pPr lvl="0" eaLnBrk="0" fontAlgn="base" hangingPunct="0">
                  <a:spcBef>
                    <a:spcPct val="0"/>
                  </a:spcBef>
                  <a:spcAft>
                    <a:spcPct val="0"/>
                  </a:spcAft>
                </a:pPr>
                <a:endParaRPr lang="en-US" altLang="en-US" sz="2400" dirty="0">
                  <a:latin typeface="Arial" panose="020B0604020202020204" pitchFamily="34" charset="0"/>
                </a:endParaRPr>
              </a:p>
              <a:p>
                <a:pPr lvl="0" eaLnBrk="0" fontAlgn="base" hangingPunct="0">
                  <a:spcBef>
                    <a:spcPct val="0"/>
                  </a:spcBef>
                  <a:spcAft>
                    <a:spcPct val="0"/>
                  </a:spcAft>
                </a:pPr>
                <a:endParaRPr lang="en-US" altLang="en-US" sz="2400" dirty="0">
                  <a:latin typeface="Arial" panose="020B0604020202020204" pitchFamily="34" charset="0"/>
                </a:endParaRPr>
              </a:p>
              <a:p>
                <a:pPr lvl="0" eaLnBrk="0" fontAlgn="base" hangingPunct="0">
                  <a:spcBef>
                    <a:spcPct val="0"/>
                  </a:spcBef>
                  <a:spcAft>
                    <a:spcPct val="0"/>
                  </a:spcAft>
                </a:pPr>
                <a:endParaRPr lang="en-US" altLang="en-US" sz="2400" dirty="0">
                  <a:latin typeface="Arial" panose="020B0604020202020204" pitchFamily="34" charset="0"/>
                </a:endParaRPr>
              </a:p>
              <a:p>
                <a:pPr lvl="0" eaLnBrk="0" fontAlgn="base" hangingPunct="0">
                  <a:spcBef>
                    <a:spcPct val="0"/>
                  </a:spcBef>
                  <a:spcAft>
                    <a:spcPct val="0"/>
                  </a:spcAft>
                </a:pPr>
                <a:endParaRPr lang="en-US" altLang="en-US" sz="2400" dirty="0">
                  <a:latin typeface="Arial" panose="020B0604020202020204" pitchFamily="34" charset="0"/>
                </a:endParaRPr>
              </a:p>
              <a:p>
                <a:pPr lvl="0" eaLnBrk="0" fontAlgn="base" hangingPunct="0">
                  <a:spcBef>
                    <a:spcPct val="0"/>
                  </a:spcBef>
                  <a:spcAft>
                    <a:spcPct val="0"/>
                  </a:spcAft>
                </a:pPr>
                <a:r>
                  <a:rPr lang="en-US" altLang="en-US" sz="2400" dirty="0">
                    <a:latin typeface="Arial" panose="020B0604020202020204" pitchFamily="34" charset="0"/>
                  </a:rPr>
                  <a:t>Where, </a:t>
                </a:r>
                <a14:m>
                  <m:oMath xmlns:m="http://schemas.openxmlformats.org/officeDocument/2006/math">
                    <m:sSub>
                      <m:sSubPr>
                        <m:ctrlPr>
                          <a:rPr lang="en-IN" altLang="en-US" sz="2400" b="0" i="1" smtClean="0">
                            <a:latin typeface="Cambria Math" panose="02040503050406030204" pitchFamily="18" charset="0"/>
                          </a:rPr>
                        </m:ctrlPr>
                      </m:sSubPr>
                      <m:e>
                        <m:r>
                          <a:rPr lang="en-IN" altLang="en-US" sz="2400" b="0" i="1" smtClean="0">
                            <a:latin typeface="Cambria Math" panose="02040503050406030204" pitchFamily="18" charset="0"/>
                          </a:rPr>
                          <m:t>𝐺</m:t>
                        </m:r>
                      </m:e>
                      <m:sub>
                        <m:r>
                          <a:rPr lang="en-IN" altLang="en-US" sz="2400" b="0" i="1" smtClean="0">
                            <a:latin typeface="Cambria Math" panose="02040503050406030204" pitchFamily="18" charset="0"/>
                          </a:rPr>
                          <m:t>𝑚𝑎𝑥</m:t>
                        </m:r>
                      </m:sub>
                    </m:sSub>
                  </m:oMath>
                </a14:m>
                <a:r>
                  <a:rPr lang="en-US" altLang="en-US" sz="2400" dirty="0">
                    <a:latin typeface="Arial" panose="020B0604020202020204" pitchFamily="34" charset="0"/>
                  </a:rPr>
                  <a:t> is the maximum number of games played</a:t>
                </a:r>
              </a:p>
              <a:p>
                <a:pPr lvl="0" eaLnBrk="0" fontAlgn="base" hangingPunct="0">
                  <a:spcBef>
                    <a:spcPct val="0"/>
                  </a:spcBef>
                  <a:spcAft>
                    <a:spcPct val="0"/>
                  </a:spcAft>
                </a:pPr>
                <a14:m>
                  <m:oMath xmlns:m="http://schemas.openxmlformats.org/officeDocument/2006/math">
                    <m:sSub>
                      <m:sSubPr>
                        <m:ctrlPr>
                          <a:rPr lang="en-US" altLang="en-US" sz="2400" i="1" dirty="0" err="1">
                            <a:latin typeface="Cambria Math" panose="02040503050406030204" pitchFamily="18" charset="0"/>
                          </a:rPr>
                        </m:ctrlPr>
                      </m:sSubPr>
                      <m:e>
                        <m:r>
                          <a:rPr lang="en-US" altLang="en-US" sz="2400" i="1" dirty="0" smtClean="0">
                            <a:latin typeface="Cambria Math" panose="02040503050406030204" pitchFamily="18" charset="0"/>
                          </a:rPr>
                          <m:t>𝑚</m:t>
                        </m:r>
                      </m:e>
                      <m:sub>
                        <m:r>
                          <a:rPr lang="en-IN" altLang="en-US" sz="2400" b="0" i="1" dirty="0" smtClean="0">
                            <a:latin typeface="Cambria Math" panose="02040503050406030204" pitchFamily="18" charset="0"/>
                          </a:rPr>
                          <m:t>𝑗</m:t>
                        </m:r>
                      </m:sub>
                    </m:sSub>
                    <m:r>
                      <a:rPr lang="en-US" altLang="en-US" sz="2400" i="1" dirty="0">
                        <a:latin typeface="Cambria Math" panose="02040503050406030204" pitchFamily="18" charset="0"/>
                      </a:rPr>
                      <m:t> </m:t>
                    </m:r>
                  </m:oMath>
                </a14:m>
                <a:r>
                  <a:rPr lang="en-US" altLang="en-US" sz="2400" dirty="0">
                    <a:latin typeface="Arial" panose="020B0604020202020204" pitchFamily="34" charset="0"/>
                  </a:rPr>
                  <a:t>is the number of players who played </a:t>
                </a:r>
                <a14:m>
                  <m:oMath xmlns:m="http://schemas.openxmlformats.org/officeDocument/2006/math">
                    <m:r>
                      <a:rPr lang="en-IN" altLang="en-US" sz="2400" b="0" i="1" smtClean="0">
                        <a:latin typeface="Cambria Math" panose="02040503050406030204" pitchFamily="18" charset="0"/>
                      </a:rPr>
                      <m:t>𝑗</m:t>
                    </m:r>
                  </m:oMath>
                </a14:m>
                <a:r>
                  <a:rPr lang="en-US" altLang="en-US" sz="2400" dirty="0">
                    <a:latin typeface="Arial" panose="020B0604020202020204" pitchFamily="34" charset="0"/>
                  </a:rPr>
                  <a:t> games.</a:t>
                </a:r>
                <a:endParaRPr lang="en-IN" sz="2400" dirty="0"/>
              </a:p>
            </p:txBody>
          </p:sp>
        </mc:Choice>
        <mc:Fallback xmlns="">
          <p:sp>
            <p:nvSpPr>
              <p:cNvPr id="13" name="TextBox 12">
                <a:extLst>
                  <a:ext uri="{FF2B5EF4-FFF2-40B4-BE49-F238E27FC236}">
                    <a16:creationId xmlns:a16="http://schemas.microsoft.com/office/drawing/2014/main" id="{9DF2ED57-4D37-8BC6-39E7-0462BFA1C07C}"/>
                  </a:ext>
                </a:extLst>
              </p:cNvPr>
              <p:cNvSpPr txBox="1">
                <a:spLocks noRot="1" noChangeAspect="1" noMove="1" noResize="1" noEditPoints="1" noAdjustHandles="1" noChangeArrowheads="1" noChangeShapeType="1" noTextEdit="1"/>
              </p:cNvSpPr>
              <p:nvPr/>
            </p:nvSpPr>
            <p:spPr>
              <a:xfrm>
                <a:off x="637951" y="1158935"/>
                <a:ext cx="10962169" cy="4554067"/>
              </a:xfrm>
              <a:prstGeom prst="rect">
                <a:avLst/>
              </a:prstGeom>
              <a:blipFill>
                <a:blip r:embed="rId3"/>
                <a:stretch>
                  <a:fillRect l="-890" t="-937" r="-1613" b="-1473"/>
                </a:stretch>
              </a:blipFill>
            </p:spPr>
            <p:txBody>
              <a:bodyPr/>
              <a:lstStyle/>
              <a:p>
                <a:r>
                  <a:rPr lang="en-IN">
                    <a:noFill/>
                  </a:rPr>
                  <a:t> </a:t>
                </a:r>
              </a:p>
            </p:txBody>
          </p:sp>
        </mc:Fallback>
      </mc:AlternateContent>
      <p:pic>
        <p:nvPicPr>
          <p:cNvPr id="15" name="Picture 14">
            <a:extLst>
              <a:ext uri="{FF2B5EF4-FFF2-40B4-BE49-F238E27FC236}">
                <a16:creationId xmlns:a16="http://schemas.microsoft.com/office/drawing/2014/main" id="{5CD83040-8AC4-9B82-D2B4-82F2C3A28A00}"/>
              </a:ext>
            </a:extLst>
          </p:cNvPr>
          <p:cNvPicPr>
            <a:picLocks noChangeAspect="1"/>
          </p:cNvPicPr>
          <p:nvPr/>
        </p:nvPicPr>
        <p:blipFill>
          <a:blip r:embed="rId4"/>
          <a:srcRect l="6090" t="8295" r="9965" b="11526"/>
          <a:stretch>
            <a:fillRect/>
          </a:stretch>
        </p:blipFill>
        <p:spPr>
          <a:xfrm>
            <a:off x="4292790" y="3267756"/>
            <a:ext cx="3224428" cy="1336142"/>
          </a:xfrm>
          <a:prstGeom prst="rect">
            <a:avLst/>
          </a:prstGeom>
        </p:spPr>
      </p:pic>
    </p:spTree>
    <p:extLst>
      <p:ext uri="{BB962C8B-B14F-4D97-AF65-F5344CB8AC3E}">
        <p14:creationId xmlns:p14="http://schemas.microsoft.com/office/powerpoint/2010/main" val="2165308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5E0109-C399-265C-0A25-E18100C0AE9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9A0EB0-FE93-2817-459D-A1E68DCA46DC}"/>
              </a:ext>
            </a:extLst>
          </p:cNvPr>
          <p:cNvSpPr>
            <a:spLocks noGrp="1"/>
          </p:cNvSpPr>
          <p:nvPr>
            <p:ph type="title"/>
          </p:nvPr>
        </p:nvSpPr>
        <p:spPr>
          <a:xfrm>
            <a:off x="581709" y="498245"/>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44D1D853-8A6C-0B8D-0E83-60EC78B1C007}"/>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18</a:t>
            </a:fld>
            <a:endParaRPr lang="en-US" altLang="zh-CN" sz="2000" dirty="0"/>
          </a:p>
        </p:txBody>
      </p:sp>
      <p:sp>
        <p:nvSpPr>
          <p:cNvPr id="9" name="TextBox 8">
            <a:extLst>
              <a:ext uri="{FF2B5EF4-FFF2-40B4-BE49-F238E27FC236}">
                <a16:creationId xmlns:a16="http://schemas.microsoft.com/office/drawing/2014/main" id="{6AA35EF8-286D-6181-FF37-DE7096991040}"/>
              </a:ext>
            </a:extLst>
          </p:cNvPr>
          <p:cNvSpPr txBox="1"/>
          <p:nvPr/>
        </p:nvSpPr>
        <p:spPr>
          <a:xfrm>
            <a:off x="637952" y="1158935"/>
            <a:ext cx="10919639" cy="830997"/>
          </a:xfrm>
          <a:prstGeom prst="rect">
            <a:avLst/>
          </a:prstGeom>
        </p:spPr>
        <p:txBody>
          <a:bodyPr wrap="square" rtlCol="0">
            <a:spAutoFit/>
          </a:bodyPr>
          <a:lstStyle/>
          <a:p>
            <a:endParaRPr lang="en-IN" sz="2400" dirty="0"/>
          </a:p>
          <a:p>
            <a:endParaRPr lang="en-IN" sz="24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8328D5E-B60B-D27A-3F40-06A7AAA720EA}"/>
                  </a:ext>
                </a:extLst>
              </p:cNvPr>
              <p:cNvSpPr txBox="1"/>
              <p:nvPr/>
            </p:nvSpPr>
            <p:spPr>
              <a:xfrm>
                <a:off x="637951" y="1158935"/>
                <a:ext cx="10962169" cy="830997"/>
              </a:xfrm>
              <a:prstGeom prst="rect">
                <a:avLst/>
              </a:prstGeom>
            </p:spPr>
            <p:txBody>
              <a:bodyPr wrap="square" rtlCol="0">
                <a:spAutoFit/>
              </a:bodyPr>
              <a:lstStyle/>
              <a:p>
                <a:pPr lvl="0" eaLnBrk="0" fontAlgn="base" hangingPunct="0">
                  <a:spcBef>
                    <a:spcPct val="0"/>
                  </a:spcBef>
                  <a:spcAft>
                    <a:spcPct val="0"/>
                  </a:spcAft>
                </a:pPr>
                <a:r>
                  <a:rPr lang="en-IN" sz="2400" dirty="0"/>
                  <a:t>Using real life data as well as with the fantasy game data they calculated the </a:t>
                </a:r>
                <a14:m>
                  <m:oMath xmlns:m="http://schemas.openxmlformats.org/officeDocument/2006/math">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𝑅</m:t>
                        </m:r>
                      </m:e>
                      <m:sup>
                        <m:r>
                          <a:rPr lang="en-IN" sz="2400" b="0" i="1" smtClean="0">
                            <a:latin typeface="Cambria Math" panose="02040503050406030204" pitchFamily="18" charset="0"/>
                          </a:rPr>
                          <m:t>∗</m:t>
                        </m:r>
                      </m:sup>
                    </m:sSup>
                  </m:oMath>
                </a14:m>
                <a:r>
                  <a:rPr lang="en-IN" sz="2400" dirty="0"/>
                  <a:t> values as following.</a:t>
                </a:r>
              </a:p>
            </p:txBody>
          </p:sp>
        </mc:Choice>
        <mc:Fallback xmlns="">
          <p:sp>
            <p:nvSpPr>
              <p:cNvPr id="13" name="TextBox 12">
                <a:extLst>
                  <a:ext uri="{FF2B5EF4-FFF2-40B4-BE49-F238E27FC236}">
                    <a16:creationId xmlns:a16="http://schemas.microsoft.com/office/drawing/2014/main" id="{68328D5E-B60B-D27A-3F40-06A7AAA720EA}"/>
                  </a:ext>
                </a:extLst>
              </p:cNvPr>
              <p:cNvSpPr txBox="1">
                <a:spLocks noRot="1" noChangeAspect="1" noMove="1" noResize="1" noEditPoints="1" noAdjustHandles="1" noChangeArrowheads="1" noChangeShapeType="1" noTextEdit="1"/>
              </p:cNvSpPr>
              <p:nvPr/>
            </p:nvSpPr>
            <p:spPr>
              <a:xfrm>
                <a:off x="637951" y="1158935"/>
                <a:ext cx="10962169" cy="830997"/>
              </a:xfrm>
              <a:prstGeom prst="rect">
                <a:avLst/>
              </a:prstGeom>
              <a:blipFill>
                <a:blip r:embed="rId3"/>
                <a:stretch>
                  <a:fillRect l="-890" t="-5882" b="-16176"/>
                </a:stretch>
              </a:blipFill>
            </p:spPr>
            <p:txBody>
              <a:bodyPr/>
              <a:lstStyle/>
              <a:p>
                <a:r>
                  <a:rPr lang="en-IN">
                    <a:noFill/>
                  </a:rPr>
                  <a:t> </a:t>
                </a:r>
              </a:p>
            </p:txBody>
          </p:sp>
        </mc:Fallback>
      </mc:AlternateContent>
      <p:pic>
        <p:nvPicPr>
          <p:cNvPr id="17" name="Picture 16">
            <a:extLst>
              <a:ext uri="{FF2B5EF4-FFF2-40B4-BE49-F238E27FC236}">
                <a16:creationId xmlns:a16="http://schemas.microsoft.com/office/drawing/2014/main" id="{F6328CDE-EE8B-83A9-AD13-6145580B46C8}"/>
              </a:ext>
            </a:extLst>
          </p:cNvPr>
          <p:cNvPicPr>
            <a:picLocks noChangeAspect="1"/>
          </p:cNvPicPr>
          <p:nvPr/>
        </p:nvPicPr>
        <p:blipFill>
          <a:blip r:embed="rId4"/>
          <a:stretch>
            <a:fillRect/>
          </a:stretch>
        </p:blipFill>
        <p:spPr>
          <a:xfrm>
            <a:off x="545258" y="2048601"/>
            <a:ext cx="10874109" cy="2572843"/>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3F83995-11F4-1E77-5A94-9C15A6061A8B}"/>
                  </a:ext>
                </a:extLst>
              </p:cNvPr>
              <p:cNvSpPr txBox="1"/>
              <p:nvPr/>
            </p:nvSpPr>
            <p:spPr>
              <a:xfrm>
                <a:off x="520997" y="4853510"/>
                <a:ext cx="9526771" cy="1477328"/>
              </a:xfrm>
              <a:prstGeom prst="rect">
                <a:avLst/>
              </a:prstGeom>
              <a:noFill/>
            </p:spPr>
            <p:txBody>
              <a:bodyPr wrap="square">
                <a:spAutoFit/>
              </a:bodyPr>
              <a:lstStyle/>
              <a:p>
                <a:r>
                  <a:rPr lang="en-US" dirty="0"/>
                  <a:t>The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m:t>
                        </m:r>
                      </m:sup>
                    </m:sSup>
                  </m:oMath>
                </a14:m>
                <a:r>
                  <a:rPr lang="en-US" dirty="0"/>
                  <a:t> values for real MLB, NBA, NFL, and NHL athletic competitions were computed using publicly available data from the past five seasons (2010–2014). </a:t>
                </a:r>
                <a14:m>
                  <m:oMath xmlns:m="http://schemas.openxmlformats.org/officeDocument/2006/math">
                    <m:r>
                      <a:rPr lang="en-IN" b="0" i="0" smtClean="0">
                        <a:latin typeface="Cambria Math" panose="02040503050406030204" pitchFamily="18" charset="0"/>
                      </a:rPr>
                      <m:t> </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m:t>
                        </m:r>
                      </m:sup>
                    </m:sSup>
                  </m:oMath>
                </a14:m>
                <a:r>
                  <a:rPr lang="en-US" dirty="0"/>
                  <a:t> for mutual fund managers were computed using market-adjusted mutual fund performance data (i.e., the performance of each fund was evaluated relative to the performance of the overall market) from Wharton Research Data Services (WRDS) from the past ten years (2005–2015).</a:t>
                </a:r>
                <a:endParaRPr lang="en-IN" dirty="0"/>
              </a:p>
            </p:txBody>
          </p:sp>
        </mc:Choice>
        <mc:Fallback xmlns="">
          <p:sp>
            <p:nvSpPr>
              <p:cNvPr id="4" name="TextBox 3">
                <a:extLst>
                  <a:ext uri="{FF2B5EF4-FFF2-40B4-BE49-F238E27FC236}">
                    <a16:creationId xmlns:a16="http://schemas.microsoft.com/office/drawing/2014/main" id="{D3F83995-11F4-1E77-5A94-9C15A6061A8B}"/>
                  </a:ext>
                </a:extLst>
              </p:cNvPr>
              <p:cNvSpPr txBox="1">
                <a:spLocks noRot="1" noChangeAspect="1" noMove="1" noResize="1" noEditPoints="1" noAdjustHandles="1" noChangeArrowheads="1" noChangeShapeType="1" noTextEdit="1"/>
              </p:cNvSpPr>
              <p:nvPr/>
            </p:nvSpPr>
            <p:spPr>
              <a:xfrm>
                <a:off x="520997" y="4853510"/>
                <a:ext cx="9526771" cy="1477328"/>
              </a:xfrm>
              <a:prstGeom prst="rect">
                <a:avLst/>
              </a:prstGeom>
              <a:blipFill>
                <a:blip r:embed="rId5"/>
                <a:stretch>
                  <a:fillRect l="-512" t="-2058" b="-5350"/>
                </a:stretch>
              </a:blipFill>
            </p:spPr>
            <p:txBody>
              <a:bodyPr/>
              <a:lstStyle/>
              <a:p>
                <a:r>
                  <a:rPr lang="en-IN">
                    <a:noFill/>
                  </a:rPr>
                  <a:t> </a:t>
                </a:r>
              </a:p>
            </p:txBody>
          </p:sp>
        </mc:Fallback>
      </mc:AlternateContent>
    </p:spTree>
    <p:extLst>
      <p:ext uri="{BB962C8B-B14F-4D97-AF65-F5344CB8AC3E}">
        <p14:creationId xmlns:p14="http://schemas.microsoft.com/office/powerpoint/2010/main" val="238165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0B027-4702-E387-B281-0FF47EDD1A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8AD2E85-3D04-E92F-2227-94CC9E9C625A}"/>
              </a:ext>
            </a:extLst>
          </p:cNvPr>
          <p:cNvSpPr>
            <a:spLocks noGrp="1"/>
          </p:cNvSpPr>
          <p:nvPr>
            <p:ph type="title"/>
          </p:nvPr>
        </p:nvSpPr>
        <p:spPr>
          <a:xfrm>
            <a:off x="581709" y="498245"/>
            <a:ext cx="10889796" cy="1418998"/>
          </a:xfrm>
        </p:spPr>
        <p:txBody>
          <a:bodyPr/>
          <a:lstStyle/>
          <a:p>
            <a:r>
              <a:rPr lang="en-US" dirty="0">
                <a:solidFill>
                  <a:schemeClr val="accent1">
                    <a:lumMod val="50000"/>
                  </a:schemeClr>
                </a:solidFill>
              </a:rPr>
              <a:t>Effect of Player Action</a:t>
            </a:r>
          </a:p>
        </p:txBody>
      </p:sp>
      <p:sp>
        <p:nvSpPr>
          <p:cNvPr id="7" name="Slide Number Placeholder 6">
            <a:extLst>
              <a:ext uri="{FF2B5EF4-FFF2-40B4-BE49-F238E27FC236}">
                <a16:creationId xmlns:a16="http://schemas.microsoft.com/office/drawing/2014/main" id="{1C75216E-F1C5-1DA7-CA74-336252AF931D}"/>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19</a:t>
            </a:fld>
            <a:endParaRPr lang="en-US" altLang="zh-CN" sz="2000" dirty="0"/>
          </a:p>
        </p:txBody>
      </p:sp>
      <p:sp>
        <p:nvSpPr>
          <p:cNvPr id="9" name="TextBox 8">
            <a:extLst>
              <a:ext uri="{FF2B5EF4-FFF2-40B4-BE49-F238E27FC236}">
                <a16:creationId xmlns:a16="http://schemas.microsoft.com/office/drawing/2014/main" id="{69B7196A-FE7E-4477-ED9A-E783DC267430}"/>
              </a:ext>
            </a:extLst>
          </p:cNvPr>
          <p:cNvSpPr txBox="1"/>
          <p:nvPr/>
        </p:nvSpPr>
        <p:spPr>
          <a:xfrm>
            <a:off x="637952" y="1158935"/>
            <a:ext cx="10919639" cy="830997"/>
          </a:xfrm>
          <a:prstGeom prst="rect">
            <a:avLst/>
          </a:prstGeom>
        </p:spPr>
        <p:txBody>
          <a:bodyPr wrap="square" rtlCol="0">
            <a:spAutoFit/>
          </a:bodyPr>
          <a:lstStyle/>
          <a:p>
            <a:endParaRPr lang="en-IN" sz="2400" dirty="0"/>
          </a:p>
          <a:p>
            <a:endParaRPr lang="en-IN" sz="2400" dirty="0"/>
          </a:p>
        </p:txBody>
      </p:sp>
      <p:sp>
        <p:nvSpPr>
          <p:cNvPr id="13" name="TextBox 12">
            <a:extLst>
              <a:ext uri="{FF2B5EF4-FFF2-40B4-BE49-F238E27FC236}">
                <a16:creationId xmlns:a16="http://schemas.microsoft.com/office/drawing/2014/main" id="{9D050C3C-F6BC-A1E5-24A2-944D7F2730BB}"/>
              </a:ext>
            </a:extLst>
          </p:cNvPr>
          <p:cNvSpPr txBox="1"/>
          <p:nvPr/>
        </p:nvSpPr>
        <p:spPr>
          <a:xfrm>
            <a:off x="637951" y="1116403"/>
            <a:ext cx="6858002" cy="5632311"/>
          </a:xfrm>
          <a:prstGeom prst="rect">
            <a:avLst/>
          </a:prstGeom>
        </p:spPr>
        <p:txBody>
          <a:bodyPr wrap="square" rtlCol="0">
            <a:spAutoFit/>
          </a:bodyPr>
          <a:lstStyle/>
          <a:p>
            <a:pPr lvl="0" eaLnBrk="0" fontAlgn="base" hangingPunct="0">
              <a:spcBef>
                <a:spcPct val="0"/>
              </a:spcBef>
              <a:spcAft>
                <a:spcPct val="0"/>
              </a:spcAft>
            </a:pPr>
            <a:r>
              <a:rPr lang="en-US" sz="2400" dirty="0"/>
              <a:t>To assess the role of skill in fantasy sports, the score distribution of real players was compared to that of all possible lineups. If skill played no role, both distributions would be similar. </a:t>
            </a:r>
          </a:p>
          <a:p>
            <a:pPr lvl="0" eaLnBrk="0" fontAlgn="base" hangingPunct="0">
              <a:spcBef>
                <a:spcPct val="0"/>
              </a:spcBef>
              <a:spcAft>
                <a:spcPct val="0"/>
              </a:spcAft>
            </a:pPr>
            <a:r>
              <a:rPr lang="en-US" sz="2400" dirty="0"/>
              <a:t>However, generating all possible lineups is computationally infeasible, so a </a:t>
            </a:r>
            <a:r>
              <a:rPr lang="en-US" sz="2400" b="1" dirty="0"/>
              <a:t>Monte Carlo simulation</a:t>
            </a:r>
            <a:r>
              <a:rPr lang="en-US" sz="2400" dirty="0"/>
              <a:t> was used to approximate this distribution. The random lineups were generated using intuitive, salary-cap–based constraints designed to maximize their expected scores.</a:t>
            </a:r>
          </a:p>
          <a:p>
            <a:pPr lvl="0" eaLnBrk="0" fontAlgn="base" hangingPunct="0">
              <a:spcBef>
                <a:spcPct val="0"/>
              </a:spcBef>
              <a:spcAft>
                <a:spcPct val="0"/>
              </a:spcAft>
            </a:pPr>
            <a:endParaRPr lang="en-US" sz="2400" dirty="0"/>
          </a:p>
          <a:p>
            <a:pPr lvl="0" eaLnBrk="0" fontAlgn="base" hangingPunct="0">
              <a:spcBef>
                <a:spcPct val="0"/>
              </a:spcBef>
              <a:spcAft>
                <a:spcPct val="0"/>
              </a:spcAft>
            </a:pPr>
            <a:r>
              <a:rPr lang="en-US" sz="2400" dirty="0"/>
              <a:t>In the diagram we can see the fantasy players beat the Monte Carlo simulation suggesting that player actions do indeed influence the outcome of the game.</a:t>
            </a:r>
          </a:p>
        </p:txBody>
      </p:sp>
      <p:pic>
        <p:nvPicPr>
          <p:cNvPr id="4" name="Picture 3">
            <a:extLst>
              <a:ext uri="{FF2B5EF4-FFF2-40B4-BE49-F238E27FC236}">
                <a16:creationId xmlns:a16="http://schemas.microsoft.com/office/drawing/2014/main" id="{900E8D89-E39C-D17F-1A34-41F562A51412}"/>
              </a:ext>
            </a:extLst>
          </p:cNvPr>
          <p:cNvPicPr>
            <a:picLocks noChangeAspect="1"/>
          </p:cNvPicPr>
          <p:nvPr/>
        </p:nvPicPr>
        <p:blipFill>
          <a:blip r:embed="rId3"/>
          <a:srcRect/>
          <a:stretch/>
        </p:blipFill>
        <p:spPr>
          <a:xfrm>
            <a:off x="7624555" y="1390325"/>
            <a:ext cx="4150327" cy="3712236"/>
          </a:xfrm>
          <a:prstGeom prst="rect">
            <a:avLst/>
          </a:prstGeom>
        </p:spPr>
      </p:pic>
    </p:spTree>
    <p:extLst>
      <p:ext uri="{BB962C8B-B14F-4D97-AF65-F5344CB8AC3E}">
        <p14:creationId xmlns:p14="http://schemas.microsoft.com/office/powerpoint/2010/main" val="2276189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456410" y="385045"/>
            <a:ext cx="5117162" cy="1325563"/>
          </a:xfrm>
        </p:spPr>
        <p:txBody>
          <a:bodyPr/>
          <a:lstStyle/>
          <a:p>
            <a:r>
              <a:rPr lang="en-US" altLang="zh-CN" sz="5400" dirty="0"/>
              <a:t>Introduction</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488309" y="1649270"/>
            <a:ext cx="4987458" cy="4570777"/>
          </a:xfrm>
        </p:spPr>
        <p:txBody>
          <a:bodyPr/>
          <a:lstStyle/>
          <a:p>
            <a:r>
              <a:rPr lang="en-US" sz="2200" b="1" dirty="0">
                <a:solidFill>
                  <a:schemeClr val="tx1"/>
                </a:solidFill>
              </a:rPr>
              <a:t>Fantasy sports </a:t>
            </a:r>
            <a:r>
              <a:rPr lang="en-US" sz="2200" dirty="0">
                <a:solidFill>
                  <a:schemeClr val="tx1"/>
                </a:solidFill>
              </a:rPr>
              <a:t>have grown rapidly in recent years. With this growth has come increased </a:t>
            </a:r>
            <a:r>
              <a:rPr lang="en-US" sz="2200" b="1" dirty="0">
                <a:solidFill>
                  <a:schemeClr val="tx1"/>
                </a:solidFill>
              </a:rPr>
              <a:t>regulatory attention</a:t>
            </a:r>
            <a:r>
              <a:rPr lang="en-US" sz="2200" dirty="0">
                <a:solidFill>
                  <a:schemeClr val="tx1"/>
                </a:solidFill>
              </a:rPr>
              <a:t>, particularly around whether these games are driven more by </a:t>
            </a:r>
            <a:r>
              <a:rPr lang="en-US" sz="2200" b="1" dirty="0">
                <a:solidFill>
                  <a:schemeClr val="tx1"/>
                </a:solidFill>
              </a:rPr>
              <a:t>skill or chance</a:t>
            </a:r>
            <a:r>
              <a:rPr lang="en-US" sz="2200" dirty="0">
                <a:solidFill>
                  <a:schemeClr val="tx1"/>
                </a:solidFill>
              </a:rPr>
              <a:t>—a key factor in determining their legal classification. </a:t>
            </a:r>
          </a:p>
          <a:p>
            <a:r>
              <a:rPr lang="en-US" sz="2200" dirty="0">
                <a:solidFill>
                  <a:schemeClr val="tx1"/>
                </a:solidFill>
              </a:rPr>
              <a:t>To support this discussion with </a:t>
            </a:r>
            <a:r>
              <a:rPr lang="en-US" sz="2200" b="1" dirty="0">
                <a:solidFill>
                  <a:schemeClr val="tx1"/>
                </a:solidFill>
              </a:rPr>
              <a:t>data-driven</a:t>
            </a:r>
            <a:r>
              <a:rPr lang="en-US" sz="2200" dirty="0">
                <a:solidFill>
                  <a:schemeClr val="tx1"/>
                </a:solidFill>
              </a:rPr>
              <a:t> insights, the authors have analyzed fantasy sports outcomes and introduce a </a:t>
            </a:r>
            <a:r>
              <a:rPr lang="en-US" sz="2200" b="1" dirty="0">
                <a:solidFill>
                  <a:schemeClr val="tx1"/>
                </a:solidFill>
              </a:rPr>
              <a:t>new metric </a:t>
            </a:r>
            <a:r>
              <a:rPr lang="en-US" sz="2200" dirty="0">
                <a:solidFill>
                  <a:schemeClr val="tx1"/>
                </a:solidFill>
              </a:rPr>
              <a:t>to objectively quantify the role of skill versus luck across a range of activities.</a:t>
            </a:r>
          </a:p>
          <a:p>
            <a:endParaRPr lang="en-US" sz="2200" dirty="0"/>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rotWithShape="1">
          <a:blip r:embed="rId3">
            <a:alphaModFix amt="70000"/>
          </a:blip>
          <a:srcRect l="-122" t="5657" r="1" b="499"/>
          <a:stretch>
            <a:fillRect/>
          </a:stretch>
        </p:blipFill>
        <p:spPr>
          <a:xfrm>
            <a:off x="6177517" y="170113"/>
            <a:ext cx="6014484" cy="5996763"/>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254673" y="34347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rgbClr val="FAD78A"/>
          </a:solidFill>
          <a:ln w="19050" cap="flat" cmpd="sng" algn="ctr">
            <a:solidFill>
              <a:srgbClr val="FD5859"/>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z="2000" smtClean="0"/>
              <a:pPr/>
              <a:t>2</a:t>
            </a:fld>
            <a:endParaRPr lang="en-US" altLang="zh-CN" sz="2000" dirty="0"/>
          </a:p>
        </p:txBody>
      </p:sp>
    </p:spTree>
    <p:extLst>
      <p:ext uri="{BB962C8B-B14F-4D97-AF65-F5344CB8AC3E}">
        <p14:creationId xmlns:p14="http://schemas.microsoft.com/office/powerpoint/2010/main" val="77554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2964FC-26BB-25C9-6A25-CA48A4BBDBD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94AC43A-FF51-0C3F-4823-7D08B7B51E8C}"/>
              </a:ext>
            </a:extLst>
          </p:cNvPr>
          <p:cNvSpPr>
            <a:spLocks noGrp="1"/>
          </p:cNvSpPr>
          <p:nvPr>
            <p:ph type="title"/>
          </p:nvPr>
        </p:nvSpPr>
        <p:spPr>
          <a:xfrm>
            <a:off x="581709" y="498245"/>
            <a:ext cx="10889796" cy="756397"/>
          </a:xfrm>
        </p:spPr>
        <p:txBody>
          <a:bodyPr/>
          <a:lstStyle/>
          <a:p>
            <a:r>
              <a:rPr lang="en-US" dirty="0">
                <a:solidFill>
                  <a:schemeClr val="accent1">
                    <a:lumMod val="50000"/>
                  </a:schemeClr>
                </a:solidFill>
              </a:rPr>
              <a:t>Balance Skill and Chance using Game Design</a:t>
            </a:r>
          </a:p>
        </p:txBody>
      </p:sp>
      <p:sp>
        <p:nvSpPr>
          <p:cNvPr id="7" name="Slide Number Placeholder 6">
            <a:extLst>
              <a:ext uri="{FF2B5EF4-FFF2-40B4-BE49-F238E27FC236}">
                <a16:creationId xmlns:a16="http://schemas.microsoft.com/office/drawing/2014/main" id="{C6371D64-9DA7-FDA2-B881-F0FF1681D8C2}"/>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20</a:t>
            </a:fld>
            <a:endParaRPr lang="en-US" altLang="zh-CN" sz="2000" dirty="0"/>
          </a:p>
        </p:txBody>
      </p:sp>
      <p:sp>
        <p:nvSpPr>
          <p:cNvPr id="9" name="TextBox 8">
            <a:extLst>
              <a:ext uri="{FF2B5EF4-FFF2-40B4-BE49-F238E27FC236}">
                <a16:creationId xmlns:a16="http://schemas.microsoft.com/office/drawing/2014/main" id="{B13DD347-5442-9886-91B1-0519AB3E3609}"/>
              </a:ext>
            </a:extLst>
          </p:cNvPr>
          <p:cNvSpPr txBox="1"/>
          <p:nvPr/>
        </p:nvSpPr>
        <p:spPr>
          <a:xfrm>
            <a:off x="637952" y="1158935"/>
            <a:ext cx="10919639" cy="830997"/>
          </a:xfrm>
          <a:prstGeom prst="rect">
            <a:avLst/>
          </a:prstGeom>
        </p:spPr>
        <p:txBody>
          <a:bodyPr wrap="square" rtlCol="0">
            <a:spAutoFit/>
          </a:bodyPr>
          <a:lstStyle/>
          <a:p>
            <a:endParaRPr lang="en-IN" sz="2400" dirty="0"/>
          </a:p>
          <a:p>
            <a:endParaRPr lang="en-IN" sz="2400" dirty="0"/>
          </a:p>
        </p:txBody>
      </p:sp>
      <p:sp>
        <p:nvSpPr>
          <p:cNvPr id="13" name="TextBox 12">
            <a:extLst>
              <a:ext uri="{FF2B5EF4-FFF2-40B4-BE49-F238E27FC236}">
                <a16:creationId xmlns:a16="http://schemas.microsoft.com/office/drawing/2014/main" id="{0C1C3690-F64E-8831-8280-4ED5DF6A52E9}"/>
              </a:ext>
            </a:extLst>
          </p:cNvPr>
          <p:cNvSpPr txBox="1"/>
          <p:nvPr/>
        </p:nvSpPr>
        <p:spPr>
          <a:xfrm>
            <a:off x="637950" y="1180198"/>
            <a:ext cx="10877110" cy="5262979"/>
          </a:xfrm>
          <a:prstGeom prst="rect">
            <a:avLst/>
          </a:prstGeom>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q"/>
            </a:pPr>
            <a:r>
              <a:rPr lang="en-US" sz="2400" b="1" dirty="0"/>
              <a:t>Effect of Skill Distribution in the Population:  </a:t>
            </a:r>
          </a:p>
          <a:p>
            <a:pPr lvl="0" eaLnBrk="0" fontAlgn="base" hangingPunct="0">
              <a:spcBef>
                <a:spcPct val="0"/>
              </a:spcBef>
              <a:spcAft>
                <a:spcPct val="0"/>
              </a:spcAft>
            </a:pPr>
            <a:r>
              <a:rPr lang="en-US" sz="2400" dirty="0"/>
              <a:t>	The impact of skill distribution is clear when comparing a professional golfer against a novice versus two evenly matched players (either two professionals or two novices). In the first case, skill dominates, making the outcome nearly certain. In the second, when players are of similar ability, chance plays a larger role in determining the result. Thus, tournaments divided by skill level (e.g., separating beginners from experts) tend to rely more on luck than those where all players compete in the same pool, where skill differences are more decisive.</a:t>
            </a:r>
          </a:p>
          <a:p>
            <a:pPr marL="342900" lvl="0" indent="-342900" eaLnBrk="0" fontAlgn="base" hangingPunct="0">
              <a:spcBef>
                <a:spcPct val="0"/>
              </a:spcBef>
              <a:spcAft>
                <a:spcPct val="0"/>
              </a:spcAft>
              <a:buFont typeface="Wingdings" panose="05000000000000000000" pitchFamily="2" charset="2"/>
              <a:buChar char="q"/>
            </a:pPr>
            <a:r>
              <a:rPr lang="en-US" sz="2400" b="1" dirty="0"/>
              <a:t>Increase the games per player:</a:t>
            </a:r>
          </a:p>
          <a:p>
            <a:pPr lvl="0" eaLnBrk="0" fontAlgn="base" hangingPunct="0">
              <a:spcBef>
                <a:spcPct val="0"/>
              </a:spcBef>
              <a:spcAft>
                <a:spcPct val="0"/>
              </a:spcAft>
            </a:pPr>
            <a:r>
              <a:rPr lang="en-US" sz="2400" dirty="0"/>
              <a:t>	“Even tiny differences in skill manifest themselves in near certain victory if the time horizon is long enough”. Hence, perhaps the simplest way to increase the role of skill in a contest is to increase the number of games </a:t>
            </a:r>
          </a:p>
          <a:p>
            <a:pPr lvl="0" eaLnBrk="0" fontAlgn="base" hangingPunct="0">
              <a:spcBef>
                <a:spcPct val="0"/>
              </a:spcBef>
              <a:spcAft>
                <a:spcPct val="0"/>
              </a:spcAft>
            </a:pPr>
            <a:r>
              <a:rPr lang="en-US" sz="2400" dirty="0"/>
              <a:t>per player in the competition.</a:t>
            </a:r>
          </a:p>
        </p:txBody>
      </p:sp>
    </p:spTree>
    <p:extLst>
      <p:ext uri="{BB962C8B-B14F-4D97-AF65-F5344CB8AC3E}">
        <p14:creationId xmlns:p14="http://schemas.microsoft.com/office/powerpoint/2010/main" val="1685256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08CCF-557B-538C-C088-5F72AD28929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8C6CDF-728F-B622-CF3E-56BCDAC2BA8B}"/>
              </a:ext>
            </a:extLst>
          </p:cNvPr>
          <p:cNvSpPr>
            <a:spLocks noGrp="1"/>
          </p:cNvSpPr>
          <p:nvPr>
            <p:ph type="title"/>
          </p:nvPr>
        </p:nvSpPr>
        <p:spPr>
          <a:xfrm>
            <a:off x="581709" y="498245"/>
            <a:ext cx="10889796" cy="756397"/>
          </a:xfrm>
        </p:spPr>
        <p:txBody>
          <a:bodyPr/>
          <a:lstStyle/>
          <a:p>
            <a:r>
              <a:rPr lang="en-US" dirty="0">
                <a:solidFill>
                  <a:schemeClr val="accent1">
                    <a:lumMod val="50000"/>
                  </a:schemeClr>
                </a:solidFill>
              </a:rPr>
              <a:t>Balance Skill and Chance using Game Design</a:t>
            </a:r>
          </a:p>
        </p:txBody>
      </p:sp>
      <p:sp>
        <p:nvSpPr>
          <p:cNvPr id="7" name="Slide Number Placeholder 6">
            <a:extLst>
              <a:ext uri="{FF2B5EF4-FFF2-40B4-BE49-F238E27FC236}">
                <a16:creationId xmlns:a16="http://schemas.microsoft.com/office/drawing/2014/main" id="{C8FB22A7-E1AE-E4B6-A89A-B52C982BF8A1}"/>
              </a:ext>
            </a:extLst>
          </p:cNvPr>
          <p:cNvSpPr>
            <a:spLocks noGrp="1"/>
          </p:cNvSpPr>
          <p:nvPr>
            <p:ph type="sldNum" sz="quarter" idx="29"/>
          </p:nvPr>
        </p:nvSpPr>
        <p:spPr>
          <a:xfrm>
            <a:off x="11194168" y="6217920"/>
            <a:ext cx="576073" cy="365125"/>
          </a:xfrm>
        </p:spPr>
        <p:txBody>
          <a:bodyPr/>
          <a:lstStyle/>
          <a:p>
            <a:fld id="{47FEACEE-25B4-4A2D-B147-27296E36371D}" type="slidenum">
              <a:rPr lang="en-US" altLang="zh-CN" sz="2000" smtClean="0"/>
              <a:pPr/>
              <a:t>21</a:t>
            </a:fld>
            <a:endParaRPr lang="en-US" altLang="zh-CN" sz="2000" dirty="0"/>
          </a:p>
        </p:txBody>
      </p:sp>
      <p:sp>
        <p:nvSpPr>
          <p:cNvPr id="9" name="TextBox 8">
            <a:extLst>
              <a:ext uri="{FF2B5EF4-FFF2-40B4-BE49-F238E27FC236}">
                <a16:creationId xmlns:a16="http://schemas.microsoft.com/office/drawing/2014/main" id="{3234287D-5FC0-FE02-C5EC-42DC9E576F3C}"/>
              </a:ext>
            </a:extLst>
          </p:cNvPr>
          <p:cNvSpPr txBox="1"/>
          <p:nvPr/>
        </p:nvSpPr>
        <p:spPr>
          <a:xfrm>
            <a:off x="637952" y="1158935"/>
            <a:ext cx="10919639" cy="830997"/>
          </a:xfrm>
          <a:prstGeom prst="rect">
            <a:avLst/>
          </a:prstGeom>
        </p:spPr>
        <p:txBody>
          <a:bodyPr wrap="square" rtlCol="0">
            <a:spAutoFit/>
          </a:bodyPr>
          <a:lstStyle/>
          <a:p>
            <a:endParaRPr lang="en-IN" sz="2400" dirty="0"/>
          </a:p>
          <a:p>
            <a:endParaRPr lang="en-IN" sz="2400" dirty="0"/>
          </a:p>
        </p:txBody>
      </p:sp>
      <p:sp>
        <p:nvSpPr>
          <p:cNvPr id="13" name="TextBox 12">
            <a:extLst>
              <a:ext uri="{FF2B5EF4-FFF2-40B4-BE49-F238E27FC236}">
                <a16:creationId xmlns:a16="http://schemas.microsoft.com/office/drawing/2014/main" id="{42BD43F7-A1C9-B745-119E-8752EAC352BB}"/>
              </a:ext>
            </a:extLst>
          </p:cNvPr>
          <p:cNvSpPr txBox="1"/>
          <p:nvPr/>
        </p:nvSpPr>
        <p:spPr>
          <a:xfrm>
            <a:off x="637950" y="1275895"/>
            <a:ext cx="10621929" cy="2677656"/>
          </a:xfrm>
          <a:prstGeom prst="rect">
            <a:avLst/>
          </a:prstGeom>
        </p:spPr>
        <p:txBody>
          <a:bodyPr wrap="square" rtlCol="0">
            <a:spAutoFit/>
          </a:bodyPr>
          <a:lstStyle/>
          <a:p>
            <a:pPr marL="342900" lvl="0" indent="-342900" eaLnBrk="0" fontAlgn="base" hangingPunct="0">
              <a:spcBef>
                <a:spcPct val="0"/>
              </a:spcBef>
              <a:spcAft>
                <a:spcPct val="0"/>
              </a:spcAft>
              <a:buFont typeface="Wingdings" panose="05000000000000000000" pitchFamily="2" charset="2"/>
              <a:buChar char="q"/>
            </a:pPr>
            <a:r>
              <a:rPr lang="en-US" sz="2400" b="1" dirty="0"/>
              <a:t>Changing Game Rules:</a:t>
            </a:r>
          </a:p>
          <a:p>
            <a:pPr lvl="0" eaLnBrk="0" fontAlgn="base" hangingPunct="0">
              <a:spcBef>
                <a:spcPct val="0"/>
              </a:spcBef>
              <a:spcAft>
                <a:spcPct val="0"/>
              </a:spcAft>
            </a:pPr>
            <a:r>
              <a:rPr lang="en-US" sz="2400" dirty="0"/>
              <a:t>	Game designers can shift the skill–chance balance by adjusting elements like </a:t>
            </a:r>
            <a:r>
              <a:rPr lang="en-US" sz="2400" b="1" dirty="0"/>
              <a:t>player pricing</a:t>
            </a:r>
            <a:r>
              <a:rPr lang="en-US" sz="2400" dirty="0"/>
              <a:t>. In fantasy sports, perfect pricing removes strategic choices, making outcomes luck-driven. Imperfect pricing, however, allows skilled players to spot undervalued picks. To boost skill, designers can introduce </a:t>
            </a:r>
            <a:r>
              <a:rPr lang="en-US" sz="2400" b="1" dirty="0"/>
              <a:t>pricing noise </a:t>
            </a:r>
            <a:r>
              <a:rPr lang="en-US" sz="2400" dirty="0"/>
              <a:t>or reward high-variance events, making perfect pricing harder.</a:t>
            </a:r>
            <a:r>
              <a:rPr lang="en-US" sz="2400" b="1" dirty="0"/>
              <a:t> </a:t>
            </a:r>
          </a:p>
          <a:p>
            <a:pPr lvl="0" eaLnBrk="0" fontAlgn="base" hangingPunct="0">
              <a:spcBef>
                <a:spcPct val="0"/>
              </a:spcBef>
              <a:spcAft>
                <a:spcPct val="0"/>
              </a:spcAft>
            </a:pPr>
            <a:r>
              <a:rPr lang="en-US" sz="2400" dirty="0"/>
              <a:t>	</a:t>
            </a:r>
          </a:p>
        </p:txBody>
      </p:sp>
    </p:spTree>
    <p:extLst>
      <p:ext uri="{BB962C8B-B14F-4D97-AF65-F5344CB8AC3E}">
        <p14:creationId xmlns:p14="http://schemas.microsoft.com/office/powerpoint/2010/main" val="2109032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6247934" y="935666"/>
            <a:ext cx="4518122" cy="4412512"/>
          </a:xfrm>
        </p:spPr>
        <p:txBody>
          <a:bodyPr/>
          <a:lstStyle/>
          <a:p>
            <a:r>
              <a:rPr lang="en-US" sz="4400" dirty="0"/>
              <a:t>Conclusions:</a:t>
            </a:r>
            <a:br>
              <a:rPr lang="en-US" sz="4400" dirty="0"/>
            </a:br>
            <a:br>
              <a:rPr lang="en-US" dirty="0"/>
            </a:br>
            <a:r>
              <a:rPr lang="en-US" sz="2400" dirty="0"/>
              <a:t>The metrics proposed by the authors quantifies the balance of skill and chance across activities. Results show that while chance can influence short-term outcomes, skill prevails over repeated play. This has implications for understanding fairness and legality in fantasy sports and beyond.</a:t>
            </a:r>
            <a:endParaRPr lang="en-US" dirty="0"/>
          </a:p>
        </p:txBody>
      </p:sp>
      <p:sp>
        <p:nvSpPr>
          <p:cNvPr id="5" name="Slide Number Placeholder 4">
            <a:extLst>
              <a:ext uri="{FF2B5EF4-FFF2-40B4-BE49-F238E27FC236}">
                <a16:creationId xmlns:a16="http://schemas.microsoft.com/office/drawing/2014/main" id="{E31C7500-E032-DBB5-A780-8247E3B7367B}"/>
              </a:ext>
            </a:extLst>
          </p:cNvPr>
          <p:cNvSpPr>
            <a:spLocks noGrp="1"/>
          </p:cNvSpPr>
          <p:nvPr>
            <p:ph type="sldNum" sz="quarter" idx="31"/>
          </p:nvPr>
        </p:nvSpPr>
        <p:spPr>
          <a:xfrm>
            <a:off x="11194169" y="6217920"/>
            <a:ext cx="629236" cy="365125"/>
          </a:xfrm>
        </p:spPr>
        <p:txBody>
          <a:bodyPr/>
          <a:lstStyle/>
          <a:p>
            <a:fld id="{47FEACEE-25B4-4A2D-B147-27296E36371D}" type="slidenum">
              <a:rPr lang="en-US" altLang="zh-CN" sz="2000" noProof="0" smtClean="0"/>
              <a:pPr/>
              <a:t>22</a:t>
            </a:fld>
            <a:endParaRPr lang="en-US" altLang="zh-CN" sz="2000" noProof="0" dirty="0"/>
          </a:p>
        </p:txBody>
      </p:sp>
    </p:spTree>
    <p:extLst>
      <p:ext uri="{BB962C8B-B14F-4D97-AF65-F5344CB8AC3E}">
        <p14:creationId xmlns:p14="http://schemas.microsoft.com/office/powerpoint/2010/main" val="32955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sz="6600" dirty="0"/>
              <a:t>Thank you</a:t>
            </a:r>
          </a:p>
        </p:txBody>
      </p:sp>
      <p:pic>
        <p:nvPicPr>
          <p:cNvPr id="14" name="Picture Placeholder 13">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a:blip r:embed="rId3">
            <a:alphaModFix amt="50000"/>
            <a:extLst>
              <a:ext uri="{837473B0-CC2E-450A-ABE3-18F120FF3D39}">
                <a1611:picAttrSrcUrl xmlns:a1611="http://schemas.microsoft.com/office/drawing/2016/11/main" r:id="rId4"/>
              </a:ext>
            </a:extLst>
          </a:blip>
          <a:srcRect/>
          <a:stretch/>
        </p:blipFill>
        <p:spPr/>
      </p:pic>
      <p:pic>
        <p:nvPicPr>
          <p:cNvPr id="18" name="Picture Placeholder 17">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5">
            <a:alphaModFix amt="70000"/>
            <a:extLst>
              <a:ext uri="{837473B0-CC2E-450A-ABE3-18F120FF3D39}">
                <a1611:picAttrSrcUrl xmlns:a1611="http://schemas.microsoft.com/office/drawing/2016/11/main" r:id="rId6"/>
              </a:ext>
            </a:extLst>
          </a:blip>
          <a:srcRect l="15457" t="1987" r="11058" b="1056"/>
          <a:stretch>
            <a:fillRect/>
          </a:stretch>
        </p:blipFill>
        <p:spPr>
          <a:xfrm>
            <a:off x="3948599" y="3194928"/>
            <a:ext cx="1465840" cy="1289394"/>
          </a:xfrm>
        </p:spPr>
      </p:pic>
      <p:pic>
        <p:nvPicPr>
          <p:cNvPr id="28" name="Picture Placeholder 27">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7">
            <a:alphaModFix amt="70000"/>
            <a:extLst>
              <a:ext uri="{837473B0-CC2E-450A-ABE3-18F120FF3D39}">
                <a1611:picAttrSrcUrl xmlns:a1611="http://schemas.microsoft.com/office/drawing/2016/11/main" r:id="rId8"/>
              </a:ext>
            </a:extLst>
          </a:blip>
          <a:srcRect/>
          <a:stretch/>
        </p:blipFill>
        <p:spPr/>
      </p:pic>
      <p:pic>
        <p:nvPicPr>
          <p:cNvPr id="8" name="Picture Placeholder 7">
            <a:extLst>
              <a:ext uri="{FF2B5EF4-FFF2-40B4-BE49-F238E27FC236}">
                <a16:creationId xmlns:a16="http://schemas.microsoft.com/office/drawing/2014/main" id="{9CCC313F-0212-2391-0DB1-6F87DB719ACA}"/>
              </a:ext>
            </a:extLst>
          </p:cNvPr>
          <p:cNvPicPr>
            <a:picLocks noGrp="1" noChangeAspect="1"/>
          </p:cNvPicPr>
          <p:nvPr>
            <p:ph type="pic" sz="quarter" idx="48"/>
          </p:nvPr>
        </p:nvPicPr>
        <p:blipFill>
          <a:blip r:embed="rId9">
            <a:alphaModFix amt="70000"/>
            <a:extLst>
              <a:ext uri="{837473B0-CC2E-450A-ABE3-18F120FF3D39}">
                <a1611:picAttrSrcUrl xmlns:a1611="http://schemas.microsoft.com/office/drawing/2016/11/main" r:id="rId10"/>
              </a:ext>
            </a:extLst>
          </a:blip>
          <a:srcRect l="14440" r="14440"/>
          <a:stretch>
            <a:fillRect/>
          </a:stretch>
        </p:blipFill>
        <p:spPr/>
      </p:pic>
    </p:spTree>
    <p:extLst>
      <p:ext uri="{BB962C8B-B14F-4D97-AF65-F5344CB8AC3E}">
        <p14:creationId xmlns:p14="http://schemas.microsoft.com/office/powerpoint/2010/main" val="529279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7CC65-8CB6-BFC9-FB4D-673DE65DE85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177EA9-3B67-1FED-17CA-6807987C8495}"/>
              </a:ext>
            </a:extLst>
          </p:cNvPr>
          <p:cNvSpPr>
            <a:spLocks noGrp="1"/>
          </p:cNvSpPr>
          <p:nvPr>
            <p:ph type="title"/>
          </p:nvPr>
        </p:nvSpPr>
        <p:spPr>
          <a:xfrm>
            <a:off x="581709" y="466356"/>
            <a:ext cx="10889796" cy="713857"/>
          </a:xfrm>
        </p:spPr>
        <p:txBody>
          <a:bodyPr/>
          <a:lstStyle/>
          <a:p>
            <a:r>
              <a:rPr lang="en-US" dirty="0">
                <a:solidFill>
                  <a:schemeClr val="accent1">
                    <a:lumMod val="50000"/>
                  </a:schemeClr>
                </a:solidFill>
              </a:rPr>
              <a:t>Data</a:t>
            </a:r>
          </a:p>
        </p:txBody>
      </p:sp>
      <p:sp>
        <p:nvSpPr>
          <p:cNvPr id="7" name="Slide Number Placeholder 6">
            <a:extLst>
              <a:ext uri="{FF2B5EF4-FFF2-40B4-BE49-F238E27FC236}">
                <a16:creationId xmlns:a16="http://schemas.microsoft.com/office/drawing/2014/main" id="{8E46AC34-981D-E04B-9C1B-1B58E030DD42}"/>
              </a:ext>
            </a:extLst>
          </p:cNvPr>
          <p:cNvSpPr>
            <a:spLocks noGrp="1"/>
          </p:cNvSpPr>
          <p:nvPr>
            <p:ph type="sldNum" sz="quarter" idx="29"/>
          </p:nvPr>
        </p:nvSpPr>
        <p:spPr/>
        <p:txBody>
          <a:bodyPr/>
          <a:lstStyle/>
          <a:p>
            <a:fld id="{47FEACEE-25B4-4A2D-B147-27296E36371D}" type="slidenum">
              <a:rPr lang="en-US" altLang="zh-CN" sz="2000" smtClean="0"/>
              <a:pPr/>
              <a:t>3</a:t>
            </a:fld>
            <a:endParaRPr lang="en-US" altLang="zh-CN" sz="2000" dirty="0"/>
          </a:p>
        </p:txBody>
      </p:sp>
      <p:sp>
        <p:nvSpPr>
          <p:cNvPr id="9" name="TextBox 8">
            <a:extLst>
              <a:ext uri="{FF2B5EF4-FFF2-40B4-BE49-F238E27FC236}">
                <a16:creationId xmlns:a16="http://schemas.microsoft.com/office/drawing/2014/main" id="{AF442832-9944-13BE-074F-27BEA84A8E40}"/>
              </a:ext>
            </a:extLst>
          </p:cNvPr>
          <p:cNvSpPr txBox="1"/>
          <p:nvPr/>
        </p:nvSpPr>
        <p:spPr>
          <a:xfrm>
            <a:off x="595422" y="1063244"/>
            <a:ext cx="11100391" cy="5632311"/>
          </a:xfrm>
          <a:prstGeom prst="rect">
            <a:avLst/>
          </a:prstGeom>
        </p:spPr>
        <p:txBody>
          <a:bodyPr wrap="square" rtlCol="0">
            <a:spAutoFit/>
          </a:bodyPr>
          <a:lstStyle/>
          <a:p>
            <a:r>
              <a:rPr lang="en-US" sz="2400" dirty="0"/>
              <a:t>The dataset used in the study comprises records from </a:t>
            </a:r>
            <a:r>
              <a:rPr lang="en-US" sz="2400" b="1" dirty="0"/>
              <a:t>FanDuel</a:t>
            </a:r>
            <a:r>
              <a:rPr lang="en-US" sz="2400" dirty="0"/>
              <a:t>, a leading provider of daily fantasy sports, covering </a:t>
            </a:r>
            <a:r>
              <a:rPr lang="en-US" sz="2400" b="1" dirty="0"/>
              <a:t>two full seasons (2013/14 and 2014/15)</a:t>
            </a:r>
            <a:r>
              <a:rPr lang="en-US" sz="2400" dirty="0"/>
              <a:t>. It includes user performance data from two game formats—</a:t>
            </a:r>
            <a:r>
              <a:rPr lang="en-US" sz="2400" b="1" dirty="0"/>
              <a:t>Head-to-Head (H2H)</a:t>
            </a:r>
            <a:r>
              <a:rPr lang="en-US" sz="2400" dirty="0"/>
              <a:t> and </a:t>
            </a:r>
            <a:r>
              <a:rPr lang="en-US" sz="2400" b="1" dirty="0"/>
              <a:t>50/50 competitions</a:t>
            </a:r>
            <a:r>
              <a:rPr lang="en-US" sz="2400" dirty="0"/>
              <a:t>—across </a:t>
            </a:r>
            <a:r>
              <a:rPr lang="en-US" sz="2400" b="1" dirty="0"/>
              <a:t>four major professional sports leagues</a:t>
            </a:r>
            <a:r>
              <a:rPr lang="en-US" sz="2400" dirty="0"/>
              <a:t>:</a:t>
            </a:r>
          </a:p>
          <a:p>
            <a:pPr marL="800100" lvl="1" indent="-342900">
              <a:buFont typeface="Wingdings" panose="05000000000000000000" pitchFamily="2" charset="2"/>
              <a:buChar char="Ø"/>
            </a:pPr>
            <a:r>
              <a:rPr lang="en-US" sz="2400" b="1" dirty="0"/>
              <a:t>NBA</a:t>
            </a:r>
            <a:r>
              <a:rPr lang="en-US" sz="2400" dirty="0"/>
              <a:t> (National Basketball Association)</a:t>
            </a:r>
          </a:p>
          <a:p>
            <a:pPr marL="800100" lvl="1" indent="-342900">
              <a:buFont typeface="Wingdings" panose="05000000000000000000" pitchFamily="2" charset="2"/>
              <a:buChar char="Ø"/>
            </a:pPr>
            <a:r>
              <a:rPr lang="en-US" sz="2400" b="1" dirty="0"/>
              <a:t>NFL</a:t>
            </a:r>
            <a:r>
              <a:rPr lang="en-US" sz="2400" dirty="0"/>
              <a:t> (National Football League)</a:t>
            </a:r>
          </a:p>
          <a:p>
            <a:pPr marL="800100" lvl="1" indent="-342900">
              <a:buFont typeface="Wingdings" panose="05000000000000000000" pitchFamily="2" charset="2"/>
              <a:buChar char="Ø"/>
            </a:pPr>
            <a:r>
              <a:rPr lang="en-US" sz="2400" b="1" dirty="0"/>
              <a:t>MLB</a:t>
            </a:r>
            <a:r>
              <a:rPr lang="en-US" sz="2400" dirty="0"/>
              <a:t> (Major League Baseball)</a:t>
            </a:r>
          </a:p>
          <a:p>
            <a:pPr marL="800100" lvl="1" indent="-342900">
              <a:buFont typeface="Wingdings" panose="05000000000000000000" pitchFamily="2" charset="2"/>
              <a:buChar char="Ø"/>
            </a:pPr>
            <a:r>
              <a:rPr lang="en-US" sz="2400" b="1" dirty="0"/>
              <a:t>NHL</a:t>
            </a:r>
            <a:r>
              <a:rPr lang="en-US" sz="2400" dirty="0"/>
              <a:t> (National Hockey League)</a:t>
            </a:r>
          </a:p>
          <a:p>
            <a:r>
              <a:rPr lang="en-US" sz="2400" dirty="0"/>
              <a:t>For each game format and league, the dataset captures details such as:</a:t>
            </a:r>
          </a:p>
          <a:p>
            <a:r>
              <a:rPr lang="en-US" sz="2400" dirty="0"/>
              <a:t>Player lineups, Fantasy scores, Contest outcomes (wins/losses), Entry fees and winnings, User IDs (anonymized).</a:t>
            </a:r>
          </a:p>
          <a:p>
            <a:endParaRPr lang="en-US" sz="2400" dirty="0"/>
          </a:p>
          <a:p>
            <a:r>
              <a:rPr lang="en-US" sz="2400" dirty="0"/>
              <a:t>Preliminary analysis found </a:t>
            </a:r>
            <a:r>
              <a:rPr lang="en-US" sz="2400" b="1" dirty="0"/>
              <a:t>no significant performance differences</a:t>
            </a:r>
            <a:r>
              <a:rPr lang="en-US" sz="2400" dirty="0"/>
              <a:t> between </a:t>
            </a:r>
          </a:p>
          <a:p>
            <a:r>
              <a:rPr lang="en-US" sz="2400" dirty="0"/>
              <a:t>the H2H and 50/50 formats, allowing the data to be </a:t>
            </a:r>
            <a:r>
              <a:rPr lang="en-US" sz="2400" b="1" dirty="0"/>
              <a:t>pooled</a:t>
            </a:r>
            <a:r>
              <a:rPr lang="en-US" sz="2400" dirty="0"/>
              <a:t> for subsequent statistical analyses unless stated otherwise.</a:t>
            </a:r>
          </a:p>
        </p:txBody>
      </p:sp>
    </p:spTree>
    <p:extLst>
      <p:ext uri="{BB962C8B-B14F-4D97-AF65-F5344CB8AC3E}">
        <p14:creationId xmlns:p14="http://schemas.microsoft.com/office/powerpoint/2010/main" val="181685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96335" y="547610"/>
            <a:ext cx="4622229" cy="2277580"/>
          </a:xfrm>
        </p:spPr>
        <p:txBody>
          <a:bodyPr/>
          <a:lstStyle/>
          <a:p>
            <a:r>
              <a:rPr lang="en-US" sz="4800" dirty="0"/>
              <a:t>Distinguish Between Game of Chance or Skill</a:t>
            </a:r>
          </a:p>
        </p:txBody>
      </p:sp>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a:xfrm>
            <a:off x="5260975" y="1127052"/>
            <a:ext cx="5669294" cy="4731488"/>
          </a:xfrm>
        </p:spPr>
        <p:txBody>
          <a:bodyPr/>
          <a:lstStyle/>
          <a:p>
            <a:pPr marL="342900" indent="-342900">
              <a:buFont typeface="Wingdings" panose="05000000000000000000" pitchFamily="2" charset="2"/>
              <a:buChar char="Ø"/>
            </a:pPr>
            <a:r>
              <a:rPr lang="en-US" sz="2800" b="0" dirty="0"/>
              <a:t>Do players have </a:t>
            </a:r>
            <a:r>
              <a:rPr lang="en-US" sz="2800" dirty="0"/>
              <a:t>different expected payoffs </a:t>
            </a:r>
            <a:r>
              <a:rPr lang="en-US" sz="2800" b="0" dirty="0"/>
              <a:t>when playing the game?</a:t>
            </a:r>
          </a:p>
          <a:p>
            <a:pPr marL="342900" indent="-342900">
              <a:buFont typeface="Wingdings" panose="05000000000000000000" pitchFamily="2" charset="2"/>
              <a:buChar char="Ø"/>
            </a:pPr>
            <a:r>
              <a:rPr lang="en-US" sz="2800" b="0" dirty="0"/>
              <a:t>Are player returns correlated over time, implying </a:t>
            </a:r>
            <a:r>
              <a:rPr lang="en-US" sz="2800" dirty="0"/>
              <a:t>persistence in skill</a:t>
            </a:r>
            <a:r>
              <a:rPr lang="en-US" sz="2800" b="0" dirty="0"/>
              <a:t>?</a:t>
            </a:r>
          </a:p>
          <a:p>
            <a:pPr marL="342900" indent="-342900">
              <a:buFont typeface="Wingdings" panose="05000000000000000000" pitchFamily="2" charset="2"/>
              <a:buChar char="Ø"/>
            </a:pPr>
            <a:r>
              <a:rPr lang="en-US" sz="2800" b="0" dirty="0"/>
              <a:t>Do </a:t>
            </a:r>
            <a:r>
              <a:rPr lang="en-US" sz="2800" dirty="0"/>
              <a:t>actions</a:t>
            </a:r>
            <a:r>
              <a:rPr lang="en-US" sz="2800" b="0" dirty="0"/>
              <a:t> that a player takes in the game have statistically significant </a:t>
            </a:r>
            <a:r>
              <a:rPr lang="en-US" sz="2800" dirty="0"/>
              <a:t>impacts on the payoffs </a:t>
            </a:r>
            <a:r>
              <a:rPr lang="en-US" sz="2800" b="0" dirty="0"/>
              <a:t>that are achieved?</a:t>
            </a:r>
          </a:p>
        </p:txBody>
      </p:sp>
      <p:sp>
        <p:nvSpPr>
          <p:cNvPr id="5" name="Slide Number Placeholder 4">
            <a:extLst>
              <a:ext uri="{FF2B5EF4-FFF2-40B4-BE49-F238E27FC236}">
                <a16:creationId xmlns:a16="http://schemas.microsoft.com/office/drawing/2014/main" id="{FD96C503-BABC-632E-06CA-12C8474920EB}"/>
              </a:ext>
            </a:extLst>
          </p:cNvPr>
          <p:cNvSpPr>
            <a:spLocks noGrp="1"/>
          </p:cNvSpPr>
          <p:nvPr>
            <p:ph type="sldNum" sz="quarter" idx="40"/>
          </p:nvPr>
        </p:nvSpPr>
        <p:spPr/>
        <p:txBody>
          <a:bodyPr/>
          <a:lstStyle/>
          <a:p>
            <a:fld id="{47FEACEE-25B4-4A2D-B147-27296E36371D}" type="slidenum">
              <a:rPr lang="en-US" altLang="zh-CN" sz="2000" smtClean="0"/>
              <a:pPr/>
              <a:t>4</a:t>
            </a:fld>
            <a:endParaRPr lang="en-US" altLang="zh-CN" sz="2000" dirty="0"/>
          </a:p>
        </p:txBody>
      </p:sp>
    </p:spTree>
    <p:extLst>
      <p:ext uri="{BB962C8B-B14F-4D97-AF65-F5344CB8AC3E}">
        <p14:creationId xmlns:p14="http://schemas.microsoft.com/office/powerpoint/2010/main" val="2519727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0BC1E-D6B3-51F5-74FA-4B85BAA2C6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05077D8-A4A3-1BD4-562E-A151B75C599C}"/>
              </a:ext>
            </a:extLst>
          </p:cNvPr>
          <p:cNvSpPr>
            <a:spLocks noGrp="1"/>
          </p:cNvSpPr>
          <p:nvPr>
            <p:ph type="title"/>
          </p:nvPr>
        </p:nvSpPr>
        <p:spPr>
          <a:xfrm>
            <a:off x="581709" y="466356"/>
            <a:ext cx="10889796" cy="713857"/>
          </a:xfrm>
        </p:spPr>
        <p:txBody>
          <a:bodyPr/>
          <a:lstStyle/>
          <a:p>
            <a:r>
              <a:rPr lang="en-US" dirty="0">
                <a:solidFill>
                  <a:schemeClr val="accent1">
                    <a:lumMod val="50000"/>
                  </a:schemeClr>
                </a:solidFill>
              </a:rPr>
              <a:t>Expected Payoffs</a:t>
            </a:r>
          </a:p>
        </p:txBody>
      </p:sp>
      <p:sp>
        <p:nvSpPr>
          <p:cNvPr id="7" name="Slide Number Placeholder 6">
            <a:extLst>
              <a:ext uri="{FF2B5EF4-FFF2-40B4-BE49-F238E27FC236}">
                <a16:creationId xmlns:a16="http://schemas.microsoft.com/office/drawing/2014/main" id="{FDDB119E-B4C9-6F4F-A63E-157772D383CD}"/>
              </a:ext>
            </a:extLst>
          </p:cNvPr>
          <p:cNvSpPr>
            <a:spLocks noGrp="1"/>
          </p:cNvSpPr>
          <p:nvPr>
            <p:ph type="sldNum" sz="quarter" idx="29"/>
          </p:nvPr>
        </p:nvSpPr>
        <p:spPr/>
        <p:txBody>
          <a:bodyPr/>
          <a:lstStyle/>
          <a:p>
            <a:fld id="{47FEACEE-25B4-4A2D-B147-27296E36371D}" type="slidenum">
              <a:rPr lang="en-US" altLang="zh-CN" sz="2000" smtClean="0"/>
              <a:pPr/>
              <a:t>5</a:t>
            </a:fld>
            <a:endParaRPr lang="en-US" altLang="zh-CN" sz="2000"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FC49B032-4679-B22D-1402-1871261BE182}"/>
                  </a:ext>
                </a:extLst>
              </p:cNvPr>
              <p:cNvSpPr txBox="1"/>
              <p:nvPr/>
            </p:nvSpPr>
            <p:spPr>
              <a:xfrm>
                <a:off x="637953" y="1382228"/>
                <a:ext cx="11100391" cy="5262979"/>
              </a:xfrm>
              <a:prstGeom prst="rect">
                <a:avLst/>
              </a:prstGeom>
            </p:spPr>
            <p:txBody>
              <a:bodyPr wrap="square" rtlCol="0">
                <a:spAutoFit/>
              </a:bodyPr>
              <a:lstStyle/>
              <a:p>
                <a:r>
                  <a:rPr lang="en-US" sz="2400" dirty="0"/>
                  <a:t>Now we need to define some variables,</a:t>
                </a:r>
              </a:p>
              <a:p>
                <a:r>
                  <a:rPr lang="en-US" sz="2400" dirty="0"/>
                  <a:t>Assume that the data on </a:t>
                </a:r>
                <a14:m>
                  <m:oMath xmlns:m="http://schemas.openxmlformats.org/officeDocument/2006/math">
                    <m:r>
                      <a:rPr lang="en-IN" sz="2400" b="1" i="1" smtClean="0">
                        <a:latin typeface="Cambria Math" panose="02040503050406030204" pitchFamily="18" charset="0"/>
                      </a:rPr>
                      <m:t>𝒎</m:t>
                    </m:r>
                  </m:oMath>
                </a14:m>
                <a:r>
                  <a:rPr lang="en-US" sz="2400" b="1" dirty="0"/>
                  <a:t> players </a:t>
                </a:r>
                <a:r>
                  <a:rPr lang="en-US" sz="2400" dirty="0"/>
                  <a:t>(who are playing the fantasy game), where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𝑵</m:t>
                        </m:r>
                      </m:e>
                      <m:sub>
                        <m:r>
                          <a:rPr lang="en-IN" sz="2400" b="1" i="1" smtClean="0">
                            <a:latin typeface="Cambria Math" panose="02040503050406030204" pitchFamily="18" charset="0"/>
                          </a:rPr>
                          <m:t>𝒊</m:t>
                        </m:r>
                      </m:sub>
                    </m:sSub>
                  </m:oMath>
                </a14:m>
                <a:r>
                  <a:rPr lang="en-US" sz="2400" b="1" dirty="0"/>
                  <a:t> </a:t>
                </a:r>
                <a:r>
                  <a:rPr lang="en-US" sz="2400" dirty="0"/>
                  <a:t>is the total no of </a:t>
                </a:r>
                <a:r>
                  <a:rPr lang="en-US" sz="2400" b="1" dirty="0"/>
                  <a:t>entries</a:t>
                </a:r>
                <a:r>
                  <a:rPr lang="en-US" sz="2400" dirty="0"/>
                  <a:t> played by the </a:t>
                </a:r>
                <a14:m>
                  <m:oMath xmlns:m="http://schemas.openxmlformats.org/officeDocument/2006/math">
                    <m:r>
                      <a:rPr lang="en-IN" sz="2400" i="1">
                        <a:latin typeface="Cambria Math" panose="02040503050406030204" pitchFamily="18" charset="0"/>
                      </a:rPr>
                      <m:t>𝑖</m:t>
                    </m:r>
                  </m:oMath>
                </a14:m>
                <a:r>
                  <a:rPr lang="en-US" sz="2400" dirty="0"/>
                  <a:t> th player. An entry refers to the one selection of team in any game. So, the total </a:t>
                </a:r>
                <a:r>
                  <a:rPr lang="en-US" sz="2400" b="1" dirty="0"/>
                  <a:t>numbers of games played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𝒏</m:t>
                        </m:r>
                      </m:e>
                      <m:sub>
                        <m:r>
                          <a:rPr lang="en-IN" sz="2400" b="1" i="1" smtClean="0">
                            <a:latin typeface="Cambria Math" panose="02040503050406030204" pitchFamily="18" charset="0"/>
                          </a:rPr>
                          <m:t>𝒊</m:t>
                        </m:r>
                      </m:sub>
                    </m:sSub>
                  </m:oMath>
                </a14:m>
                <a:r>
                  <a:rPr lang="en-US" sz="2400" dirty="0"/>
                  <a:t> is always less than or equal to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𝑖</m:t>
                        </m:r>
                      </m:sub>
                    </m:sSub>
                  </m:oMath>
                </a14:m>
                <a:r>
                  <a:rPr lang="en-US" sz="2400" dirty="0"/>
                  <a:t>.</a:t>
                </a:r>
              </a:p>
              <a:p>
                <a:endParaRPr lang="en-US" sz="2400" dirty="0"/>
              </a:p>
              <a:p>
                <a:r>
                  <a:rPr lang="en-US" sz="2400" dirty="0"/>
                  <a:t>In a game of chance expected payoff of all players is the same. </a:t>
                </a:r>
              </a:p>
              <a:p>
                <a:endParaRPr lang="en-US" sz="2400" dirty="0"/>
              </a:p>
              <a:p>
                <a:r>
                  <a:rPr lang="en-US" sz="2400" dirty="0"/>
                  <a:t>To test the difference of expected payoff for a given data authors have proposed to </a:t>
                </a:r>
                <a:r>
                  <a:rPr lang="en-US" sz="2400" b="1" dirty="0"/>
                  <a:t>subset the dataset</a:t>
                </a:r>
                <a:r>
                  <a:rPr lang="en-US" sz="2400" dirty="0"/>
                  <a:t> in a particular way based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𝑖</m:t>
                        </m:r>
                      </m:sub>
                    </m:sSub>
                  </m:oMath>
                </a14:m>
                <a:r>
                  <a:rPr lang="en-US" sz="2400" dirty="0"/>
                  <a:t> values. They observe that </a:t>
                </a:r>
              </a:p>
              <a:p>
                <a:r>
                  <a:rPr lang="en-US" sz="2400" dirty="0"/>
                  <a:t>the number of entries played </a:t>
                </a:r>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𝑁</m:t>
                        </m:r>
                      </m:e>
                      <m:sub>
                        <m:r>
                          <a:rPr lang="en-IN" sz="2400" b="0" i="1" smtClean="0">
                            <a:latin typeface="Cambria Math" panose="02040503050406030204" pitchFamily="18" charset="0"/>
                          </a:rPr>
                          <m:t>𝑖</m:t>
                        </m:r>
                      </m:sub>
                    </m:sSub>
                  </m:oMath>
                </a14:m>
                <a:r>
                  <a:rPr lang="en-US" sz="2400" dirty="0"/>
                  <a:t> </a:t>
                </a:r>
                <a:r>
                  <a:rPr lang="en-US" sz="2400" b="1" dirty="0"/>
                  <a:t>decreases almost exponentially </a:t>
                </a:r>
                <a:r>
                  <a:rPr lang="en-US" sz="2400" dirty="0"/>
                  <a:t>in the </a:t>
                </a:r>
              </a:p>
              <a:p>
                <a:r>
                  <a:rPr lang="en-US" sz="2400" dirty="0"/>
                  <a:t>distribution of m people in their data. So, they determined the ranges of </a:t>
                </a:r>
              </a:p>
              <a:p>
                <a:r>
                  <a:rPr lang="en-US" sz="2400" dirty="0"/>
                  <a:t>each group </a:t>
                </a:r>
                <a:r>
                  <a:rPr lang="en-US" sz="2400" b="1" dirty="0"/>
                  <a:t>logarithmically</a:t>
                </a:r>
                <a:r>
                  <a:rPr lang="en-US" sz="2400" dirty="0"/>
                  <a:t>.</a:t>
                </a:r>
              </a:p>
              <a:p>
                <a:endParaRPr lang="en-US" sz="2400" dirty="0"/>
              </a:p>
            </p:txBody>
          </p:sp>
        </mc:Choice>
        <mc:Fallback>
          <p:sp>
            <p:nvSpPr>
              <p:cNvPr id="9" name="TextBox 8">
                <a:extLst>
                  <a:ext uri="{FF2B5EF4-FFF2-40B4-BE49-F238E27FC236}">
                    <a16:creationId xmlns:a16="http://schemas.microsoft.com/office/drawing/2014/main" id="{FC49B032-4679-B22D-1402-1871261BE182}"/>
                  </a:ext>
                </a:extLst>
              </p:cNvPr>
              <p:cNvSpPr txBox="1">
                <a:spLocks noRot="1" noChangeAspect="1" noMove="1" noResize="1" noEditPoints="1" noAdjustHandles="1" noChangeArrowheads="1" noChangeShapeType="1" noTextEdit="1"/>
              </p:cNvSpPr>
              <p:nvPr/>
            </p:nvSpPr>
            <p:spPr>
              <a:xfrm>
                <a:off x="637953" y="1382228"/>
                <a:ext cx="11100391" cy="5262979"/>
              </a:xfrm>
              <a:prstGeom prst="rect">
                <a:avLst/>
              </a:prstGeom>
              <a:blipFill>
                <a:blip r:embed="rId3"/>
                <a:stretch>
                  <a:fillRect l="-879" t="-927" r="-1263"/>
                </a:stretch>
              </a:blipFill>
            </p:spPr>
            <p:txBody>
              <a:bodyPr/>
              <a:lstStyle/>
              <a:p>
                <a:r>
                  <a:rPr lang="en-IN">
                    <a:noFill/>
                  </a:rPr>
                  <a:t> </a:t>
                </a:r>
              </a:p>
            </p:txBody>
          </p:sp>
        </mc:Fallback>
      </mc:AlternateContent>
    </p:spTree>
    <p:extLst>
      <p:ext uri="{BB962C8B-B14F-4D97-AF65-F5344CB8AC3E}">
        <p14:creationId xmlns:p14="http://schemas.microsoft.com/office/powerpoint/2010/main" val="2240258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9C12E-73AF-61A1-8DF1-D39E27913F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4067D06-5B1D-B0F0-CC09-8474F65787B8}"/>
              </a:ext>
            </a:extLst>
          </p:cNvPr>
          <p:cNvSpPr>
            <a:spLocks noGrp="1"/>
          </p:cNvSpPr>
          <p:nvPr>
            <p:ph type="title"/>
          </p:nvPr>
        </p:nvSpPr>
        <p:spPr>
          <a:xfrm>
            <a:off x="581709" y="466354"/>
            <a:ext cx="10889796" cy="713857"/>
          </a:xfrm>
        </p:spPr>
        <p:txBody>
          <a:bodyPr/>
          <a:lstStyle/>
          <a:p>
            <a:r>
              <a:rPr lang="en-US" dirty="0">
                <a:solidFill>
                  <a:schemeClr val="accent1">
                    <a:lumMod val="50000"/>
                  </a:schemeClr>
                </a:solidFill>
              </a:rPr>
              <a:t>Expected Payoffs</a:t>
            </a:r>
          </a:p>
        </p:txBody>
      </p:sp>
      <p:sp>
        <p:nvSpPr>
          <p:cNvPr id="7" name="Slide Number Placeholder 6">
            <a:extLst>
              <a:ext uri="{FF2B5EF4-FFF2-40B4-BE49-F238E27FC236}">
                <a16:creationId xmlns:a16="http://schemas.microsoft.com/office/drawing/2014/main" id="{21963CFC-1145-21EE-8CB3-139B9E2FCF8F}"/>
              </a:ext>
            </a:extLst>
          </p:cNvPr>
          <p:cNvSpPr>
            <a:spLocks noGrp="1"/>
          </p:cNvSpPr>
          <p:nvPr>
            <p:ph type="sldNum" sz="quarter" idx="29"/>
          </p:nvPr>
        </p:nvSpPr>
        <p:spPr/>
        <p:txBody>
          <a:bodyPr/>
          <a:lstStyle/>
          <a:p>
            <a:fld id="{47FEACEE-25B4-4A2D-B147-27296E36371D}" type="slidenum">
              <a:rPr lang="en-US" altLang="zh-CN" sz="2000" smtClean="0"/>
              <a:pPr/>
              <a:t>6</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BD7AA5C-35B7-40CD-42A3-D09DD893E23F}"/>
                  </a:ext>
                </a:extLst>
              </p:cNvPr>
              <p:cNvSpPr txBox="1"/>
              <p:nvPr/>
            </p:nvSpPr>
            <p:spPr>
              <a:xfrm>
                <a:off x="627319" y="1254632"/>
                <a:ext cx="11015332" cy="5176802"/>
              </a:xfrm>
              <a:prstGeom prst="rect">
                <a:avLst/>
              </a:prstGeom>
            </p:spPr>
            <p:txBody>
              <a:bodyPr wrap="square" rtlCol="0">
                <a:spAutoFit/>
              </a:bodyPr>
              <a:lstStyle/>
              <a:p>
                <a:r>
                  <a:rPr lang="en-US" sz="2400" dirty="0"/>
                  <a:t>The 1</a:t>
                </a:r>
                <a:r>
                  <a:rPr lang="en-US" sz="2400" baseline="30000" dirty="0"/>
                  <a:t>st</a:t>
                </a:r>
                <a:r>
                  <a:rPr lang="en-US" sz="2400" dirty="0"/>
                  <a:t> group contains 90% of the players (those who played very few games), 2</a:t>
                </a:r>
                <a:r>
                  <a:rPr lang="en-US" sz="2400" baseline="30000" dirty="0"/>
                  <a:t>nd</a:t>
                </a:r>
                <a:r>
                  <a:rPr lang="en-US" sz="2400" dirty="0"/>
                  <a:t> group includes next 9%, 3</a:t>
                </a:r>
                <a:r>
                  <a:rPr lang="en-US" sz="2400" baseline="30000" dirty="0"/>
                  <a:t>rd</a:t>
                </a:r>
                <a:r>
                  <a:rPr lang="en-US" sz="2400" dirty="0"/>
                  <a:t> group next 0.9% and so on.</a:t>
                </a:r>
              </a:p>
              <a:p>
                <a:r>
                  <a:rPr lang="en-US" sz="2400" dirty="0"/>
                  <a:t>Win fraction for  </a:t>
                </a:r>
                <a14:m>
                  <m:oMath xmlns:m="http://schemas.openxmlformats.org/officeDocument/2006/math">
                    <m:r>
                      <a:rPr lang="en-IN" sz="2400" b="0" i="1" smtClean="0">
                        <a:latin typeface="Cambria Math" panose="02040503050406030204" pitchFamily="18" charset="0"/>
                      </a:rPr>
                      <m:t>𝑖</m:t>
                    </m:r>
                    <m:r>
                      <a:rPr lang="en-IN" sz="2400" b="0" i="1" smtClean="0">
                        <a:latin typeface="Cambria Math" panose="02040503050406030204" pitchFamily="18" charset="0"/>
                      </a:rPr>
                      <m:t> </m:t>
                    </m:r>
                  </m:oMath>
                </a14:m>
                <a:r>
                  <a:rPr lang="en-US" sz="2400" dirty="0"/>
                  <a:t>th player: </a:t>
                </a:r>
              </a:p>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𝑛</m:t>
                              </m:r>
                            </m:e>
                            <m:sub>
                              <m:r>
                                <a:rPr lang="en-IN" sz="2400" b="0" i="1" smtClean="0">
                                  <a:latin typeface="Cambria Math" panose="02040503050406030204" pitchFamily="18" charset="0"/>
                                </a:rPr>
                                <m:t>𝑖</m:t>
                              </m:r>
                            </m:sub>
                          </m:sSub>
                        </m:den>
                      </m:f>
                      <m:nary>
                        <m:naryPr>
                          <m:chr m:val="∑"/>
                          <m:ctrlPr>
                            <a:rPr lang="en-IN" sz="2400" b="0" i="1" smtClean="0">
                              <a:latin typeface="Cambria Math" panose="02040503050406030204" pitchFamily="18" charset="0"/>
                            </a:rPr>
                          </m:ctrlPr>
                        </m:naryPr>
                        <m:sub>
                          <m:r>
                            <m:rPr>
                              <m:brk m:alnAt="23"/>
                            </m:rPr>
                            <a:rPr lang="en-IN" sz="2400" b="0" i="1" smtClean="0">
                              <a:latin typeface="Cambria Math" panose="02040503050406030204" pitchFamily="18" charset="0"/>
                            </a:rPr>
                            <m:t>𝑗</m:t>
                          </m:r>
                          <m:r>
                            <a:rPr lang="en-IN" sz="2400" b="0" i="1" smtClean="0">
                              <a:latin typeface="Cambria Math" panose="02040503050406030204" pitchFamily="18" charset="0"/>
                            </a:rPr>
                            <m:t>=1</m:t>
                          </m:r>
                        </m:sub>
                        <m:sup>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𝑛</m:t>
                              </m:r>
                            </m:e>
                            <m:sub>
                              <m:r>
                                <a:rPr lang="en-IN" sz="2400" b="0" i="1" smtClean="0">
                                  <a:latin typeface="Cambria Math" panose="02040503050406030204" pitchFamily="18" charset="0"/>
                                </a:rPr>
                                <m:t>𝑖</m:t>
                              </m:r>
                            </m:sub>
                          </m:sSub>
                        </m:sup>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𝑖𝑗</m:t>
                              </m:r>
                            </m:sub>
                          </m:sSub>
                        </m:e>
                      </m:nary>
                    </m:oMath>
                  </m:oMathPara>
                </a14:m>
                <a:endParaRPr lang="en-IN" sz="2400" b="0" dirty="0"/>
              </a:p>
              <a:p>
                <a14:m>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𝑖𝑗</m:t>
                        </m:r>
                      </m:sub>
                    </m:sSub>
                  </m:oMath>
                </a14:m>
                <a:r>
                  <a:rPr lang="en-US" sz="2400" dirty="0"/>
                  <a:t> is the fraction of winning entries in </a:t>
                </a:r>
                <a14:m>
                  <m:oMath xmlns:m="http://schemas.openxmlformats.org/officeDocument/2006/math">
                    <m:r>
                      <a:rPr lang="en-IN" sz="2400" b="0" i="1" smtClean="0">
                        <a:latin typeface="Cambria Math" panose="02040503050406030204" pitchFamily="18" charset="0"/>
                      </a:rPr>
                      <m:t>𝑗</m:t>
                    </m:r>
                  </m:oMath>
                </a14:m>
                <a:r>
                  <a:rPr lang="en-US" sz="2400" dirty="0"/>
                  <a:t>th game. So, </a:t>
                </a:r>
                <a14:m>
                  <m:oMath xmlns:m="http://schemas.openxmlformats.org/officeDocument/2006/math">
                    <m:r>
                      <a:rPr lang="en-IN" sz="2400" b="0" i="1" smtClean="0">
                        <a:latin typeface="Cambria Math" panose="02040503050406030204" pitchFamily="18" charset="0"/>
                      </a:rPr>
                      <m:t>0≤</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𝑥</m:t>
                        </m:r>
                      </m:e>
                      <m:sub>
                        <m:r>
                          <a:rPr lang="en-IN" sz="2400" b="0" i="1" smtClean="0">
                            <a:latin typeface="Cambria Math" panose="02040503050406030204" pitchFamily="18" charset="0"/>
                          </a:rPr>
                          <m:t>𝑖𝑗</m:t>
                        </m:r>
                      </m:sub>
                    </m:sSub>
                    <m:r>
                      <a:rPr lang="en-IN" sz="2400" b="0" i="1" smtClean="0">
                        <a:latin typeface="Cambria Math" panose="02040503050406030204" pitchFamily="18" charset="0"/>
                      </a:rPr>
                      <m:t>≤1</m:t>
                    </m:r>
                  </m:oMath>
                </a14:m>
                <a:r>
                  <a:rPr lang="en-US" sz="2400" dirty="0"/>
                  <a:t>. But this</a:t>
                </a:r>
              </a:p>
              <a:p>
                <a:r>
                  <a:rPr lang="en-US" sz="2400" dirty="0"/>
                  <a:t>measure can be biased, because it can be argued that players on a losing streak (whether by skill or by luck) may be more likely to quit.</a:t>
                </a:r>
              </a:p>
              <a:p>
                <a:r>
                  <a:rPr lang="en-US" sz="2400" dirty="0"/>
                  <a:t>To address that, they proposed an unbiased measure,</a:t>
                </a:r>
              </a:p>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𝑤</m:t>
                          </m:r>
                        </m:e>
                        <m:sub>
                          <m:r>
                            <a:rPr lang="en-IN" sz="2400" i="1">
                              <a:latin typeface="Cambria Math" panose="02040503050406030204" pitchFamily="18" charset="0"/>
                            </a:rPr>
                            <m:t>𝑖</m:t>
                          </m:r>
                          <m:r>
                            <a:rPr lang="en-IN" sz="2400" b="0" i="1" smtClean="0">
                              <a:latin typeface="Cambria Math" panose="02040503050406030204" pitchFamily="18" charset="0"/>
                            </a:rPr>
                            <m:t>,  </m:t>
                          </m:r>
                          <m:r>
                            <a:rPr lang="en-IN" sz="2400" b="0" i="1" smtClean="0">
                              <a:latin typeface="Cambria Math" panose="02040503050406030204" pitchFamily="18" charset="0"/>
                            </a:rPr>
                            <m:t>𝑢𝑛𝑏𝑖𝑎𝑠𝑒𝑑</m:t>
                          </m:r>
                        </m:sub>
                      </m:sSub>
                      <m:r>
                        <a:rPr lang="en-IN" sz="2400" i="1">
                          <a:latin typeface="Cambria Math" panose="02040503050406030204" pitchFamily="18" charset="0"/>
                        </a:rPr>
                        <m:t>=</m:t>
                      </m:r>
                      <m:f>
                        <m:fPr>
                          <m:ctrlPr>
                            <a:rPr lang="en-IN" sz="2400" i="1">
                              <a:latin typeface="Cambria Math" panose="02040503050406030204" pitchFamily="18" charset="0"/>
                            </a:rPr>
                          </m:ctrlPr>
                        </m:fPr>
                        <m:num>
                          <m:r>
                            <a:rPr lang="en-IN" sz="2400" i="1">
                              <a:latin typeface="Cambria Math" panose="02040503050406030204" pitchFamily="18" charset="0"/>
                            </a:rPr>
                            <m:t>1</m:t>
                          </m:r>
                        </m:num>
                        <m:den>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rPr>
                            <m:t>𝑏</m:t>
                          </m:r>
                        </m:den>
                      </m:f>
                      <m:nary>
                        <m:naryPr>
                          <m:chr m:val="∑"/>
                          <m:ctrlPr>
                            <a:rPr lang="en-IN" sz="2400" i="1">
                              <a:latin typeface="Cambria Math" panose="02040503050406030204" pitchFamily="18" charset="0"/>
                            </a:rPr>
                          </m:ctrlPr>
                        </m:naryPr>
                        <m:sub>
                          <m:r>
                            <m:rPr>
                              <m:brk m:alnAt="23"/>
                            </m:rPr>
                            <a:rPr lang="en-IN" sz="2400" i="1">
                              <a:latin typeface="Cambria Math" panose="02040503050406030204" pitchFamily="18" charset="0"/>
                            </a:rPr>
                            <m:t>𝑗</m:t>
                          </m:r>
                          <m:r>
                            <a:rPr lang="en-IN" sz="2400" i="1">
                              <a:latin typeface="Cambria Math" panose="02040503050406030204" pitchFamily="18" charset="0"/>
                            </a:rPr>
                            <m:t>=1</m:t>
                          </m:r>
                        </m:sub>
                        <m:sup>
                          <m:sSub>
                            <m:sSubPr>
                              <m:ctrlPr>
                                <a:rPr lang="en-IN" sz="2400" i="1">
                                  <a:latin typeface="Cambria Math" panose="02040503050406030204" pitchFamily="18" charset="0"/>
                                </a:rPr>
                              </m:ctrlPr>
                            </m:sSubPr>
                            <m:e>
                              <m:r>
                                <a:rPr lang="en-IN" sz="2400" i="1">
                                  <a:latin typeface="Cambria Math" panose="02040503050406030204" pitchFamily="18" charset="0"/>
                                </a:rPr>
                                <m:t>𝑛</m:t>
                              </m:r>
                            </m:e>
                            <m:sub>
                              <m:r>
                                <a:rPr lang="en-IN" sz="2400" i="1">
                                  <a:latin typeface="Cambria Math" panose="02040503050406030204" pitchFamily="18" charset="0"/>
                                </a:rPr>
                                <m:t>𝑖</m:t>
                              </m:r>
                            </m:sub>
                          </m:sSub>
                          <m:r>
                            <a:rPr lang="en-IN" sz="2400" b="0" i="1" smtClean="0">
                              <a:latin typeface="Cambria Math" panose="02040503050406030204" pitchFamily="18" charset="0"/>
                            </a:rPr>
                            <m:t>−</m:t>
                          </m:r>
                          <m:r>
                            <a:rPr lang="en-IN" sz="2400" b="0" i="1" smtClean="0">
                              <a:latin typeface="Cambria Math" panose="02040503050406030204" pitchFamily="18" charset="0"/>
                            </a:rPr>
                            <m:t>𝑏</m:t>
                          </m:r>
                        </m:sup>
                        <m:e>
                          <m:sSub>
                            <m:sSubPr>
                              <m:ctrlPr>
                                <a:rPr lang="en-IN" sz="2400" i="1">
                                  <a:latin typeface="Cambria Math" panose="02040503050406030204" pitchFamily="18" charset="0"/>
                                </a:rPr>
                              </m:ctrlPr>
                            </m:sSubPr>
                            <m:e>
                              <m:r>
                                <a:rPr lang="en-IN" sz="2400" i="1">
                                  <a:latin typeface="Cambria Math" panose="02040503050406030204" pitchFamily="18" charset="0"/>
                                </a:rPr>
                                <m:t>𝑥</m:t>
                              </m:r>
                            </m:e>
                            <m:sub>
                              <m:r>
                                <a:rPr lang="en-IN" sz="2400" i="1">
                                  <a:latin typeface="Cambria Math" panose="02040503050406030204" pitchFamily="18" charset="0"/>
                                </a:rPr>
                                <m:t>𝑖𝑗</m:t>
                              </m:r>
                            </m:sub>
                          </m:sSub>
                        </m:e>
                      </m:nary>
                    </m:oMath>
                  </m:oMathPara>
                </a14:m>
                <a:endParaRPr lang="en-US" sz="2400" dirty="0"/>
              </a:p>
              <a:p>
                <a:endParaRPr lang="en-US" sz="2400" dirty="0"/>
              </a:p>
            </p:txBody>
          </p:sp>
        </mc:Choice>
        <mc:Fallback xmlns="">
          <p:sp>
            <p:nvSpPr>
              <p:cNvPr id="9" name="TextBox 8">
                <a:extLst>
                  <a:ext uri="{FF2B5EF4-FFF2-40B4-BE49-F238E27FC236}">
                    <a16:creationId xmlns:a16="http://schemas.microsoft.com/office/drawing/2014/main" id="{2BD7AA5C-35B7-40CD-42A3-D09DD893E23F}"/>
                  </a:ext>
                </a:extLst>
              </p:cNvPr>
              <p:cNvSpPr txBox="1">
                <a:spLocks noRot="1" noChangeAspect="1" noMove="1" noResize="1" noEditPoints="1" noAdjustHandles="1" noChangeArrowheads="1" noChangeShapeType="1" noTextEdit="1"/>
              </p:cNvSpPr>
              <p:nvPr/>
            </p:nvSpPr>
            <p:spPr>
              <a:xfrm>
                <a:off x="627319" y="1254632"/>
                <a:ext cx="11015332" cy="5176802"/>
              </a:xfrm>
              <a:prstGeom prst="rect">
                <a:avLst/>
              </a:prstGeom>
              <a:blipFill>
                <a:blip r:embed="rId3"/>
                <a:stretch>
                  <a:fillRect l="-885" t="-942"/>
                </a:stretch>
              </a:blipFill>
            </p:spPr>
            <p:txBody>
              <a:bodyPr/>
              <a:lstStyle/>
              <a:p>
                <a:r>
                  <a:rPr lang="en-IN">
                    <a:noFill/>
                  </a:rPr>
                  <a:t> </a:t>
                </a:r>
              </a:p>
            </p:txBody>
          </p:sp>
        </mc:Fallback>
      </mc:AlternateContent>
    </p:spTree>
    <p:extLst>
      <p:ext uri="{BB962C8B-B14F-4D97-AF65-F5344CB8AC3E}">
        <p14:creationId xmlns:p14="http://schemas.microsoft.com/office/powerpoint/2010/main" val="87857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406F1-AD7F-7AD2-C6B8-FB5D239A1B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7A5FD78-4DDE-76D0-D811-AD8E7CAD5D23}"/>
              </a:ext>
            </a:extLst>
          </p:cNvPr>
          <p:cNvSpPr>
            <a:spLocks noGrp="1"/>
          </p:cNvSpPr>
          <p:nvPr>
            <p:ph type="title"/>
          </p:nvPr>
        </p:nvSpPr>
        <p:spPr>
          <a:xfrm>
            <a:off x="581709" y="466354"/>
            <a:ext cx="10889796" cy="713857"/>
          </a:xfrm>
        </p:spPr>
        <p:txBody>
          <a:bodyPr/>
          <a:lstStyle/>
          <a:p>
            <a:r>
              <a:rPr lang="en-US" dirty="0">
                <a:solidFill>
                  <a:schemeClr val="accent1">
                    <a:lumMod val="50000"/>
                  </a:schemeClr>
                </a:solidFill>
              </a:rPr>
              <a:t>Expected Payoffs</a:t>
            </a:r>
          </a:p>
        </p:txBody>
      </p:sp>
      <p:sp>
        <p:nvSpPr>
          <p:cNvPr id="7" name="Slide Number Placeholder 6">
            <a:extLst>
              <a:ext uri="{FF2B5EF4-FFF2-40B4-BE49-F238E27FC236}">
                <a16:creationId xmlns:a16="http://schemas.microsoft.com/office/drawing/2014/main" id="{7E9FF473-5DB7-2F02-101A-A7B2B026276F}"/>
              </a:ext>
            </a:extLst>
          </p:cNvPr>
          <p:cNvSpPr>
            <a:spLocks noGrp="1"/>
          </p:cNvSpPr>
          <p:nvPr>
            <p:ph type="sldNum" sz="quarter" idx="29"/>
          </p:nvPr>
        </p:nvSpPr>
        <p:spPr/>
        <p:txBody>
          <a:bodyPr/>
          <a:lstStyle/>
          <a:p>
            <a:fld id="{47FEACEE-25B4-4A2D-B147-27296E36371D}" type="slidenum">
              <a:rPr lang="en-US" altLang="zh-CN" sz="2000" smtClean="0"/>
              <a:pPr/>
              <a:t>7</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2C9538-EEE0-1A9E-C6FA-43AC9D07F582}"/>
                  </a:ext>
                </a:extLst>
              </p:cNvPr>
              <p:cNvSpPr txBox="1"/>
              <p:nvPr/>
            </p:nvSpPr>
            <p:spPr>
              <a:xfrm>
                <a:off x="6326372" y="1158939"/>
                <a:ext cx="5103628" cy="4893647"/>
              </a:xfrm>
              <a:prstGeom prst="rect">
                <a:avLst/>
              </a:prstGeom>
            </p:spPr>
            <p:txBody>
              <a:bodyPr wrap="square" rtlCol="0">
                <a:spAutoFit/>
              </a:bodyPr>
              <a:lstStyle/>
              <a:p>
                <a:r>
                  <a:rPr lang="en-US" sz="2400" dirty="0"/>
                  <a:t>To investigate this behavior, they calculated the </a:t>
                </a:r>
                <a:r>
                  <a:rPr lang="en-US" sz="2400" b="1" dirty="0"/>
                  <a:t>average win fraction</a:t>
                </a:r>
                <a:r>
                  <a:rPr lang="en-US" sz="2400" dirty="0"/>
                  <a:t> </a:t>
                </a:r>
                <a:r>
                  <a:rPr lang="en-US" sz="2400" b="1" dirty="0"/>
                  <a:t>across</a:t>
                </a:r>
                <a:r>
                  <a:rPr lang="en-US" sz="2400" dirty="0"/>
                  <a:t> </a:t>
                </a:r>
                <a:r>
                  <a:rPr lang="en-US" sz="2400" b="1" dirty="0"/>
                  <a:t>the player population</a:t>
                </a:r>
                <a:r>
                  <a:rPr lang="en-US" sz="2400" dirty="0"/>
                  <a:t> for the final games each player played — specifically, the </a:t>
                </a:r>
                <a14:m>
                  <m:oMath xmlns:m="http://schemas.openxmlformats.org/officeDocument/2006/math">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𝒏</m:t>
                        </m:r>
                      </m:e>
                      <m:sub>
                        <m:r>
                          <a:rPr lang="en-IN" sz="2400" b="1" i="1" smtClean="0">
                            <a:latin typeface="Cambria Math" panose="02040503050406030204" pitchFamily="18" charset="0"/>
                          </a:rPr>
                          <m:t>𝒊</m:t>
                        </m:r>
                      </m:sub>
                    </m:sSub>
                  </m:oMath>
                </a14:m>
                <a:r>
                  <a:rPr lang="en-US" sz="2400" b="1" dirty="0"/>
                  <a:t>-th game</a:t>
                </a:r>
                <a:r>
                  <a:rPr lang="en-US" sz="2400" dirty="0"/>
                  <a:t> (their last game before quitting), the </a:t>
                </a:r>
                <a14:m>
                  <m:oMath xmlns:m="http://schemas.openxmlformats.org/officeDocument/2006/math">
                    <m:r>
                      <a:rPr lang="en-IN" sz="2400" b="1" i="1" smtClean="0">
                        <a:latin typeface="Cambria Math" panose="02040503050406030204" pitchFamily="18" charset="0"/>
                      </a:rPr>
                      <m:t>(</m:t>
                    </m:r>
                    <m:sSub>
                      <m:sSubPr>
                        <m:ctrlPr>
                          <a:rPr lang="en-IN" sz="2400" b="1" i="1" smtClean="0">
                            <a:latin typeface="Cambria Math" panose="02040503050406030204" pitchFamily="18" charset="0"/>
                          </a:rPr>
                        </m:ctrlPr>
                      </m:sSubPr>
                      <m:e>
                        <m:r>
                          <a:rPr lang="en-IN" sz="2400" b="1" i="1" smtClean="0">
                            <a:latin typeface="Cambria Math" panose="02040503050406030204" pitchFamily="18" charset="0"/>
                          </a:rPr>
                          <m:t>𝒏</m:t>
                        </m:r>
                      </m:e>
                      <m:sub>
                        <m:r>
                          <a:rPr lang="en-IN" sz="2400" b="1" i="1" smtClean="0">
                            <a:latin typeface="Cambria Math" panose="02040503050406030204" pitchFamily="18" charset="0"/>
                          </a:rPr>
                          <m:t>𝒊</m:t>
                        </m:r>
                      </m:sub>
                    </m:sSub>
                    <m:r>
                      <a:rPr lang="en-IN" sz="2400" b="1" i="1" smtClean="0">
                        <a:latin typeface="Cambria Math" panose="02040503050406030204" pitchFamily="18" charset="0"/>
                      </a:rPr>
                      <m:t>−</m:t>
                    </m:r>
                    <m:r>
                      <a:rPr lang="en-IN" sz="2400" b="1" i="1" smtClean="0">
                        <a:latin typeface="Cambria Math" panose="02040503050406030204" pitchFamily="18" charset="0"/>
                      </a:rPr>
                      <m:t>𝟏</m:t>
                    </m:r>
                    <m:r>
                      <a:rPr lang="en-IN" sz="2400" b="1" i="1" smtClean="0">
                        <a:latin typeface="Cambria Math" panose="02040503050406030204" pitchFamily="18" charset="0"/>
                      </a:rPr>
                      <m:t>)</m:t>
                    </m:r>
                  </m:oMath>
                </a14:m>
                <a:r>
                  <a:rPr lang="en-US" sz="2400" b="1" dirty="0"/>
                  <a:t>-th game</a:t>
                </a:r>
                <a:r>
                  <a:rPr lang="en-US" sz="2400" dirty="0"/>
                  <a:t> (second-to-last), and so on. These results are illustrated in </a:t>
                </a:r>
                <a:r>
                  <a:rPr lang="en-US" sz="2400" b="1" dirty="0"/>
                  <a:t>Figure 1 (left)</a:t>
                </a:r>
                <a:r>
                  <a:rPr lang="en-US" sz="2400" dirty="0"/>
                  <a:t>. The figure reveals a clear </a:t>
                </a:r>
                <a:r>
                  <a:rPr lang="en-US" sz="2400" i="1" dirty="0"/>
                  <a:t>"quitting boundary layer,"</a:t>
                </a:r>
                <a:r>
                  <a:rPr lang="en-US" sz="2400" dirty="0"/>
                  <a:t> suggesting that players are more likely to stop playing after experiencing a series of losses.</a:t>
                </a:r>
              </a:p>
            </p:txBody>
          </p:sp>
        </mc:Choice>
        <mc:Fallback xmlns="">
          <p:sp>
            <p:nvSpPr>
              <p:cNvPr id="9" name="TextBox 8">
                <a:extLst>
                  <a:ext uri="{FF2B5EF4-FFF2-40B4-BE49-F238E27FC236}">
                    <a16:creationId xmlns:a16="http://schemas.microsoft.com/office/drawing/2014/main" id="{662C9538-EEE0-1A9E-C6FA-43AC9D07F582}"/>
                  </a:ext>
                </a:extLst>
              </p:cNvPr>
              <p:cNvSpPr txBox="1">
                <a:spLocks noRot="1" noChangeAspect="1" noMove="1" noResize="1" noEditPoints="1" noAdjustHandles="1" noChangeArrowheads="1" noChangeShapeType="1" noTextEdit="1"/>
              </p:cNvSpPr>
              <p:nvPr/>
            </p:nvSpPr>
            <p:spPr>
              <a:xfrm>
                <a:off x="6326372" y="1158939"/>
                <a:ext cx="5103628" cy="4893647"/>
              </a:xfrm>
              <a:prstGeom prst="rect">
                <a:avLst/>
              </a:prstGeom>
              <a:blipFill>
                <a:blip r:embed="rId3"/>
                <a:stretch>
                  <a:fillRect l="-1912" t="-996" r="-2151" b="-1868"/>
                </a:stretch>
              </a:blipFill>
            </p:spPr>
            <p:txBody>
              <a:bodyPr/>
              <a:lstStyle/>
              <a:p>
                <a:r>
                  <a:rPr lang="en-IN">
                    <a:noFill/>
                  </a:rPr>
                  <a:t> </a:t>
                </a:r>
              </a:p>
            </p:txBody>
          </p:sp>
        </mc:Fallback>
      </mc:AlternateContent>
      <p:pic>
        <p:nvPicPr>
          <p:cNvPr id="4" name="Picture 3">
            <a:extLst>
              <a:ext uri="{FF2B5EF4-FFF2-40B4-BE49-F238E27FC236}">
                <a16:creationId xmlns:a16="http://schemas.microsoft.com/office/drawing/2014/main" id="{2CE18171-FCD0-4325-BA22-4E5B214E1759}"/>
              </a:ext>
            </a:extLst>
          </p:cNvPr>
          <p:cNvPicPr>
            <a:picLocks noChangeAspect="1"/>
          </p:cNvPicPr>
          <p:nvPr/>
        </p:nvPicPr>
        <p:blipFill>
          <a:blip r:embed="rId4"/>
          <a:stretch>
            <a:fillRect/>
          </a:stretch>
        </p:blipFill>
        <p:spPr>
          <a:xfrm>
            <a:off x="509281" y="1261939"/>
            <a:ext cx="5338626" cy="4374944"/>
          </a:xfrm>
          <a:prstGeom prst="rect">
            <a:avLst/>
          </a:prstGeom>
        </p:spPr>
      </p:pic>
      <p:sp>
        <p:nvSpPr>
          <p:cNvPr id="6" name="TextBox 5">
            <a:extLst>
              <a:ext uri="{FF2B5EF4-FFF2-40B4-BE49-F238E27FC236}">
                <a16:creationId xmlns:a16="http://schemas.microsoft.com/office/drawing/2014/main" id="{1DD0D8FC-2AE8-E2B2-F6BF-D00405733B0A}"/>
              </a:ext>
            </a:extLst>
          </p:cNvPr>
          <p:cNvSpPr txBox="1"/>
          <p:nvPr/>
        </p:nvSpPr>
        <p:spPr>
          <a:xfrm>
            <a:off x="531621" y="5575415"/>
            <a:ext cx="5752214" cy="1077218"/>
          </a:xfrm>
          <a:prstGeom prst="rect">
            <a:avLst/>
          </a:prstGeom>
          <a:noFill/>
        </p:spPr>
        <p:txBody>
          <a:bodyPr wrap="square">
            <a:spAutoFit/>
          </a:bodyPr>
          <a:lstStyle/>
          <a:p>
            <a:r>
              <a:rPr lang="en-US" sz="1600" dirty="0"/>
              <a:t>Grey symbols correspond to 50/50 games, blue symbols to H2H games from the 2013/14 season; shapes correspond to different sports as summarized in the legend. The blue shaded region on the left corresponds to the “quitting boundary layer.”</a:t>
            </a:r>
            <a:endParaRPr lang="en-IN" sz="1600" dirty="0"/>
          </a:p>
        </p:txBody>
      </p:sp>
    </p:spTree>
    <p:extLst>
      <p:ext uri="{BB962C8B-B14F-4D97-AF65-F5344CB8AC3E}">
        <p14:creationId xmlns:p14="http://schemas.microsoft.com/office/powerpoint/2010/main" val="2506806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BA1F6-CF9D-76F8-9716-CF78A5B9D93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BF7D750-2A08-82FC-7B53-2A099770D242}"/>
              </a:ext>
            </a:extLst>
          </p:cNvPr>
          <p:cNvSpPr>
            <a:spLocks noGrp="1"/>
          </p:cNvSpPr>
          <p:nvPr>
            <p:ph type="title"/>
          </p:nvPr>
        </p:nvSpPr>
        <p:spPr>
          <a:xfrm>
            <a:off x="581709" y="466354"/>
            <a:ext cx="10889796" cy="713857"/>
          </a:xfrm>
        </p:spPr>
        <p:txBody>
          <a:bodyPr/>
          <a:lstStyle/>
          <a:p>
            <a:r>
              <a:rPr lang="en-US" dirty="0">
                <a:solidFill>
                  <a:schemeClr val="accent1">
                    <a:lumMod val="50000"/>
                  </a:schemeClr>
                </a:solidFill>
              </a:rPr>
              <a:t>Expected Payoffs</a:t>
            </a:r>
          </a:p>
        </p:txBody>
      </p:sp>
      <p:sp>
        <p:nvSpPr>
          <p:cNvPr id="7" name="Slide Number Placeholder 6">
            <a:extLst>
              <a:ext uri="{FF2B5EF4-FFF2-40B4-BE49-F238E27FC236}">
                <a16:creationId xmlns:a16="http://schemas.microsoft.com/office/drawing/2014/main" id="{8C7D3468-035E-2955-191A-C990971E4AB2}"/>
              </a:ext>
            </a:extLst>
          </p:cNvPr>
          <p:cNvSpPr>
            <a:spLocks noGrp="1"/>
          </p:cNvSpPr>
          <p:nvPr>
            <p:ph type="sldNum" sz="quarter" idx="29"/>
          </p:nvPr>
        </p:nvSpPr>
        <p:spPr/>
        <p:txBody>
          <a:bodyPr/>
          <a:lstStyle/>
          <a:p>
            <a:fld id="{47FEACEE-25B4-4A2D-B147-27296E36371D}" type="slidenum">
              <a:rPr lang="en-US" altLang="zh-CN" sz="2000" smtClean="0"/>
              <a:pPr/>
              <a:t>8</a:t>
            </a:fld>
            <a:endParaRPr lang="en-US" altLang="zh-CN" sz="2000" dirty="0"/>
          </a:p>
        </p:txBody>
      </p:sp>
      <p:sp>
        <p:nvSpPr>
          <p:cNvPr id="9" name="TextBox 8">
            <a:extLst>
              <a:ext uri="{FF2B5EF4-FFF2-40B4-BE49-F238E27FC236}">
                <a16:creationId xmlns:a16="http://schemas.microsoft.com/office/drawing/2014/main" id="{0B955C0D-F926-DB9C-9EC8-F2A5DC62D8C1}"/>
              </a:ext>
            </a:extLst>
          </p:cNvPr>
          <p:cNvSpPr txBox="1"/>
          <p:nvPr/>
        </p:nvSpPr>
        <p:spPr>
          <a:xfrm>
            <a:off x="6326372" y="1158939"/>
            <a:ext cx="5103628" cy="3785652"/>
          </a:xfrm>
          <a:prstGeom prst="rect">
            <a:avLst/>
          </a:prstGeom>
        </p:spPr>
        <p:txBody>
          <a:bodyPr wrap="square" rtlCol="0">
            <a:spAutoFit/>
          </a:bodyPr>
          <a:lstStyle/>
          <a:p>
            <a:r>
              <a:rPr lang="en-US" sz="2400" dirty="0"/>
              <a:t>Their data reveal </a:t>
            </a:r>
            <a:r>
              <a:rPr lang="en-US" sz="2400" b="1" dirty="0"/>
              <a:t>clear trends</a:t>
            </a:r>
            <a:r>
              <a:rPr lang="en-US" sz="2400" dirty="0"/>
              <a:t>: </a:t>
            </a:r>
          </a:p>
          <a:p>
            <a:endParaRPr lang="en-US" sz="2400" dirty="0"/>
          </a:p>
          <a:p>
            <a:r>
              <a:rPr lang="en-US" sz="2400" dirty="0"/>
              <a:t>players who play the fewest games have a lower average win fraction of 0.48 (across all four sports), while those who play the most have a significantly higher average of 0.61. This systematic difference suggests that the </a:t>
            </a:r>
            <a:r>
              <a:rPr lang="en-US" sz="2400" b="1" dirty="0"/>
              <a:t>game outcomes are not driven purely by chance</a:t>
            </a:r>
            <a:r>
              <a:rPr lang="en-US" sz="2400" dirty="0"/>
              <a:t>.</a:t>
            </a:r>
          </a:p>
        </p:txBody>
      </p:sp>
      <p:pic>
        <p:nvPicPr>
          <p:cNvPr id="4" name="Picture 3">
            <a:extLst>
              <a:ext uri="{FF2B5EF4-FFF2-40B4-BE49-F238E27FC236}">
                <a16:creationId xmlns:a16="http://schemas.microsoft.com/office/drawing/2014/main" id="{88486496-8D7B-9397-4835-EF398F602500}"/>
              </a:ext>
            </a:extLst>
          </p:cNvPr>
          <p:cNvPicPr>
            <a:picLocks noChangeAspect="1"/>
          </p:cNvPicPr>
          <p:nvPr/>
        </p:nvPicPr>
        <p:blipFill>
          <a:blip r:embed="rId3"/>
          <a:srcRect/>
          <a:stretch/>
        </p:blipFill>
        <p:spPr>
          <a:xfrm>
            <a:off x="669088" y="1261939"/>
            <a:ext cx="5019012" cy="4374944"/>
          </a:xfrm>
          <a:prstGeom prst="rect">
            <a:avLst/>
          </a:prstGeom>
        </p:spPr>
      </p:pic>
      <p:sp>
        <p:nvSpPr>
          <p:cNvPr id="6" name="TextBox 5">
            <a:extLst>
              <a:ext uri="{FF2B5EF4-FFF2-40B4-BE49-F238E27FC236}">
                <a16:creationId xmlns:a16="http://schemas.microsoft.com/office/drawing/2014/main" id="{386C1C07-C756-C6B0-63C9-B97AB5AF3173}"/>
              </a:ext>
            </a:extLst>
          </p:cNvPr>
          <p:cNvSpPr txBox="1"/>
          <p:nvPr/>
        </p:nvSpPr>
        <p:spPr>
          <a:xfrm>
            <a:off x="531621" y="5617947"/>
            <a:ext cx="5752214" cy="830997"/>
          </a:xfrm>
          <a:prstGeom prst="rect">
            <a:avLst/>
          </a:prstGeom>
          <a:noFill/>
        </p:spPr>
        <p:txBody>
          <a:bodyPr wrap="square">
            <a:spAutoFit/>
          </a:bodyPr>
          <a:lstStyle/>
          <a:p>
            <a:r>
              <a:rPr lang="en-US" sz="1600" dirty="0"/>
              <a:t>Filled symbols correspond the 2014/15 season; empty symbols correspond to the 2013/14 season. Light blue boxes are standard IQR box-and-whisker plots.</a:t>
            </a:r>
            <a:endParaRPr lang="en-IN" sz="1600" dirty="0"/>
          </a:p>
        </p:txBody>
      </p:sp>
    </p:spTree>
    <p:extLst>
      <p:ext uri="{BB962C8B-B14F-4D97-AF65-F5344CB8AC3E}">
        <p14:creationId xmlns:p14="http://schemas.microsoft.com/office/powerpoint/2010/main" val="18068946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A5449-6EA4-C101-05F5-B070E1521AD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1FE9136-4B4E-F356-D362-771F6B932BF4}"/>
              </a:ext>
            </a:extLst>
          </p:cNvPr>
          <p:cNvSpPr>
            <a:spLocks noGrp="1"/>
          </p:cNvSpPr>
          <p:nvPr>
            <p:ph type="title"/>
          </p:nvPr>
        </p:nvSpPr>
        <p:spPr>
          <a:xfrm>
            <a:off x="581709" y="647107"/>
            <a:ext cx="10889796" cy="1418998"/>
          </a:xfrm>
        </p:spPr>
        <p:txBody>
          <a:bodyPr/>
          <a:lstStyle/>
          <a:p>
            <a:r>
              <a:rPr lang="en-US" dirty="0">
                <a:solidFill>
                  <a:schemeClr val="accent1">
                    <a:lumMod val="50000"/>
                  </a:schemeClr>
                </a:solidFill>
              </a:rPr>
              <a:t>Persistence in Skill</a:t>
            </a:r>
          </a:p>
        </p:txBody>
      </p:sp>
      <p:sp>
        <p:nvSpPr>
          <p:cNvPr id="7" name="Slide Number Placeholder 6">
            <a:extLst>
              <a:ext uri="{FF2B5EF4-FFF2-40B4-BE49-F238E27FC236}">
                <a16:creationId xmlns:a16="http://schemas.microsoft.com/office/drawing/2014/main" id="{70A17FB4-5EAA-0069-37A4-946BD021F6A0}"/>
              </a:ext>
            </a:extLst>
          </p:cNvPr>
          <p:cNvSpPr>
            <a:spLocks noGrp="1"/>
          </p:cNvSpPr>
          <p:nvPr>
            <p:ph type="sldNum" sz="quarter" idx="29"/>
          </p:nvPr>
        </p:nvSpPr>
        <p:spPr/>
        <p:txBody>
          <a:bodyPr/>
          <a:lstStyle/>
          <a:p>
            <a:fld id="{47FEACEE-25B4-4A2D-B147-27296E36371D}" type="slidenum">
              <a:rPr lang="en-US" altLang="zh-CN" sz="2000" smtClean="0"/>
              <a:pPr/>
              <a:t>9</a:t>
            </a:fld>
            <a:endParaRPr lang="en-US" altLang="zh-CN" sz="20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AF50AF7-DC45-9830-A613-1210CDF29172}"/>
                  </a:ext>
                </a:extLst>
              </p:cNvPr>
              <p:cNvSpPr txBox="1"/>
              <p:nvPr/>
            </p:nvSpPr>
            <p:spPr>
              <a:xfrm>
                <a:off x="637953" y="1339696"/>
                <a:ext cx="11100391" cy="5262979"/>
              </a:xfrm>
              <a:prstGeom prst="rect">
                <a:avLst/>
              </a:prstGeom>
            </p:spPr>
            <p:txBody>
              <a:bodyPr wrap="square" rtlCol="0">
                <a:spAutoFit/>
              </a:bodyPr>
              <a:lstStyle/>
              <a:p>
                <a:r>
                  <a:rPr lang="en-US" sz="2400" b="1" dirty="0">
                    <a:solidFill>
                      <a:schemeClr val="accent1">
                        <a:lumMod val="50000"/>
                      </a:schemeClr>
                    </a:solidFill>
                  </a:rPr>
                  <a:t>Hypothesis</a:t>
                </a:r>
                <a:r>
                  <a:rPr lang="en-US" sz="2400" b="1" dirty="0"/>
                  <a:t>: Skill</a:t>
                </a:r>
                <a:r>
                  <a:rPr lang="en-US" sz="2400" dirty="0"/>
                  <a:t> is an intrinsic quality of a fantasy player and </a:t>
                </a:r>
                <a:r>
                  <a:rPr lang="en-US" sz="2400" b="1" dirty="0"/>
                  <a:t>does not change significantly over the course of the season</a:t>
                </a:r>
                <a:r>
                  <a:rPr lang="en-US" sz="2400" dirty="0"/>
                  <a:t>. </a:t>
                </a:r>
              </a:p>
              <a:p>
                <a:endParaRPr lang="en-US" sz="2400" b="1" dirty="0">
                  <a:solidFill>
                    <a:schemeClr val="accent1">
                      <a:lumMod val="50000"/>
                    </a:schemeClr>
                  </a:solidFill>
                </a:endParaRPr>
              </a:p>
              <a:p>
                <a:r>
                  <a:rPr lang="en-US" sz="2400" b="1" dirty="0">
                    <a:solidFill>
                      <a:schemeClr val="accent1">
                        <a:lumMod val="50000"/>
                      </a:schemeClr>
                    </a:solidFill>
                  </a:rPr>
                  <a:t>Note</a:t>
                </a:r>
                <a:r>
                  <a:rPr lang="en-US" sz="2400" b="1" dirty="0"/>
                  <a:t>: </a:t>
                </a:r>
                <a:r>
                  <a:rPr lang="en-US" sz="2400" dirty="0"/>
                  <a:t>If this is the case, we expect to observe a </a:t>
                </a:r>
                <a:r>
                  <a:rPr lang="en-US" sz="2400" b="1" dirty="0"/>
                  <a:t>distribution of underlying skill (win fractions) </a:t>
                </a:r>
                <a:r>
                  <a:rPr lang="en-US" sz="2400" dirty="0"/>
                  <a:t>across the playing population in which the win fraction of each individual player in the </a:t>
                </a:r>
                <a:r>
                  <a:rPr lang="en-US" sz="2400" b="1" dirty="0"/>
                  <a:t>first half</a:t>
                </a:r>
                <a:r>
                  <a:rPr lang="en-US" sz="2400" dirty="0"/>
                  <a:t> of the season is </a:t>
                </a:r>
                <a:r>
                  <a:rPr lang="en-US" sz="2400" b="1" dirty="0"/>
                  <a:t>correlated</a:t>
                </a:r>
                <a:r>
                  <a:rPr lang="en-US" sz="2400" dirty="0"/>
                  <a:t> with that player’s win fraction in the </a:t>
                </a:r>
                <a:r>
                  <a:rPr lang="en-US" sz="2400" b="1" dirty="0"/>
                  <a:t>second half.</a:t>
                </a:r>
              </a:p>
              <a:p>
                <a:endParaRPr lang="en-US" sz="2400" dirty="0"/>
              </a:p>
              <a:p>
                <a:r>
                  <a:rPr lang="en-US" sz="2400" dirty="0"/>
                  <a:t>So, they plot the win fractions of each player for the first half of the season (P) versus the win fraction for the second half of the season (Q) for each player. </a:t>
                </a:r>
              </a:p>
              <a:p>
                <a:r>
                  <a:rPr lang="en-US" sz="2400" dirty="0"/>
                  <a:t>(Note that here and in all subsequent calculations, the quitting boundary </a:t>
                </a:r>
              </a:p>
              <a:p>
                <a:r>
                  <a:rPr lang="en-US" sz="2400" dirty="0"/>
                  <a:t>layer has been removed.)</a:t>
                </a:r>
              </a:p>
              <a:p>
                <a14:m>
                  <m:oMath xmlns:m="http://schemas.openxmlformats.org/officeDocument/2006/math">
                    <m:r>
                      <a:rPr lang="en-IN" sz="2400" i="1">
                        <a:latin typeface="Cambria Math" panose="02040503050406030204" pitchFamily="18" charset="0"/>
                      </a:rPr>
                      <m:t>𝑃</m:t>
                    </m:r>
                  </m:oMath>
                </a14:m>
                <a:r>
                  <a:rPr lang="en-IN" sz="2400" dirty="0"/>
                  <a:t> is the win fraction of a random person on 1</a:t>
                </a:r>
                <a:r>
                  <a:rPr lang="en-IN" sz="2400" baseline="30000" dirty="0"/>
                  <a:t>st</a:t>
                </a:r>
                <a:r>
                  <a:rPr lang="en-IN" sz="2400" dirty="0"/>
                  <a:t> half.</a:t>
                </a:r>
              </a:p>
              <a:p>
                <a14:m>
                  <m:oMath xmlns:m="http://schemas.openxmlformats.org/officeDocument/2006/math">
                    <m:r>
                      <a:rPr lang="en-IN" sz="2400" i="1">
                        <a:latin typeface="Cambria Math" panose="02040503050406030204" pitchFamily="18" charset="0"/>
                      </a:rPr>
                      <m:t>𝑄</m:t>
                    </m:r>
                    <m:r>
                      <a:rPr lang="en-IN" sz="2400" b="0" i="0" smtClean="0">
                        <a:latin typeface="Cambria Math" panose="02040503050406030204" pitchFamily="18" charset="0"/>
                      </a:rPr>
                      <m:t> </m:t>
                    </m:r>
                  </m:oMath>
                </a14:m>
                <a:r>
                  <a:rPr lang="en-IN" sz="2400" dirty="0"/>
                  <a:t>is the win fraction of a random person on 2</a:t>
                </a:r>
                <a:r>
                  <a:rPr lang="en-IN" sz="2400" baseline="30000" dirty="0"/>
                  <a:t>nd</a:t>
                </a:r>
                <a:r>
                  <a:rPr lang="en-IN" sz="2400" dirty="0"/>
                  <a:t> half. </a:t>
                </a:r>
              </a:p>
            </p:txBody>
          </p:sp>
        </mc:Choice>
        <mc:Fallback xmlns="">
          <p:sp>
            <p:nvSpPr>
              <p:cNvPr id="9" name="TextBox 8">
                <a:extLst>
                  <a:ext uri="{FF2B5EF4-FFF2-40B4-BE49-F238E27FC236}">
                    <a16:creationId xmlns:a16="http://schemas.microsoft.com/office/drawing/2014/main" id="{AAF50AF7-DC45-9830-A613-1210CDF29172}"/>
                  </a:ext>
                </a:extLst>
              </p:cNvPr>
              <p:cNvSpPr txBox="1">
                <a:spLocks noRot="1" noChangeAspect="1" noMove="1" noResize="1" noEditPoints="1" noAdjustHandles="1" noChangeArrowheads="1" noChangeShapeType="1" noTextEdit="1"/>
              </p:cNvSpPr>
              <p:nvPr/>
            </p:nvSpPr>
            <p:spPr>
              <a:xfrm>
                <a:off x="637953" y="1339696"/>
                <a:ext cx="11100391" cy="5262979"/>
              </a:xfrm>
              <a:prstGeom prst="rect">
                <a:avLst/>
              </a:prstGeom>
              <a:blipFill>
                <a:blip r:embed="rId3"/>
                <a:stretch>
                  <a:fillRect l="-879" t="-927" r="-220" b="-1738"/>
                </a:stretch>
              </a:blipFill>
            </p:spPr>
            <p:txBody>
              <a:bodyPr/>
              <a:lstStyle/>
              <a:p>
                <a:r>
                  <a:rPr lang="en-IN">
                    <a:noFill/>
                  </a:rPr>
                  <a:t> </a:t>
                </a:r>
              </a:p>
            </p:txBody>
          </p:sp>
        </mc:Fallback>
      </mc:AlternateContent>
    </p:spTree>
    <p:extLst>
      <p:ext uri="{BB962C8B-B14F-4D97-AF65-F5344CB8AC3E}">
        <p14:creationId xmlns:p14="http://schemas.microsoft.com/office/powerpoint/2010/main" val="14132109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Light Presentation_win32_v5" id="{045A9B2F-7300-4673-816B-F1EB3C673B2C}" vid="{27F8BD87-6984-44CA-8D4F-354B20CB0C1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AD9BE2-6B3D-4616-B044-300A8177DEA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4CFA8B0-C7B8-4655-A378-2962C04794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5515263-A3DE-4193-B6AA-5C449C94519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804</TotalTime>
  <Words>2023</Words>
  <Application>Microsoft Office PowerPoint</Application>
  <PresentationFormat>Widescreen</PresentationFormat>
  <Paragraphs>180</Paragraphs>
  <Slides>23</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23</vt:i4>
      </vt:variant>
    </vt:vector>
  </HeadingPairs>
  <TitlesOfParts>
    <vt:vector size="33" baseType="lpstr">
      <vt:lpstr>等线</vt:lpstr>
      <vt:lpstr>Abadi</vt:lpstr>
      <vt:lpstr>Arial</vt:lpstr>
      <vt:lpstr>Calibri</vt:lpstr>
      <vt:lpstr>Cambria Math</vt:lpstr>
      <vt:lpstr>Posterama</vt:lpstr>
      <vt:lpstr>Posterama Text Black</vt:lpstr>
      <vt:lpstr>Posterama Text SemiBold</vt:lpstr>
      <vt:lpstr>Wingdings</vt:lpstr>
      <vt:lpstr>Custom​​</vt:lpstr>
      <vt:lpstr>Paper Presentation Luck and the Law: Quantifying Chance in Fantasy Sports and Other Contests</vt:lpstr>
      <vt:lpstr>Introduction</vt:lpstr>
      <vt:lpstr>Data</vt:lpstr>
      <vt:lpstr>Distinguish Between Game of Chance or Skill</vt:lpstr>
      <vt:lpstr>Expected Payoffs</vt:lpstr>
      <vt:lpstr>Expected Payoffs</vt:lpstr>
      <vt:lpstr>Expected Payoffs</vt:lpstr>
      <vt:lpstr>Expected Payoffs</vt:lpstr>
      <vt:lpstr>Persistence in Skill</vt:lpstr>
      <vt:lpstr>Persistence in Skill</vt:lpstr>
      <vt:lpstr>Persistence in Skill</vt:lpstr>
      <vt:lpstr>Persistence in Skill</vt:lpstr>
      <vt:lpstr>Persistence in Skill</vt:lpstr>
      <vt:lpstr>Persistence in Skill</vt:lpstr>
      <vt:lpstr>Persistence in Skill</vt:lpstr>
      <vt:lpstr>Persistence in Skill</vt:lpstr>
      <vt:lpstr>Persistence in Skill</vt:lpstr>
      <vt:lpstr>Persistence in Skill</vt:lpstr>
      <vt:lpstr>Effect of Player Action</vt:lpstr>
      <vt:lpstr>Balance Skill and Chance using Game Design</vt:lpstr>
      <vt:lpstr>Balance Skill and Chance using Game Design</vt:lpstr>
      <vt:lpstr>Conclusions:  The metrics proposed by the authors quantifies the balance of skill and chance across activities. Results show that while chance can influence short-term outcomes, skill prevails over repeated play. This has implications for understanding fairness and legality in fantasy sports and beyond.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AVIRUP CHAKRABORTY</dc:creator>
  <cp:lastModifiedBy>AVIRUP CHAKRABORTY</cp:lastModifiedBy>
  <cp:revision>35</cp:revision>
  <dcterms:created xsi:type="dcterms:W3CDTF">2025-06-21T14:36:58Z</dcterms:created>
  <dcterms:modified xsi:type="dcterms:W3CDTF">2025-06-23T06:12:13Z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