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6" r:id="rId3"/>
    <p:sldId id="259" r:id="rId4"/>
    <p:sldId id="257" r:id="rId5"/>
    <p:sldId id="261" r:id="rId6"/>
    <p:sldId id="263" r:id="rId7"/>
    <p:sldId id="264" r:id="rId8"/>
    <p:sldId id="265" r:id="rId9"/>
    <p:sldId id="266" r:id="rId10"/>
    <p:sldId id="267" r:id="rId11"/>
    <p:sldId id="277" r:id="rId12"/>
    <p:sldId id="278" r:id="rId13"/>
    <p:sldId id="262" r:id="rId14"/>
    <p:sldId id="268" r:id="rId15"/>
    <p:sldId id="260" r:id="rId16"/>
    <p:sldId id="270" r:id="rId17"/>
    <p:sldId id="271" r:id="rId18"/>
    <p:sldId id="276" r:id="rId19"/>
    <p:sldId id="275" r:id="rId20"/>
    <p:sldId id="274"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2" clrIdx="0">
    <p:extLst>
      <p:ext uri="{19B8F6BF-5375-455C-9EA6-DF929625EA0E}">
        <p15:presenceInfo xmlns:p15="http://schemas.microsoft.com/office/powerpoint/2012/main" userId="92ecda70e222c9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328"/>
  </p:normalViewPr>
  <p:slideViewPr>
    <p:cSldViewPr>
      <p:cViewPr varScale="1">
        <p:scale>
          <a:sx n="83" d="100"/>
          <a:sy n="83" d="100"/>
        </p:scale>
        <p:origin x="145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24AA-4F81-BB4D-B489-9F6AA392D01E}"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75EEC-F966-D744-8CD5-9FA9D698D5C9}" type="slidenum">
              <a:rPr lang="en-US" smtClean="0"/>
              <a:t>‹#›</a:t>
            </a:fld>
            <a:endParaRPr lang="en-US"/>
          </a:p>
        </p:txBody>
      </p:sp>
    </p:spTree>
    <p:extLst>
      <p:ext uri="{BB962C8B-B14F-4D97-AF65-F5344CB8AC3E}">
        <p14:creationId xmlns:p14="http://schemas.microsoft.com/office/powerpoint/2010/main" val="117516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general overview of what we are planning to present today.</a:t>
            </a:r>
          </a:p>
          <a:p>
            <a:pPr marL="228600" indent="-228600">
              <a:buFont typeface="+mj-lt"/>
              <a:buAutoNum type="arabicPeriod"/>
            </a:pPr>
            <a:r>
              <a:rPr lang="en-US" dirty="0"/>
              <a:t>First we will give an overview of Lending club and what is the business problem we are trying to solve.</a:t>
            </a:r>
          </a:p>
          <a:p>
            <a:pPr marL="228600" indent="-228600">
              <a:buFont typeface="+mj-lt"/>
              <a:buAutoNum type="arabicPeriod"/>
            </a:pPr>
            <a:r>
              <a:rPr lang="en-US" dirty="0"/>
              <a:t>Then we will discuss about the data explanatory analysis that we performed on the data set.</a:t>
            </a:r>
          </a:p>
          <a:p>
            <a:pPr marL="228600" indent="-228600">
              <a:buFont typeface="+mj-lt"/>
              <a:buAutoNum type="arabicPeriod"/>
            </a:pPr>
            <a:r>
              <a:rPr lang="en-US" dirty="0"/>
              <a:t>Following this we will briefly discuss the about the data set, how we prepare and set up the data for our machine learning model.</a:t>
            </a:r>
          </a:p>
          <a:p>
            <a:pPr marL="228600" indent="-228600">
              <a:buFont typeface="+mj-lt"/>
              <a:buAutoNum type="arabicPeriod"/>
            </a:pPr>
            <a:r>
              <a:rPr lang="en-US" dirty="0"/>
              <a:t>After that we will take a closer look at the machine learning process and how we use the spark MLlib to implement the machine learning algorithms.</a:t>
            </a:r>
          </a:p>
          <a:p>
            <a:pPr marL="228600" indent="-228600">
              <a:buFont typeface="+mj-lt"/>
              <a:buAutoNum type="arabicPeriod"/>
            </a:pPr>
            <a:r>
              <a:rPr lang="en-US" dirty="0"/>
              <a:t>And then summary and conclusion</a:t>
            </a: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a:t>
            </a:fld>
            <a:endParaRPr lang="en-US"/>
          </a:p>
        </p:txBody>
      </p:sp>
    </p:spTree>
    <p:extLst>
      <p:ext uri="{BB962C8B-B14F-4D97-AF65-F5344CB8AC3E}">
        <p14:creationId xmlns:p14="http://schemas.microsoft.com/office/powerpoint/2010/main" val="255520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11</a:t>
            </a:fld>
            <a:endParaRPr lang="en-US"/>
          </a:p>
        </p:txBody>
      </p:sp>
    </p:spTree>
    <p:extLst>
      <p:ext uri="{BB962C8B-B14F-4D97-AF65-F5344CB8AC3E}">
        <p14:creationId xmlns:p14="http://schemas.microsoft.com/office/powerpoint/2010/main" val="236356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Though the data was good quality, we found out that we have to perform some cleanup activity.</a:t>
            </a:r>
          </a:p>
          <a:p>
            <a:pPr marL="228600" indent="-228600">
              <a:buFont typeface="+mj-lt"/>
              <a:buAutoNum type="arabicPeriod"/>
            </a:pPr>
            <a:r>
              <a:rPr lang="en-US" dirty="0"/>
              <a:t>First we removed the records which have more than 50% of missing values.</a:t>
            </a:r>
          </a:p>
          <a:p>
            <a:pPr marL="228600" indent="-228600">
              <a:buFont typeface="+mj-lt"/>
              <a:buAutoNum type="arabicPeriod"/>
            </a:pPr>
            <a:r>
              <a:rPr lang="en-US" dirty="0"/>
              <a:t>Then for better interpretation of results we convert some continuous variables into ranges.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We use </a:t>
            </a:r>
            <a:r>
              <a:rPr lang="en-US" sz="1200" b="1" kern="1200" dirty="0" err="1">
                <a:solidFill>
                  <a:schemeClr val="tx1"/>
                </a:solidFill>
                <a:effectLst/>
                <a:latin typeface="+mn-lt"/>
                <a:ea typeface="+mn-ea"/>
                <a:cs typeface="+mn-cs"/>
              </a:rPr>
              <a:t>StringIndexerAPI</a:t>
            </a:r>
            <a:r>
              <a:rPr lang="en-US" sz="1200" kern="1200" dirty="0">
                <a:solidFill>
                  <a:schemeClr val="tx1"/>
                </a:solidFill>
                <a:effectLst/>
                <a:latin typeface="+mn-lt"/>
                <a:ea typeface="+mn-ea"/>
                <a:cs typeface="+mn-cs"/>
              </a:rPr>
              <a:t> to convert the ordinal features such as borrowers experience level and </a:t>
            </a:r>
            <a:r>
              <a:rPr lang="en-US" sz="1200" b="1" kern="1200" dirty="0" err="1">
                <a:solidFill>
                  <a:schemeClr val="tx1"/>
                </a:solidFill>
                <a:effectLst/>
                <a:latin typeface="+mn-lt"/>
                <a:ea typeface="+mn-ea"/>
                <a:cs typeface="+mn-cs"/>
              </a:rPr>
              <a:t>VectorAssemblerAPI</a:t>
            </a:r>
            <a:r>
              <a:rPr lang="en-US" sz="1200" kern="1200" dirty="0">
                <a:solidFill>
                  <a:schemeClr val="tx1"/>
                </a:solidFill>
                <a:effectLst/>
                <a:latin typeface="+mn-lt"/>
                <a:ea typeface="+mn-ea"/>
                <a:cs typeface="+mn-cs"/>
              </a:rPr>
              <a:t> to convert the rest nominal features. Following which, we binary encoded the variables with binary values.</a:t>
            </a:r>
            <a:endParaRPr lang="en-US" dirty="0"/>
          </a:p>
          <a:p>
            <a:pPr marL="228600" indent="-228600">
              <a:buFont typeface="+mj-lt"/>
              <a:buAutoNum type="arabicPeriod"/>
            </a:pPr>
            <a:r>
              <a:rPr lang="en-US" dirty="0"/>
              <a:t>For our classification model we </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12</a:t>
            </a:fld>
            <a:endParaRPr lang="en-US"/>
          </a:p>
        </p:txBody>
      </p:sp>
    </p:spTree>
    <p:extLst>
      <p:ext uri="{BB962C8B-B14F-4D97-AF65-F5344CB8AC3E}">
        <p14:creationId xmlns:p14="http://schemas.microsoft.com/office/powerpoint/2010/main" val="65258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14</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 As we notice from the results, this algorithm is not performing well as compared to others. We tried to drill down the root cause for the issue, but the spark provides very abstract level API for the algorithm implementation and doesn’t provide much control on its implementation. As a side work, we try implementing this same model in R and Python, where we first calculated the Maximum Likelihood Estimator based on the distribution of each feature and used combinations of Alpha &amp; Beta values (For beta distribution) for prior. We then calculated the max posterior probability to each observations and achieved 92.6% precision.</a:t>
            </a:r>
            <a:endParaRPr lang="en-US" i="0" dirty="0"/>
          </a:p>
        </p:txBody>
      </p:sp>
      <p:sp>
        <p:nvSpPr>
          <p:cNvPr id="4" name="Slide Number Placeholder 3"/>
          <p:cNvSpPr>
            <a:spLocks noGrp="1"/>
          </p:cNvSpPr>
          <p:nvPr>
            <p:ph type="sldNum" sz="quarter" idx="10"/>
          </p:nvPr>
        </p:nvSpPr>
        <p:spPr/>
        <p:txBody>
          <a:bodyPr/>
          <a:lstStyle/>
          <a:p>
            <a:fld id="{5A075EEC-F966-D744-8CD5-9FA9D698D5C9}" type="slidenum">
              <a:rPr lang="en-US" smtClean="0"/>
              <a:t>15</a:t>
            </a:fld>
            <a:endParaRPr lang="en-US"/>
          </a:p>
        </p:txBody>
      </p:sp>
    </p:spTree>
    <p:extLst>
      <p:ext uri="{BB962C8B-B14F-4D97-AF65-F5344CB8AC3E}">
        <p14:creationId xmlns:p14="http://schemas.microsoft.com/office/powerpoint/2010/main" val="531653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16</a:t>
            </a:fld>
            <a:endParaRPr lang="en-US"/>
          </a:p>
        </p:txBody>
      </p:sp>
    </p:spTree>
    <p:extLst>
      <p:ext uri="{BB962C8B-B14F-4D97-AF65-F5344CB8AC3E}">
        <p14:creationId xmlns:p14="http://schemas.microsoft.com/office/powerpoint/2010/main" val="243787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17</a:t>
            </a:fld>
            <a:endParaRPr lang="en-US"/>
          </a:p>
        </p:txBody>
      </p:sp>
    </p:spTree>
    <p:extLst>
      <p:ext uri="{BB962C8B-B14F-4D97-AF65-F5344CB8AC3E}">
        <p14:creationId xmlns:p14="http://schemas.microsoft.com/office/powerpoint/2010/main" val="400661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18</a:t>
            </a:fld>
            <a:endParaRPr lang="en-US"/>
          </a:p>
        </p:txBody>
      </p:sp>
    </p:spTree>
    <p:extLst>
      <p:ext uri="{BB962C8B-B14F-4D97-AF65-F5344CB8AC3E}">
        <p14:creationId xmlns:p14="http://schemas.microsoft.com/office/powerpoint/2010/main" val="395341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SMOTE</a:t>
            </a:r>
            <a:r>
              <a:rPr lang="en-US" sz="1200" b="0" i="0" u="none" strike="noStrike" kern="1200" dirty="0">
                <a:solidFill>
                  <a:schemeClr val="tx1"/>
                </a:solidFill>
                <a:effectLst/>
                <a:latin typeface="+mn-lt"/>
                <a:ea typeface="+mn-ea"/>
                <a:cs typeface="+mn-cs"/>
              </a:rPr>
              <a:t> - Synthetic Minority Over-</a:t>
            </a:r>
            <a:r>
              <a:rPr lang="en-US" sz="1200" b="1" i="0" u="none" strike="noStrike" kern="1200" dirty="0">
                <a:solidFill>
                  <a:schemeClr val="tx1"/>
                </a:solidFill>
                <a:effectLst/>
                <a:latin typeface="+mn-lt"/>
                <a:ea typeface="+mn-ea"/>
                <a:cs typeface="+mn-cs"/>
              </a:rPr>
              <a:t>sampling</a:t>
            </a:r>
            <a:r>
              <a:rPr lang="en-US" sz="1200" b="0" i="0" u="none" strike="noStrike" kern="1200" dirty="0">
                <a:solidFill>
                  <a:schemeClr val="tx1"/>
                </a:solidFill>
                <a:effectLst/>
                <a:latin typeface="+mn-lt"/>
                <a:ea typeface="+mn-ea"/>
                <a:cs typeface="+mn-cs"/>
              </a:rPr>
              <a:t> Technique</a:t>
            </a: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19</a:t>
            </a:fld>
            <a:endParaRPr lang="en-US"/>
          </a:p>
        </p:txBody>
      </p:sp>
    </p:spTree>
    <p:extLst>
      <p:ext uri="{BB962C8B-B14F-4D97-AF65-F5344CB8AC3E}">
        <p14:creationId xmlns:p14="http://schemas.microsoft.com/office/powerpoint/2010/main" val="4363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3</a:t>
            </a:fld>
            <a:endParaRPr lang="en-US"/>
          </a:p>
        </p:txBody>
      </p:sp>
    </p:spTree>
    <p:extLst>
      <p:ext uri="{BB962C8B-B14F-4D97-AF65-F5344CB8AC3E}">
        <p14:creationId xmlns:p14="http://schemas.microsoft.com/office/powerpoint/2010/main" val="369289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4</a:t>
            </a:fld>
            <a:endParaRPr lang="en-US"/>
          </a:p>
        </p:txBody>
      </p:sp>
    </p:spTree>
    <p:extLst>
      <p:ext uri="{BB962C8B-B14F-4D97-AF65-F5344CB8AC3E}">
        <p14:creationId xmlns:p14="http://schemas.microsoft.com/office/powerpoint/2010/main" val="205680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5</a:t>
            </a:fld>
            <a:endParaRPr lang="en-US"/>
          </a:p>
        </p:txBody>
      </p:sp>
    </p:spTree>
    <p:extLst>
      <p:ext uri="{BB962C8B-B14F-4D97-AF65-F5344CB8AC3E}">
        <p14:creationId xmlns:p14="http://schemas.microsoft.com/office/powerpoint/2010/main" val="22827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6</a:t>
            </a:fld>
            <a:endParaRPr lang="en-US"/>
          </a:p>
        </p:txBody>
      </p:sp>
    </p:spTree>
    <p:extLst>
      <p:ext uri="{BB962C8B-B14F-4D97-AF65-F5344CB8AC3E}">
        <p14:creationId xmlns:p14="http://schemas.microsoft.com/office/powerpoint/2010/main" val="19074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7</a:t>
            </a:fld>
            <a:endParaRPr lang="en-US"/>
          </a:p>
        </p:txBody>
      </p:sp>
    </p:spTree>
    <p:extLst>
      <p:ext uri="{BB962C8B-B14F-4D97-AF65-F5344CB8AC3E}">
        <p14:creationId xmlns:p14="http://schemas.microsoft.com/office/powerpoint/2010/main" val="70721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8</a:t>
            </a:fld>
            <a:endParaRPr lang="en-US"/>
          </a:p>
        </p:txBody>
      </p:sp>
    </p:spTree>
    <p:extLst>
      <p:ext uri="{BB962C8B-B14F-4D97-AF65-F5344CB8AC3E}">
        <p14:creationId xmlns:p14="http://schemas.microsoft.com/office/powerpoint/2010/main" val="323222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9</a:t>
            </a:fld>
            <a:endParaRPr lang="en-US"/>
          </a:p>
        </p:txBody>
      </p:sp>
    </p:spTree>
    <p:extLst>
      <p:ext uri="{BB962C8B-B14F-4D97-AF65-F5344CB8AC3E}">
        <p14:creationId xmlns:p14="http://schemas.microsoft.com/office/powerpoint/2010/main" val="315759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10</a:t>
            </a:fld>
            <a:endParaRPr lang="en-US"/>
          </a:p>
        </p:txBody>
      </p:sp>
    </p:spTree>
    <p:extLst>
      <p:ext uri="{BB962C8B-B14F-4D97-AF65-F5344CB8AC3E}">
        <p14:creationId xmlns:p14="http://schemas.microsoft.com/office/powerpoint/2010/main" val="555766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0A8C-7EE8-1D43-8A05-722A227C36E1}" type="datetime1">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D0067-33FE-BD46-B956-F2EE43B4C182}" type="datetime1">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68BD-FBC7-0144-9F6E-0A3AB13B4D96}" type="datetime1">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6E3B-3D79-1440-AC3A-8BE4ADFE6D55}" type="datetime1">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0A78E-61F4-584E-93AC-73C1D2B7C921}" type="datetime1">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7D8B3A-4A6C-FF4B-ADC4-C529F9DCA0D0}" type="datetime1">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E7307-2EB3-9B43-A7C3-15687AF236F6}" type="datetime1">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206F9-8959-B645-ADB9-F20C4AB51786}" type="datetime1">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5395AA-380E-714C-85FC-F433ADBD4B19}" type="datetime1">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240E5-9C95-4049-9808-74EF58D5A674}" type="datetime1">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C9488-3286-C842-B9AA-FEB40A3865C1}" type="datetime1">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229E83C-2778-5344-9910-08E4682FC417}" type="datetime1">
              <a:rPr lang="en-US" smtClean="0"/>
              <a:t>3/5/2022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292" y="2355726"/>
            <a:ext cx="4860030" cy="276999"/>
          </a:xfrm>
          <a:prstGeom prst="rect">
            <a:avLst/>
          </a:prstGeom>
          <a:noFill/>
        </p:spPr>
        <p:txBody>
          <a:bodyPr wrap="square">
            <a:spAutoFit/>
          </a:bodyPr>
          <a:lstStyle/>
          <a:p>
            <a:pPr fontAlgn="auto">
              <a:spcBef>
                <a:spcPts val="0"/>
              </a:spcBef>
              <a:spcAft>
                <a:spcPts val="0"/>
              </a:spcAft>
              <a:defRPr/>
            </a:pPr>
            <a:r>
              <a:rPr kumimoji="0" lang="en-US" altLang="ko-KR" sz="1200" b="1" dirty="0">
                <a:solidFill>
                  <a:schemeClr val="tx1">
                    <a:lumMod val="75000"/>
                    <a:lumOff val="25000"/>
                  </a:schemeClr>
                </a:solidFill>
                <a:latin typeface="Arial" pitchFamily="34" charset="0"/>
                <a:cs typeface="Arial" pitchFamily="34" charset="0"/>
              </a:rPr>
              <a:t>Presented by: </a:t>
            </a:r>
            <a:r>
              <a:rPr lang="en-US" altLang="ko-KR" sz="1200" b="1" dirty="0">
                <a:solidFill>
                  <a:schemeClr val="tx1">
                    <a:lumMod val="75000"/>
                    <a:lumOff val="25000"/>
                  </a:schemeClr>
                </a:solidFill>
                <a:latin typeface="Arial" pitchFamily="34" charset="0"/>
                <a:cs typeface="Arial" pitchFamily="34" charset="0"/>
              </a:rPr>
              <a:t>Avirup Saha</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046292" y="846459"/>
            <a:ext cx="4860032" cy="1077218"/>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Google Play Store App Analysis</a:t>
            </a:r>
          </a:p>
        </p:txBody>
      </p:sp>
      <p:sp>
        <p:nvSpPr>
          <p:cNvPr id="7" name="TextBox 6">
            <a:hlinkClick r:id="rId2"/>
          </p:cNvPr>
          <p:cNvSpPr txBox="1"/>
          <p:nvPr/>
        </p:nvSpPr>
        <p:spPr>
          <a:xfrm>
            <a:off x="467544" y="4830286"/>
            <a:ext cx="8316416" cy="215444"/>
          </a:xfrm>
          <a:prstGeom prst="rect">
            <a:avLst/>
          </a:prstGeom>
          <a:noFill/>
        </p:spPr>
        <p:txBody>
          <a:bodyPr wrap="square" rtlCol="0">
            <a:spAutoFit/>
          </a:bodyPr>
          <a:lstStyle/>
          <a:p>
            <a:r>
              <a:rPr lang="en-US" altLang="ko-KR" sz="800" dirty="0">
                <a:solidFill>
                  <a:schemeClr val="tx1">
                    <a:lumMod val="75000"/>
                    <a:lumOff val="25000"/>
                  </a:schemeClr>
                </a:solidFill>
                <a:latin typeface="Arial" pitchFamily="34" charset="0"/>
                <a:cs typeface="Arial" pitchFamily="34" charset="0"/>
              </a:rPr>
              <a:t>Fordham University Spring 2018</a:t>
            </a:r>
            <a:endParaRPr lang="ko-KR" altLang="en-US" sz="800" dirty="0">
              <a:solidFill>
                <a:schemeClr val="tx1">
                  <a:lumMod val="75000"/>
                  <a:lumOff val="25000"/>
                </a:schemeClr>
              </a:solidFill>
              <a:latin typeface="Arial" pitchFamily="34" charset="0"/>
              <a:cs typeface="Arial" pitchFamily="34" charset="0"/>
            </a:endParaRPr>
          </a:p>
        </p:txBody>
      </p:sp>
      <p:sp>
        <p:nvSpPr>
          <p:cNvPr id="8" name="Rectangle 7"/>
          <p:cNvSpPr/>
          <p:nvPr/>
        </p:nvSpPr>
        <p:spPr>
          <a:xfrm>
            <a:off x="611560" y="911622"/>
            <a:ext cx="288032" cy="25242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a:extLst>
              <a:ext uri="{FF2B5EF4-FFF2-40B4-BE49-F238E27FC236}">
                <a16:creationId xmlns:a16="http://schemas.microsoft.com/office/drawing/2014/main" id="{F689BE33-9B86-E943-9170-58981D605E39}"/>
              </a:ext>
            </a:extLst>
          </p:cNvPr>
          <p:cNvSpPr/>
          <p:nvPr/>
        </p:nvSpPr>
        <p:spPr>
          <a:xfrm>
            <a:off x="1046292" y="2765148"/>
            <a:ext cx="4572000" cy="329386"/>
          </a:xfrm>
          <a:prstGeom prst="rect">
            <a:avLst/>
          </a:prstGeom>
        </p:spPr>
        <p:txBody>
          <a:bodyPr>
            <a:spAutoFit/>
          </a:bodyPr>
          <a:lstStyle/>
          <a:p>
            <a:pPr>
              <a:lnSpc>
                <a:spcPts val="2100"/>
              </a:lnSpc>
            </a:pPr>
            <a:r>
              <a:rPr lang="en-US" sz="1200" b="1" dirty="0">
                <a:solidFill>
                  <a:schemeClr val="tx1">
                    <a:lumMod val="75000"/>
                    <a:lumOff val="25000"/>
                  </a:schemeClr>
                </a:solidFill>
                <a:latin typeface="Arial" pitchFamily="34" charset="0"/>
                <a:cs typeface="Arial" pitchFamily="34" charset="0"/>
              </a:rPr>
              <a:t>Praxis Business School</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2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6D3F20F-3D22-CD4F-A4D2-8D80D0CC1012}"/>
              </a:ext>
            </a:extLst>
          </p:cNvPr>
          <p:cNvSpPr txBox="1"/>
          <p:nvPr/>
        </p:nvSpPr>
        <p:spPr>
          <a:xfrm>
            <a:off x="653852" y="2787774"/>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1: Analysis of interest rate for Grade A</a:t>
            </a:r>
          </a:p>
        </p:txBody>
      </p:sp>
      <p:sp>
        <p:nvSpPr>
          <p:cNvPr id="13" name="TextBox 12">
            <a:extLst>
              <a:ext uri="{FF2B5EF4-FFF2-40B4-BE49-F238E27FC236}">
                <a16:creationId xmlns:a16="http://schemas.microsoft.com/office/drawing/2014/main" id="{95B9493E-F310-2346-9961-ADD5C0EC8815}"/>
              </a:ext>
            </a:extLst>
          </p:cNvPr>
          <p:cNvSpPr txBox="1"/>
          <p:nvPr/>
        </p:nvSpPr>
        <p:spPr>
          <a:xfrm>
            <a:off x="683568" y="4443958"/>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2: Analysis of interest rate for Grade G</a:t>
            </a:r>
          </a:p>
        </p:txBody>
      </p:sp>
      <p:pic>
        <p:nvPicPr>
          <p:cNvPr id="5" name="Picture 4">
            <a:extLst>
              <a:ext uri="{FF2B5EF4-FFF2-40B4-BE49-F238E27FC236}">
                <a16:creationId xmlns:a16="http://schemas.microsoft.com/office/drawing/2014/main" id="{D49FBAF9-EB62-4476-9369-50CAA53F643D}"/>
              </a:ext>
            </a:extLst>
          </p:cNvPr>
          <p:cNvPicPr>
            <a:picLocks noChangeAspect="1"/>
          </p:cNvPicPr>
          <p:nvPr/>
        </p:nvPicPr>
        <p:blipFill>
          <a:blip r:embed="rId3"/>
          <a:stretch>
            <a:fillRect/>
          </a:stretch>
        </p:blipFill>
        <p:spPr>
          <a:xfrm>
            <a:off x="539552" y="696294"/>
            <a:ext cx="6081287" cy="3944554"/>
          </a:xfrm>
          <a:prstGeom prst="rect">
            <a:avLst/>
          </a:prstGeom>
        </p:spPr>
      </p:pic>
    </p:spTree>
    <p:extLst>
      <p:ext uri="{BB962C8B-B14F-4D97-AF65-F5344CB8AC3E}">
        <p14:creationId xmlns:p14="http://schemas.microsoft.com/office/powerpoint/2010/main" val="65656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2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6D3F20F-3D22-CD4F-A4D2-8D80D0CC1012}"/>
              </a:ext>
            </a:extLst>
          </p:cNvPr>
          <p:cNvSpPr txBox="1"/>
          <p:nvPr/>
        </p:nvSpPr>
        <p:spPr>
          <a:xfrm>
            <a:off x="653852" y="2787774"/>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1: Analysis of interest rate for Grade A</a:t>
            </a:r>
          </a:p>
        </p:txBody>
      </p:sp>
      <p:sp>
        <p:nvSpPr>
          <p:cNvPr id="13" name="TextBox 12">
            <a:extLst>
              <a:ext uri="{FF2B5EF4-FFF2-40B4-BE49-F238E27FC236}">
                <a16:creationId xmlns:a16="http://schemas.microsoft.com/office/drawing/2014/main" id="{95B9493E-F310-2346-9961-ADD5C0EC8815}"/>
              </a:ext>
            </a:extLst>
          </p:cNvPr>
          <p:cNvSpPr txBox="1"/>
          <p:nvPr/>
        </p:nvSpPr>
        <p:spPr>
          <a:xfrm>
            <a:off x="683568" y="4443958"/>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2: Analysis of interest rate for Grade G</a:t>
            </a:r>
          </a:p>
        </p:txBody>
      </p:sp>
      <p:pic>
        <p:nvPicPr>
          <p:cNvPr id="8" name="Picture 7">
            <a:extLst>
              <a:ext uri="{FF2B5EF4-FFF2-40B4-BE49-F238E27FC236}">
                <a16:creationId xmlns:a16="http://schemas.microsoft.com/office/drawing/2014/main" id="{83660A5B-E38B-4944-A20D-0949E147FD6B}"/>
              </a:ext>
            </a:extLst>
          </p:cNvPr>
          <p:cNvPicPr>
            <a:picLocks noChangeAspect="1"/>
          </p:cNvPicPr>
          <p:nvPr/>
        </p:nvPicPr>
        <p:blipFill>
          <a:blip r:embed="rId3"/>
          <a:stretch>
            <a:fillRect/>
          </a:stretch>
        </p:blipFill>
        <p:spPr>
          <a:xfrm>
            <a:off x="537373" y="879573"/>
            <a:ext cx="7408605" cy="3942698"/>
          </a:xfrm>
          <a:prstGeom prst="rect">
            <a:avLst/>
          </a:prstGeom>
        </p:spPr>
      </p:pic>
    </p:spTree>
    <p:extLst>
      <p:ext uri="{BB962C8B-B14F-4D97-AF65-F5344CB8AC3E}">
        <p14:creationId xmlns:p14="http://schemas.microsoft.com/office/powerpoint/2010/main" val="154992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131590"/>
            <a:ext cx="8568952" cy="3816424"/>
          </a:xfrm>
        </p:spPr>
        <p:txBody>
          <a:bodyPr/>
          <a:lstStyle/>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sz="2800" dirty="0">
                <a:solidFill>
                  <a:schemeClr val="tx1"/>
                </a:solidFill>
                <a:latin typeface="Arial" pitchFamily="34" charset="0"/>
                <a:cs typeface="Arial" pitchFamily="34" charset="0"/>
              </a:rPr>
              <a:t>We have changed data types for numerical columns</a:t>
            </a:r>
          </a:p>
          <a:p>
            <a:pPr marL="285750" indent="-285750">
              <a:buFont typeface="Arial" panose="020B0604020202020204" pitchFamily="34" charset="0"/>
              <a:buChar char="•"/>
            </a:pPr>
            <a:r>
              <a:rPr lang="en-US" altLang="ko-KR" sz="2800" dirty="0">
                <a:solidFill>
                  <a:schemeClr val="tx1"/>
                </a:solidFill>
                <a:latin typeface="Arial" pitchFamily="34" charset="0"/>
                <a:cs typeface="Arial" pitchFamily="34" charset="0"/>
              </a:rPr>
              <a:t>We have have imputed null values for Rating and Installs with average value</a:t>
            </a:r>
          </a:p>
          <a:p>
            <a:pPr marL="285750" indent="-285750">
              <a:buFont typeface="Arial" panose="020B0604020202020204" pitchFamily="34" charset="0"/>
              <a:buChar char="•"/>
            </a:pPr>
            <a:r>
              <a:rPr lang="en-US" altLang="ko-KR" sz="2800" dirty="0">
                <a:solidFill>
                  <a:schemeClr val="tx1"/>
                </a:solidFill>
                <a:latin typeface="Arial" pitchFamily="34" charset="0"/>
                <a:cs typeface="Arial" pitchFamily="34" charset="0"/>
              </a:rPr>
              <a:t>We have </a:t>
            </a:r>
            <a:r>
              <a:rPr lang="en-US" altLang="ko-KR" sz="2800" dirty="0" err="1">
                <a:solidFill>
                  <a:schemeClr val="tx1"/>
                </a:solidFill>
                <a:latin typeface="Arial" pitchFamily="34" charset="0"/>
                <a:cs typeface="Arial" pitchFamily="34" charset="0"/>
              </a:rPr>
              <a:t>implemmeted</a:t>
            </a:r>
            <a:r>
              <a:rPr lang="en-US" altLang="ko-KR" sz="2800" dirty="0">
                <a:solidFill>
                  <a:schemeClr val="tx1"/>
                </a:solidFill>
                <a:latin typeface="Arial" pitchFamily="34" charset="0"/>
                <a:cs typeface="Arial" pitchFamily="34" charset="0"/>
              </a:rPr>
              <a:t> Log Transformation</a:t>
            </a:r>
          </a:p>
          <a:p>
            <a:pPr marL="285750" indent="-285750">
              <a:buFont typeface="Arial" panose="020B0604020202020204" pitchFamily="34" charset="0"/>
              <a:buChar char="•"/>
            </a:pPr>
            <a:endParaRPr lang="en-US" altLang="ko-KR" sz="2800"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Preparation &amp; Processing</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381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93742-78C3-544F-9F9F-AB7ABE6ECF5C}"/>
              </a:ext>
            </a:extLst>
          </p:cNvPr>
          <p:cNvSpPr>
            <a:spLocks noGrp="1"/>
          </p:cNvSpPr>
          <p:nvPr>
            <p:ph idx="1"/>
          </p:nvPr>
        </p:nvSpPr>
        <p:spPr>
          <a:xfrm>
            <a:off x="395536" y="1635646"/>
            <a:ext cx="8748464" cy="2736304"/>
          </a:xfrm>
        </p:spPr>
        <p:txBody>
          <a:bodyPr anchor="t"/>
          <a:lstStyle/>
          <a:p>
            <a:pPr marL="285750" indent="-285750">
              <a:buFont typeface="Arial" panose="020B0604020202020204" pitchFamily="34" charset="0"/>
              <a:buChar char="•"/>
            </a:pPr>
            <a:r>
              <a:rPr lang="en-US" sz="2800" dirty="0">
                <a:solidFill>
                  <a:schemeClr val="tx1"/>
                </a:solidFill>
                <a:latin typeface="Arial" panose="020B0604020202020204" pitchFamily="34" charset="0"/>
                <a:ea typeface="Roboto" panose="020B0604020202020204" charset="0"/>
                <a:cs typeface="Arial" panose="020B0604020202020204" pitchFamily="34" charset="0"/>
              </a:rPr>
              <a:t>We developed five Regression models to determine and compared their predictive capabilities. We utilized multiple assessment metrices (given below) to determine the most successful model with respect to RMSE score</a:t>
            </a:r>
            <a:endParaRPr lang="en-US" sz="24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
        <p:nvSpPr>
          <p:cNvPr id="5" name="Title 2">
            <a:extLst>
              <a:ext uri="{FF2B5EF4-FFF2-40B4-BE49-F238E27FC236}">
                <a16:creationId xmlns:a16="http://schemas.microsoft.com/office/drawing/2014/main" id="{96EAB1C9-3A5C-5043-8EA6-894A7D0B76AB}"/>
              </a:ext>
            </a:extLst>
          </p:cNvPr>
          <p:cNvSpPr>
            <a:spLocks noGrp="1"/>
          </p:cNvSpPr>
          <p:nvPr>
            <p:ph type="title"/>
          </p:nvPr>
        </p:nvSpPr>
        <p:spPr>
          <a:xfrm>
            <a:off x="836762" y="339502"/>
            <a:ext cx="5391422" cy="792088"/>
          </a:xfrm>
        </p:spPr>
        <p:txBody>
          <a:bodyPr anchor="ctr"/>
          <a:lstStyle/>
          <a:p>
            <a:pPr lvl="0">
              <a:spcBef>
                <a:spcPct val="20000"/>
              </a:spcBef>
            </a:pPr>
            <a:r>
              <a:rPr lang="en-US" sz="1800" dirty="0">
                <a:solidFill>
                  <a:schemeClr val="tx1"/>
                </a:solidFill>
                <a:ea typeface="+mn-ea"/>
              </a:rPr>
              <a:t>Machine Learning Regression</a:t>
            </a:r>
            <a:endParaRPr lang="en-US" dirty="0">
              <a:solidFill>
                <a:schemeClr val="tx1"/>
              </a:solidFill>
            </a:endParaRPr>
          </a:p>
        </p:txBody>
      </p:sp>
      <p:sp>
        <p:nvSpPr>
          <p:cNvPr id="6" name="Rectangle 5">
            <a:extLst>
              <a:ext uri="{FF2B5EF4-FFF2-40B4-BE49-F238E27FC236}">
                <a16:creationId xmlns:a16="http://schemas.microsoft.com/office/drawing/2014/main" id="{CB4156B1-CA45-3A4C-8BF5-078D79B64F5D}"/>
              </a:ext>
            </a:extLst>
          </p:cNvPr>
          <p:cNvSpPr/>
          <p:nvPr/>
        </p:nvSpPr>
        <p:spPr>
          <a:xfrm>
            <a:off x="539552" y="407566"/>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6674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err="1">
                <a:solidFill>
                  <a:schemeClr val="tx1"/>
                </a:solidFill>
              </a:rPr>
              <a:t>LinearRegression</a:t>
            </a:r>
            <a:endParaRPr lang="en-US" sz="2800" dirty="0">
              <a:solidFill>
                <a:schemeClr val="tx1"/>
              </a:solidFill>
            </a:endParaRP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59299"/>
            <a:ext cx="6768752"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Linear regression is a popular method to predict a continuous response.</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main intention behind using this learning algorithm is to handle </a:t>
            </a:r>
          </a:p>
          <a:p>
            <a:r>
              <a:rPr lang="en-US" sz="1600" dirty="0">
                <a:solidFill>
                  <a:schemeClr val="tx1"/>
                </a:solidFill>
                <a:latin typeface="Arial" panose="020B0604020202020204" pitchFamily="34" charset="0"/>
                <a:cs typeface="Arial" panose="020B0604020202020204" pitchFamily="34" charset="0"/>
              </a:rPr>
              <a:t>     the class imbalance. Linear regression is one of the implementation</a:t>
            </a:r>
          </a:p>
          <a:p>
            <a:r>
              <a:rPr lang="en-US" sz="1600" dirty="0">
                <a:solidFill>
                  <a:schemeClr val="tx1"/>
                </a:solidFill>
                <a:latin typeface="Arial" panose="020B0604020202020204" pitchFamily="34" charset="0"/>
                <a:cs typeface="Arial" panose="020B0604020202020204" pitchFamily="34" charset="0"/>
              </a:rPr>
              <a:t>     of linear models, for which spark provides ability to handle the class </a:t>
            </a:r>
          </a:p>
          <a:p>
            <a:r>
              <a:rPr lang="en-US" sz="1600" dirty="0">
                <a:solidFill>
                  <a:schemeClr val="tx1"/>
                </a:solidFill>
                <a:latin typeface="Arial" panose="020B0604020202020204" pitchFamily="34" charset="0"/>
                <a:cs typeface="Arial" panose="020B0604020202020204" pitchFamily="34" charset="0"/>
              </a:rPr>
              <a:t>     imbalance by adding a class weights.</a:t>
            </a:r>
          </a:p>
          <a:p>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54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err="1">
                <a:solidFill>
                  <a:schemeClr val="tx1"/>
                </a:solidFill>
              </a:rPr>
              <a:t>Decession</a:t>
            </a:r>
            <a:r>
              <a:rPr lang="en-US" sz="2800" dirty="0">
                <a:solidFill>
                  <a:schemeClr val="tx1"/>
                </a:solidFill>
              </a:rPr>
              <a:t> Trees</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236296"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To extend scope of our model building, we wanted to include a generative machine learning model in our trails.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intention behind using this regression was to handle the class </a:t>
            </a:r>
          </a:p>
          <a:p>
            <a:r>
              <a:rPr lang="en-US" sz="1600" dirty="0">
                <a:solidFill>
                  <a:schemeClr val="tx1"/>
                </a:solidFill>
                <a:latin typeface="Arial" panose="020B0604020202020204" pitchFamily="34" charset="0"/>
                <a:cs typeface="Arial" panose="020B0604020202020204" pitchFamily="34" charset="0"/>
              </a:rPr>
              <a:t>     imbalance issue by adding the default prior belief (beta distribution </a:t>
            </a:r>
          </a:p>
          <a:p>
            <a:r>
              <a:rPr lang="en-US" sz="1600" dirty="0">
                <a:solidFill>
                  <a:schemeClr val="tx1"/>
                </a:solidFill>
                <a:latin typeface="Arial" panose="020B0604020202020204" pitchFamily="34" charset="0"/>
                <a:cs typeface="Arial" panose="020B0604020202020204" pitchFamily="34" charset="0"/>
              </a:rPr>
              <a:t>     function) and calculate the max posterior probability.</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89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Gradient Boosting regression</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contrary to random forest, which tried to minimize the error by reducing the variance, we tested the opposite way by reducing the bias.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Boosting reduces error mainly by reducing bias and also to some extent </a:t>
            </a:r>
          </a:p>
          <a:p>
            <a:r>
              <a:rPr lang="en-US" sz="1600" dirty="0">
                <a:latin typeface="Arial" panose="020B0604020202020204" pitchFamily="34" charset="0"/>
                <a:cs typeface="Arial" panose="020B0604020202020204" pitchFamily="34" charset="0"/>
              </a:rPr>
              <a:t>     variance, by aggregating the output from many models.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GBM is a boosting method, which builds on weak </a:t>
            </a:r>
            <a:r>
              <a:rPr lang="en-US" sz="1600" dirty="0" err="1">
                <a:latin typeface="Arial" panose="020B0604020202020204" pitchFamily="34" charset="0"/>
                <a:cs typeface="Arial" panose="020B0604020202020204" pitchFamily="34" charset="0"/>
              </a:rPr>
              <a:t>regressionto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improve the already trained ensemble in sequential order.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used </a:t>
            </a:r>
            <a:r>
              <a:rPr lang="en-US" sz="1600" dirty="0" err="1">
                <a:latin typeface="Arial" panose="020B0604020202020204" pitchFamily="34" charset="0"/>
                <a:cs typeface="Arial" panose="020B0604020202020204" pitchFamily="34" charset="0"/>
              </a:rPr>
              <a:t>pyspark.ml.regression</a:t>
            </a:r>
            <a:r>
              <a:rPr lang="en-US" sz="1600" dirty="0">
                <a:latin typeface="Arial" panose="020B0604020202020204" pitchFamily="34" charset="0"/>
                <a:cs typeface="Arial" panose="020B0604020202020204" pitchFamily="34" charset="0"/>
              </a:rPr>
              <a:t> to implement this algorithm with </a:t>
            </a:r>
          </a:p>
          <a:p>
            <a:r>
              <a:rPr lang="en-US" sz="1600" dirty="0">
                <a:latin typeface="Arial" panose="020B0604020202020204" pitchFamily="34" charset="0"/>
                <a:cs typeface="Arial" panose="020B0604020202020204" pitchFamily="34" charset="0"/>
              </a:rPr>
              <a:t>     optimized hyper parameter. We also tested our model with different step</a:t>
            </a:r>
          </a:p>
          <a:p>
            <a:r>
              <a:rPr lang="en-US" sz="1600" dirty="0">
                <a:latin typeface="Arial" panose="020B0604020202020204" pitchFamily="34" charset="0"/>
                <a:cs typeface="Arial" panose="020B0604020202020204" pitchFamily="34" charset="0"/>
              </a:rPr>
              <a:t>     sizes for gradient descent and tree depth.</a:t>
            </a:r>
          </a:p>
        </p:txBody>
      </p:sp>
    </p:spTree>
    <p:extLst>
      <p:ext uri="{BB962C8B-B14F-4D97-AF65-F5344CB8AC3E}">
        <p14:creationId xmlns:p14="http://schemas.microsoft.com/office/powerpoint/2010/main" val="292937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Tuning and ML Pipeline</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wrap="square" anchor="t">
            <a:noAutofit/>
          </a:bodyPr>
          <a:lstStyle/>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 Grid to select the hyper params</a:t>
            </a:r>
          </a:p>
          <a:p>
            <a:pPr algn="just"/>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ML Pipeline to create stages for feature vectorization and estimators</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Cross Validator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Classification Evaluator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Best Hyper parameters for individual classifier algorithm</a:t>
            </a:r>
          </a:p>
        </p:txBody>
      </p:sp>
    </p:spTree>
    <p:extLst>
      <p:ext uri="{BB962C8B-B14F-4D97-AF65-F5344CB8AC3E}">
        <p14:creationId xmlns:p14="http://schemas.microsoft.com/office/powerpoint/2010/main" val="205932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Usefulness</a:t>
            </a:r>
          </a:p>
        </p:txBody>
      </p:sp>
      <p:sp>
        <p:nvSpPr>
          <p:cNvPr id="4" name="TextBox 3">
            <a:extLst>
              <a:ext uri="{FF2B5EF4-FFF2-40B4-BE49-F238E27FC236}">
                <a16:creationId xmlns:a16="http://schemas.microsoft.com/office/drawing/2014/main" id="{37DE55D0-53E0-E849-BFBB-3A6B6195D9AA}"/>
              </a:ext>
            </a:extLst>
          </p:cNvPr>
          <p:cNvSpPr txBox="1"/>
          <p:nvPr/>
        </p:nvSpPr>
        <p:spPr>
          <a:xfrm>
            <a:off x="1619672" y="1203598"/>
            <a:ext cx="662473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Our model can be useful to provide comprehensive analysis of the </a:t>
            </a:r>
          </a:p>
          <a:p>
            <a:r>
              <a:rPr lang="en-US" sz="1600" dirty="0">
                <a:latin typeface="Arial" panose="020B0604020202020204" pitchFamily="34" charset="0"/>
                <a:cs typeface="Arial" panose="020B0604020202020204" pitchFamily="34" charset="0"/>
              </a:rPr>
              <a:t>     historical data as well as a smart prediction about the investor’s </a:t>
            </a:r>
          </a:p>
          <a:p>
            <a:r>
              <a:rPr lang="en-US" sz="1600" dirty="0">
                <a:latin typeface="Arial" panose="020B0604020202020204" pitchFamily="34" charset="0"/>
                <a:cs typeface="Arial" panose="020B0604020202020204" pitchFamily="34" charset="0"/>
              </a:rPr>
              <a:t>     money to lower their risk.</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By developing a nearly perfect prediction model, we would hope to </a:t>
            </a:r>
          </a:p>
          <a:p>
            <a:r>
              <a:rPr lang="en-US" sz="1600" dirty="0">
                <a:latin typeface="Arial" panose="020B0604020202020204" pitchFamily="34" charset="0"/>
                <a:cs typeface="Arial" panose="020B0604020202020204" pitchFamily="34" charset="0"/>
              </a:rPr>
              <a:t>     reduce the number of delinquencies in the investment and helps </a:t>
            </a:r>
          </a:p>
          <a:p>
            <a:r>
              <a:rPr lang="en-US" sz="1600" dirty="0">
                <a:latin typeface="Arial" panose="020B0604020202020204" pitchFamily="34" charset="0"/>
                <a:cs typeface="Arial" panose="020B0604020202020204" pitchFamily="34" charset="0"/>
              </a:rPr>
              <a:t>     genuine borrowers to maintain their credit ratings. This would help </a:t>
            </a:r>
          </a:p>
          <a:p>
            <a:r>
              <a:rPr lang="en-US" sz="1600" dirty="0">
                <a:latin typeface="Arial" panose="020B0604020202020204" pitchFamily="34" charset="0"/>
                <a:cs typeface="Arial" panose="020B0604020202020204" pitchFamily="34" charset="0"/>
              </a:rPr>
              <a:t>     lending club to engage more investors and borrowers in their </a:t>
            </a:r>
          </a:p>
          <a:p>
            <a:r>
              <a:rPr lang="en-US" sz="1600" dirty="0">
                <a:latin typeface="Arial" panose="020B0604020202020204" pitchFamily="34" charset="0"/>
                <a:cs typeface="Arial" panose="020B0604020202020204" pitchFamily="34" charset="0"/>
              </a:rPr>
              <a:t>     platform, hence increasing the revenue growth</a:t>
            </a:r>
          </a:p>
        </p:txBody>
      </p:sp>
    </p:spTree>
    <p:extLst>
      <p:ext uri="{BB962C8B-B14F-4D97-AF65-F5344CB8AC3E}">
        <p14:creationId xmlns:p14="http://schemas.microsoft.com/office/powerpoint/2010/main" val="3599367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Future Work</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164288"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currently tried to handle class imbalance issue by providing class </a:t>
            </a:r>
          </a:p>
          <a:p>
            <a:r>
              <a:rPr lang="en-US" sz="1600" dirty="0">
                <a:latin typeface="Arial" panose="020B0604020202020204" pitchFamily="34" charset="0"/>
                <a:cs typeface="Arial" panose="020B0604020202020204" pitchFamily="34" charset="0"/>
              </a:rPr>
              <a:t>     weights, because as of this moment, apache spark’s existing MLlib </a:t>
            </a:r>
          </a:p>
          <a:p>
            <a:r>
              <a:rPr lang="en-US" sz="1600" dirty="0">
                <a:latin typeface="Arial" panose="020B0604020202020204" pitchFamily="34" charset="0"/>
                <a:cs typeface="Arial" panose="020B0604020202020204" pitchFamily="34" charset="0"/>
              </a:rPr>
              <a:t>     framework only allows this technique with only few algorithms</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future, we would hope to modify the goal of our modelling and try to </a:t>
            </a:r>
          </a:p>
          <a:p>
            <a:r>
              <a:rPr lang="en-US" sz="1600" dirty="0">
                <a:latin typeface="Arial" panose="020B0604020202020204" pitchFamily="34" charset="0"/>
                <a:cs typeface="Arial" panose="020B0604020202020204" pitchFamily="34" charset="0"/>
              </a:rPr>
              <a:t>     predict rating (grade/sub grade) based on their app.</a:t>
            </a:r>
          </a:p>
          <a:p>
            <a:r>
              <a:rPr lang="en-US" sz="1600" dirty="0">
                <a:latin typeface="Arial" panose="020B0604020202020204" pitchFamily="34" charset="0"/>
                <a:cs typeface="Arial" panose="020B0604020202020204" pitchFamily="34" charset="0"/>
              </a:rPr>
              <a:t>     This would extend our learnings to solve a multi-class </a:t>
            </a:r>
          </a:p>
          <a:p>
            <a:r>
              <a:rPr lang="en-US" sz="1600" dirty="0">
                <a:latin typeface="Arial" panose="020B0604020202020204" pitchFamily="34" charset="0"/>
                <a:cs typeface="Arial" panose="020B0604020202020204" pitchFamily="34" charset="0"/>
              </a:rPr>
              <a:t>     problem.</a:t>
            </a:r>
            <a:r>
              <a:rPr lang="en-US" sz="1200" dirty="0">
                <a:latin typeface="Arial" panose="020B0604020202020204" pitchFamily="34" charset="0"/>
                <a:cs typeface="Arial" panose="020B0604020202020204" pitchFamily="34" charset="0"/>
              </a:rPr>
              <a:t> </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6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7524328" cy="884466"/>
          </a:xfrm>
        </p:spPr>
        <p:txBody>
          <a:bodyPr/>
          <a:lstStyle/>
          <a:p>
            <a:r>
              <a:rPr lang="en-US" altLang="ko-KR" dirty="0">
                <a:solidFill>
                  <a:schemeClr val="tx1"/>
                </a:solidFill>
              </a:rPr>
              <a:t>Overview</a:t>
            </a:r>
            <a:endParaRPr lang="ko-KR" altLang="en-US" dirty="0">
              <a:solidFill>
                <a:schemeClr val="tx1"/>
              </a:solidFill>
            </a:endParaRPr>
          </a:p>
        </p:txBody>
      </p:sp>
      <p:sp>
        <p:nvSpPr>
          <p:cNvPr id="2" name="Content Placeholder 1"/>
          <p:cNvSpPr>
            <a:spLocks noGrp="1"/>
          </p:cNvSpPr>
          <p:nvPr>
            <p:ph idx="1"/>
          </p:nvPr>
        </p:nvSpPr>
        <p:spPr>
          <a:xfrm>
            <a:off x="1763688" y="987574"/>
            <a:ext cx="6912768" cy="4259034"/>
          </a:xfrm>
        </p:spPr>
        <p:txBody>
          <a:bodyPr anchor="t"/>
          <a:lstStyle/>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About Lending club &amp; Business Problem</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Description </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Explanatory Data Analysis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Preparation &amp; Processing</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Models (Using MLlib)</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Linear Regression</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Decision Tree Regression</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Gradient Boost Regression</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Summary of results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Usefulness of model</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Future work</a:t>
            </a:r>
          </a:p>
        </p:txBody>
      </p:sp>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978863"/>
            <a:ext cx="8496944" cy="4011910"/>
          </a:xfrm>
        </p:spPr>
        <p:txBody>
          <a:bodyPr/>
          <a:lstStyle/>
          <a:p>
            <a:pPr algn="l"/>
            <a:r>
              <a:rPr lang="en-US" sz="2800" b="1" i="0" dirty="0">
                <a:effectLst/>
                <a:latin typeface="-apple-system"/>
              </a:rPr>
              <a:t>Primary objective is to explore the dataset and find out various statistical insights in the Android Market. The dataset is collected from Kaggle.com containing around 10,000 records of different Play Store Apps.</a:t>
            </a:r>
          </a:p>
          <a:p>
            <a:r>
              <a:rPr lang="en-US" altLang="ko-KR" sz="2800" dirty="0">
                <a:solidFill>
                  <a:schemeClr val="tx1"/>
                </a:solidFill>
                <a:latin typeface="Arial" pitchFamily="34" charset="0"/>
                <a:cs typeface="Arial" pitchFamily="34" charset="0"/>
              </a:rPr>
              <a:t>.</a:t>
            </a:r>
          </a:p>
          <a:p>
            <a:pPr marL="285750" indent="-285750">
              <a:buFont typeface="Arial" panose="020B0604020202020204" pitchFamily="34" charset="0"/>
              <a:buChar char="•"/>
            </a:pPr>
            <a:endParaRPr lang="en-US" altLang="ko-KR" sz="2800"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en-US" altLang="ko-KR" sz="2800" dirty="0">
              <a:solidFill>
                <a:schemeClr val="tx1"/>
              </a:solidFill>
              <a:latin typeface="Arial" pitchFamily="34" charset="0"/>
              <a:cs typeface="Arial" pitchFamily="34" charset="0"/>
            </a:endParaRPr>
          </a:p>
          <a:p>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Overview of Business Problem</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539552" y="1131590"/>
            <a:ext cx="8208912" cy="3479472"/>
          </a:xfrm>
        </p:spPr>
        <p:txBody>
          <a:bodyPr/>
          <a:lstStyle/>
          <a:p>
            <a:pPr marL="285750" indent="-285750">
              <a:buFont typeface="Arial" panose="020B0604020202020204" pitchFamily="34" charset="0"/>
              <a:buChar char="•"/>
            </a:pPr>
            <a:r>
              <a:rPr lang="en-US" dirty="0"/>
              <a:t>Google Play, also branded as the Google Play Store and formerly Android Market, is a digital distribution service operated and developed by Google. It serves as the official app store for certified devices running on the Android operating system and its derivatives as well as Chrome OS, allowing users to browse and download applications developed with the Android software development kit (SDK) and published through Google. Google Play also serves as a digital media store, offering music, books, movies, and television programs. Applications are available through Google Play either free of charge or at a cost. They can be downloaded directly on an Android device through the proprietary Play Store mobile app or by deploying the application to a device from the Google Play website. Google Play was launched on March 6, 2012, bringing together Android Market, and the Google under one brand, marking a shift in Google's digital distribution strategy. The services included in Google Play are Play Books, Play Games and Google TV. The Google Play store had over 82 billion app downloads in 2019 and reached over 3.5 million apps published in 2020.</a:t>
            </a:r>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Description</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1174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loan amount</a:t>
            </a:r>
          </a:p>
        </p:txBody>
      </p:sp>
      <p:sp>
        <p:nvSpPr>
          <p:cNvPr id="12" name="TextBox 11">
            <a:extLst>
              <a:ext uri="{FF2B5EF4-FFF2-40B4-BE49-F238E27FC236}">
                <a16:creationId xmlns:a16="http://schemas.microsoft.com/office/drawing/2014/main" id="{E563B1B2-32BE-C14F-90E4-2C515DDE9905}"/>
              </a:ext>
            </a:extLst>
          </p:cNvPr>
          <p:cNvSpPr txBox="1"/>
          <p:nvPr/>
        </p:nvSpPr>
        <p:spPr>
          <a:xfrm>
            <a:off x="5220072"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Interest Rate</a:t>
            </a:r>
          </a:p>
        </p:txBody>
      </p:sp>
      <p:sp>
        <p:nvSpPr>
          <p:cNvPr id="13" name="TextBox 12">
            <a:extLst>
              <a:ext uri="{FF2B5EF4-FFF2-40B4-BE49-F238E27FC236}">
                <a16:creationId xmlns:a16="http://schemas.microsoft.com/office/drawing/2014/main" id="{F26B63A7-A032-4E4E-803B-AB6B77DE5138}"/>
              </a:ext>
            </a:extLst>
          </p:cNvPr>
          <p:cNvSpPr txBox="1"/>
          <p:nvPr/>
        </p:nvSpPr>
        <p:spPr>
          <a:xfrm>
            <a:off x="568152" y="989494"/>
            <a:ext cx="5155976" cy="307777"/>
          </a:xfrm>
          <a:prstGeom prst="rect">
            <a:avLst/>
          </a:prstGeom>
          <a:noFill/>
        </p:spPr>
        <p:txBody>
          <a:bodyPr wrap="square" rtlCol="0">
            <a:spAutoFit/>
          </a:bodyPr>
          <a:lstStyle/>
          <a:p>
            <a:endParaRPr lang="en-US" sz="1400" dirty="0">
              <a:latin typeface="Arial" panose="020B0604020202020204" pitchFamily="34" charset="0"/>
              <a:cs typeface="Arial" panose="020B0604020202020204" pitchFamily="34" charset="0"/>
            </a:endParaRPr>
          </a:p>
        </p:txBody>
      </p:sp>
      <p:pic>
        <p:nvPicPr>
          <p:cNvPr id="16" name="Content Placeholder 15">
            <a:extLst>
              <a:ext uri="{FF2B5EF4-FFF2-40B4-BE49-F238E27FC236}">
                <a16:creationId xmlns:a16="http://schemas.microsoft.com/office/drawing/2014/main" id="{FAA4A518-F0D0-4EAE-A46C-B08A3C37514F}"/>
              </a:ext>
            </a:extLst>
          </p:cNvPr>
          <p:cNvPicPr>
            <a:picLocks noGrp="1" noChangeAspect="1"/>
          </p:cNvPicPr>
          <p:nvPr>
            <p:ph idx="10"/>
          </p:nvPr>
        </p:nvPicPr>
        <p:blipFill>
          <a:blip r:embed="rId3"/>
          <a:stretch>
            <a:fillRect/>
          </a:stretch>
        </p:blipFill>
        <p:spPr>
          <a:xfrm>
            <a:off x="1078779" y="699542"/>
            <a:ext cx="7228459" cy="4111324"/>
          </a:xfrm>
        </p:spPr>
      </p:pic>
    </p:spTree>
    <p:extLst>
      <p:ext uri="{BB962C8B-B14F-4D97-AF65-F5344CB8AC3E}">
        <p14:creationId xmlns:p14="http://schemas.microsoft.com/office/powerpoint/2010/main" val="348112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Number of loans over the time</a:t>
            </a:r>
          </a:p>
        </p:txBody>
      </p:sp>
      <p:sp>
        <p:nvSpPr>
          <p:cNvPr id="12" name="TextBox 11">
            <a:extLst>
              <a:ext uri="{FF2B5EF4-FFF2-40B4-BE49-F238E27FC236}">
                <a16:creationId xmlns:a16="http://schemas.microsoft.com/office/drawing/2014/main" id="{E563B1B2-32BE-C14F-90E4-2C515DDE9905}"/>
              </a:ext>
            </a:extLst>
          </p:cNvPr>
          <p:cNvSpPr txBox="1"/>
          <p:nvPr/>
        </p:nvSpPr>
        <p:spPr>
          <a:xfrm>
            <a:off x="4716016" y="3841551"/>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Median interest rate over the time</a:t>
            </a:r>
          </a:p>
        </p:txBody>
      </p:sp>
      <p:pic>
        <p:nvPicPr>
          <p:cNvPr id="5" name="Picture 4">
            <a:extLst>
              <a:ext uri="{FF2B5EF4-FFF2-40B4-BE49-F238E27FC236}">
                <a16:creationId xmlns:a16="http://schemas.microsoft.com/office/drawing/2014/main" id="{4155B0A4-554A-41E4-9CA5-77C08C13DFE1}"/>
              </a:ext>
            </a:extLst>
          </p:cNvPr>
          <p:cNvPicPr>
            <a:picLocks noChangeAspect="1"/>
          </p:cNvPicPr>
          <p:nvPr/>
        </p:nvPicPr>
        <p:blipFill>
          <a:blip r:embed="rId3"/>
          <a:stretch>
            <a:fillRect/>
          </a:stretch>
        </p:blipFill>
        <p:spPr>
          <a:xfrm>
            <a:off x="700336" y="771550"/>
            <a:ext cx="6884029" cy="4032448"/>
          </a:xfrm>
          <a:prstGeom prst="rect">
            <a:avLst/>
          </a:prstGeom>
        </p:spPr>
      </p:pic>
    </p:spTree>
    <p:extLst>
      <p:ext uri="{BB962C8B-B14F-4D97-AF65-F5344CB8AC3E}">
        <p14:creationId xmlns:p14="http://schemas.microsoft.com/office/powerpoint/2010/main" val="39162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683568" y="4803334"/>
            <a:ext cx="2635696" cy="246221"/>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Figure: Violin plot for loan status</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515597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 amounts over loan status </a:t>
            </a:r>
            <a:endParaRPr lang="en-US" sz="11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E103F97-41CB-43AE-8660-2160E09C4B71}"/>
              </a:ext>
            </a:extLst>
          </p:cNvPr>
          <p:cNvPicPr>
            <a:picLocks noChangeAspect="1"/>
          </p:cNvPicPr>
          <p:nvPr/>
        </p:nvPicPr>
        <p:blipFill>
          <a:blip r:embed="rId3"/>
          <a:stretch>
            <a:fillRect/>
          </a:stretch>
        </p:blipFill>
        <p:spPr>
          <a:xfrm>
            <a:off x="568152" y="892478"/>
            <a:ext cx="7292972" cy="4145994"/>
          </a:xfrm>
          <a:prstGeom prst="rect">
            <a:avLst/>
          </a:prstGeom>
        </p:spPr>
      </p:pic>
    </p:spTree>
    <p:extLst>
      <p:ext uri="{BB962C8B-B14F-4D97-AF65-F5344CB8AC3E}">
        <p14:creationId xmlns:p14="http://schemas.microsoft.com/office/powerpoint/2010/main" val="39249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600" b="1" i="1" dirty="0">
                <a:solidFill>
                  <a:schemeClr val="tx1"/>
                </a:solidFill>
                <a:latin typeface="Arial" panose="020B0604020202020204" pitchFamily="34" charset="0"/>
                <a:cs typeface="Arial" panose="020B0604020202020204" pitchFamily="34" charset="0"/>
              </a:rPr>
              <a:t>Analyzing loan amount distribution for each grade, factored over sub grade.</a:t>
            </a:r>
            <a:r>
              <a:rPr lang="en-US" sz="16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8572A66-65DC-CB41-BD35-2A0147CA23E3}"/>
              </a:ext>
            </a:extLst>
          </p:cNvPr>
          <p:cNvSpPr txBox="1"/>
          <p:nvPr/>
        </p:nvSpPr>
        <p:spPr>
          <a:xfrm>
            <a:off x="653852" y="27729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1: Analysis of loan amount for Grade A</a:t>
            </a:r>
          </a:p>
        </p:txBody>
      </p:sp>
      <p:sp>
        <p:nvSpPr>
          <p:cNvPr id="11" name="TextBox 10">
            <a:extLst>
              <a:ext uri="{FF2B5EF4-FFF2-40B4-BE49-F238E27FC236}">
                <a16:creationId xmlns:a16="http://schemas.microsoft.com/office/drawing/2014/main" id="{B062ABF4-4370-F64B-BDDA-58A65AE2CB11}"/>
              </a:ext>
            </a:extLst>
          </p:cNvPr>
          <p:cNvSpPr txBox="1"/>
          <p:nvPr/>
        </p:nvSpPr>
        <p:spPr>
          <a:xfrm>
            <a:off x="683568" y="44873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2: Analysis of loan amount for Grade G</a:t>
            </a:r>
          </a:p>
        </p:txBody>
      </p:sp>
      <p:pic>
        <p:nvPicPr>
          <p:cNvPr id="4" name="Picture 3">
            <a:extLst>
              <a:ext uri="{FF2B5EF4-FFF2-40B4-BE49-F238E27FC236}">
                <a16:creationId xmlns:a16="http://schemas.microsoft.com/office/drawing/2014/main" id="{746C6897-759D-4A7B-BEC1-D92C41417CE9}"/>
              </a:ext>
            </a:extLst>
          </p:cNvPr>
          <p:cNvPicPr>
            <a:picLocks noChangeAspect="1"/>
          </p:cNvPicPr>
          <p:nvPr/>
        </p:nvPicPr>
        <p:blipFill>
          <a:blip r:embed="rId3"/>
          <a:stretch>
            <a:fillRect/>
          </a:stretch>
        </p:blipFill>
        <p:spPr>
          <a:xfrm>
            <a:off x="539552" y="723857"/>
            <a:ext cx="7488832" cy="4098217"/>
          </a:xfrm>
          <a:prstGeom prst="rect">
            <a:avLst/>
          </a:prstGeom>
        </p:spPr>
      </p:pic>
    </p:spTree>
    <p:extLst>
      <p:ext uri="{BB962C8B-B14F-4D97-AF65-F5344CB8AC3E}">
        <p14:creationId xmlns:p14="http://schemas.microsoft.com/office/powerpoint/2010/main" val="205574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2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6D3F20F-3D22-CD4F-A4D2-8D80D0CC1012}"/>
              </a:ext>
            </a:extLst>
          </p:cNvPr>
          <p:cNvSpPr txBox="1"/>
          <p:nvPr/>
        </p:nvSpPr>
        <p:spPr>
          <a:xfrm>
            <a:off x="653852" y="2787774"/>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1: Analysis of interest rate for Grade A</a:t>
            </a:r>
          </a:p>
        </p:txBody>
      </p:sp>
      <p:sp>
        <p:nvSpPr>
          <p:cNvPr id="13" name="TextBox 12">
            <a:extLst>
              <a:ext uri="{FF2B5EF4-FFF2-40B4-BE49-F238E27FC236}">
                <a16:creationId xmlns:a16="http://schemas.microsoft.com/office/drawing/2014/main" id="{95B9493E-F310-2346-9961-ADD5C0EC8815}"/>
              </a:ext>
            </a:extLst>
          </p:cNvPr>
          <p:cNvSpPr txBox="1"/>
          <p:nvPr/>
        </p:nvSpPr>
        <p:spPr>
          <a:xfrm>
            <a:off x="683568" y="4443958"/>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2: Analysis of interest rate for Grade G</a:t>
            </a:r>
          </a:p>
        </p:txBody>
      </p:sp>
      <p:pic>
        <p:nvPicPr>
          <p:cNvPr id="4" name="Picture 3">
            <a:extLst>
              <a:ext uri="{FF2B5EF4-FFF2-40B4-BE49-F238E27FC236}">
                <a16:creationId xmlns:a16="http://schemas.microsoft.com/office/drawing/2014/main" id="{EB43825D-3F6F-480B-AC70-2FBA514BD8DE}"/>
              </a:ext>
            </a:extLst>
          </p:cNvPr>
          <p:cNvPicPr>
            <a:picLocks noChangeAspect="1"/>
          </p:cNvPicPr>
          <p:nvPr/>
        </p:nvPicPr>
        <p:blipFill>
          <a:blip r:embed="rId3"/>
          <a:stretch>
            <a:fillRect/>
          </a:stretch>
        </p:blipFill>
        <p:spPr>
          <a:xfrm>
            <a:off x="539552" y="962023"/>
            <a:ext cx="7200800" cy="3661370"/>
          </a:xfrm>
          <a:prstGeom prst="rect">
            <a:avLst/>
          </a:prstGeom>
        </p:spPr>
      </p:pic>
    </p:spTree>
    <p:extLst>
      <p:ext uri="{BB962C8B-B14F-4D97-AF65-F5344CB8AC3E}">
        <p14:creationId xmlns:p14="http://schemas.microsoft.com/office/powerpoint/2010/main" val="221119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3605</TotalTime>
  <Words>1281</Words>
  <Application>Microsoft Office PowerPoint</Application>
  <PresentationFormat>On-screen Show (16:9)</PresentationFormat>
  <Paragraphs>141</Paragraphs>
  <Slides>19</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맑은 고딕</vt:lpstr>
      <vt:lpstr>-apple-system</vt:lpstr>
      <vt:lpstr>Arial</vt:lpstr>
      <vt:lpstr>Calibri</vt:lpstr>
      <vt:lpstr>Wingdings</vt:lpstr>
      <vt:lpstr>Office Theme</vt:lpstr>
      <vt:lpstr>Custom Design</vt:lpstr>
      <vt:lpstr>PowerPoint Presentation</vt:lpstr>
      <vt:lpstr>Overview</vt:lpstr>
      <vt:lpstr>Overview of Business Problem</vt:lpstr>
      <vt:lpstr>Data Description</vt:lpstr>
      <vt:lpstr>Data Explanatory Analysis</vt:lpstr>
      <vt:lpstr>Data Explanatory Analysis</vt:lpstr>
      <vt:lpstr>Data Explanatory Analysis</vt:lpstr>
      <vt:lpstr>Data Explanatory Analysis</vt:lpstr>
      <vt:lpstr>Data Explanatory Analysis</vt:lpstr>
      <vt:lpstr>Data Explanatory Analysis</vt:lpstr>
      <vt:lpstr>Data Explanatory Analysis</vt:lpstr>
      <vt:lpstr>Data Preparation &amp; Processing</vt:lpstr>
      <vt:lpstr>Machine Learning Regression</vt:lpstr>
      <vt:lpstr>LinearRegression</vt:lpstr>
      <vt:lpstr>Decession Trees</vt:lpstr>
      <vt:lpstr>Gradient Boosting regression</vt:lpstr>
      <vt:lpstr>Model Tuning and ML Pipeline</vt:lpstr>
      <vt:lpstr>Model Usefulness</vt:lpstr>
      <vt:lpstr>Future Work</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Avirup Saha</cp:lastModifiedBy>
  <cp:revision>227</cp:revision>
  <dcterms:created xsi:type="dcterms:W3CDTF">2014-04-01T16:27:38Z</dcterms:created>
  <dcterms:modified xsi:type="dcterms:W3CDTF">2022-03-05T18:36:36Z</dcterms:modified>
</cp:coreProperties>
</file>