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0"/>
  </p:notesMasterIdLst>
  <p:handoutMasterIdLst>
    <p:handoutMasterId r:id="rId31"/>
  </p:handoutMasterIdLst>
  <p:sldIdLst>
    <p:sldId id="256" r:id="rId2"/>
    <p:sldId id="257" r:id="rId3"/>
    <p:sldId id="281" r:id="rId4"/>
    <p:sldId id="282" r:id="rId5"/>
    <p:sldId id="273" r:id="rId6"/>
    <p:sldId id="283" r:id="rId7"/>
    <p:sldId id="275" r:id="rId8"/>
    <p:sldId id="284" r:id="rId9"/>
    <p:sldId id="285" r:id="rId10"/>
    <p:sldId id="286" r:id="rId11"/>
    <p:sldId id="287" r:id="rId12"/>
    <p:sldId id="288" r:id="rId13"/>
    <p:sldId id="291" r:id="rId14"/>
    <p:sldId id="289" r:id="rId15"/>
    <p:sldId id="290" r:id="rId16"/>
    <p:sldId id="292" r:id="rId17"/>
    <p:sldId id="299" r:id="rId18"/>
    <p:sldId id="300" r:id="rId19"/>
    <p:sldId id="301" r:id="rId20"/>
    <p:sldId id="296" r:id="rId21"/>
    <p:sldId id="297" r:id="rId22"/>
    <p:sldId id="298" r:id="rId23"/>
    <p:sldId id="293" r:id="rId24"/>
    <p:sldId id="294" r:id="rId25"/>
    <p:sldId id="295" r:id="rId26"/>
    <p:sldId id="302" r:id="rId27"/>
    <p:sldId id="303" r:id="rId28"/>
    <p:sldId id="271"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566"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5A414C8-333D-44E3-8A88-E3B08D5957C3}" type="datetimeFigureOut">
              <a:rPr lang="en-US" smtClean="0"/>
              <a:pPr/>
              <a:t>12/7/2019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1C0A611-6DA3-4E89-A8BC-AFF6E761A63A}" type="slidenum">
              <a:rPr lang="en-US" smtClean="0"/>
              <a:pPr/>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24E5681-419A-4C48-8420-63BF4CC61D0F}" type="datetimeFigureOut">
              <a:rPr lang="en-US" smtClean="0"/>
              <a:pPr/>
              <a:t>12/7/2019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690035C-8709-4CF6-8148-0D6C9E9BB189}" type="slidenum">
              <a:rPr lang="en-US" smtClean="0"/>
              <a:pPr/>
              <a:t>‹#›</a:t>
            </a:fld>
            <a:endParaRPr 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690035C-8709-4CF6-8148-0D6C9E9BB189}"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690035C-8709-4CF6-8148-0D6C9E9BB189}" type="slidenum">
              <a:rPr lang="en-US" smtClean="0"/>
              <a:pPr/>
              <a:t>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01DFA13-EAAB-43B7-B0C7-92A945D0EADD}" type="datetime1">
              <a:rPr lang="en-US" smtClean="0"/>
              <a:pPr/>
              <a:t>12/7/2019</a:t>
            </a:fld>
            <a:endParaRPr lang="en-US"/>
          </a:p>
        </p:txBody>
      </p:sp>
      <p:sp>
        <p:nvSpPr>
          <p:cNvPr id="5" name="Footer Placeholder 4"/>
          <p:cNvSpPr>
            <a:spLocks noGrp="1"/>
          </p:cNvSpPr>
          <p:nvPr>
            <p:ph type="ftr" sz="quarter" idx="11"/>
          </p:nvPr>
        </p:nvSpPr>
        <p:spPr/>
        <p:txBody>
          <a:bodyPr/>
          <a:lstStyle/>
          <a:p>
            <a:r>
              <a:rPr lang="en-US"/>
              <a:t>Prof. Sukanya Roy, UEMK                       Cryptography &amp; Network Security</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3E574F9-A2A0-4193-ADA6-3A0B558B5D51}" type="datetime1">
              <a:rPr lang="en-US" smtClean="0"/>
              <a:pPr/>
              <a:t>12/7/2019</a:t>
            </a:fld>
            <a:endParaRPr lang="en-US"/>
          </a:p>
        </p:txBody>
      </p:sp>
      <p:sp>
        <p:nvSpPr>
          <p:cNvPr id="5" name="Footer Placeholder 4"/>
          <p:cNvSpPr>
            <a:spLocks noGrp="1"/>
          </p:cNvSpPr>
          <p:nvPr>
            <p:ph type="ftr" sz="quarter" idx="11"/>
          </p:nvPr>
        </p:nvSpPr>
        <p:spPr/>
        <p:txBody>
          <a:bodyPr/>
          <a:lstStyle/>
          <a:p>
            <a:r>
              <a:rPr lang="en-US"/>
              <a:t>Prof. Sukanya Roy, UEMK                       Cryptography &amp; Network Security</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B1062A5-03B8-4060-94CA-7A8850D76377}" type="datetime1">
              <a:rPr lang="en-US" smtClean="0"/>
              <a:pPr/>
              <a:t>12/7/2019</a:t>
            </a:fld>
            <a:endParaRPr lang="en-US"/>
          </a:p>
        </p:txBody>
      </p:sp>
      <p:sp>
        <p:nvSpPr>
          <p:cNvPr id="5" name="Footer Placeholder 4"/>
          <p:cNvSpPr>
            <a:spLocks noGrp="1"/>
          </p:cNvSpPr>
          <p:nvPr>
            <p:ph type="ftr" sz="quarter" idx="11"/>
          </p:nvPr>
        </p:nvSpPr>
        <p:spPr/>
        <p:txBody>
          <a:bodyPr/>
          <a:lstStyle/>
          <a:p>
            <a:r>
              <a:rPr lang="en-US"/>
              <a:t>Prof. Sukanya Roy, UEMK                       Cryptography &amp; Network Security</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75D9A1E-3F7A-4572-9AF1-1FA4ED1A44A6}" type="datetime1">
              <a:rPr lang="en-US" smtClean="0"/>
              <a:pPr/>
              <a:t>12/7/2019</a:t>
            </a:fld>
            <a:endParaRPr lang="en-US"/>
          </a:p>
        </p:txBody>
      </p:sp>
      <p:sp>
        <p:nvSpPr>
          <p:cNvPr id="5" name="Footer Placeholder 4"/>
          <p:cNvSpPr>
            <a:spLocks noGrp="1"/>
          </p:cNvSpPr>
          <p:nvPr>
            <p:ph type="ftr" sz="quarter" idx="11"/>
          </p:nvPr>
        </p:nvSpPr>
        <p:spPr/>
        <p:txBody>
          <a:bodyPr/>
          <a:lstStyle/>
          <a:p>
            <a:r>
              <a:rPr lang="en-US"/>
              <a:t>Prof. Sukanya Roy, UEMK                       Cryptography &amp; Network Security</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029D29-C37D-4B38-9956-6DFCAEAFED55}" type="datetime1">
              <a:rPr lang="en-US" smtClean="0"/>
              <a:pPr/>
              <a:t>12/7/2019</a:t>
            </a:fld>
            <a:endParaRPr lang="en-US"/>
          </a:p>
        </p:txBody>
      </p:sp>
      <p:sp>
        <p:nvSpPr>
          <p:cNvPr id="5" name="Footer Placeholder 4"/>
          <p:cNvSpPr>
            <a:spLocks noGrp="1"/>
          </p:cNvSpPr>
          <p:nvPr>
            <p:ph type="ftr" sz="quarter" idx="11"/>
          </p:nvPr>
        </p:nvSpPr>
        <p:spPr/>
        <p:txBody>
          <a:bodyPr/>
          <a:lstStyle/>
          <a:p>
            <a:r>
              <a:rPr lang="en-US"/>
              <a:t>Prof. Sukanya Roy, UEMK                       Cryptography &amp; Network Security</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32CF416-0E1C-4075-9F51-E1C9E5D89DD5}" type="datetime1">
              <a:rPr lang="en-US" smtClean="0"/>
              <a:pPr/>
              <a:t>12/7/2019</a:t>
            </a:fld>
            <a:endParaRPr lang="en-US"/>
          </a:p>
        </p:txBody>
      </p:sp>
      <p:sp>
        <p:nvSpPr>
          <p:cNvPr id="6" name="Footer Placeholder 5"/>
          <p:cNvSpPr>
            <a:spLocks noGrp="1"/>
          </p:cNvSpPr>
          <p:nvPr>
            <p:ph type="ftr" sz="quarter" idx="11"/>
          </p:nvPr>
        </p:nvSpPr>
        <p:spPr/>
        <p:txBody>
          <a:bodyPr/>
          <a:lstStyle/>
          <a:p>
            <a:r>
              <a:rPr lang="en-US"/>
              <a:t>Prof. Sukanya Roy, UEMK                       Cryptography &amp; Network Security</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19C484E-062A-4C79-A58D-7D5FC1056094}" type="datetime1">
              <a:rPr lang="en-US" smtClean="0"/>
              <a:pPr/>
              <a:t>12/7/2019</a:t>
            </a:fld>
            <a:endParaRPr lang="en-US"/>
          </a:p>
        </p:txBody>
      </p:sp>
      <p:sp>
        <p:nvSpPr>
          <p:cNvPr id="8" name="Footer Placeholder 7"/>
          <p:cNvSpPr>
            <a:spLocks noGrp="1"/>
          </p:cNvSpPr>
          <p:nvPr>
            <p:ph type="ftr" sz="quarter" idx="11"/>
          </p:nvPr>
        </p:nvSpPr>
        <p:spPr/>
        <p:txBody>
          <a:bodyPr/>
          <a:lstStyle/>
          <a:p>
            <a:r>
              <a:rPr lang="en-US"/>
              <a:t>Prof. Sukanya Roy, UEMK                       Cryptography &amp; Network Security</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E59A7B6-8962-4889-ABE0-4C4B2EB49F49}" type="datetime1">
              <a:rPr lang="en-US" smtClean="0"/>
              <a:pPr/>
              <a:t>12/7/2019</a:t>
            </a:fld>
            <a:endParaRPr lang="en-US"/>
          </a:p>
        </p:txBody>
      </p:sp>
      <p:sp>
        <p:nvSpPr>
          <p:cNvPr id="4" name="Footer Placeholder 3"/>
          <p:cNvSpPr>
            <a:spLocks noGrp="1"/>
          </p:cNvSpPr>
          <p:nvPr>
            <p:ph type="ftr" sz="quarter" idx="11"/>
          </p:nvPr>
        </p:nvSpPr>
        <p:spPr/>
        <p:txBody>
          <a:bodyPr/>
          <a:lstStyle/>
          <a:p>
            <a:r>
              <a:rPr lang="en-US"/>
              <a:t>Prof. Sukanya Roy, UEMK                       Cryptography &amp; Network Security</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E285C7-58A2-45F9-ABFD-0350FF242A1C}" type="datetime1">
              <a:rPr lang="en-US" smtClean="0"/>
              <a:pPr/>
              <a:t>12/7/2019</a:t>
            </a:fld>
            <a:endParaRPr lang="en-US"/>
          </a:p>
        </p:txBody>
      </p:sp>
      <p:sp>
        <p:nvSpPr>
          <p:cNvPr id="3" name="Footer Placeholder 2"/>
          <p:cNvSpPr>
            <a:spLocks noGrp="1"/>
          </p:cNvSpPr>
          <p:nvPr>
            <p:ph type="ftr" sz="quarter" idx="11"/>
          </p:nvPr>
        </p:nvSpPr>
        <p:spPr/>
        <p:txBody>
          <a:bodyPr/>
          <a:lstStyle/>
          <a:p>
            <a:r>
              <a:rPr lang="en-US"/>
              <a:t>Prof. Sukanya Roy, UEMK                       Cryptography &amp; Network Security</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068CCF7-92F6-4D1B-B9FA-C097E3163D93}" type="datetime1">
              <a:rPr lang="en-US" smtClean="0"/>
              <a:pPr/>
              <a:t>12/7/2019</a:t>
            </a:fld>
            <a:endParaRPr lang="en-US"/>
          </a:p>
        </p:txBody>
      </p:sp>
      <p:sp>
        <p:nvSpPr>
          <p:cNvPr id="6" name="Footer Placeholder 5"/>
          <p:cNvSpPr>
            <a:spLocks noGrp="1"/>
          </p:cNvSpPr>
          <p:nvPr>
            <p:ph type="ftr" sz="quarter" idx="11"/>
          </p:nvPr>
        </p:nvSpPr>
        <p:spPr/>
        <p:txBody>
          <a:bodyPr/>
          <a:lstStyle/>
          <a:p>
            <a:r>
              <a:rPr lang="en-US"/>
              <a:t>Prof. Sukanya Roy, UEMK                       Cryptography &amp; Network Security</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61360C-E7E9-4089-A211-B4CD2766D36A}" type="datetime1">
              <a:rPr lang="en-US" smtClean="0"/>
              <a:pPr/>
              <a:t>12/7/2019</a:t>
            </a:fld>
            <a:endParaRPr lang="en-US"/>
          </a:p>
        </p:txBody>
      </p:sp>
      <p:sp>
        <p:nvSpPr>
          <p:cNvPr id="6" name="Footer Placeholder 5"/>
          <p:cNvSpPr>
            <a:spLocks noGrp="1"/>
          </p:cNvSpPr>
          <p:nvPr>
            <p:ph type="ftr" sz="quarter" idx="11"/>
          </p:nvPr>
        </p:nvSpPr>
        <p:spPr/>
        <p:txBody>
          <a:bodyPr/>
          <a:lstStyle/>
          <a:p>
            <a:r>
              <a:rPr lang="en-US"/>
              <a:t>Prof. Sukanya Roy, UEMK                       Cryptography &amp; Network Security</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D273E0-6823-415B-90B0-3EEAADD7A92A}" type="datetime1">
              <a:rPr lang="en-US" smtClean="0"/>
              <a:pPr/>
              <a:t>12/7/2019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Prof. Sukanya Roy, UEMK                       Cryptography &amp; Network Security</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en.wikipedia.org/wiki/Matrix_(mathematics)" TargetMode="External"/><Relationship Id="rId2" Type="http://schemas.openxmlformats.org/officeDocument/2006/relationships/hyperlink" Target="http://en.wikipedia.org/wiki/Linear_algebra"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hyperlink" Target="http://crypto.interactive-maths.com/mixed-alphabet-cipher.html"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2.xml"/><Relationship Id="rId5" Type="http://schemas.openxmlformats.org/officeDocument/2006/relationships/image" Target="../media/image21.jpeg"/><Relationship Id="rId4" Type="http://schemas.openxmlformats.org/officeDocument/2006/relationships/image" Target="../media/image20.jpeg"/></Relationships>
</file>

<file path=ppt/slides/_rels/slide23.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2.xml"/><Relationship Id="rId5" Type="http://schemas.openxmlformats.org/officeDocument/2006/relationships/image" Target="../media/image29.jpeg"/><Relationship Id="rId4" Type="http://schemas.openxmlformats.org/officeDocument/2006/relationships/image" Target="../media/image28.jpeg"/></Relationships>
</file>

<file path=ppt/slides/_rels/slide26.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http://www.sciencemag.org/sites/default/files/styles/article_main_large/public/images/sn-cryptography_0.jpg?itok=_Ka63jqk"/>
          <p:cNvPicPr>
            <a:picLocks noChangeAspect="1" noChangeArrowheads="1"/>
          </p:cNvPicPr>
          <p:nvPr/>
        </p:nvPicPr>
        <p:blipFill>
          <a:blip r:embed="rId3"/>
          <a:srcRect r="18125"/>
          <a:stretch>
            <a:fillRect/>
          </a:stretch>
        </p:blipFill>
        <p:spPr bwMode="auto">
          <a:xfrm>
            <a:off x="-61807" y="0"/>
            <a:ext cx="9205807" cy="6858000"/>
          </a:xfrm>
          <a:prstGeom prst="rect">
            <a:avLst/>
          </a:prstGeom>
          <a:noFill/>
        </p:spPr>
      </p:pic>
      <p:sp>
        <p:nvSpPr>
          <p:cNvPr id="2" name="Title 1"/>
          <p:cNvSpPr>
            <a:spLocks noGrp="1"/>
          </p:cNvSpPr>
          <p:nvPr>
            <p:ph type="ctrTitle"/>
          </p:nvPr>
        </p:nvSpPr>
        <p:spPr>
          <a:xfrm>
            <a:off x="5334000" y="0"/>
            <a:ext cx="3810000" cy="2209800"/>
          </a:xfrm>
        </p:spPr>
        <p:txBody>
          <a:bodyPr>
            <a:normAutofit fontScale="90000"/>
          </a:bodyPr>
          <a:lstStyle/>
          <a:p>
            <a:r>
              <a:rPr lang="en-US" dirty="0">
                <a:solidFill>
                  <a:schemeClr val="bg1"/>
                </a:solidFill>
              </a:rPr>
              <a:t>Cryptography </a:t>
            </a:r>
            <a:br>
              <a:rPr lang="en-US" dirty="0">
                <a:solidFill>
                  <a:schemeClr val="bg1"/>
                </a:solidFill>
              </a:rPr>
            </a:br>
            <a:r>
              <a:rPr lang="en-US" dirty="0">
                <a:solidFill>
                  <a:schemeClr val="bg1"/>
                </a:solidFill>
              </a:rPr>
              <a:t>&amp; </a:t>
            </a:r>
            <a:br>
              <a:rPr lang="en-US" dirty="0">
                <a:solidFill>
                  <a:schemeClr val="bg1"/>
                </a:solidFill>
              </a:rPr>
            </a:br>
            <a:r>
              <a:rPr lang="en-US" dirty="0">
                <a:solidFill>
                  <a:schemeClr val="bg1"/>
                </a:solidFill>
              </a:rPr>
              <a:t>Network Security</a:t>
            </a:r>
          </a:p>
        </p:txBody>
      </p:sp>
      <p:sp>
        <p:nvSpPr>
          <p:cNvPr id="3" name="Subtitle 2"/>
          <p:cNvSpPr>
            <a:spLocks noGrp="1"/>
          </p:cNvSpPr>
          <p:nvPr>
            <p:ph type="subTitle" idx="1"/>
          </p:nvPr>
        </p:nvSpPr>
        <p:spPr>
          <a:xfrm>
            <a:off x="0" y="4038600"/>
            <a:ext cx="3276600" cy="2819400"/>
          </a:xfrm>
        </p:spPr>
        <p:txBody>
          <a:bodyPr>
            <a:normAutofit/>
          </a:bodyPr>
          <a:lstStyle/>
          <a:p>
            <a:r>
              <a:rPr lang="en-US" sz="3900" b="1" dirty="0">
                <a:solidFill>
                  <a:schemeClr val="tx2">
                    <a:lumMod val="60000"/>
                    <a:lumOff val="40000"/>
                  </a:schemeClr>
                </a:solidFill>
              </a:rPr>
              <a:t>Lecture Slide 3</a:t>
            </a:r>
          </a:p>
          <a:p>
            <a:endParaRPr lang="en-US" sz="3900" b="1" i="1" dirty="0">
              <a:solidFill>
                <a:schemeClr val="tx2">
                  <a:lumMod val="60000"/>
                  <a:lumOff val="40000"/>
                </a:schemeClr>
              </a:solidFill>
            </a:endParaRPr>
          </a:p>
          <a:p>
            <a:r>
              <a:rPr lang="en-US" dirty="0">
                <a:solidFill>
                  <a:schemeClr val="bg1"/>
                </a:solidFill>
              </a:rPr>
              <a:t>CSE Department</a:t>
            </a:r>
          </a:p>
          <a:p>
            <a:r>
              <a:rPr lang="en-US" dirty="0">
                <a:solidFill>
                  <a:schemeClr val="bg1"/>
                </a:solidFill>
              </a:rPr>
              <a:t>UEM, Kolkata</a:t>
            </a:r>
          </a:p>
        </p:txBody>
      </p:sp>
      <p:pic>
        <p:nvPicPr>
          <p:cNvPr id="1026" name="Picture 2" descr="UEM_New_Logo_05-04-2018"/>
          <p:cNvPicPr>
            <a:picLocks noChangeAspect="1" noChangeArrowheads="1"/>
          </p:cNvPicPr>
          <p:nvPr/>
        </p:nvPicPr>
        <p:blipFill>
          <a:blip r:embed="rId4"/>
          <a:srcRect l="4412" t="18953" r="2941" b="23646"/>
          <a:stretch>
            <a:fillRect/>
          </a:stretch>
        </p:blipFill>
        <p:spPr bwMode="auto">
          <a:xfrm>
            <a:off x="0" y="0"/>
            <a:ext cx="1725524" cy="1295400"/>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EAB487-1022-43EB-A4C0-94628F6A3329}" type="datetime1">
              <a:rPr lang="en-US" smtClean="0">
                <a:solidFill>
                  <a:schemeClr val="tx1"/>
                </a:solidFill>
              </a:rPr>
              <a:pPr/>
              <a:t>12/7/2019</a:t>
            </a:fld>
            <a:endParaRPr lang="en-US" dirty="0">
              <a:solidFill>
                <a:schemeClr val="tx1"/>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schemeClr val="tx1"/>
                </a:solidFill>
              </a:rPr>
              <a:pPr/>
              <a:t>10</a:t>
            </a:fld>
            <a:endParaRPr lang="en-US" dirty="0">
              <a:solidFill>
                <a:schemeClr val="tx1"/>
              </a:solidFill>
            </a:endParaRPr>
          </a:p>
        </p:txBody>
      </p:sp>
      <p:sp>
        <p:nvSpPr>
          <p:cNvPr id="6" name="Rectangle 5"/>
          <p:cNvSpPr/>
          <p:nvPr/>
        </p:nvSpPr>
        <p:spPr>
          <a:xfrm>
            <a:off x="0" y="0"/>
            <a:ext cx="9144000" cy="1295400"/>
          </a:xfrm>
          <a:prstGeom prst="rect">
            <a:avLst/>
          </a:prstGeom>
          <a:gradFill flip="none" rotWithShape="1">
            <a:gsLst>
              <a:gs pos="0">
                <a:schemeClr val="bg2"/>
              </a:gs>
              <a:gs pos="39999">
                <a:srgbClr val="0A128C"/>
              </a:gs>
              <a:gs pos="70000">
                <a:srgbClr val="181CC7"/>
              </a:gs>
              <a:gs pos="88000">
                <a:srgbClr val="7005D4"/>
              </a:gs>
              <a:gs pos="100000">
                <a:srgbClr val="8C3D91"/>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p:cNvSpPr txBox="1">
            <a:spLocks/>
          </p:cNvSpPr>
          <p:nvPr/>
        </p:nvSpPr>
        <p:spPr>
          <a:xfrm>
            <a:off x="457200" y="0"/>
            <a:ext cx="8229600" cy="11430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b="1" dirty="0">
                <a:solidFill>
                  <a:schemeClr val="bg1"/>
                </a:solidFill>
                <a:latin typeface="+mj-lt"/>
                <a:ea typeface="+mj-ea"/>
                <a:cs typeface="+mj-cs"/>
              </a:rPr>
              <a:t>Monoalphabatic</a:t>
            </a:r>
            <a:r>
              <a:rPr kumimoji="0" lang="en-US" sz="4400" b="1" i="0" u="none" strike="noStrike" kern="1200" cap="none" spc="0" normalizeH="0" baseline="0" noProof="0" dirty="0">
                <a:ln>
                  <a:noFill/>
                </a:ln>
                <a:solidFill>
                  <a:schemeClr val="bg1"/>
                </a:solidFill>
                <a:effectLst/>
                <a:uLnTx/>
                <a:uFillTx/>
                <a:latin typeface="+mj-lt"/>
                <a:ea typeface="+mj-ea"/>
                <a:cs typeface="+mj-cs"/>
              </a:rPr>
              <a:t> Cipher</a:t>
            </a:r>
          </a:p>
        </p:txBody>
      </p:sp>
      <p:pic>
        <p:nvPicPr>
          <p:cNvPr id="39940" name="Picture 4" descr="Monoalphabetic Cipher     rather than just shifting the alphabet     could shuffle (jumble) the letters arbitrarily    ..."/>
          <p:cNvPicPr>
            <a:picLocks noChangeAspect="1" noChangeArrowheads="1"/>
          </p:cNvPicPr>
          <p:nvPr/>
        </p:nvPicPr>
        <p:blipFill>
          <a:blip r:embed="rId2"/>
          <a:srcRect t="23382" r="12942" b="11482"/>
          <a:stretch>
            <a:fillRect/>
          </a:stretch>
        </p:blipFill>
        <p:spPr bwMode="auto">
          <a:xfrm>
            <a:off x="0" y="1447800"/>
            <a:ext cx="8229600" cy="4622800"/>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a:xfrm>
            <a:off x="304800" y="1600200"/>
            <a:ext cx="8610600" cy="4525963"/>
          </a:xfrm>
        </p:spPr>
        <p:txBody>
          <a:bodyPr>
            <a:noAutofit/>
          </a:bodyPr>
          <a:lstStyle/>
          <a:p>
            <a:pPr algn="just"/>
            <a:r>
              <a:rPr lang="en-US" sz="2800" dirty="0"/>
              <a:t>The best known multiple letter encryption cipher is the </a:t>
            </a:r>
            <a:r>
              <a:rPr lang="en-US" sz="2800" dirty="0" err="1"/>
              <a:t>playfair</a:t>
            </a:r>
            <a:r>
              <a:rPr lang="en-US" sz="2800" dirty="0"/>
              <a:t>, which treats </a:t>
            </a:r>
            <a:r>
              <a:rPr lang="en-US" sz="2800" dirty="0" err="1"/>
              <a:t>digrams</a:t>
            </a:r>
            <a:r>
              <a:rPr lang="en-US" sz="2800" dirty="0"/>
              <a:t> in the plaintext as single units and translates these units into cipher text </a:t>
            </a:r>
            <a:r>
              <a:rPr lang="en-US" sz="2800" dirty="0" err="1"/>
              <a:t>digrams</a:t>
            </a:r>
            <a:r>
              <a:rPr lang="en-US" sz="2800" dirty="0"/>
              <a:t>. </a:t>
            </a:r>
          </a:p>
          <a:p>
            <a:pPr algn="just"/>
            <a:r>
              <a:rPr lang="en-US" sz="2800" dirty="0"/>
              <a:t>This cipher was actually invented by British scientist Sir Charles Wheatstone in 1854, but it bears the name of his friend Baron Playfair of St. Andrews, who championed the cipher at the British foreign office.</a:t>
            </a:r>
          </a:p>
          <a:p>
            <a:pPr algn="just"/>
            <a:r>
              <a:rPr lang="en-US" sz="2800" dirty="0"/>
              <a:t>The </a:t>
            </a:r>
            <a:r>
              <a:rPr lang="en-US" sz="2800" dirty="0" err="1"/>
              <a:t>playfair</a:t>
            </a:r>
            <a:r>
              <a:rPr lang="en-US" sz="2800" dirty="0"/>
              <a:t> algorithm is based on the use of 5x5 matrix of letters constructed using a keyword.</a:t>
            </a:r>
          </a:p>
          <a:p>
            <a:pPr algn="just">
              <a:buNone/>
            </a:pPr>
            <a:endParaRPr lang="en-US" sz="2800" dirty="0"/>
          </a:p>
        </p:txBody>
      </p:sp>
      <p:sp>
        <p:nvSpPr>
          <p:cNvPr id="2" name="Date Placeholder 1"/>
          <p:cNvSpPr>
            <a:spLocks noGrp="1"/>
          </p:cNvSpPr>
          <p:nvPr>
            <p:ph type="dt" sz="half" idx="10"/>
          </p:nvPr>
        </p:nvSpPr>
        <p:spPr/>
        <p:txBody>
          <a:bodyPr/>
          <a:lstStyle/>
          <a:p>
            <a:fld id="{5AF4B26C-9CCF-4785-AD57-0A8118EA5F59}" type="datetime1">
              <a:rPr lang="en-US" smtClean="0">
                <a:solidFill>
                  <a:schemeClr val="tx1"/>
                </a:solidFill>
              </a:rPr>
              <a:pPr/>
              <a:t>12/7/2019</a:t>
            </a:fld>
            <a:endParaRPr lang="en-US" dirty="0">
              <a:solidFill>
                <a:schemeClr val="tx1"/>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schemeClr val="tx1"/>
                </a:solidFill>
              </a:rPr>
              <a:pPr/>
              <a:t>11</a:t>
            </a:fld>
            <a:endParaRPr lang="en-US" dirty="0">
              <a:solidFill>
                <a:schemeClr val="tx1"/>
              </a:solidFill>
            </a:endParaRPr>
          </a:p>
        </p:txBody>
      </p:sp>
      <p:sp>
        <p:nvSpPr>
          <p:cNvPr id="6" name="Rectangle 5"/>
          <p:cNvSpPr/>
          <p:nvPr/>
        </p:nvSpPr>
        <p:spPr>
          <a:xfrm>
            <a:off x="0" y="0"/>
            <a:ext cx="9144000" cy="1295400"/>
          </a:xfrm>
          <a:prstGeom prst="rect">
            <a:avLst/>
          </a:prstGeom>
          <a:gradFill flip="none" rotWithShape="1">
            <a:gsLst>
              <a:gs pos="0">
                <a:schemeClr val="bg2"/>
              </a:gs>
              <a:gs pos="39999">
                <a:srgbClr val="0A128C"/>
              </a:gs>
              <a:gs pos="70000">
                <a:srgbClr val="181CC7"/>
              </a:gs>
              <a:gs pos="88000">
                <a:srgbClr val="7005D4"/>
              </a:gs>
              <a:gs pos="100000">
                <a:srgbClr val="8C3D91"/>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p:cNvSpPr txBox="1">
            <a:spLocks/>
          </p:cNvSpPr>
          <p:nvPr/>
        </p:nvSpPr>
        <p:spPr>
          <a:xfrm>
            <a:off x="457200" y="0"/>
            <a:ext cx="8229600" cy="1143000"/>
          </a:xfrm>
          <a:prstGeom prst="rect">
            <a:avLst/>
          </a:prstGeom>
        </p:spPr>
        <p:txBody>
          <a:bodyPr>
            <a:normAutofit/>
          </a:bodyPr>
          <a:lstStyle/>
          <a:p>
            <a:pPr algn="ctr"/>
            <a:r>
              <a:rPr lang="en-US" sz="4400" b="1" dirty="0">
                <a:solidFill>
                  <a:schemeClr val="bg1"/>
                </a:solidFill>
              </a:rPr>
              <a:t>Playfair cipher</a:t>
            </a:r>
            <a:endParaRPr lang="en-US" sz="4400" dirty="0">
              <a:solidFill>
                <a:schemeClr val="bg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711CE9-6CED-414E-86A6-68B6A0D235C2}" type="datetime1">
              <a:rPr lang="en-US" smtClean="0">
                <a:solidFill>
                  <a:schemeClr val="tx1"/>
                </a:solidFill>
              </a:rPr>
              <a:pPr/>
              <a:t>12/7/2019</a:t>
            </a:fld>
            <a:endParaRPr lang="en-US" dirty="0">
              <a:solidFill>
                <a:schemeClr val="tx1"/>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schemeClr val="tx1"/>
                </a:solidFill>
              </a:rPr>
              <a:pPr/>
              <a:t>12</a:t>
            </a:fld>
            <a:endParaRPr lang="en-US" dirty="0">
              <a:solidFill>
                <a:schemeClr val="tx1"/>
              </a:solidFill>
            </a:endParaRPr>
          </a:p>
        </p:txBody>
      </p:sp>
      <p:sp>
        <p:nvSpPr>
          <p:cNvPr id="6" name="Rectangle 5"/>
          <p:cNvSpPr/>
          <p:nvPr/>
        </p:nvSpPr>
        <p:spPr>
          <a:xfrm>
            <a:off x="0" y="0"/>
            <a:ext cx="9144000" cy="1295400"/>
          </a:xfrm>
          <a:prstGeom prst="rect">
            <a:avLst/>
          </a:prstGeom>
          <a:gradFill flip="none" rotWithShape="1">
            <a:gsLst>
              <a:gs pos="0">
                <a:schemeClr val="bg2"/>
              </a:gs>
              <a:gs pos="39999">
                <a:srgbClr val="0A128C"/>
              </a:gs>
              <a:gs pos="70000">
                <a:srgbClr val="181CC7"/>
              </a:gs>
              <a:gs pos="88000">
                <a:srgbClr val="7005D4"/>
              </a:gs>
              <a:gs pos="100000">
                <a:srgbClr val="8C3D91"/>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p:cNvSpPr txBox="1">
            <a:spLocks/>
          </p:cNvSpPr>
          <p:nvPr/>
        </p:nvSpPr>
        <p:spPr>
          <a:xfrm>
            <a:off x="457200" y="0"/>
            <a:ext cx="8229600" cy="1143000"/>
          </a:xfrm>
          <a:prstGeom prst="rect">
            <a:avLst/>
          </a:prstGeom>
        </p:spPr>
        <p:txBody>
          <a:bodyPr>
            <a:normAutofit/>
          </a:bodyPr>
          <a:lstStyle/>
          <a:p>
            <a:pPr algn="ctr"/>
            <a:r>
              <a:rPr lang="en-US" sz="4400" b="1" dirty="0">
                <a:solidFill>
                  <a:schemeClr val="bg1"/>
                </a:solidFill>
              </a:rPr>
              <a:t>Playfair cipher</a:t>
            </a:r>
            <a:endParaRPr lang="en-US" sz="4400" dirty="0">
              <a:solidFill>
                <a:schemeClr val="bg1"/>
              </a:solidFill>
            </a:endParaRPr>
          </a:p>
        </p:txBody>
      </p:sp>
      <p:pic>
        <p:nvPicPr>
          <p:cNvPr id="9" name="Picture 8" descr="Playfair Key Matrix&#10;â¢ Use a 5 x 5 matrix.&#10;â¢ Fill in letters of the key (w/o duplicates).&#10;â¢ Fill the rest of matrix with ot..."/>
          <p:cNvPicPr/>
          <p:nvPr/>
        </p:nvPicPr>
        <p:blipFill>
          <a:blip r:embed="rId2"/>
          <a:srcRect l="6113" t="17764" r="11912" b="7933"/>
          <a:stretch>
            <a:fillRect/>
          </a:stretch>
        </p:blipFill>
        <p:spPr bwMode="auto">
          <a:xfrm>
            <a:off x="1219200" y="1447800"/>
            <a:ext cx="6400800" cy="4343400"/>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EA8D8B-EDF2-4609-BDA6-B56F813E4AF3}" type="datetime1">
              <a:rPr lang="en-US" smtClean="0">
                <a:solidFill>
                  <a:schemeClr val="tx1"/>
                </a:solidFill>
              </a:rPr>
              <a:pPr/>
              <a:t>12/7/2019</a:t>
            </a:fld>
            <a:endParaRPr lang="en-US" dirty="0">
              <a:solidFill>
                <a:schemeClr val="tx1"/>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schemeClr val="tx1"/>
                </a:solidFill>
              </a:rPr>
              <a:pPr/>
              <a:t>13</a:t>
            </a:fld>
            <a:endParaRPr lang="en-US" dirty="0">
              <a:solidFill>
                <a:schemeClr val="tx1"/>
              </a:solidFill>
            </a:endParaRPr>
          </a:p>
        </p:txBody>
      </p:sp>
      <p:sp>
        <p:nvSpPr>
          <p:cNvPr id="6" name="Rectangle 5"/>
          <p:cNvSpPr/>
          <p:nvPr/>
        </p:nvSpPr>
        <p:spPr>
          <a:xfrm>
            <a:off x="0" y="0"/>
            <a:ext cx="9144000" cy="1295400"/>
          </a:xfrm>
          <a:prstGeom prst="rect">
            <a:avLst/>
          </a:prstGeom>
          <a:gradFill flip="none" rotWithShape="1">
            <a:gsLst>
              <a:gs pos="0">
                <a:schemeClr val="bg2"/>
              </a:gs>
              <a:gs pos="39999">
                <a:srgbClr val="0A128C"/>
              </a:gs>
              <a:gs pos="70000">
                <a:srgbClr val="181CC7"/>
              </a:gs>
              <a:gs pos="88000">
                <a:srgbClr val="7005D4"/>
              </a:gs>
              <a:gs pos="100000">
                <a:srgbClr val="8C3D91"/>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p:cNvSpPr txBox="1">
            <a:spLocks/>
          </p:cNvSpPr>
          <p:nvPr/>
        </p:nvSpPr>
        <p:spPr>
          <a:xfrm>
            <a:off x="457200" y="0"/>
            <a:ext cx="8229600" cy="1143000"/>
          </a:xfrm>
          <a:prstGeom prst="rect">
            <a:avLst/>
          </a:prstGeom>
        </p:spPr>
        <p:txBody>
          <a:bodyPr>
            <a:normAutofit/>
          </a:bodyPr>
          <a:lstStyle/>
          <a:p>
            <a:pPr algn="ctr"/>
            <a:r>
              <a:rPr lang="en-US" sz="4400" b="1" dirty="0">
                <a:solidFill>
                  <a:schemeClr val="bg1"/>
                </a:solidFill>
              </a:rPr>
              <a:t>Playfair cipher</a:t>
            </a:r>
            <a:endParaRPr lang="en-US" sz="4400" dirty="0">
              <a:solidFill>
                <a:schemeClr val="bg1"/>
              </a:solidFill>
            </a:endParaRPr>
          </a:p>
        </p:txBody>
      </p:sp>
      <p:pic>
        <p:nvPicPr>
          <p:cNvPr id="10" name="Picture 9" descr="Encrypting and Decrypting&#10;Plaintext is encrypted two letters at a time.&#10;1. If a pair is a repeated letter, insert filler l..."/>
          <p:cNvPicPr/>
          <p:nvPr/>
        </p:nvPicPr>
        <p:blipFill>
          <a:blip r:embed="rId2"/>
          <a:srcRect l="5486" t="7989" r="3919" b="13361"/>
          <a:stretch>
            <a:fillRect/>
          </a:stretch>
        </p:blipFill>
        <p:spPr bwMode="auto">
          <a:xfrm>
            <a:off x="838200" y="1524000"/>
            <a:ext cx="7086600" cy="4267200"/>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E0695B-52C2-477E-9401-66B3D5FF7BCF}" type="datetime1">
              <a:rPr lang="en-US" smtClean="0">
                <a:solidFill>
                  <a:schemeClr val="tx1"/>
                </a:solidFill>
              </a:rPr>
              <a:pPr/>
              <a:t>12/7/2019</a:t>
            </a:fld>
            <a:endParaRPr lang="en-US" dirty="0">
              <a:solidFill>
                <a:schemeClr val="tx1"/>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schemeClr val="tx1"/>
                </a:solidFill>
              </a:rPr>
              <a:pPr/>
              <a:t>14</a:t>
            </a:fld>
            <a:endParaRPr lang="en-US" dirty="0">
              <a:solidFill>
                <a:schemeClr val="tx1"/>
              </a:solidFill>
            </a:endParaRPr>
          </a:p>
        </p:txBody>
      </p:sp>
      <p:sp>
        <p:nvSpPr>
          <p:cNvPr id="6" name="Rectangle 5"/>
          <p:cNvSpPr/>
          <p:nvPr/>
        </p:nvSpPr>
        <p:spPr>
          <a:xfrm>
            <a:off x="0" y="0"/>
            <a:ext cx="9144000" cy="1295400"/>
          </a:xfrm>
          <a:prstGeom prst="rect">
            <a:avLst/>
          </a:prstGeom>
          <a:gradFill flip="none" rotWithShape="1">
            <a:gsLst>
              <a:gs pos="0">
                <a:schemeClr val="bg2"/>
              </a:gs>
              <a:gs pos="39999">
                <a:srgbClr val="0A128C"/>
              </a:gs>
              <a:gs pos="70000">
                <a:srgbClr val="181CC7"/>
              </a:gs>
              <a:gs pos="88000">
                <a:srgbClr val="7005D4"/>
              </a:gs>
              <a:gs pos="100000">
                <a:srgbClr val="8C3D91"/>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p:cNvSpPr txBox="1">
            <a:spLocks/>
          </p:cNvSpPr>
          <p:nvPr/>
        </p:nvSpPr>
        <p:spPr>
          <a:xfrm>
            <a:off x="457200" y="0"/>
            <a:ext cx="8229600" cy="1143000"/>
          </a:xfrm>
          <a:prstGeom prst="rect">
            <a:avLst/>
          </a:prstGeom>
        </p:spPr>
        <p:txBody>
          <a:bodyPr>
            <a:normAutofit/>
          </a:bodyPr>
          <a:lstStyle/>
          <a:p>
            <a:pPr algn="ctr"/>
            <a:r>
              <a:rPr lang="en-US" sz="4400" b="1" dirty="0">
                <a:solidFill>
                  <a:schemeClr val="bg1"/>
                </a:solidFill>
              </a:rPr>
              <a:t>Playfair cipher</a:t>
            </a:r>
            <a:endParaRPr lang="en-US" sz="4400" dirty="0">
              <a:solidFill>
                <a:schemeClr val="bg1"/>
              </a:solidFill>
            </a:endParaRPr>
          </a:p>
        </p:txBody>
      </p:sp>
      <p:pic>
        <p:nvPicPr>
          <p:cNvPr id="9" name="Picture 8" descr="Security of Playfair Cipher&#10;â¢ Equivalent to a monoalphabetic cipher with an&#10;alphabet of 26 x 26 = 676 characters.&#10;â¢ Securi..."/>
          <p:cNvPicPr/>
          <p:nvPr/>
        </p:nvPicPr>
        <p:blipFill>
          <a:blip r:embed="rId2"/>
          <a:srcRect l="4545" t="8977" r="6583" b="12109"/>
          <a:stretch>
            <a:fillRect/>
          </a:stretch>
        </p:blipFill>
        <p:spPr bwMode="auto">
          <a:xfrm>
            <a:off x="914400" y="1676400"/>
            <a:ext cx="7467600" cy="4495800"/>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p:txBody>
          <a:bodyPr>
            <a:normAutofit/>
          </a:bodyPr>
          <a:lstStyle/>
          <a:p>
            <a:pPr algn="just"/>
            <a:r>
              <a:rPr lang="en-US" sz="2000" dirty="0"/>
              <a:t>Let’s say we wanted to use the phrase </a:t>
            </a:r>
            <a:r>
              <a:rPr lang="en-US" sz="2000" dirty="0">
                <a:solidFill>
                  <a:srgbClr val="FF0000"/>
                </a:solidFill>
              </a:rPr>
              <a:t>“Hello World” </a:t>
            </a:r>
            <a:r>
              <a:rPr lang="en-US" sz="2000" dirty="0"/>
              <a:t>as our key. The first characters (going left to right) in the table will be the phrase, with duplicate letters removed. The rest of the table will be filled with the remaining letters of the alphabet, in order. Our key table would look like this:</a:t>
            </a:r>
          </a:p>
          <a:p>
            <a:pPr algn="just"/>
            <a:endParaRPr lang="en-US" sz="2000" dirty="0"/>
          </a:p>
          <a:p>
            <a:pPr algn="just"/>
            <a:endParaRPr lang="en-US" sz="2000" dirty="0"/>
          </a:p>
          <a:p>
            <a:pPr algn="just"/>
            <a:endParaRPr lang="en-US" sz="2000" dirty="0"/>
          </a:p>
          <a:p>
            <a:pPr algn="just"/>
            <a:endParaRPr lang="en-US" sz="2000" dirty="0"/>
          </a:p>
          <a:p>
            <a:pPr algn="just"/>
            <a:r>
              <a:rPr lang="en-US" sz="2000" dirty="0"/>
              <a:t>Let’s say we want to encrypt the message “hide the gold”. </a:t>
            </a:r>
          </a:p>
          <a:p>
            <a:pPr algn="just"/>
            <a:endParaRPr lang="en-US" sz="2000" dirty="0"/>
          </a:p>
        </p:txBody>
      </p:sp>
      <p:sp>
        <p:nvSpPr>
          <p:cNvPr id="2" name="Date Placeholder 1"/>
          <p:cNvSpPr>
            <a:spLocks noGrp="1"/>
          </p:cNvSpPr>
          <p:nvPr>
            <p:ph type="dt" sz="half" idx="10"/>
          </p:nvPr>
        </p:nvSpPr>
        <p:spPr/>
        <p:txBody>
          <a:bodyPr/>
          <a:lstStyle/>
          <a:p>
            <a:fld id="{B6C00E09-65A4-4BCD-96BB-C326C66956DE}" type="datetime1">
              <a:rPr lang="en-US" smtClean="0">
                <a:solidFill>
                  <a:schemeClr val="tx1"/>
                </a:solidFill>
              </a:rPr>
              <a:pPr/>
              <a:t>12/7/2019</a:t>
            </a:fld>
            <a:endParaRPr lang="en-US" dirty="0">
              <a:solidFill>
                <a:schemeClr val="tx1"/>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schemeClr val="tx1"/>
                </a:solidFill>
              </a:rPr>
              <a:pPr/>
              <a:t>15</a:t>
            </a:fld>
            <a:endParaRPr lang="en-US" dirty="0">
              <a:solidFill>
                <a:schemeClr val="tx1"/>
              </a:solidFill>
            </a:endParaRPr>
          </a:p>
        </p:txBody>
      </p:sp>
      <p:sp>
        <p:nvSpPr>
          <p:cNvPr id="6" name="Rectangle 5"/>
          <p:cNvSpPr/>
          <p:nvPr/>
        </p:nvSpPr>
        <p:spPr>
          <a:xfrm>
            <a:off x="0" y="0"/>
            <a:ext cx="9144000" cy="1295400"/>
          </a:xfrm>
          <a:prstGeom prst="rect">
            <a:avLst/>
          </a:prstGeom>
          <a:gradFill flip="none" rotWithShape="1">
            <a:gsLst>
              <a:gs pos="0">
                <a:schemeClr val="bg2"/>
              </a:gs>
              <a:gs pos="39999">
                <a:srgbClr val="0A128C"/>
              </a:gs>
              <a:gs pos="70000">
                <a:srgbClr val="181CC7"/>
              </a:gs>
              <a:gs pos="88000">
                <a:srgbClr val="7005D4"/>
              </a:gs>
              <a:gs pos="100000">
                <a:srgbClr val="8C3D91"/>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p:cNvSpPr txBox="1">
            <a:spLocks/>
          </p:cNvSpPr>
          <p:nvPr/>
        </p:nvSpPr>
        <p:spPr>
          <a:xfrm>
            <a:off x="457200" y="0"/>
            <a:ext cx="8229600" cy="1143000"/>
          </a:xfrm>
          <a:prstGeom prst="rect">
            <a:avLst/>
          </a:prstGeom>
        </p:spPr>
        <p:txBody>
          <a:bodyPr>
            <a:normAutofit/>
          </a:bodyPr>
          <a:lstStyle/>
          <a:p>
            <a:pPr algn="ctr"/>
            <a:r>
              <a:rPr lang="en-US" sz="4400" b="1" dirty="0">
                <a:solidFill>
                  <a:schemeClr val="bg1"/>
                </a:solidFill>
              </a:rPr>
              <a:t>Playfair cipher</a:t>
            </a:r>
            <a:endParaRPr lang="en-US" sz="4400" dirty="0">
              <a:solidFill>
                <a:schemeClr val="bg1"/>
              </a:solidFill>
            </a:endParaRPr>
          </a:p>
        </p:txBody>
      </p:sp>
      <p:pic>
        <p:nvPicPr>
          <p:cNvPr id="11" name="Picture 10"/>
          <p:cNvPicPr/>
          <p:nvPr/>
        </p:nvPicPr>
        <p:blipFill>
          <a:blip r:embed="rId2">
            <a:clrChange>
              <a:clrFrom>
                <a:srgbClr val="F9F2F4"/>
              </a:clrFrom>
              <a:clrTo>
                <a:srgbClr val="F9F2F4">
                  <a:alpha val="0"/>
                </a:srgbClr>
              </a:clrTo>
            </a:clrChange>
            <a:lum contrast="10000"/>
          </a:blip>
          <a:srcRect l="35156" t="30064" r="57972" b="55658"/>
          <a:stretch>
            <a:fillRect/>
          </a:stretch>
        </p:blipFill>
        <p:spPr bwMode="auto">
          <a:xfrm>
            <a:off x="1600200" y="3048000"/>
            <a:ext cx="1600200" cy="1524000"/>
          </a:xfrm>
          <a:prstGeom prst="rect">
            <a:avLst/>
          </a:prstGeom>
          <a:noFill/>
          <a:ln w="9525">
            <a:noFill/>
            <a:miter lim="800000"/>
            <a:headEnd/>
            <a:tailEnd/>
          </a:ln>
        </p:spPr>
      </p:pic>
      <p:pic>
        <p:nvPicPr>
          <p:cNvPr id="12" name="Picture 11"/>
          <p:cNvPicPr/>
          <p:nvPr/>
        </p:nvPicPr>
        <p:blipFill>
          <a:blip r:embed="rId3"/>
          <a:srcRect l="32895" t="32208" r="54824" b="62337"/>
          <a:stretch>
            <a:fillRect/>
          </a:stretch>
        </p:blipFill>
        <p:spPr bwMode="auto">
          <a:xfrm>
            <a:off x="3352800" y="5257800"/>
            <a:ext cx="2133600" cy="533400"/>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447800"/>
            <a:ext cx="8686800" cy="4678363"/>
          </a:xfrm>
        </p:spPr>
        <p:txBody>
          <a:bodyPr>
            <a:noAutofit/>
          </a:bodyPr>
          <a:lstStyle/>
          <a:p>
            <a:pPr algn="just"/>
            <a:r>
              <a:rPr lang="en-US" sz="2300" dirty="0"/>
              <a:t>Now for the actual encryption process. The Playfair cipher uses a few simple rules relating to where the letters of each digraph are in relation to each other. The rules are:</a:t>
            </a:r>
          </a:p>
          <a:p>
            <a:pPr lvl="0" algn="just"/>
            <a:r>
              <a:rPr lang="en-US" sz="2300" dirty="0"/>
              <a:t>If both letters are in the same column, take the letter below each one (going back to the top if at the bottom)</a:t>
            </a:r>
          </a:p>
          <a:p>
            <a:pPr lvl="0" algn="just"/>
            <a:r>
              <a:rPr lang="en-US" sz="2300" dirty="0"/>
              <a:t>If both letters are in the same row, take the letter to the right of each one (going back to the left if at the farthest right)</a:t>
            </a:r>
          </a:p>
          <a:p>
            <a:pPr lvl="0" algn="just"/>
            <a:r>
              <a:rPr lang="en-US" sz="2300" dirty="0"/>
              <a:t>If neither of the preceding two rules are true, form a rectangle with the two letters and take the letters on the horizontal opposite corner of the rectangle</a:t>
            </a:r>
          </a:p>
          <a:p>
            <a:pPr algn="just"/>
            <a:r>
              <a:rPr lang="en-US" sz="2300" dirty="0"/>
              <a:t>Using these rules, the result of the encryption of </a:t>
            </a:r>
            <a:r>
              <a:rPr lang="en-US" sz="2300" dirty="0">
                <a:solidFill>
                  <a:srgbClr val="FF0000"/>
                </a:solidFill>
              </a:rPr>
              <a:t>“hides the gold” </a:t>
            </a:r>
            <a:r>
              <a:rPr lang="en-US" sz="2300" dirty="0"/>
              <a:t>with the key of </a:t>
            </a:r>
            <a:r>
              <a:rPr lang="en-US" sz="2300" dirty="0">
                <a:solidFill>
                  <a:srgbClr val="FF0000"/>
                </a:solidFill>
              </a:rPr>
              <a:t>“hello world” </a:t>
            </a:r>
            <a:r>
              <a:rPr lang="en-US" sz="2300" dirty="0"/>
              <a:t>would be </a:t>
            </a:r>
            <a:r>
              <a:rPr lang="en-US" sz="2300" b="1" dirty="0">
                <a:solidFill>
                  <a:srgbClr val="FF0000"/>
                </a:solidFill>
              </a:rPr>
              <a:t>“LF GD MW DN WO CV”.</a:t>
            </a:r>
          </a:p>
          <a:p>
            <a:pPr algn="just"/>
            <a:endParaRPr lang="en-US" sz="2300" dirty="0"/>
          </a:p>
        </p:txBody>
      </p:sp>
      <p:sp>
        <p:nvSpPr>
          <p:cNvPr id="4" name="Date Placeholder 3"/>
          <p:cNvSpPr>
            <a:spLocks noGrp="1"/>
          </p:cNvSpPr>
          <p:nvPr>
            <p:ph type="dt" sz="half" idx="10"/>
          </p:nvPr>
        </p:nvSpPr>
        <p:spPr/>
        <p:txBody>
          <a:bodyPr/>
          <a:lstStyle/>
          <a:p>
            <a:fld id="{59235E4E-0E44-4D2F-88EC-01BECC4501EC}" type="datetime1">
              <a:rPr lang="en-US" smtClean="0">
                <a:solidFill>
                  <a:schemeClr val="tx1"/>
                </a:solidFill>
              </a:rPr>
              <a:pPr/>
              <a:t>12/7/2019</a:t>
            </a:fld>
            <a:endParaRPr lang="en-US" dirty="0">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16</a:t>
            </a:fld>
            <a:endParaRPr lang="en-US" dirty="0">
              <a:solidFill>
                <a:schemeClr val="tx1"/>
              </a:solidFill>
            </a:endParaRPr>
          </a:p>
        </p:txBody>
      </p:sp>
      <p:sp>
        <p:nvSpPr>
          <p:cNvPr id="7" name="Rectangle 6"/>
          <p:cNvSpPr/>
          <p:nvPr/>
        </p:nvSpPr>
        <p:spPr>
          <a:xfrm>
            <a:off x="0" y="0"/>
            <a:ext cx="9144000" cy="1295400"/>
          </a:xfrm>
          <a:prstGeom prst="rect">
            <a:avLst/>
          </a:prstGeom>
          <a:gradFill flip="none" rotWithShape="1">
            <a:gsLst>
              <a:gs pos="0">
                <a:schemeClr val="bg2"/>
              </a:gs>
              <a:gs pos="39999">
                <a:srgbClr val="0A128C"/>
              </a:gs>
              <a:gs pos="70000">
                <a:srgbClr val="181CC7"/>
              </a:gs>
              <a:gs pos="88000">
                <a:srgbClr val="7005D4"/>
              </a:gs>
              <a:gs pos="100000">
                <a:srgbClr val="8C3D91"/>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p:cNvSpPr txBox="1">
            <a:spLocks/>
          </p:cNvSpPr>
          <p:nvPr/>
        </p:nvSpPr>
        <p:spPr>
          <a:xfrm>
            <a:off x="457200" y="0"/>
            <a:ext cx="8229600" cy="1143000"/>
          </a:xfrm>
          <a:prstGeom prst="rect">
            <a:avLst/>
          </a:prstGeom>
        </p:spPr>
        <p:txBody>
          <a:bodyPr>
            <a:normAutofit/>
          </a:bodyPr>
          <a:lstStyle/>
          <a:p>
            <a:pPr algn="ctr"/>
            <a:r>
              <a:rPr lang="en-US" sz="4400" b="1" dirty="0">
                <a:solidFill>
                  <a:schemeClr val="bg1"/>
                </a:solidFill>
              </a:rPr>
              <a:t>Playfair cipher</a:t>
            </a:r>
            <a:endParaRPr lang="en-US" sz="4400" dirty="0">
              <a:solidFill>
                <a:schemeClr val="bg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1295400"/>
          </a:xfrm>
          <a:prstGeom prst="rect">
            <a:avLst/>
          </a:prstGeom>
          <a:gradFill flip="none" rotWithShape="1">
            <a:gsLst>
              <a:gs pos="0">
                <a:schemeClr val="bg2"/>
              </a:gs>
              <a:gs pos="39999">
                <a:srgbClr val="0A128C"/>
              </a:gs>
              <a:gs pos="70000">
                <a:srgbClr val="181CC7"/>
              </a:gs>
              <a:gs pos="88000">
                <a:srgbClr val="7005D4"/>
              </a:gs>
              <a:gs pos="100000">
                <a:srgbClr val="8C3D91"/>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0"/>
            <a:ext cx="8229600" cy="1143000"/>
          </a:xfrm>
        </p:spPr>
        <p:txBody>
          <a:bodyPr/>
          <a:lstStyle/>
          <a:p>
            <a:r>
              <a:rPr lang="en-US" b="1" dirty="0">
                <a:solidFill>
                  <a:schemeClr val="bg1"/>
                </a:solidFill>
              </a:rPr>
              <a:t>Hill Cipher</a:t>
            </a:r>
          </a:p>
        </p:txBody>
      </p:sp>
      <p:sp>
        <p:nvSpPr>
          <p:cNvPr id="3" name="Content Placeholder 2"/>
          <p:cNvSpPr>
            <a:spLocks noGrp="1"/>
          </p:cNvSpPr>
          <p:nvPr>
            <p:ph idx="1"/>
          </p:nvPr>
        </p:nvSpPr>
        <p:spPr>
          <a:xfrm>
            <a:off x="457200" y="1295400"/>
            <a:ext cx="8229600" cy="5257800"/>
          </a:xfrm>
        </p:spPr>
        <p:txBody>
          <a:bodyPr>
            <a:normAutofit fontScale="85000" lnSpcReduction="10000"/>
          </a:bodyPr>
          <a:lstStyle/>
          <a:p>
            <a:pPr algn="just"/>
            <a:r>
              <a:rPr lang="en-US" dirty="0"/>
              <a:t>The Hill Cipher uses an area of mathematics called </a:t>
            </a:r>
            <a:r>
              <a:rPr lang="en-US" b="1" u="sng" dirty="0">
                <a:hlinkClick r:id="rId2"/>
              </a:rPr>
              <a:t>Linear Algebra</a:t>
            </a:r>
            <a:r>
              <a:rPr lang="en-US" dirty="0"/>
              <a:t>, and in particular requires the user to have an elementary understanding of </a:t>
            </a:r>
            <a:r>
              <a:rPr lang="en-US" b="1" u="sng" dirty="0">
                <a:hlinkClick r:id="rId3"/>
              </a:rPr>
              <a:t>matrices</a:t>
            </a:r>
            <a:r>
              <a:rPr lang="en-US" dirty="0"/>
              <a:t>.</a:t>
            </a:r>
          </a:p>
          <a:p>
            <a:pPr algn="just">
              <a:buNone/>
            </a:pPr>
            <a:endParaRPr lang="en-US" dirty="0"/>
          </a:p>
          <a:p>
            <a:pPr algn="just"/>
            <a:r>
              <a:rPr lang="en-US" dirty="0"/>
              <a:t>To encrypt a message using the Hill Cipher we must first turn our keyword into a key matrix (a 2 x 2 matrix for working with digraphs, a 3 x 3 matrix for working with </a:t>
            </a:r>
            <a:r>
              <a:rPr lang="en-US" dirty="0" err="1"/>
              <a:t>trigraphs</a:t>
            </a:r>
            <a:r>
              <a:rPr lang="en-US" dirty="0"/>
              <a:t>, etc). We also turn the plaintext into digraphs (or </a:t>
            </a:r>
            <a:r>
              <a:rPr lang="en-US" dirty="0" err="1"/>
              <a:t>trigraphs</a:t>
            </a:r>
            <a:r>
              <a:rPr lang="en-US" dirty="0"/>
              <a:t>) and each of these into a column vector. We then perform matrix multiplication modulo the length of the alphabet (i.e. 26) on each vector. These vectors are then converted back into letters to produce the </a:t>
            </a:r>
            <a:r>
              <a:rPr lang="en-US" dirty="0" err="1"/>
              <a:t>ciphertext</a:t>
            </a:r>
            <a:r>
              <a:rPr lang="en-US" dirty="0"/>
              <a:t>.</a:t>
            </a:r>
          </a:p>
        </p:txBody>
      </p:sp>
      <p:sp>
        <p:nvSpPr>
          <p:cNvPr id="5" name="Date Placeholder 4"/>
          <p:cNvSpPr>
            <a:spLocks noGrp="1"/>
          </p:cNvSpPr>
          <p:nvPr>
            <p:ph type="dt" sz="half" idx="10"/>
          </p:nvPr>
        </p:nvSpPr>
        <p:spPr/>
        <p:txBody>
          <a:bodyPr/>
          <a:lstStyle/>
          <a:p>
            <a:fld id="{581551C6-4BF2-4B26-B64B-A3C25981B7E2}" type="datetime1">
              <a:rPr lang="en-US" smtClean="0">
                <a:solidFill>
                  <a:schemeClr val="tx1"/>
                </a:solidFill>
              </a:rPr>
              <a:pPr/>
              <a:t>12/7/2019</a:t>
            </a:fld>
            <a:endParaRPr lang="en-US" dirty="0">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17</a:t>
            </a:fld>
            <a:endParaRPr lang="en-US" dirty="0">
              <a:solidFill>
                <a:schemeClr val="tx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a:t>
            </a:r>
            <a:r>
              <a:rPr lang="en-US" baseline="30000" dirty="0"/>
              <a:t>st</a:t>
            </a:r>
            <a:r>
              <a:rPr lang="en-US" dirty="0"/>
              <a:t> Step</a:t>
            </a:r>
          </a:p>
        </p:txBody>
      </p:sp>
      <p:sp>
        <p:nvSpPr>
          <p:cNvPr id="3" name="Content Placeholder 2"/>
          <p:cNvSpPr>
            <a:spLocks noGrp="1"/>
          </p:cNvSpPr>
          <p:nvPr>
            <p:ph idx="1"/>
          </p:nvPr>
        </p:nvSpPr>
        <p:spPr/>
        <p:txBody>
          <a:bodyPr>
            <a:normAutofit/>
          </a:bodyPr>
          <a:lstStyle/>
          <a:p>
            <a:pPr algn="just"/>
            <a:r>
              <a:rPr lang="en-US" sz="2400" dirty="0"/>
              <a:t>We shall encrypt the </a:t>
            </a:r>
            <a:r>
              <a:rPr lang="en-US" sz="2400" b="1" u="sng" dirty="0">
                <a:solidFill>
                  <a:srgbClr val="FF0000"/>
                </a:solidFill>
              </a:rPr>
              <a:t>plaintext message "short example" </a:t>
            </a:r>
            <a:r>
              <a:rPr lang="en-US" sz="2400" dirty="0"/>
              <a:t>using the </a:t>
            </a:r>
            <a:r>
              <a:rPr lang="en-US" sz="2400" b="1" u="sng" dirty="0">
                <a:solidFill>
                  <a:srgbClr val="FF0000"/>
                </a:solidFill>
              </a:rPr>
              <a:t>keyword </a:t>
            </a:r>
            <a:r>
              <a:rPr lang="en-US" sz="2400" b="1" i="1" u="sng" dirty="0">
                <a:solidFill>
                  <a:srgbClr val="FF0000"/>
                </a:solidFill>
              </a:rPr>
              <a:t>hill</a:t>
            </a:r>
            <a:r>
              <a:rPr lang="en-US" sz="2400" b="1" dirty="0"/>
              <a:t> </a:t>
            </a:r>
            <a:r>
              <a:rPr lang="en-US" sz="2400" dirty="0"/>
              <a:t>and a 2 x 2 matrix. The first step is to turn the keyword into a matrix. If the keyword was longer than the 4 letters needed, we would only take the first 4 letters, and if it was shorter, we would fill it up with the alphabet in order (much like a </a:t>
            </a:r>
            <a:r>
              <a:rPr lang="en-US" sz="2400" b="1" u="sng" dirty="0">
                <a:hlinkClick r:id="rId2"/>
              </a:rPr>
              <a:t>Mixed Alphabet</a:t>
            </a:r>
            <a:r>
              <a:rPr lang="en-US" sz="2400" dirty="0"/>
              <a:t>).</a:t>
            </a:r>
          </a:p>
        </p:txBody>
      </p:sp>
      <p:pic>
        <p:nvPicPr>
          <p:cNvPr id="1026" name="Picture 2" descr="Picture"/>
          <p:cNvPicPr>
            <a:picLocks noChangeAspect="1" noChangeArrowheads="1"/>
          </p:cNvPicPr>
          <p:nvPr/>
        </p:nvPicPr>
        <p:blipFill>
          <a:blip r:embed="rId3"/>
          <a:srcRect/>
          <a:stretch>
            <a:fillRect/>
          </a:stretch>
        </p:blipFill>
        <p:spPr bwMode="auto">
          <a:xfrm>
            <a:off x="1066800" y="4267200"/>
            <a:ext cx="1882378" cy="1295400"/>
          </a:xfrm>
          <a:prstGeom prst="rect">
            <a:avLst/>
          </a:prstGeom>
          <a:noFill/>
        </p:spPr>
      </p:pic>
      <p:sp>
        <p:nvSpPr>
          <p:cNvPr id="5" name="Rectangle 4"/>
          <p:cNvSpPr/>
          <p:nvPr/>
        </p:nvSpPr>
        <p:spPr>
          <a:xfrm>
            <a:off x="3581400" y="4648200"/>
            <a:ext cx="4267200" cy="461665"/>
          </a:xfrm>
          <a:prstGeom prst="rect">
            <a:avLst/>
          </a:prstGeom>
        </p:spPr>
        <p:txBody>
          <a:bodyPr wrap="square">
            <a:spAutoFit/>
          </a:bodyPr>
          <a:lstStyle/>
          <a:p>
            <a:r>
              <a:rPr lang="en-US" sz="2400" dirty="0"/>
              <a:t>The keyword written as a matrix.</a:t>
            </a:r>
          </a:p>
        </p:txBody>
      </p:sp>
      <p:sp>
        <p:nvSpPr>
          <p:cNvPr id="6" name="Date Placeholder 5"/>
          <p:cNvSpPr>
            <a:spLocks noGrp="1"/>
          </p:cNvSpPr>
          <p:nvPr>
            <p:ph type="dt" sz="half" idx="10"/>
          </p:nvPr>
        </p:nvSpPr>
        <p:spPr/>
        <p:txBody>
          <a:bodyPr/>
          <a:lstStyle/>
          <a:p>
            <a:fld id="{E4254864-5AA4-4448-ADE5-4D723A3E6597}" type="datetime1">
              <a:rPr lang="en-US" smtClean="0">
                <a:solidFill>
                  <a:schemeClr val="tx1"/>
                </a:solidFill>
              </a:rPr>
              <a:pPr/>
              <a:t>12/7/2019</a:t>
            </a:fld>
            <a:endParaRPr lang="en-US" dirty="0">
              <a:solidFill>
                <a:schemeClr val="tx1"/>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schemeClr val="tx1"/>
                </a:solidFill>
              </a:rPr>
              <a:pPr/>
              <a:t>18</a:t>
            </a:fld>
            <a:endParaRPr lang="en-US" dirty="0">
              <a:solidFill>
                <a:schemeClr val="tx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a:t>
            </a:r>
            <a:r>
              <a:rPr lang="en-US" baseline="30000" dirty="0"/>
              <a:t>nd</a:t>
            </a:r>
            <a:r>
              <a:rPr lang="en-US" dirty="0"/>
              <a:t> Step</a:t>
            </a:r>
          </a:p>
        </p:txBody>
      </p:sp>
      <p:sp>
        <p:nvSpPr>
          <p:cNvPr id="3" name="Content Placeholder 2"/>
          <p:cNvSpPr>
            <a:spLocks noGrp="1"/>
          </p:cNvSpPr>
          <p:nvPr>
            <p:ph idx="1"/>
          </p:nvPr>
        </p:nvSpPr>
        <p:spPr/>
        <p:txBody>
          <a:bodyPr>
            <a:normAutofit/>
          </a:bodyPr>
          <a:lstStyle/>
          <a:p>
            <a:r>
              <a:rPr lang="en-US" sz="2800" dirty="0"/>
              <a:t>With the keyword in a matrix, we need to convert this into a key matrix. We do this by converting each letter into a number by its position in the alphabet (starting at 0). So, A = 0, B = 1, C= 2, D = 3, etc.</a:t>
            </a:r>
          </a:p>
        </p:txBody>
      </p:sp>
      <p:pic>
        <p:nvPicPr>
          <p:cNvPr id="16386" name="Picture 2" descr="Picture"/>
          <p:cNvPicPr>
            <a:picLocks noChangeAspect="1" noChangeArrowheads="1"/>
          </p:cNvPicPr>
          <p:nvPr/>
        </p:nvPicPr>
        <p:blipFill>
          <a:blip r:embed="rId2"/>
          <a:srcRect/>
          <a:stretch>
            <a:fillRect/>
          </a:stretch>
        </p:blipFill>
        <p:spPr bwMode="auto">
          <a:xfrm>
            <a:off x="838200" y="4114800"/>
            <a:ext cx="2365509" cy="1371600"/>
          </a:xfrm>
          <a:prstGeom prst="rect">
            <a:avLst/>
          </a:prstGeom>
          <a:noFill/>
        </p:spPr>
      </p:pic>
      <p:sp>
        <p:nvSpPr>
          <p:cNvPr id="5" name="Rectangle 4"/>
          <p:cNvSpPr/>
          <p:nvPr/>
        </p:nvSpPr>
        <p:spPr>
          <a:xfrm>
            <a:off x="3276600" y="4419600"/>
            <a:ext cx="5029200" cy="707886"/>
          </a:xfrm>
          <a:prstGeom prst="rect">
            <a:avLst/>
          </a:prstGeom>
        </p:spPr>
        <p:txBody>
          <a:bodyPr wrap="square">
            <a:spAutoFit/>
          </a:bodyPr>
          <a:lstStyle/>
          <a:p>
            <a:r>
              <a:rPr lang="en-US" sz="2000" dirty="0"/>
              <a:t>The key matrix (each letter of the keyword is converted to a number).</a:t>
            </a:r>
          </a:p>
        </p:txBody>
      </p:sp>
      <p:sp>
        <p:nvSpPr>
          <p:cNvPr id="6" name="Date Placeholder 5"/>
          <p:cNvSpPr>
            <a:spLocks noGrp="1"/>
          </p:cNvSpPr>
          <p:nvPr>
            <p:ph type="dt" sz="half" idx="10"/>
          </p:nvPr>
        </p:nvSpPr>
        <p:spPr/>
        <p:txBody>
          <a:bodyPr/>
          <a:lstStyle/>
          <a:p>
            <a:fld id="{171EBCE3-025B-4AE5-BFB2-F3CEC8CF3D96}" type="datetime1">
              <a:rPr lang="en-US" smtClean="0">
                <a:solidFill>
                  <a:schemeClr val="tx1"/>
                </a:solidFill>
              </a:rPr>
              <a:pPr/>
              <a:t>12/7/2019</a:t>
            </a:fld>
            <a:endParaRPr lang="en-US" dirty="0">
              <a:solidFill>
                <a:schemeClr val="tx1"/>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schemeClr val="tx1"/>
                </a:solidFill>
              </a:rPr>
              <a:pPr/>
              <a:t>19</a:t>
            </a:fld>
            <a:endParaRPr lang="en-US" dirty="0">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30" name="Picture 10" descr="http://il8.picdn.net/shutterstock/videos/21398407/thumb/12.jpg"/>
          <p:cNvPicPr>
            <a:picLocks noChangeAspect="1" noChangeArrowheads="1"/>
          </p:cNvPicPr>
          <p:nvPr/>
        </p:nvPicPr>
        <p:blipFill>
          <a:blip r:embed="rId3"/>
          <a:srcRect/>
          <a:stretch>
            <a:fillRect/>
          </a:stretch>
        </p:blipFill>
        <p:spPr bwMode="auto">
          <a:xfrm>
            <a:off x="0" y="0"/>
            <a:ext cx="9144000" cy="6324600"/>
          </a:xfrm>
          <a:prstGeom prst="rect">
            <a:avLst/>
          </a:prstGeom>
          <a:noFill/>
        </p:spPr>
      </p:pic>
      <p:sp>
        <p:nvSpPr>
          <p:cNvPr id="2" name="Title 1"/>
          <p:cNvSpPr>
            <a:spLocks noGrp="1"/>
          </p:cNvSpPr>
          <p:nvPr>
            <p:ph type="title"/>
          </p:nvPr>
        </p:nvSpPr>
        <p:spPr/>
        <p:txBody>
          <a:bodyPr/>
          <a:lstStyle/>
          <a:p>
            <a:r>
              <a:rPr lang="en-US" dirty="0">
                <a:solidFill>
                  <a:schemeClr val="bg1"/>
                </a:solidFill>
              </a:rPr>
              <a:t>Topics to be Covered</a:t>
            </a:r>
          </a:p>
        </p:txBody>
      </p:sp>
      <p:sp>
        <p:nvSpPr>
          <p:cNvPr id="3" name="Content Placeholder 2"/>
          <p:cNvSpPr>
            <a:spLocks noGrp="1"/>
          </p:cNvSpPr>
          <p:nvPr>
            <p:ph idx="1"/>
          </p:nvPr>
        </p:nvSpPr>
        <p:spPr>
          <a:xfrm>
            <a:off x="457200" y="1447800"/>
            <a:ext cx="8229600" cy="4419600"/>
          </a:xfrm>
        </p:spPr>
        <p:txBody>
          <a:bodyPr>
            <a:normAutofit fontScale="92500" lnSpcReduction="20000"/>
          </a:bodyPr>
          <a:lstStyle/>
          <a:p>
            <a:r>
              <a:rPr lang="en-US" dirty="0">
                <a:solidFill>
                  <a:schemeClr val="bg1"/>
                </a:solidFill>
              </a:rPr>
              <a:t>Symmetric Key Model</a:t>
            </a:r>
          </a:p>
          <a:p>
            <a:r>
              <a:rPr lang="en-US" dirty="0">
                <a:solidFill>
                  <a:schemeClr val="bg1"/>
                </a:solidFill>
              </a:rPr>
              <a:t>Classical Encryption Techniques</a:t>
            </a:r>
          </a:p>
          <a:p>
            <a:r>
              <a:rPr lang="en-US" b="1" dirty="0">
                <a:solidFill>
                  <a:schemeClr val="bg1"/>
                </a:solidFill>
              </a:rPr>
              <a:t>Substitution Techniques</a:t>
            </a:r>
          </a:p>
          <a:p>
            <a:pPr>
              <a:buNone/>
            </a:pPr>
            <a:r>
              <a:rPr lang="en-US" dirty="0">
                <a:solidFill>
                  <a:schemeClr val="bg1"/>
                </a:solidFill>
              </a:rPr>
              <a:t>		1.Caesar Cipher</a:t>
            </a:r>
          </a:p>
          <a:p>
            <a:pPr>
              <a:buNone/>
            </a:pPr>
            <a:r>
              <a:rPr lang="en-US" dirty="0">
                <a:solidFill>
                  <a:schemeClr val="bg1"/>
                </a:solidFill>
              </a:rPr>
              <a:t>		2. </a:t>
            </a:r>
            <a:r>
              <a:rPr lang="en-US" dirty="0" err="1">
                <a:solidFill>
                  <a:schemeClr val="bg1"/>
                </a:solidFill>
              </a:rPr>
              <a:t>Monoalphabetic</a:t>
            </a:r>
            <a:r>
              <a:rPr lang="en-US" dirty="0">
                <a:solidFill>
                  <a:schemeClr val="bg1"/>
                </a:solidFill>
              </a:rPr>
              <a:t> Ciphers</a:t>
            </a:r>
          </a:p>
          <a:p>
            <a:pPr>
              <a:buNone/>
            </a:pPr>
            <a:r>
              <a:rPr lang="en-US" dirty="0">
                <a:solidFill>
                  <a:schemeClr val="bg1"/>
                </a:solidFill>
              </a:rPr>
              <a:t>		3. Playfair Cipher</a:t>
            </a:r>
          </a:p>
          <a:p>
            <a:pPr>
              <a:buNone/>
            </a:pPr>
            <a:r>
              <a:rPr lang="en-US" dirty="0">
                <a:solidFill>
                  <a:schemeClr val="bg1"/>
                </a:solidFill>
              </a:rPr>
              <a:t>		4. Hill Cipher</a:t>
            </a:r>
          </a:p>
          <a:p>
            <a:pPr>
              <a:buNone/>
            </a:pPr>
            <a:r>
              <a:rPr lang="en-US" dirty="0">
                <a:solidFill>
                  <a:schemeClr val="bg1"/>
                </a:solidFill>
              </a:rPr>
              <a:t>		5. </a:t>
            </a:r>
            <a:r>
              <a:rPr lang="en-US" dirty="0" err="1">
                <a:solidFill>
                  <a:schemeClr val="bg1"/>
                </a:solidFill>
              </a:rPr>
              <a:t>Polyalphabetic</a:t>
            </a:r>
            <a:r>
              <a:rPr lang="en-US" dirty="0">
                <a:solidFill>
                  <a:schemeClr val="bg1"/>
                </a:solidFill>
              </a:rPr>
              <a:t> Ciphers</a:t>
            </a:r>
          </a:p>
          <a:p>
            <a:pPr>
              <a:buNone/>
            </a:pPr>
            <a:r>
              <a:rPr lang="en-US" dirty="0">
                <a:solidFill>
                  <a:schemeClr val="bg1"/>
                </a:solidFill>
              </a:rPr>
              <a:t>		6. One-Time Pad</a:t>
            </a:r>
          </a:p>
          <a:p>
            <a:pPr>
              <a:buNone/>
            </a:pPr>
            <a:endParaRPr lang="en-US" dirty="0">
              <a:solidFill>
                <a:schemeClr val="bg1"/>
              </a:solidFill>
            </a:endParaRPr>
          </a:p>
          <a:p>
            <a:endParaRPr lang="en-US" dirty="0">
              <a:solidFill>
                <a:schemeClr val="bg1"/>
              </a:solidFill>
            </a:endParaRPr>
          </a:p>
        </p:txBody>
      </p:sp>
      <p:sp>
        <p:nvSpPr>
          <p:cNvPr id="16" name="Slide Number Placeholder 15"/>
          <p:cNvSpPr>
            <a:spLocks noGrp="1"/>
          </p:cNvSpPr>
          <p:nvPr>
            <p:ph type="sldNum" sz="quarter" idx="12"/>
          </p:nvPr>
        </p:nvSpPr>
        <p:spPr>
          <a:xfrm>
            <a:off x="8077200" y="6356350"/>
            <a:ext cx="609600" cy="365125"/>
          </a:xfrm>
        </p:spPr>
        <p:txBody>
          <a:bodyPr/>
          <a:lstStyle/>
          <a:p>
            <a:fld id="{B6F15528-21DE-4FAA-801E-634DDDAF4B2B}" type="slidenum">
              <a:rPr lang="en-US" smtClean="0">
                <a:solidFill>
                  <a:schemeClr val="tx1"/>
                </a:solidFill>
              </a:rPr>
              <a:pPr/>
              <a:t>2</a:t>
            </a:fld>
            <a:endParaRPr lang="en-US" dirty="0">
              <a:solidFill>
                <a:schemeClr val="tx1"/>
              </a:solidFill>
            </a:endParaRPr>
          </a:p>
        </p:txBody>
      </p:sp>
      <p:sp>
        <p:nvSpPr>
          <p:cNvPr id="17" name="Date Placeholder 16"/>
          <p:cNvSpPr>
            <a:spLocks noGrp="1"/>
          </p:cNvSpPr>
          <p:nvPr>
            <p:ph type="dt" sz="half" idx="10"/>
          </p:nvPr>
        </p:nvSpPr>
        <p:spPr/>
        <p:txBody>
          <a:bodyPr/>
          <a:lstStyle/>
          <a:p>
            <a:fld id="{7DB723D6-8F70-4B3D-A81C-3E68E50B973A}" type="datetime1">
              <a:rPr lang="en-US" smtClean="0">
                <a:solidFill>
                  <a:schemeClr val="tx1"/>
                </a:solidFill>
              </a:rPr>
              <a:pPr/>
              <a:t>12/7/2019</a:t>
            </a:fld>
            <a:endParaRPr lang="en-US" dirty="0">
              <a:solidFill>
                <a:schemeClr val="tx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a:t>
            </a:r>
            <a:r>
              <a:rPr lang="en-US" baseline="30000" dirty="0"/>
              <a:t>rd</a:t>
            </a:r>
            <a:r>
              <a:rPr lang="en-US" dirty="0"/>
              <a:t> Step</a:t>
            </a:r>
          </a:p>
        </p:txBody>
      </p:sp>
      <p:sp>
        <p:nvSpPr>
          <p:cNvPr id="3" name="Content Placeholder 2"/>
          <p:cNvSpPr>
            <a:spLocks noGrp="1"/>
          </p:cNvSpPr>
          <p:nvPr>
            <p:ph idx="1"/>
          </p:nvPr>
        </p:nvSpPr>
        <p:spPr/>
        <p:txBody>
          <a:bodyPr>
            <a:normAutofit/>
          </a:bodyPr>
          <a:lstStyle/>
          <a:p>
            <a:pPr algn="just"/>
            <a:r>
              <a:rPr lang="en-US" sz="2400" dirty="0"/>
              <a:t>We now split the plaintext into digraphs, and write these as column vectors. That is, in the first column vector we write the first plaintext letter at the top, and the second letter at the bottom. Then we move to the next column vector, where the third plaintext letter goes at the top, and the fourth at the bottom. This continues for the whole plaintext.</a:t>
            </a:r>
          </a:p>
        </p:txBody>
      </p:sp>
      <p:pic>
        <p:nvPicPr>
          <p:cNvPr id="17410" name="Picture 2" descr="Picture"/>
          <p:cNvPicPr>
            <a:picLocks noChangeAspect="1" noChangeArrowheads="1"/>
          </p:cNvPicPr>
          <p:nvPr/>
        </p:nvPicPr>
        <p:blipFill>
          <a:blip r:embed="rId2"/>
          <a:srcRect/>
          <a:stretch>
            <a:fillRect/>
          </a:stretch>
        </p:blipFill>
        <p:spPr bwMode="auto">
          <a:xfrm>
            <a:off x="2057400" y="4267200"/>
            <a:ext cx="5014913" cy="1143000"/>
          </a:xfrm>
          <a:prstGeom prst="rect">
            <a:avLst/>
          </a:prstGeom>
          <a:noFill/>
        </p:spPr>
      </p:pic>
      <p:sp>
        <p:nvSpPr>
          <p:cNvPr id="5" name="Rectangle 4"/>
          <p:cNvSpPr/>
          <p:nvPr/>
        </p:nvSpPr>
        <p:spPr>
          <a:xfrm>
            <a:off x="1600200" y="5410200"/>
            <a:ext cx="6248400" cy="830997"/>
          </a:xfrm>
          <a:prstGeom prst="rect">
            <a:avLst/>
          </a:prstGeom>
        </p:spPr>
        <p:txBody>
          <a:bodyPr wrap="square">
            <a:spAutoFit/>
          </a:bodyPr>
          <a:lstStyle/>
          <a:p>
            <a:r>
              <a:rPr lang="en-US" sz="2400" dirty="0"/>
              <a:t>The plaintext "short example" split into column vectors.</a:t>
            </a:r>
          </a:p>
        </p:txBody>
      </p:sp>
      <p:sp>
        <p:nvSpPr>
          <p:cNvPr id="6" name="Date Placeholder 5"/>
          <p:cNvSpPr>
            <a:spLocks noGrp="1"/>
          </p:cNvSpPr>
          <p:nvPr>
            <p:ph type="dt" sz="half" idx="10"/>
          </p:nvPr>
        </p:nvSpPr>
        <p:spPr/>
        <p:txBody>
          <a:bodyPr/>
          <a:lstStyle/>
          <a:p>
            <a:fld id="{9CE3C3D3-29D8-4811-B887-AF1CCC18C893}" type="datetime1">
              <a:rPr lang="en-US" smtClean="0">
                <a:solidFill>
                  <a:schemeClr val="tx1"/>
                </a:solidFill>
              </a:rPr>
              <a:pPr/>
              <a:t>12/7/2019</a:t>
            </a:fld>
            <a:endParaRPr lang="en-US" dirty="0">
              <a:solidFill>
                <a:schemeClr val="tx1"/>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schemeClr val="tx1"/>
                </a:solidFill>
              </a:rPr>
              <a:pPr/>
              <a:t>20</a:t>
            </a:fld>
            <a:endParaRPr lang="en-US" dirty="0">
              <a:solidFill>
                <a:schemeClr val="tx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a:t>
            </a:r>
            <a:r>
              <a:rPr lang="en-US" baseline="30000" dirty="0"/>
              <a:t>th</a:t>
            </a:r>
            <a:r>
              <a:rPr lang="en-US" dirty="0"/>
              <a:t> Step</a:t>
            </a:r>
          </a:p>
        </p:txBody>
      </p:sp>
      <p:sp>
        <p:nvSpPr>
          <p:cNvPr id="3" name="Content Placeholder 2"/>
          <p:cNvSpPr>
            <a:spLocks noGrp="1"/>
          </p:cNvSpPr>
          <p:nvPr>
            <p:ph idx="1"/>
          </p:nvPr>
        </p:nvSpPr>
        <p:spPr/>
        <p:txBody>
          <a:bodyPr>
            <a:normAutofit/>
          </a:bodyPr>
          <a:lstStyle/>
          <a:p>
            <a:pPr algn="just"/>
            <a:r>
              <a:rPr lang="en-US" sz="2400" dirty="0"/>
              <a:t>Now we must convert the plaintext column vectors in the same way that we converted the keyword into the key matrix. Each letter is replaced by its appropriate number.</a:t>
            </a:r>
          </a:p>
        </p:txBody>
      </p:sp>
      <p:pic>
        <p:nvPicPr>
          <p:cNvPr id="18434" name="Picture 2" descr="Picture"/>
          <p:cNvPicPr>
            <a:picLocks noChangeAspect="1" noChangeArrowheads="1"/>
          </p:cNvPicPr>
          <p:nvPr/>
        </p:nvPicPr>
        <p:blipFill>
          <a:blip r:embed="rId2"/>
          <a:srcRect/>
          <a:stretch>
            <a:fillRect/>
          </a:stretch>
        </p:blipFill>
        <p:spPr bwMode="auto">
          <a:xfrm>
            <a:off x="1371600" y="3048000"/>
            <a:ext cx="6646976" cy="1371600"/>
          </a:xfrm>
          <a:prstGeom prst="rect">
            <a:avLst/>
          </a:prstGeom>
          <a:noFill/>
        </p:spPr>
      </p:pic>
      <p:sp>
        <p:nvSpPr>
          <p:cNvPr id="5" name="Rectangle 4"/>
          <p:cNvSpPr/>
          <p:nvPr/>
        </p:nvSpPr>
        <p:spPr>
          <a:xfrm>
            <a:off x="1066800" y="4648200"/>
            <a:ext cx="7010400" cy="461665"/>
          </a:xfrm>
          <a:prstGeom prst="rect">
            <a:avLst/>
          </a:prstGeom>
        </p:spPr>
        <p:txBody>
          <a:bodyPr wrap="square">
            <a:spAutoFit/>
          </a:bodyPr>
          <a:lstStyle/>
          <a:p>
            <a:r>
              <a:rPr lang="en-US" sz="2400" dirty="0"/>
              <a:t>The plaintext converted into numeric column vectors.</a:t>
            </a:r>
          </a:p>
        </p:txBody>
      </p:sp>
      <p:sp>
        <p:nvSpPr>
          <p:cNvPr id="6" name="Date Placeholder 5"/>
          <p:cNvSpPr>
            <a:spLocks noGrp="1"/>
          </p:cNvSpPr>
          <p:nvPr>
            <p:ph type="dt" sz="half" idx="10"/>
          </p:nvPr>
        </p:nvSpPr>
        <p:spPr/>
        <p:txBody>
          <a:bodyPr/>
          <a:lstStyle/>
          <a:p>
            <a:fld id="{FE79A42F-0B3D-4417-BF19-A204BE83C0BB}" type="datetime1">
              <a:rPr lang="en-US" smtClean="0">
                <a:solidFill>
                  <a:schemeClr val="tx1"/>
                </a:solidFill>
              </a:rPr>
              <a:pPr/>
              <a:t>12/7/2019</a:t>
            </a:fld>
            <a:endParaRPr lang="en-US" dirty="0">
              <a:solidFill>
                <a:schemeClr val="tx1"/>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schemeClr val="tx1"/>
                </a:solidFill>
              </a:rPr>
              <a:pPr/>
              <a:t>21</a:t>
            </a:fld>
            <a:endParaRPr lang="en-US" dirty="0">
              <a:solidFill>
                <a:schemeClr val="tx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a:t>
            </a:r>
            <a:r>
              <a:rPr lang="en-US" baseline="30000" dirty="0"/>
              <a:t>th</a:t>
            </a:r>
            <a:r>
              <a:rPr lang="en-US" dirty="0"/>
              <a:t> Step</a:t>
            </a:r>
          </a:p>
        </p:txBody>
      </p:sp>
      <p:sp>
        <p:nvSpPr>
          <p:cNvPr id="3" name="Content Placeholder 2"/>
          <p:cNvSpPr>
            <a:spLocks noGrp="1"/>
          </p:cNvSpPr>
          <p:nvPr>
            <p:ph idx="1"/>
          </p:nvPr>
        </p:nvSpPr>
        <p:spPr/>
        <p:txBody>
          <a:bodyPr>
            <a:normAutofit/>
          </a:bodyPr>
          <a:lstStyle/>
          <a:p>
            <a:pPr algn="just"/>
            <a:r>
              <a:rPr lang="en-US" sz="2400" dirty="0"/>
              <a:t>Now we must perform some matrix multiplication. We multiply the key matrix by each column vector in turn. We shall go through the first of these in detail, then the rest shall be presented in less detail. We write the key matrix first, followed by the column vector.</a:t>
            </a:r>
          </a:p>
        </p:txBody>
      </p:sp>
      <p:pic>
        <p:nvPicPr>
          <p:cNvPr id="19458" name="Picture 2" descr="Picture"/>
          <p:cNvPicPr>
            <a:picLocks noChangeAspect="1" noChangeArrowheads="1"/>
          </p:cNvPicPr>
          <p:nvPr/>
        </p:nvPicPr>
        <p:blipFill>
          <a:blip r:embed="rId2"/>
          <a:srcRect/>
          <a:stretch>
            <a:fillRect/>
          </a:stretch>
        </p:blipFill>
        <p:spPr bwMode="auto">
          <a:xfrm>
            <a:off x="990600" y="3733800"/>
            <a:ext cx="2743200" cy="1050587"/>
          </a:xfrm>
          <a:prstGeom prst="rect">
            <a:avLst/>
          </a:prstGeom>
          <a:noFill/>
        </p:spPr>
      </p:pic>
      <p:pic>
        <p:nvPicPr>
          <p:cNvPr id="19460" name="Picture 4" descr="Picture"/>
          <p:cNvPicPr>
            <a:picLocks noChangeAspect="1" noChangeArrowheads="1"/>
          </p:cNvPicPr>
          <p:nvPr/>
        </p:nvPicPr>
        <p:blipFill>
          <a:blip r:embed="rId3"/>
          <a:srcRect/>
          <a:stretch>
            <a:fillRect/>
          </a:stretch>
        </p:blipFill>
        <p:spPr bwMode="auto">
          <a:xfrm>
            <a:off x="4648200" y="3810000"/>
            <a:ext cx="3681984" cy="914400"/>
          </a:xfrm>
          <a:prstGeom prst="rect">
            <a:avLst/>
          </a:prstGeom>
          <a:noFill/>
        </p:spPr>
      </p:pic>
      <p:cxnSp>
        <p:nvCxnSpPr>
          <p:cNvPr id="7" name="Straight Arrow Connector 6"/>
          <p:cNvCxnSpPr/>
          <p:nvPr/>
        </p:nvCxnSpPr>
        <p:spPr>
          <a:xfrm>
            <a:off x="3962400" y="4191000"/>
            <a:ext cx="533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9462" name="Picture 6" descr="Picture"/>
          <p:cNvPicPr>
            <a:picLocks noChangeAspect="1" noChangeArrowheads="1"/>
          </p:cNvPicPr>
          <p:nvPr/>
        </p:nvPicPr>
        <p:blipFill>
          <a:blip r:embed="rId4"/>
          <a:srcRect/>
          <a:stretch>
            <a:fillRect/>
          </a:stretch>
        </p:blipFill>
        <p:spPr bwMode="auto">
          <a:xfrm>
            <a:off x="609600" y="5105400"/>
            <a:ext cx="3496933" cy="990600"/>
          </a:xfrm>
          <a:prstGeom prst="rect">
            <a:avLst/>
          </a:prstGeom>
          <a:noFill/>
        </p:spPr>
      </p:pic>
      <p:pic>
        <p:nvPicPr>
          <p:cNvPr id="19464" name="Picture 8" descr="Picture"/>
          <p:cNvPicPr>
            <a:picLocks noChangeAspect="1" noChangeArrowheads="1"/>
          </p:cNvPicPr>
          <p:nvPr/>
        </p:nvPicPr>
        <p:blipFill>
          <a:blip r:embed="rId5"/>
          <a:srcRect/>
          <a:stretch>
            <a:fillRect/>
          </a:stretch>
        </p:blipFill>
        <p:spPr bwMode="auto">
          <a:xfrm>
            <a:off x="4876800" y="5181600"/>
            <a:ext cx="3645074" cy="914400"/>
          </a:xfrm>
          <a:prstGeom prst="rect">
            <a:avLst/>
          </a:prstGeom>
          <a:noFill/>
        </p:spPr>
      </p:pic>
      <p:cxnSp>
        <p:nvCxnSpPr>
          <p:cNvPr id="10" name="Straight Arrow Connector 9"/>
          <p:cNvCxnSpPr/>
          <p:nvPr/>
        </p:nvCxnSpPr>
        <p:spPr>
          <a:xfrm>
            <a:off x="4114800" y="5638800"/>
            <a:ext cx="533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rot="10800000" flipV="1">
            <a:off x="3962400" y="4648200"/>
            <a:ext cx="8382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Date Placeholder 11"/>
          <p:cNvSpPr>
            <a:spLocks noGrp="1"/>
          </p:cNvSpPr>
          <p:nvPr>
            <p:ph type="dt" sz="half" idx="10"/>
          </p:nvPr>
        </p:nvSpPr>
        <p:spPr/>
        <p:txBody>
          <a:bodyPr/>
          <a:lstStyle/>
          <a:p>
            <a:fld id="{DF59FF40-9E82-4EC6-B8B3-B43292B32CE2}" type="datetime1">
              <a:rPr lang="en-US" smtClean="0">
                <a:solidFill>
                  <a:schemeClr val="tx1"/>
                </a:solidFill>
              </a:rPr>
              <a:pPr/>
              <a:t>12/7/2019</a:t>
            </a:fld>
            <a:endParaRPr lang="en-US" dirty="0">
              <a:solidFill>
                <a:schemeClr val="tx1"/>
              </a:solidFill>
            </a:endParaRPr>
          </a:p>
        </p:txBody>
      </p:sp>
      <p:sp>
        <p:nvSpPr>
          <p:cNvPr id="13" name="Slide Number Placeholder 12"/>
          <p:cNvSpPr>
            <a:spLocks noGrp="1"/>
          </p:cNvSpPr>
          <p:nvPr>
            <p:ph type="sldNum" sz="quarter" idx="12"/>
          </p:nvPr>
        </p:nvSpPr>
        <p:spPr/>
        <p:txBody>
          <a:bodyPr/>
          <a:lstStyle/>
          <a:p>
            <a:fld id="{B6F15528-21DE-4FAA-801E-634DDDAF4B2B}" type="slidenum">
              <a:rPr lang="en-US" smtClean="0">
                <a:solidFill>
                  <a:schemeClr val="tx1"/>
                </a:solidFill>
              </a:rPr>
              <a:pPr/>
              <a:t>22</a:t>
            </a:fld>
            <a:endParaRPr lang="en-US" dirty="0">
              <a:solidFill>
                <a:schemeClr val="tx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a:t>
            </a:r>
            <a:r>
              <a:rPr lang="en-US" baseline="30000" dirty="0"/>
              <a:t>th</a:t>
            </a:r>
            <a:r>
              <a:rPr lang="en-US" dirty="0"/>
              <a:t> Step</a:t>
            </a:r>
          </a:p>
        </p:txBody>
      </p:sp>
      <p:sp>
        <p:nvSpPr>
          <p:cNvPr id="3" name="Content Placeholder 2"/>
          <p:cNvSpPr>
            <a:spLocks noGrp="1"/>
          </p:cNvSpPr>
          <p:nvPr>
            <p:ph idx="1"/>
          </p:nvPr>
        </p:nvSpPr>
        <p:spPr>
          <a:xfrm>
            <a:off x="457200" y="1524000"/>
            <a:ext cx="8229600" cy="4525963"/>
          </a:xfrm>
        </p:spPr>
        <p:txBody>
          <a:bodyPr>
            <a:normAutofit/>
          </a:bodyPr>
          <a:lstStyle/>
          <a:p>
            <a:pPr algn="just"/>
            <a:r>
              <a:rPr lang="en-US" sz="2400" dirty="0"/>
              <a:t>Next we have to take each of these numbers, in our resultant column vector, modulo 26 (remember that means divide by 26 and take the remainder).</a:t>
            </a:r>
          </a:p>
        </p:txBody>
      </p:sp>
      <p:pic>
        <p:nvPicPr>
          <p:cNvPr id="20482" name="Picture 2" descr="Picture"/>
          <p:cNvPicPr>
            <a:picLocks noChangeAspect="1" noChangeArrowheads="1"/>
          </p:cNvPicPr>
          <p:nvPr/>
        </p:nvPicPr>
        <p:blipFill>
          <a:blip r:embed="rId2"/>
          <a:srcRect/>
          <a:stretch>
            <a:fillRect/>
          </a:stretch>
        </p:blipFill>
        <p:spPr bwMode="auto">
          <a:xfrm>
            <a:off x="2133600" y="2895600"/>
            <a:ext cx="4619625" cy="752476"/>
          </a:xfrm>
          <a:prstGeom prst="rect">
            <a:avLst/>
          </a:prstGeom>
          <a:noFill/>
        </p:spPr>
      </p:pic>
      <p:sp>
        <p:nvSpPr>
          <p:cNvPr id="5" name="Rectangle 4"/>
          <p:cNvSpPr/>
          <p:nvPr/>
        </p:nvSpPr>
        <p:spPr>
          <a:xfrm>
            <a:off x="304800" y="3581400"/>
            <a:ext cx="8610600" cy="646331"/>
          </a:xfrm>
          <a:prstGeom prst="rect">
            <a:avLst/>
          </a:prstGeom>
        </p:spPr>
        <p:txBody>
          <a:bodyPr wrap="square">
            <a:spAutoFit/>
          </a:bodyPr>
          <a:lstStyle/>
          <a:p>
            <a:r>
              <a:rPr lang="en-US" dirty="0"/>
              <a:t>Finally we have to convert these numbers back to letters, so 0 becomes "A" and 15 becomes "P", and our first two letters of the </a:t>
            </a:r>
            <a:r>
              <a:rPr lang="en-US" dirty="0" err="1"/>
              <a:t>ciphertext</a:t>
            </a:r>
            <a:r>
              <a:rPr lang="en-US" dirty="0"/>
              <a:t> are "AP".</a:t>
            </a:r>
          </a:p>
        </p:txBody>
      </p:sp>
      <p:pic>
        <p:nvPicPr>
          <p:cNvPr id="20484" name="Picture 4" descr="Picture"/>
          <p:cNvPicPr>
            <a:picLocks noChangeAspect="1" noChangeArrowheads="1"/>
          </p:cNvPicPr>
          <p:nvPr/>
        </p:nvPicPr>
        <p:blipFill>
          <a:blip r:embed="rId3"/>
          <a:srcRect/>
          <a:stretch>
            <a:fillRect/>
          </a:stretch>
        </p:blipFill>
        <p:spPr bwMode="auto">
          <a:xfrm>
            <a:off x="228600" y="4419600"/>
            <a:ext cx="8621473" cy="838200"/>
          </a:xfrm>
          <a:prstGeom prst="rect">
            <a:avLst/>
          </a:prstGeom>
          <a:noFill/>
        </p:spPr>
      </p:pic>
      <p:sp>
        <p:nvSpPr>
          <p:cNvPr id="7" name="Rectangle 6"/>
          <p:cNvSpPr/>
          <p:nvPr/>
        </p:nvSpPr>
        <p:spPr>
          <a:xfrm>
            <a:off x="457200" y="5410200"/>
            <a:ext cx="8229600" cy="646331"/>
          </a:xfrm>
          <a:prstGeom prst="rect">
            <a:avLst/>
          </a:prstGeom>
        </p:spPr>
        <p:txBody>
          <a:bodyPr wrap="square">
            <a:spAutoFit/>
          </a:bodyPr>
          <a:lstStyle/>
          <a:p>
            <a:r>
              <a:rPr lang="en-US" dirty="0"/>
              <a:t>The whole calculation: converting to numbers; the matrix multiplication; reducing modulo 26; converting back to letters.</a:t>
            </a:r>
          </a:p>
        </p:txBody>
      </p:sp>
      <p:sp>
        <p:nvSpPr>
          <p:cNvPr id="8" name="Date Placeholder 7"/>
          <p:cNvSpPr>
            <a:spLocks noGrp="1"/>
          </p:cNvSpPr>
          <p:nvPr>
            <p:ph type="dt" sz="half" idx="10"/>
          </p:nvPr>
        </p:nvSpPr>
        <p:spPr/>
        <p:txBody>
          <a:bodyPr/>
          <a:lstStyle/>
          <a:p>
            <a:fld id="{B450D819-E87C-47CB-9B9D-4EDBCA349E5E}" type="datetime1">
              <a:rPr lang="en-US" smtClean="0">
                <a:solidFill>
                  <a:schemeClr val="tx1"/>
                </a:solidFill>
              </a:rPr>
              <a:pPr/>
              <a:t>12/7/2019</a:t>
            </a:fld>
            <a:endParaRPr lang="en-US" dirty="0">
              <a:solidFill>
                <a:schemeClr val="tx1"/>
              </a:solidFill>
            </a:endParaRPr>
          </a:p>
        </p:txBody>
      </p:sp>
      <p:sp>
        <p:nvSpPr>
          <p:cNvPr id="9" name="Slide Number Placeholder 8"/>
          <p:cNvSpPr>
            <a:spLocks noGrp="1"/>
          </p:cNvSpPr>
          <p:nvPr>
            <p:ph type="sldNum" sz="quarter" idx="12"/>
          </p:nvPr>
        </p:nvSpPr>
        <p:spPr/>
        <p:txBody>
          <a:bodyPr/>
          <a:lstStyle/>
          <a:p>
            <a:fld id="{B6F15528-21DE-4FAA-801E-634DDDAF4B2B}" type="slidenum">
              <a:rPr lang="en-US" smtClean="0">
                <a:solidFill>
                  <a:schemeClr val="tx1"/>
                </a:solidFill>
              </a:rPr>
              <a:pPr/>
              <a:t>23</a:t>
            </a:fld>
            <a:endParaRPr lang="en-US" dirty="0">
              <a:solidFill>
                <a:schemeClr val="tx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 3 x 3</a:t>
            </a:r>
          </a:p>
        </p:txBody>
      </p:sp>
      <p:sp>
        <p:nvSpPr>
          <p:cNvPr id="3" name="Content Placeholder 2"/>
          <p:cNvSpPr>
            <a:spLocks noGrp="1"/>
          </p:cNvSpPr>
          <p:nvPr>
            <p:ph idx="1"/>
          </p:nvPr>
        </p:nvSpPr>
        <p:spPr/>
        <p:txBody>
          <a:bodyPr>
            <a:normAutofit/>
          </a:bodyPr>
          <a:lstStyle/>
          <a:p>
            <a:pPr algn="just"/>
            <a:r>
              <a:rPr lang="en-US" sz="2400" dirty="0"/>
              <a:t>We shall encrypt the plaintext message "retreat now" using the key phrase </a:t>
            </a:r>
            <a:r>
              <a:rPr lang="en-US" sz="2400" i="1" dirty="0"/>
              <a:t>back up</a:t>
            </a:r>
            <a:r>
              <a:rPr lang="en-US" sz="2400" dirty="0"/>
              <a:t> and a 3 x 3 matrix. The first step is to turn the key phrase into a matrix. Notice that the key phrase is a few letters short, so we fill in the final elements with the start of the alphabet.</a:t>
            </a:r>
          </a:p>
        </p:txBody>
      </p:sp>
      <p:pic>
        <p:nvPicPr>
          <p:cNvPr id="21506" name="Picture 2" descr="Picture"/>
          <p:cNvPicPr>
            <a:picLocks noChangeAspect="1" noChangeArrowheads="1"/>
          </p:cNvPicPr>
          <p:nvPr/>
        </p:nvPicPr>
        <p:blipFill>
          <a:blip r:embed="rId2"/>
          <a:srcRect/>
          <a:stretch>
            <a:fillRect/>
          </a:stretch>
        </p:blipFill>
        <p:spPr bwMode="auto">
          <a:xfrm>
            <a:off x="914400" y="3581400"/>
            <a:ext cx="1912257" cy="1295400"/>
          </a:xfrm>
          <a:prstGeom prst="rect">
            <a:avLst/>
          </a:prstGeom>
          <a:noFill/>
        </p:spPr>
      </p:pic>
      <p:graphicFrame>
        <p:nvGraphicFramePr>
          <p:cNvPr id="5" name="Table 4"/>
          <p:cNvGraphicFramePr>
            <a:graphicFrameLocks noGrp="1"/>
          </p:cNvGraphicFramePr>
          <p:nvPr/>
        </p:nvGraphicFramePr>
        <p:xfrm>
          <a:off x="533400" y="5029200"/>
          <a:ext cx="2733675" cy="640080"/>
        </p:xfrm>
        <a:graphic>
          <a:graphicData uri="http://schemas.openxmlformats.org/drawingml/2006/table">
            <a:tbl>
              <a:tblPr/>
              <a:tblGrid>
                <a:gridCol w="2733675">
                  <a:extLst>
                    <a:ext uri="{9D8B030D-6E8A-4147-A177-3AD203B41FA5}">
                      <a16:colId xmlns:a16="http://schemas.microsoft.com/office/drawing/2014/main" val="20000"/>
                    </a:ext>
                  </a:extLst>
                </a:gridCol>
              </a:tblGrid>
              <a:tr h="0">
                <a:tc>
                  <a:txBody>
                    <a:bodyPr/>
                    <a:lstStyle/>
                    <a:p>
                      <a:pPr algn="ctr" fontAlgn="t"/>
                      <a:r>
                        <a:rPr lang="en-US" dirty="0"/>
                        <a:t>The keyword written as a matrix.</a:t>
                      </a:r>
                    </a:p>
                  </a:txBody>
                  <a:tcPr marL="142875" marR="142875">
                    <a:lnL>
                      <a:noFill/>
                    </a:lnL>
                    <a:lnR>
                      <a:noFill/>
                    </a:lnR>
                    <a:lnT>
                      <a:noFill/>
                    </a:lnT>
                    <a:lnB>
                      <a:noFill/>
                    </a:lnB>
                  </a:tcPr>
                </a:tc>
                <a:extLst>
                  <a:ext uri="{0D108BD9-81ED-4DB2-BD59-A6C34878D82A}">
                    <a16:rowId xmlns:a16="http://schemas.microsoft.com/office/drawing/2014/main" val="10000"/>
                  </a:ext>
                </a:extLst>
              </a:tr>
            </a:tbl>
          </a:graphicData>
        </a:graphic>
      </p:graphicFrame>
      <p:pic>
        <p:nvPicPr>
          <p:cNvPr id="21508" name="Picture 4" descr="Picture"/>
          <p:cNvPicPr>
            <a:picLocks noChangeAspect="1" noChangeArrowheads="1"/>
          </p:cNvPicPr>
          <p:nvPr/>
        </p:nvPicPr>
        <p:blipFill>
          <a:blip r:embed="rId3"/>
          <a:srcRect/>
          <a:stretch>
            <a:fillRect/>
          </a:stretch>
        </p:blipFill>
        <p:spPr bwMode="auto">
          <a:xfrm>
            <a:off x="4572000" y="3581399"/>
            <a:ext cx="2743200" cy="1470355"/>
          </a:xfrm>
          <a:prstGeom prst="rect">
            <a:avLst/>
          </a:prstGeom>
          <a:noFill/>
        </p:spPr>
      </p:pic>
      <p:sp>
        <p:nvSpPr>
          <p:cNvPr id="7" name="Rectangle 6"/>
          <p:cNvSpPr/>
          <p:nvPr/>
        </p:nvSpPr>
        <p:spPr>
          <a:xfrm>
            <a:off x="4267200" y="5029200"/>
            <a:ext cx="4191000" cy="923330"/>
          </a:xfrm>
          <a:prstGeom prst="rect">
            <a:avLst/>
          </a:prstGeom>
        </p:spPr>
        <p:txBody>
          <a:bodyPr wrap="square">
            <a:spAutoFit/>
          </a:bodyPr>
          <a:lstStyle/>
          <a:p>
            <a:r>
              <a:rPr lang="en-US" dirty="0"/>
              <a:t>The Key Matrix obtained by taking the numeric values of the letters of the key phrase.</a:t>
            </a:r>
          </a:p>
        </p:txBody>
      </p:sp>
      <p:sp>
        <p:nvSpPr>
          <p:cNvPr id="8" name="Date Placeholder 7"/>
          <p:cNvSpPr>
            <a:spLocks noGrp="1"/>
          </p:cNvSpPr>
          <p:nvPr>
            <p:ph type="dt" sz="half" idx="10"/>
          </p:nvPr>
        </p:nvSpPr>
        <p:spPr/>
        <p:txBody>
          <a:bodyPr/>
          <a:lstStyle/>
          <a:p>
            <a:fld id="{FA6EE235-B8CB-431A-BCD7-20F20BE91280}" type="datetime1">
              <a:rPr lang="en-US" smtClean="0">
                <a:solidFill>
                  <a:schemeClr val="tx1"/>
                </a:solidFill>
              </a:rPr>
              <a:pPr/>
              <a:t>12/7/2019</a:t>
            </a:fld>
            <a:endParaRPr lang="en-US" dirty="0">
              <a:solidFill>
                <a:schemeClr val="tx1"/>
              </a:solidFill>
            </a:endParaRPr>
          </a:p>
        </p:txBody>
      </p:sp>
      <p:sp>
        <p:nvSpPr>
          <p:cNvPr id="9" name="Slide Number Placeholder 8"/>
          <p:cNvSpPr>
            <a:spLocks noGrp="1"/>
          </p:cNvSpPr>
          <p:nvPr>
            <p:ph type="sldNum" sz="quarter" idx="12"/>
          </p:nvPr>
        </p:nvSpPr>
        <p:spPr/>
        <p:txBody>
          <a:bodyPr/>
          <a:lstStyle/>
          <a:p>
            <a:fld id="{B6F15528-21DE-4FAA-801E-634DDDAF4B2B}" type="slidenum">
              <a:rPr lang="en-US" smtClean="0">
                <a:solidFill>
                  <a:schemeClr val="tx1"/>
                </a:solidFill>
              </a:rPr>
              <a:pPr/>
              <a:t>24</a:t>
            </a:fld>
            <a:endParaRPr lang="en-US" dirty="0">
              <a:solidFill>
                <a:schemeClr val="tx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Step</a:t>
            </a:r>
          </a:p>
        </p:txBody>
      </p:sp>
      <p:sp>
        <p:nvSpPr>
          <p:cNvPr id="3" name="Content Placeholder 2"/>
          <p:cNvSpPr>
            <a:spLocks noGrp="1"/>
          </p:cNvSpPr>
          <p:nvPr>
            <p:ph idx="1"/>
          </p:nvPr>
        </p:nvSpPr>
        <p:spPr/>
        <p:txBody>
          <a:bodyPr>
            <a:normAutofit/>
          </a:bodyPr>
          <a:lstStyle/>
          <a:p>
            <a:pPr algn="just"/>
            <a:r>
              <a:rPr lang="en-US" sz="2000" dirty="0"/>
              <a:t>Now we split the plaintext into </a:t>
            </a:r>
            <a:r>
              <a:rPr lang="en-US" sz="2000" dirty="0" err="1"/>
              <a:t>trigraphs</a:t>
            </a:r>
            <a:r>
              <a:rPr lang="en-US" sz="2000" dirty="0"/>
              <a:t> (we are using a 3 x 3 matrix so we need groups of 3 letters), and convert these into column vectors. However, since the plaintext does not go perfectly into the column vectors, we need to use some nulls to make the plaintext the right length. We then convert these into numeric column vectors.</a:t>
            </a:r>
          </a:p>
        </p:txBody>
      </p:sp>
      <p:pic>
        <p:nvPicPr>
          <p:cNvPr id="22532" name="Picture 4" descr="Picture"/>
          <p:cNvPicPr>
            <a:picLocks noChangeAspect="1" noChangeArrowheads="1"/>
          </p:cNvPicPr>
          <p:nvPr/>
        </p:nvPicPr>
        <p:blipFill>
          <a:blip r:embed="rId2"/>
          <a:srcRect/>
          <a:stretch>
            <a:fillRect/>
          </a:stretch>
        </p:blipFill>
        <p:spPr bwMode="auto">
          <a:xfrm>
            <a:off x="762000" y="3276600"/>
            <a:ext cx="2905125" cy="1314451"/>
          </a:xfrm>
          <a:prstGeom prst="rect">
            <a:avLst/>
          </a:prstGeom>
          <a:noFill/>
        </p:spPr>
      </p:pic>
      <p:pic>
        <p:nvPicPr>
          <p:cNvPr id="22534" name="Picture 6" descr="Picture"/>
          <p:cNvPicPr>
            <a:picLocks noChangeAspect="1" noChangeArrowheads="1"/>
          </p:cNvPicPr>
          <p:nvPr/>
        </p:nvPicPr>
        <p:blipFill>
          <a:blip r:embed="rId3"/>
          <a:srcRect/>
          <a:stretch>
            <a:fillRect/>
          </a:stretch>
        </p:blipFill>
        <p:spPr bwMode="auto">
          <a:xfrm>
            <a:off x="4800600" y="3352800"/>
            <a:ext cx="3629025" cy="1238250"/>
          </a:xfrm>
          <a:prstGeom prst="rect">
            <a:avLst/>
          </a:prstGeom>
          <a:noFill/>
        </p:spPr>
      </p:pic>
      <p:cxnSp>
        <p:nvCxnSpPr>
          <p:cNvPr id="7" name="Straight Arrow Connector 6"/>
          <p:cNvCxnSpPr/>
          <p:nvPr/>
        </p:nvCxnSpPr>
        <p:spPr>
          <a:xfrm>
            <a:off x="3962400" y="3886200"/>
            <a:ext cx="533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22536" name="Picture 8" descr="Picture"/>
          <p:cNvPicPr>
            <a:picLocks noChangeAspect="1" noChangeArrowheads="1"/>
          </p:cNvPicPr>
          <p:nvPr/>
        </p:nvPicPr>
        <p:blipFill>
          <a:blip r:embed="rId4"/>
          <a:srcRect/>
          <a:stretch>
            <a:fillRect/>
          </a:stretch>
        </p:blipFill>
        <p:spPr bwMode="auto">
          <a:xfrm>
            <a:off x="228600" y="4953000"/>
            <a:ext cx="3305175" cy="1285876"/>
          </a:xfrm>
          <a:prstGeom prst="rect">
            <a:avLst/>
          </a:prstGeom>
          <a:noFill/>
        </p:spPr>
      </p:pic>
      <p:cxnSp>
        <p:nvCxnSpPr>
          <p:cNvPr id="9" name="Straight Arrow Connector 8"/>
          <p:cNvCxnSpPr/>
          <p:nvPr/>
        </p:nvCxnSpPr>
        <p:spPr>
          <a:xfrm rot="10800000" flipV="1">
            <a:off x="3505200" y="4267200"/>
            <a:ext cx="12192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22538" name="Picture 10" descr="Picture"/>
          <p:cNvPicPr>
            <a:picLocks noChangeAspect="1" noChangeArrowheads="1"/>
          </p:cNvPicPr>
          <p:nvPr/>
        </p:nvPicPr>
        <p:blipFill>
          <a:blip r:embed="rId5"/>
          <a:srcRect/>
          <a:stretch>
            <a:fillRect/>
          </a:stretch>
        </p:blipFill>
        <p:spPr bwMode="auto">
          <a:xfrm>
            <a:off x="4343401" y="4953000"/>
            <a:ext cx="4572000" cy="1371600"/>
          </a:xfrm>
          <a:prstGeom prst="rect">
            <a:avLst/>
          </a:prstGeom>
          <a:noFill/>
        </p:spPr>
      </p:pic>
      <p:cxnSp>
        <p:nvCxnSpPr>
          <p:cNvPr id="13" name="Straight Arrow Connector 12"/>
          <p:cNvCxnSpPr/>
          <p:nvPr/>
        </p:nvCxnSpPr>
        <p:spPr>
          <a:xfrm>
            <a:off x="3733800" y="5638800"/>
            <a:ext cx="533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Date Placeholder 10"/>
          <p:cNvSpPr>
            <a:spLocks noGrp="1"/>
          </p:cNvSpPr>
          <p:nvPr>
            <p:ph type="dt" sz="half" idx="10"/>
          </p:nvPr>
        </p:nvSpPr>
        <p:spPr/>
        <p:txBody>
          <a:bodyPr/>
          <a:lstStyle/>
          <a:p>
            <a:fld id="{4ACA4E36-33C2-47B8-A1A9-F21384025C50}" type="datetime1">
              <a:rPr lang="en-US" smtClean="0">
                <a:solidFill>
                  <a:schemeClr val="tx1"/>
                </a:solidFill>
              </a:rPr>
              <a:pPr/>
              <a:t>12/7/2019</a:t>
            </a:fld>
            <a:endParaRPr lang="en-US" dirty="0">
              <a:solidFill>
                <a:schemeClr val="tx1"/>
              </a:solidFill>
            </a:endParaRPr>
          </a:p>
        </p:txBody>
      </p:sp>
      <p:sp>
        <p:nvSpPr>
          <p:cNvPr id="12" name="Slide Number Placeholder 11"/>
          <p:cNvSpPr>
            <a:spLocks noGrp="1"/>
          </p:cNvSpPr>
          <p:nvPr>
            <p:ph type="sldNum" sz="quarter" idx="12"/>
          </p:nvPr>
        </p:nvSpPr>
        <p:spPr/>
        <p:txBody>
          <a:bodyPr/>
          <a:lstStyle/>
          <a:p>
            <a:fld id="{B6F15528-21DE-4FAA-801E-634DDDAF4B2B}" type="slidenum">
              <a:rPr lang="en-US" smtClean="0">
                <a:solidFill>
                  <a:schemeClr val="tx1"/>
                </a:solidFill>
              </a:rPr>
              <a:pPr/>
              <a:t>25</a:t>
            </a:fld>
            <a:endParaRPr lang="en-US" dirty="0">
              <a:solidFill>
                <a:schemeClr val="tx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75D9A1E-3F7A-4572-9AF1-1FA4ED1A44A6}" type="datetime1">
              <a:rPr lang="en-US" smtClean="0">
                <a:solidFill>
                  <a:schemeClr val="tx1"/>
                </a:solidFill>
              </a:rPr>
              <a:pPr/>
              <a:t>12/7/2019</a:t>
            </a:fld>
            <a:endParaRPr lang="en-US" dirty="0">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26</a:t>
            </a:fld>
            <a:endParaRPr lang="en-US" dirty="0">
              <a:solidFill>
                <a:schemeClr val="tx1"/>
              </a:solidFill>
            </a:endParaRPr>
          </a:p>
        </p:txBody>
      </p:sp>
      <p:pic>
        <p:nvPicPr>
          <p:cNvPr id="1026" name="Picture 2" descr="Polyalphabetic Ciphers     another approach to improving security is to use      multiple cipher alphabets     called po..."/>
          <p:cNvPicPr>
            <a:picLocks noChangeAspect="1" noChangeArrowheads="1"/>
          </p:cNvPicPr>
          <p:nvPr/>
        </p:nvPicPr>
        <p:blipFill>
          <a:blip r:embed="rId2"/>
          <a:srcRect b="11482"/>
          <a:stretch>
            <a:fillRect/>
          </a:stretch>
        </p:blipFill>
        <p:spPr bwMode="auto">
          <a:xfrm>
            <a:off x="0" y="-1"/>
            <a:ext cx="9144000" cy="6172201"/>
          </a:xfrm>
          <a:prstGeom prst="rect">
            <a:avLst/>
          </a:prstGeom>
          <a:noFill/>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75D9A1E-3F7A-4572-9AF1-1FA4ED1A44A6}" type="datetime1">
              <a:rPr lang="en-US" smtClean="0">
                <a:solidFill>
                  <a:schemeClr val="tx1"/>
                </a:solidFill>
              </a:rPr>
              <a:pPr/>
              <a:t>12/7/2019</a:t>
            </a:fld>
            <a:endParaRPr lang="en-US" dirty="0">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27</a:t>
            </a:fld>
            <a:endParaRPr lang="en-US" dirty="0">
              <a:solidFill>
                <a:schemeClr val="tx1"/>
              </a:solidFill>
            </a:endParaRPr>
          </a:p>
        </p:txBody>
      </p:sp>
      <p:pic>
        <p:nvPicPr>
          <p:cNvPr id="46082" name="Picture 2" descr="One-Time Pad ifa truly random key as long as the message  is used, the cipher will be secure called a One-Time pad is u..."/>
          <p:cNvPicPr>
            <a:picLocks noChangeAspect="1" noChangeArrowheads="1"/>
          </p:cNvPicPr>
          <p:nvPr/>
        </p:nvPicPr>
        <p:blipFill>
          <a:blip r:embed="rId2"/>
          <a:srcRect b="11482"/>
          <a:stretch>
            <a:fillRect/>
          </a:stretch>
        </p:blipFill>
        <p:spPr bwMode="auto">
          <a:xfrm>
            <a:off x="0" y="0"/>
            <a:ext cx="8686800" cy="5773046"/>
          </a:xfrm>
          <a:prstGeom prst="rect">
            <a:avLst/>
          </a:prstGeom>
          <a:noFill/>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4A9C473-E7CB-4C3B-8F20-4BBAF44E905A}" type="datetime1">
              <a:rPr lang="en-US" smtClean="0">
                <a:solidFill>
                  <a:schemeClr val="tx1"/>
                </a:solidFill>
              </a:rPr>
              <a:pPr/>
              <a:t>12/7/2019</a:t>
            </a:fld>
            <a:endParaRPr lang="en-US" dirty="0">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28</a:t>
            </a:fld>
            <a:endParaRPr lang="en-US" dirty="0">
              <a:solidFill>
                <a:schemeClr val="tx1"/>
              </a:solidFill>
            </a:endParaRPr>
          </a:p>
        </p:txBody>
      </p:sp>
      <p:pic>
        <p:nvPicPr>
          <p:cNvPr id="33794" name="Picture 2" descr="http://s1.card-images.com/products/thank-you-diploma_CD1806_Z.jpg"/>
          <p:cNvPicPr>
            <a:picLocks noChangeAspect="1" noChangeArrowheads="1"/>
          </p:cNvPicPr>
          <p:nvPr/>
        </p:nvPicPr>
        <p:blipFill>
          <a:blip r:embed="rId2"/>
          <a:srcRect b="2500"/>
          <a:stretch>
            <a:fillRect/>
          </a:stretch>
        </p:blipFill>
        <p:spPr bwMode="auto">
          <a:xfrm>
            <a:off x="0" y="0"/>
            <a:ext cx="9144000" cy="5943600"/>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1295400"/>
          </a:xfrm>
          <a:prstGeom prst="rect">
            <a:avLst/>
          </a:prstGeom>
          <a:gradFill flip="none" rotWithShape="1">
            <a:gsLst>
              <a:gs pos="0">
                <a:schemeClr val="bg2"/>
              </a:gs>
              <a:gs pos="39999">
                <a:srgbClr val="0A128C"/>
              </a:gs>
              <a:gs pos="70000">
                <a:srgbClr val="181CC7"/>
              </a:gs>
              <a:gs pos="88000">
                <a:srgbClr val="7005D4"/>
              </a:gs>
              <a:gs pos="100000">
                <a:srgbClr val="8C3D91"/>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0"/>
            <a:ext cx="8229600" cy="1143000"/>
          </a:xfrm>
        </p:spPr>
        <p:txBody>
          <a:bodyPr>
            <a:normAutofit/>
          </a:bodyPr>
          <a:lstStyle/>
          <a:p>
            <a:r>
              <a:rPr lang="en-US" b="1" dirty="0">
                <a:solidFill>
                  <a:schemeClr val="bg1"/>
                </a:solidFill>
              </a:rPr>
              <a:t>Symmetric Key Model</a:t>
            </a:r>
          </a:p>
        </p:txBody>
      </p:sp>
      <p:sp>
        <p:nvSpPr>
          <p:cNvPr id="8" name="Content Placeholder 7"/>
          <p:cNvSpPr>
            <a:spLocks noGrp="1"/>
          </p:cNvSpPr>
          <p:nvPr>
            <p:ph idx="1"/>
          </p:nvPr>
        </p:nvSpPr>
        <p:spPr>
          <a:xfrm>
            <a:off x="152400" y="1447800"/>
            <a:ext cx="8763000" cy="4602163"/>
          </a:xfrm>
        </p:spPr>
        <p:txBody>
          <a:bodyPr>
            <a:noAutofit/>
          </a:bodyPr>
          <a:lstStyle/>
          <a:p>
            <a:pPr algn="just">
              <a:buNone/>
            </a:pPr>
            <a:r>
              <a:rPr lang="en-US" sz="1700" dirty="0"/>
              <a:t>A symmetric encryption scheme has five ingredients :</a:t>
            </a:r>
          </a:p>
          <a:p>
            <a:pPr algn="just">
              <a:buNone/>
            </a:pPr>
            <a:r>
              <a:rPr lang="en-US" sz="1700" dirty="0"/>
              <a:t>● </a:t>
            </a:r>
            <a:r>
              <a:rPr lang="en-US" sz="1700" b="1" dirty="0"/>
              <a:t>Plaintext: This is the original intelligible message or data that is fed into the algorithm as input.</a:t>
            </a:r>
          </a:p>
          <a:p>
            <a:pPr algn="just">
              <a:buNone/>
            </a:pPr>
            <a:r>
              <a:rPr lang="en-US" sz="1700" dirty="0"/>
              <a:t>● </a:t>
            </a:r>
            <a:r>
              <a:rPr lang="en-US" sz="1700" b="1" dirty="0"/>
              <a:t>Encryption algorithm: The encryption algorithm performs various substitutions and </a:t>
            </a:r>
            <a:r>
              <a:rPr lang="en-US" sz="1700" dirty="0"/>
              <a:t>transformations on the plaintext.</a:t>
            </a:r>
          </a:p>
          <a:p>
            <a:pPr algn="just">
              <a:buNone/>
            </a:pPr>
            <a:r>
              <a:rPr lang="en-US" sz="1700" dirty="0"/>
              <a:t>● </a:t>
            </a:r>
            <a:r>
              <a:rPr lang="en-US" sz="1700" b="1" dirty="0"/>
              <a:t>Secret key: The secret key is also input to the encryption algorithm. The key is a value</a:t>
            </a:r>
          </a:p>
          <a:p>
            <a:pPr algn="just">
              <a:buNone/>
            </a:pPr>
            <a:r>
              <a:rPr lang="en-US" sz="1700" dirty="0"/>
              <a:t>independent of the plaintext and of the algorithm. The algorithm will produce a different output</a:t>
            </a:r>
          </a:p>
          <a:p>
            <a:pPr algn="just">
              <a:buNone/>
            </a:pPr>
            <a:r>
              <a:rPr lang="en-US" sz="1700" dirty="0"/>
              <a:t>depending on the specific key being used at the time. The exact substitutions and</a:t>
            </a:r>
          </a:p>
          <a:p>
            <a:pPr algn="just">
              <a:buNone/>
            </a:pPr>
            <a:r>
              <a:rPr lang="en-US" sz="1700" dirty="0"/>
              <a:t>transformations performed by the algorithm depend on the key.</a:t>
            </a:r>
          </a:p>
          <a:p>
            <a:pPr algn="just">
              <a:buNone/>
            </a:pPr>
            <a:r>
              <a:rPr lang="en-US" sz="1700" dirty="0"/>
              <a:t>● </a:t>
            </a:r>
            <a:r>
              <a:rPr lang="en-US" sz="1700" b="1" dirty="0"/>
              <a:t>Cipher text: This is the scrambled message produced as output. It depends on the plaintext and</a:t>
            </a:r>
          </a:p>
          <a:p>
            <a:pPr algn="just">
              <a:buNone/>
            </a:pPr>
            <a:r>
              <a:rPr lang="en-US" sz="1700" dirty="0"/>
              <a:t>the secret key. For a given message, two different keys will produce two different cipher texts.</a:t>
            </a:r>
          </a:p>
          <a:p>
            <a:pPr algn="just">
              <a:buNone/>
            </a:pPr>
            <a:r>
              <a:rPr lang="en-US" sz="1700" dirty="0"/>
              <a:t>The cipher text is an apparently random stream of data and, as it stands, is unintelligible.</a:t>
            </a:r>
          </a:p>
          <a:p>
            <a:pPr algn="just">
              <a:buNone/>
            </a:pPr>
            <a:r>
              <a:rPr lang="en-US" sz="1700" dirty="0"/>
              <a:t>● </a:t>
            </a:r>
            <a:r>
              <a:rPr lang="en-US" sz="1700" b="1" dirty="0"/>
              <a:t>Decryption algorithm: This is essentially the encryption algorithm run in reverse. It takes the</a:t>
            </a:r>
          </a:p>
          <a:p>
            <a:pPr algn="just">
              <a:buNone/>
            </a:pPr>
            <a:r>
              <a:rPr lang="en-US" sz="1700" dirty="0"/>
              <a:t>Cipher text and the secret key and produces the original plaintext</a:t>
            </a:r>
          </a:p>
        </p:txBody>
      </p:sp>
      <p:sp>
        <p:nvSpPr>
          <p:cNvPr id="4" name="Date Placeholder 3"/>
          <p:cNvSpPr>
            <a:spLocks noGrp="1"/>
          </p:cNvSpPr>
          <p:nvPr>
            <p:ph type="dt" sz="half" idx="10"/>
          </p:nvPr>
        </p:nvSpPr>
        <p:spPr/>
        <p:txBody>
          <a:bodyPr/>
          <a:lstStyle/>
          <a:p>
            <a:fld id="{552E89C0-A402-4563-A0E5-7FC581BD7665}" type="datetime1">
              <a:rPr lang="en-US" smtClean="0">
                <a:solidFill>
                  <a:schemeClr val="tx1"/>
                </a:solidFill>
              </a:rPr>
              <a:pPr/>
              <a:t>12/7/2019</a:t>
            </a:fld>
            <a:endParaRPr lang="en-US" dirty="0">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3</a:t>
            </a:fld>
            <a:endParaRPr lang="en-US" dirty="0">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1295400"/>
          </a:xfrm>
          <a:prstGeom prst="rect">
            <a:avLst/>
          </a:prstGeom>
          <a:gradFill flip="none" rotWithShape="1">
            <a:gsLst>
              <a:gs pos="0">
                <a:schemeClr val="bg2"/>
              </a:gs>
              <a:gs pos="39999">
                <a:srgbClr val="0A128C"/>
              </a:gs>
              <a:gs pos="70000">
                <a:srgbClr val="181CC7"/>
              </a:gs>
              <a:gs pos="88000">
                <a:srgbClr val="7005D4"/>
              </a:gs>
              <a:gs pos="100000">
                <a:srgbClr val="8C3D91"/>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DCBB01D9-5312-4C5E-93F7-0FC69D846BBB}" type="datetime1">
              <a:rPr lang="en-US" smtClean="0">
                <a:solidFill>
                  <a:schemeClr val="tx1"/>
                </a:solidFill>
              </a:rPr>
              <a:pPr/>
              <a:t>12/7/2019</a:t>
            </a:fld>
            <a:endParaRPr lang="en-US" dirty="0">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4</a:t>
            </a:fld>
            <a:endParaRPr lang="en-US" dirty="0">
              <a:solidFill>
                <a:schemeClr val="tx1"/>
              </a:solidFill>
            </a:endParaRPr>
          </a:p>
        </p:txBody>
      </p:sp>
      <p:sp>
        <p:nvSpPr>
          <p:cNvPr id="2" name="Title 1"/>
          <p:cNvSpPr>
            <a:spLocks noGrp="1"/>
          </p:cNvSpPr>
          <p:nvPr>
            <p:ph type="title" idx="4294967295"/>
          </p:nvPr>
        </p:nvSpPr>
        <p:spPr>
          <a:xfrm>
            <a:off x="0" y="0"/>
            <a:ext cx="8229600" cy="1143000"/>
          </a:xfrm>
          <a:prstGeom prst="rect">
            <a:avLst/>
          </a:prstGeom>
        </p:spPr>
        <p:txBody>
          <a:bodyPr>
            <a:normAutofit/>
          </a:bodyPr>
          <a:lstStyle/>
          <a:p>
            <a:r>
              <a:rPr lang="en-US" b="1" dirty="0">
                <a:solidFill>
                  <a:schemeClr val="bg1"/>
                </a:solidFill>
              </a:rPr>
              <a:t>Symmetric Key Model</a:t>
            </a:r>
          </a:p>
        </p:txBody>
      </p:sp>
      <p:pic>
        <p:nvPicPr>
          <p:cNvPr id="10" name="Picture 9"/>
          <p:cNvPicPr/>
          <p:nvPr/>
        </p:nvPicPr>
        <p:blipFill>
          <a:blip r:embed="rId2">
            <a:lum contrast="30000"/>
          </a:blip>
          <a:srcRect/>
          <a:stretch>
            <a:fillRect/>
          </a:stretch>
        </p:blipFill>
        <p:spPr bwMode="auto">
          <a:xfrm>
            <a:off x="0" y="2209800"/>
            <a:ext cx="9144000" cy="3200399"/>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1295400"/>
          </a:xfrm>
          <a:prstGeom prst="rect">
            <a:avLst/>
          </a:prstGeom>
          <a:gradFill flip="none" rotWithShape="1">
            <a:gsLst>
              <a:gs pos="0">
                <a:schemeClr val="bg2"/>
              </a:gs>
              <a:gs pos="39999">
                <a:srgbClr val="0A128C"/>
              </a:gs>
              <a:gs pos="70000">
                <a:srgbClr val="181CC7"/>
              </a:gs>
              <a:gs pos="88000">
                <a:srgbClr val="7005D4"/>
              </a:gs>
              <a:gs pos="100000">
                <a:srgbClr val="8C3D91"/>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0"/>
            <a:ext cx="8229600" cy="1143000"/>
          </a:xfrm>
        </p:spPr>
        <p:txBody>
          <a:bodyPr>
            <a:normAutofit/>
          </a:bodyPr>
          <a:lstStyle/>
          <a:p>
            <a:r>
              <a:rPr lang="en-US" b="1" dirty="0">
                <a:solidFill>
                  <a:schemeClr val="bg1"/>
                </a:solidFill>
              </a:rPr>
              <a:t>Classical Encryption Techniques</a:t>
            </a:r>
          </a:p>
        </p:txBody>
      </p:sp>
      <p:sp>
        <p:nvSpPr>
          <p:cNvPr id="8" name="Content Placeholder 7"/>
          <p:cNvSpPr>
            <a:spLocks noGrp="1"/>
          </p:cNvSpPr>
          <p:nvPr>
            <p:ph idx="1"/>
          </p:nvPr>
        </p:nvSpPr>
        <p:spPr>
          <a:xfrm>
            <a:off x="152400" y="1447800"/>
            <a:ext cx="8763000" cy="4602163"/>
          </a:xfrm>
        </p:spPr>
        <p:txBody>
          <a:bodyPr>
            <a:normAutofit lnSpcReduction="10000"/>
          </a:bodyPr>
          <a:lstStyle/>
          <a:p>
            <a:pPr algn="just"/>
            <a:r>
              <a:rPr lang="en-US" dirty="0"/>
              <a:t>In this section, we will learn about a sampling of what might be called classical encryption techniques. A study of these techniques enables us to illustrate the basic approaches to symmetric encryption used today and the types of cryptanalytic attacks that must be anticipated.</a:t>
            </a:r>
          </a:p>
          <a:p>
            <a:pPr algn="just">
              <a:buNone/>
            </a:pPr>
            <a:endParaRPr lang="en-US" dirty="0"/>
          </a:p>
          <a:p>
            <a:pPr algn="just"/>
            <a:r>
              <a:rPr lang="en-US" dirty="0"/>
              <a:t>The two basic building blocks of all encryption techniques are substitution and transposition.</a:t>
            </a:r>
          </a:p>
        </p:txBody>
      </p:sp>
      <p:sp>
        <p:nvSpPr>
          <p:cNvPr id="4" name="Date Placeholder 3"/>
          <p:cNvSpPr>
            <a:spLocks noGrp="1"/>
          </p:cNvSpPr>
          <p:nvPr>
            <p:ph type="dt" sz="half" idx="10"/>
          </p:nvPr>
        </p:nvSpPr>
        <p:spPr/>
        <p:txBody>
          <a:bodyPr/>
          <a:lstStyle/>
          <a:p>
            <a:fld id="{A5E2F4BD-E573-478E-ACC6-E528443BE31E}" type="datetime1">
              <a:rPr lang="en-US" smtClean="0">
                <a:solidFill>
                  <a:schemeClr val="tx1"/>
                </a:solidFill>
              </a:rPr>
              <a:pPr/>
              <a:t>12/7/2019</a:t>
            </a:fld>
            <a:endParaRPr lang="en-US" dirty="0">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5</a:t>
            </a:fld>
            <a:endParaRPr lang="en-US" dirty="0">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8E6278E-B4FF-4DBF-850E-1334D2F5AD95}" type="datetime1">
              <a:rPr lang="en-US" smtClean="0">
                <a:solidFill>
                  <a:schemeClr val="tx1"/>
                </a:solidFill>
              </a:rPr>
              <a:pPr/>
              <a:t>12/7/2019</a:t>
            </a:fld>
            <a:endParaRPr lang="en-US" dirty="0">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6</a:t>
            </a:fld>
            <a:endParaRPr lang="en-US" dirty="0">
              <a:solidFill>
                <a:schemeClr val="tx1"/>
              </a:solidFill>
            </a:endParaRPr>
          </a:p>
        </p:txBody>
      </p:sp>
      <p:pic>
        <p:nvPicPr>
          <p:cNvPr id="7" name="Picture 6" descr="Classical Ciphers&#10;â¢ Plaintext is viewed as a sequence of&#10;elements (e.g., bits or characters)&#10;â¢ Substitution cipher: replac..."/>
          <p:cNvPicPr/>
          <p:nvPr/>
        </p:nvPicPr>
        <p:blipFill>
          <a:blip r:embed="rId2">
            <a:lum contrast="20000"/>
          </a:blip>
          <a:srcRect l="5609" t="7692" r="8013" b="11538"/>
          <a:stretch>
            <a:fillRect/>
          </a:stretch>
        </p:blipFill>
        <p:spPr bwMode="auto">
          <a:xfrm>
            <a:off x="228600" y="304800"/>
            <a:ext cx="8686799" cy="5410200"/>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1295400"/>
          </a:xfrm>
          <a:prstGeom prst="rect">
            <a:avLst/>
          </a:prstGeom>
          <a:gradFill flip="none" rotWithShape="1">
            <a:gsLst>
              <a:gs pos="0">
                <a:srgbClr val="CBCBCB">
                  <a:alpha val="28000"/>
                </a:srgbClr>
              </a:gs>
              <a:gs pos="13000">
                <a:srgbClr val="5F5F5F"/>
              </a:gs>
              <a:gs pos="21001">
                <a:srgbClr val="5F5F5F"/>
              </a:gs>
              <a:gs pos="63000">
                <a:srgbClr val="FFFFFF"/>
              </a:gs>
              <a:gs pos="67000">
                <a:srgbClr val="B2B2B2"/>
              </a:gs>
              <a:gs pos="69000">
                <a:srgbClr val="292929"/>
              </a:gs>
              <a:gs pos="82001">
                <a:srgbClr val="777777"/>
              </a:gs>
              <a:gs pos="100000">
                <a:srgbClr val="EAEAEA"/>
              </a:gs>
            </a:gsLst>
            <a:lin ang="3000000" scaled="0"/>
            <a:tileRect r="-100000" b="-100000"/>
          </a:gradFill>
          <a:ln>
            <a:noFill/>
          </a:ln>
          <a:effectLst>
            <a:glow rad="635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0"/>
            <a:ext cx="8229600" cy="1143000"/>
          </a:xfrm>
        </p:spPr>
        <p:txBody>
          <a:bodyPr>
            <a:normAutofit/>
          </a:bodyPr>
          <a:lstStyle/>
          <a:p>
            <a:r>
              <a:rPr lang="en-US" b="1" dirty="0">
                <a:solidFill>
                  <a:schemeClr val="bg1"/>
                </a:solidFill>
              </a:rPr>
              <a:t>Substitution Techniques</a:t>
            </a:r>
            <a:endParaRPr lang="en-US" dirty="0"/>
          </a:p>
        </p:txBody>
      </p:sp>
      <p:sp>
        <p:nvSpPr>
          <p:cNvPr id="3" name="Content Placeholder 2"/>
          <p:cNvSpPr>
            <a:spLocks noGrp="1"/>
          </p:cNvSpPr>
          <p:nvPr>
            <p:ph idx="1"/>
          </p:nvPr>
        </p:nvSpPr>
        <p:spPr>
          <a:xfrm>
            <a:off x="457200" y="1600201"/>
            <a:ext cx="8229600" cy="2209799"/>
          </a:xfrm>
        </p:spPr>
        <p:txBody>
          <a:bodyPr>
            <a:normAutofit/>
          </a:bodyPr>
          <a:lstStyle/>
          <a:p>
            <a:pPr algn="just"/>
            <a:r>
              <a:rPr lang="en-US" sz="2200" dirty="0"/>
              <a:t>A substitution technique is one in which the letters of plaintext are replaced by other letters or by numbers or symbols.</a:t>
            </a:r>
          </a:p>
          <a:p>
            <a:pPr algn="just"/>
            <a:r>
              <a:rPr lang="en-US" sz="2200" dirty="0"/>
              <a:t>If the plaintext is viewed as a sequence of bits, then substitution involves replacing plaintext  bit patterns with cipher text bit patterns.</a:t>
            </a:r>
          </a:p>
          <a:p>
            <a:pPr algn="just"/>
            <a:endParaRPr lang="en-US" sz="2200" dirty="0"/>
          </a:p>
        </p:txBody>
      </p:sp>
      <p:sp>
        <p:nvSpPr>
          <p:cNvPr id="4" name="Date Placeholder 3"/>
          <p:cNvSpPr>
            <a:spLocks noGrp="1"/>
          </p:cNvSpPr>
          <p:nvPr>
            <p:ph type="dt" sz="half" idx="10"/>
          </p:nvPr>
        </p:nvSpPr>
        <p:spPr/>
        <p:txBody>
          <a:bodyPr/>
          <a:lstStyle/>
          <a:p>
            <a:fld id="{42A98017-5B8A-4E2F-A72F-B34B7A94BB38}" type="datetime1">
              <a:rPr lang="en-US" smtClean="0">
                <a:solidFill>
                  <a:schemeClr val="tx1"/>
                </a:solidFill>
              </a:rPr>
              <a:pPr/>
              <a:t>12/7/2019</a:t>
            </a:fld>
            <a:endParaRPr lang="en-US" dirty="0">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7</a:t>
            </a:fld>
            <a:endParaRPr lang="en-US" dirty="0">
              <a:solidFill>
                <a:schemeClr val="tx1"/>
              </a:solidFill>
            </a:endParaRPr>
          </a:p>
        </p:txBody>
      </p:sp>
      <p:sp>
        <p:nvSpPr>
          <p:cNvPr id="9" name="Line 9"/>
          <p:cNvSpPr>
            <a:spLocks noChangeShapeType="1"/>
          </p:cNvSpPr>
          <p:nvPr/>
        </p:nvSpPr>
        <p:spPr bwMode="auto">
          <a:xfrm>
            <a:off x="381000" y="4572000"/>
            <a:ext cx="8153400" cy="0"/>
          </a:xfrm>
          <a:prstGeom prst="line">
            <a:avLst/>
          </a:prstGeom>
          <a:noFill/>
          <a:ln w="76200">
            <a:solidFill>
              <a:schemeClr val="folHlink"/>
            </a:solidFill>
            <a:round/>
            <a:headEnd/>
            <a:tailEnd/>
          </a:ln>
        </p:spPr>
        <p:txBody>
          <a:bodyPr/>
          <a:lstStyle/>
          <a:p>
            <a:endParaRPr lang="en-US"/>
          </a:p>
        </p:txBody>
      </p:sp>
      <p:sp>
        <p:nvSpPr>
          <p:cNvPr id="10" name="Line 10"/>
          <p:cNvSpPr>
            <a:spLocks noChangeShapeType="1"/>
          </p:cNvSpPr>
          <p:nvPr/>
        </p:nvSpPr>
        <p:spPr bwMode="auto">
          <a:xfrm>
            <a:off x="381000" y="5835650"/>
            <a:ext cx="8153400" cy="0"/>
          </a:xfrm>
          <a:prstGeom prst="line">
            <a:avLst/>
          </a:prstGeom>
          <a:noFill/>
          <a:ln w="76200">
            <a:solidFill>
              <a:schemeClr val="folHlink"/>
            </a:solidFill>
            <a:round/>
            <a:headEnd/>
            <a:tailEnd/>
          </a:ln>
        </p:spPr>
        <p:txBody>
          <a:bodyPr/>
          <a:lstStyle/>
          <a:p>
            <a:endParaRPr lang="en-US"/>
          </a:p>
        </p:txBody>
      </p:sp>
      <p:sp>
        <p:nvSpPr>
          <p:cNvPr id="11" name="Rectangle 11"/>
          <p:cNvSpPr>
            <a:spLocks noChangeArrowheads="1"/>
          </p:cNvSpPr>
          <p:nvPr/>
        </p:nvSpPr>
        <p:spPr bwMode="auto">
          <a:xfrm>
            <a:off x="419100" y="4664075"/>
            <a:ext cx="8077200" cy="1066800"/>
          </a:xfrm>
          <a:prstGeom prst="rect">
            <a:avLst/>
          </a:prstGeom>
          <a:solidFill>
            <a:srgbClr val="3333CC"/>
          </a:solidFill>
          <a:ln w="76200" algn="ctr">
            <a:noFill/>
            <a:miter lim="800000"/>
            <a:headEnd/>
            <a:tailEnd/>
          </a:ln>
        </p:spPr>
        <p:txBody>
          <a:bodyPr>
            <a:spAutoFit/>
          </a:bodyPr>
          <a:lstStyle/>
          <a:p>
            <a:pPr algn="ctr"/>
            <a:r>
              <a:rPr lang="en-US" sz="3200" i="1" dirty="0">
                <a:solidFill>
                  <a:schemeClr val="bg1"/>
                </a:solidFill>
                <a:latin typeface="Arial" charset="0"/>
              </a:rPr>
              <a:t>A substitution cipher replaces one symbol with another.</a:t>
            </a:r>
          </a:p>
        </p:txBody>
      </p:sp>
      <p:grpSp>
        <p:nvGrpSpPr>
          <p:cNvPr id="12" name="Group 12"/>
          <p:cNvGrpSpPr>
            <a:grpSpLocks/>
          </p:cNvGrpSpPr>
          <p:nvPr/>
        </p:nvGrpSpPr>
        <p:grpSpPr bwMode="auto">
          <a:xfrm>
            <a:off x="381000" y="3929063"/>
            <a:ext cx="1143000" cy="566737"/>
            <a:chOff x="1200" y="1248"/>
            <a:chExt cx="720" cy="357"/>
          </a:xfrm>
        </p:grpSpPr>
        <p:pic>
          <p:nvPicPr>
            <p:cNvPr id="13" name="Picture 13"/>
            <p:cNvPicPr>
              <a:picLocks noChangeAspect="1" noChangeArrowheads="1"/>
            </p:cNvPicPr>
            <p:nvPr/>
          </p:nvPicPr>
          <p:blipFill>
            <a:blip r:embed="rId2"/>
            <a:srcRect/>
            <a:stretch>
              <a:fillRect/>
            </a:stretch>
          </p:blipFill>
          <p:spPr bwMode="auto">
            <a:xfrm>
              <a:off x="1200" y="1248"/>
              <a:ext cx="720" cy="357"/>
            </a:xfrm>
            <a:prstGeom prst="rect">
              <a:avLst/>
            </a:prstGeom>
            <a:noFill/>
            <a:ln w="9525">
              <a:noFill/>
              <a:miter lim="800000"/>
              <a:headEnd/>
              <a:tailEnd/>
            </a:ln>
          </p:spPr>
        </p:pic>
        <p:sp>
          <p:nvSpPr>
            <p:cNvPr id="14" name="Text Box 14"/>
            <p:cNvSpPr txBox="1">
              <a:spLocks noChangeArrowheads="1"/>
            </p:cNvSpPr>
            <p:nvPr/>
          </p:nvSpPr>
          <p:spPr bwMode="auto">
            <a:xfrm>
              <a:off x="1284" y="1248"/>
              <a:ext cx="551" cy="327"/>
            </a:xfrm>
            <a:prstGeom prst="rect">
              <a:avLst/>
            </a:prstGeom>
            <a:noFill/>
            <a:ln w="9525">
              <a:noFill/>
              <a:miter lim="800000"/>
              <a:headEnd/>
              <a:tailEnd/>
            </a:ln>
          </p:spPr>
          <p:txBody>
            <a:bodyPr wrap="none">
              <a:spAutoFit/>
            </a:bodyPr>
            <a:lstStyle/>
            <a:p>
              <a:r>
                <a:rPr lang="en-US" sz="2800" i="1" dirty="0">
                  <a:solidFill>
                    <a:schemeClr val="hlink"/>
                  </a:solidFill>
                  <a:latin typeface="Times New Roman" pitchFamily="18" charset="0"/>
                </a:rPr>
                <a:t>Note</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2000" fill="hold" nodeType="afterEffect">
                                  <p:stCondLst>
                                    <p:cond delay="0"/>
                                  </p:stCondLst>
                                  <p:childTnLst>
                                    <p:anim calcmode="discrete" valueType="str">
                                      <p:cBhvr>
                                        <p:cTn id="9" dur="500" fill="hold"/>
                                        <p:tgtEl>
                                          <p:spTgt spid="12"/>
                                        </p:tgtEl>
                                        <p:attrNameLst>
                                          <p:attrName>style.visibility</p:attrName>
                                        </p:attrNameLst>
                                      </p:cBhvr>
                                      <p:tavLst>
                                        <p:tav tm="0">
                                          <p:val>
                                            <p:strVal val="hidden"/>
                                          </p:val>
                                        </p:tav>
                                        <p:tav tm="50000">
                                          <p:val>
                                            <p:strVal val="visible"/>
                                          </p:val>
                                        </p:tav>
                                      </p:tavLst>
                                    </p:anim>
                                  </p:childTnLst>
                                </p:cTn>
                              </p:par>
                            </p:childTnLst>
                          </p:cTn>
                        </p:par>
                        <p:par>
                          <p:cTn id="10" fill="hold">
                            <p:stCondLst>
                              <p:cond delay="1000"/>
                            </p:stCondLst>
                            <p:childTnLst>
                              <p:par>
                                <p:cTn id="11" presetID="5" presetClass="entr" presetSubtype="10" fill="hold" grpId="0" nodeType="after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checkerboard(across)">
                                      <p:cBhvr>
                                        <p:cTn id="13" dur="500"/>
                                        <p:tgtEl>
                                          <p:spTgt spid="9"/>
                                        </p:tgtEl>
                                      </p:cBhvr>
                                    </p:animEffect>
                                  </p:childTnLst>
                                </p:cTn>
                              </p:par>
                            </p:childTnLst>
                          </p:cTn>
                        </p:par>
                        <p:par>
                          <p:cTn id="14" fill="hold">
                            <p:stCondLst>
                              <p:cond delay="1500"/>
                            </p:stCondLst>
                            <p:childTnLst>
                              <p:par>
                                <p:cTn id="15" presetID="5" presetClass="entr" presetSubtype="10" fill="hold" grpId="0" nodeType="after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checkerboard(across)">
                                      <p:cBhvr>
                                        <p:cTn id="17" dur="500"/>
                                        <p:tgtEl>
                                          <p:spTgt spid="10"/>
                                        </p:tgtEl>
                                      </p:cBhvr>
                                    </p:animEffect>
                                  </p:childTnLst>
                                </p:cTn>
                              </p:par>
                            </p:childTnLst>
                          </p:cTn>
                        </p:par>
                        <p:par>
                          <p:cTn id="18" fill="hold">
                            <p:stCondLst>
                              <p:cond delay="2000"/>
                            </p:stCondLst>
                            <p:childTnLst>
                              <p:par>
                                <p:cTn id="19" presetID="5" presetClass="entr" presetSubtype="10" fill="hold" grpId="0" nodeType="after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checkerboard(across)">
                                      <p:cBhvr>
                                        <p:cTn id="2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1295400"/>
          </a:xfrm>
          <a:prstGeom prst="rect">
            <a:avLst/>
          </a:prstGeom>
          <a:gradFill flip="none" rotWithShape="1">
            <a:gsLst>
              <a:gs pos="0">
                <a:schemeClr val="bg2"/>
              </a:gs>
              <a:gs pos="39999">
                <a:srgbClr val="0A128C"/>
              </a:gs>
              <a:gs pos="70000">
                <a:srgbClr val="181CC7"/>
              </a:gs>
              <a:gs pos="88000">
                <a:srgbClr val="7005D4"/>
              </a:gs>
              <a:gs pos="100000">
                <a:srgbClr val="8C3D91"/>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0"/>
            <a:ext cx="8229600" cy="1143000"/>
          </a:xfrm>
        </p:spPr>
        <p:txBody>
          <a:bodyPr>
            <a:normAutofit/>
          </a:bodyPr>
          <a:lstStyle/>
          <a:p>
            <a:r>
              <a:rPr lang="en-US" b="1" dirty="0">
                <a:solidFill>
                  <a:schemeClr val="bg1"/>
                </a:solidFill>
              </a:rPr>
              <a:t>Caesar Cipher</a:t>
            </a:r>
          </a:p>
        </p:txBody>
      </p:sp>
      <p:sp>
        <p:nvSpPr>
          <p:cNvPr id="8" name="Content Placeholder 7"/>
          <p:cNvSpPr>
            <a:spLocks noGrp="1"/>
          </p:cNvSpPr>
          <p:nvPr>
            <p:ph idx="1"/>
          </p:nvPr>
        </p:nvSpPr>
        <p:spPr>
          <a:xfrm>
            <a:off x="152400" y="1447800"/>
            <a:ext cx="8763000" cy="4602163"/>
          </a:xfrm>
        </p:spPr>
        <p:txBody>
          <a:bodyPr>
            <a:normAutofit/>
          </a:bodyPr>
          <a:lstStyle/>
          <a:p>
            <a:pPr algn="just"/>
            <a:r>
              <a:rPr lang="en-US" sz="2800" dirty="0"/>
              <a:t>The earliest known use of a substitution cipher, and the simplest, was by Julius Caesar. The Caesar</a:t>
            </a:r>
          </a:p>
          <a:p>
            <a:pPr algn="just"/>
            <a:r>
              <a:rPr lang="en-US" sz="2800" dirty="0"/>
              <a:t>cipher involves replacing each letter of the alphabet with the letter standing three places further down the alphabet. For example,</a:t>
            </a:r>
          </a:p>
          <a:p>
            <a:pPr algn="just">
              <a:buNone/>
            </a:pPr>
            <a:endParaRPr lang="en-US" sz="2800" dirty="0"/>
          </a:p>
          <a:p>
            <a:r>
              <a:rPr lang="en-US" dirty="0"/>
              <a:t>plain: meet me after the toga party</a:t>
            </a:r>
          </a:p>
          <a:p>
            <a:r>
              <a:rPr lang="en-US" dirty="0"/>
              <a:t>cipher: PHHW PH DIWHU WKH WRJD SDUWB</a:t>
            </a:r>
          </a:p>
        </p:txBody>
      </p:sp>
      <p:sp>
        <p:nvSpPr>
          <p:cNvPr id="4" name="Date Placeholder 3"/>
          <p:cNvSpPr>
            <a:spLocks noGrp="1"/>
          </p:cNvSpPr>
          <p:nvPr>
            <p:ph type="dt" sz="half" idx="10"/>
          </p:nvPr>
        </p:nvSpPr>
        <p:spPr/>
        <p:txBody>
          <a:bodyPr/>
          <a:lstStyle/>
          <a:p>
            <a:fld id="{D5E21CD0-13A5-435C-B902-AB6C59CDFD3F}" type="datetime1">
              <a:rPr lang="en-US" smtClean="0">
                <a:solidFill>
                  <a:schemeClr val="tx1"/>
                </a:solidFill>
              </a:rPr>
              <a:pPr/>
              <a:t>12/7/2019</a:t>
            </a:fld>
            <a:endParaRPr lang="en-US" dirty="0">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8</a:t>
            </a:fld>
            <a:endParaRPr lang="en-US" dirty="0">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1295400"/>
          </a:xfrm>
          <a:prstGeom prst="rect">
            <a:avLst/>
          </a:prstGeom>
          <a:gradFill flip="none" rotWithShape="1">
            <a:gsLst>
              <a:gs pos="0">
                <a:schemeClr val="bg2"/>
              </a:gs>
              <a:gs pos="39999">
                <a:srgbClr val="0A128C"/>
              </a:gs>
              <a:gs pos="70000">
                <a:srgbClr val="181CC7"/>
              </a:gs>
              <a:gs pos="88000">
                <a:srgbClr val="7005D4"/>
              </a:gs>
              <a:gs pos="100000">
                <a:srgbClr val="8C3D91"/>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0"/>
            <a:ext cx="8229600" cy="1143000"/>
          </a:xfrm>
        </p:spPr>
        <p:txBody>
          <a:bodyPr>
            <a:normAutofit/>
          </a:bodyPr>
          <a:lstStyle/>
          <a:p>
            <a:r>
              <a:rPr lang="en-US" b="1" dirty="0">
                <a:solidFill>
                  <a:schemeClr val="bg1"/>
                </a:solidFill>
              </a:rPr>
              <a:t>Caesar Cipher</a:t>
            </a:r>
          </a:p>
        </p:txBody>
      </p:sp>
      <p:sp>
        <p:nvSpPr>
          <p:cNvPr id="4" name="Date Placeholder 3"/>
          <p:cNvSpPr>
            <a:spLocks noGrp="1"/>
          </p:cNvSpPr>
          <p:nvPr>
            <p:ph type="dt" sz="half" idx="10"/>
          </p:nvPr>
        </p:nvSpPr>
        <p:spPr/>
        <p:txBody>
          <a:bodyPr/>
          <a:lstStyle/>
          <a:p>
            <a:fld id="{64A34252-ABA2-40F9-ABE7-38AD8DBF6CDB}" type="datetime1">
              <a:rPr lang="en-US" smtClean="0">
                <a:solidFill>
                  <a:schemeClr val="tx1"/>
                </a:solidFill>
              </a:rPr>
              <a:pPr/>
              <a:t>12/7/2019</a:t>
            </a:fld>
            <a:endParaRPr lang="en-US" dirty="0">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9</a:t>
            </a:fld>
            <a:endParaRPr lang="en-US" dirty="0">
              <a:solidFill>
                <a:schemeClr val="tx1"/>
              </a:solidFill>
            </a:endParaRPr>
          </a:p>
        </p:txBody>
      </p:sp>
      <p:pic>
        <p:nvPicPr>
          <p:cNvPr id="2052" name="Picture 4" descr="Caesar Cipher can           define transformation as:      a b c d e f g h i j k l m n o p q r s t u v w x y z      D E F..."/>
          <p:cNvPicPr>
            <a:picLocks noChangeAspect="1" noChangeArrowheads="1"/>
          </p:cNvPicPr>
          <p:nvPr/>
        </p:nvPicPr>
        <p:blipFill>
          <a:blip r:embed="rId2"/>
          <a:srcRect t="23382" r="13480" b="11482"/>
          <a:stretch>
            <a:fillRect/>
          </a:stretch>
        </p:blipFill>
        <p:spPr bwMode="auto">
          <a:xfrm>
            <a:off x="381000" y="1600200"/>
            <a:ext cx="7848600" cy="4436165"/>
          </a:xfrm>
          <a:prstGeom prst="rect">
            <a:avLst/>
          </a:prstGeom>
          <a:noFill/>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3463</TotalTime>
  <Words>1543</Words>
  <Application>Microsoft Office PowerPoint</Application>
  <PresentationFormat>On-screen Show (4:3)</PresentationFormat>
  <Paragraphs>150</Paragraphs>
  <Slides>28</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Calibri</vt:lpstr>
      <vt:lpstr>Times New Roman</vt:lpstr>
      <vt:lpstr>Office Theme</vt:lpstr>
      <vt:lpstr>Cryptography  &amp;  Network Security</vt:lpstr>
      <vt:lpstr>Topics to be Covered</vt:lpstr>
      <vt:lpstr>Symmetric Key Model</vt:lpstr>
      <vt:lpstr>Symmetric Key Model</vt:lpstr>
      <vt:lpstr>Classical Encryption Techniques</vt:lpstr>
      <vt:lpstr>PowerPoint Presentation</vt:lpstr>
      <vt:lpstr>Substitution Techniques</vt:lpstr>
      <vt:lpstr>Caesar Cipher</vt:lpstr>
      <vt:lpstr>Caesar Cipher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Hill Cipher</vt:lpstr>
      <vt:lpstr>1st Step</vt:lpstr>
      <vt:lpstr>2nd Step</vt:lpstr>
      <vt:lpstr>3rd Step</vt:lpstr>
      <vt:lpstr>4th Step</vt:lpstr>
      <vt:lpstr>5th Step</vt:lpstr>
      <vt:lpstr>6th Step</vt:lpstr>
      <vt:lpstr>For 3 x 3</vt:lpstr>
      <vt:lpstr>Next Step</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UEM</dc:creator>
  <cp:lastModifiedBy>Avirup Kundu</cp:lastModifiedBy>
  <cp:revision>113</cp:revision>
  <dcterms:created xsi:type="dcterms:W3CDTF">2006-08-16T00:00:00Z</dcterms:created>
  <dcterms:modified xsi:type="dcterms:W3CDTF">2019-12-07T06:21:26Z</dcterms:modified>
</cp:coreProperties>
</file>