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26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7" r:id="rId22"/>
    <p:sldId id="268" r:id="rId23"/>
    <p:sldId id="269" r:id="rId24"/>
    <p:sldId id="272" r:id="rId25"/>
    <p:sldId id="274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DD02A-E1D4-45A0-BF0A-D40BEE572F9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1A1FF-7230-4DAC-A819-9CE64B29D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1A1FF-7230-4DAC-A819-9CE64B29D6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A00650C-75A3-4569-8F9C-E84FC7056A0B}" type="datetime1">
              <a:rPr lang="en-US" altLang="en-US" smtClean="0">
                <a:solidFill>
                  <a:srgbClr val="000000"/>
                </a:solidFill>
              </a:rPr>
              <a:t>11/10/2018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C171047-58D2-42CF-995A-6CC88671C85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4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7AAE164-2B58-4360-BA9A-9423E1945028}" type="datetime1">
              <a:rPr lang="en-US" altLang="en-US" smtClean="0">
                <a:solidFill>
                  <a:srgbClr val="000000"/>
                </a:solidFill>
              </a:rPr>
              <a:t>11/10/2018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4BFD71-FD93-4CA4-ADE9-2E6465F77F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7128BC-88AC-45F3-8E1F-ACAB2E4EF693}" type="datetime1">
              <a:rPr lang="en-US" altLang="en-US" smtClean="0">
                <a:solidFill>
                  <a:srgbClr val="000000"/>
                </a:solidFill>
              </a:rPr>
              <a:t>11/10/2018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0B69672-58E7-4534-869F-F593DA96B84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5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DE28-2B5E-4370-88E9-9B97D4955617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9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B9F1-A934-4505-878E-C86182FD35D1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68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7B28-928A-4C1B-90D1-B5081C4F023D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69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11D3-875C-4DB1-81D2-06E915BEE988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6678-1D86-4609-A3F2-1D3F79AC6D0B}" type="datetime1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64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F676-3DD0-463E-91B5-76804C0B8D5D}" type="datetime1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5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6490-1ADB-4DC5-B7F1-C51EB0D12CC2}" type="datetime1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75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E33E-ABD6-4318-863E-BD4F49A980C3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E286DE-BC29-400F-A942-896F0475944E}" type="datetime1">
              <a:rPr lang="en-US" altLang="en-US" smtClean="0">
                <a:solidFill>
                  <a:srgbClr val="000000"/>
                </a:solidFill>
              </a:rPr>
              <a:t>11/10/2018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87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5EDA-617C-4B9F-8F66-44684E903877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60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B19C-5B1B-4718-A46B-F8CC35AEA61E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58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54BF-2667-4DFE-BD1B-F879AD10F42D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0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60D0C78-5A59-4F6E-9483-0A5EDB220609}" type="datetime1">
              <a:rPr lang="en-US" altLang="en-US" smtClean="0">
                <a:solidFill>
                  <a:srgbClr val="000000"/>
                </a:solidFill>
              </a:rPr>
              <a:t>11/10/2018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22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BED891-7C53-4797-A88F-E49C6E6A7401}" type="datetime1">
              <a:rPr lang="en-US" altLang="en-US" smtClean="0">
                <a:solidFill>
                  <a:srgbClr val="000000"/>
                </a:solidFill>
              </a:rPr>
              <a:t>11/10/2018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CD04F4-9276-4F81-9E36-AD440BA2839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02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6CD8E-327F-4544-87A9-C489974A31A7}" type="datetime1">
              <a:rPr lang="en-US" altLang="en-US" smtClean="0">
                <a:solidFill>
                  <a:srgbClr val="000000"/>
                </a:solidFill>
              </a:rPr>
              <a:t>11/10/2018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1A02BB-89B3-4093-97F9-B0FBF7B7A3C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04E1DE-90A5-46A4-8EA4-83CF6230605E}" type="datetime1">
              <a:rPr lang="en-US" altLang="en-US" smtClean="0">
                <a:solidFill>
                  <a:srgbClr val="000000"/>
                </a:solidFill>
              </a:rPr>
              <a:t>11/10/2018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3A0D01-A120-4AF2-9473-0D094BC3050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2CAB5C0-5D41-4A39-B8C0-0378594298A9}" type="datetime1">
              <a:rPr lang="en-US" altLang="en-US" smtClean="0">
                <a:solidFill>
                  <a:srgbClr val="000000"/>
                </a:solidFill>
              </a:rPr>
              <a:t>11/10/2018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1D04A50-A95F-4782-8F3A-A1BB5F69626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4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4447FC6-0A3C-4B9E-A80A-B867A86C4950}" type="datetime1">
              <a:rPr lang="en-US" altLang="en-US" smtClean="0">
                <a:solidFill>
                  <a:srgbClr val="000000"/>
                </a:solidFill>
              </a:rPr>
              <a:t>11/10/2018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B45D922-4C63-4A57-B8C8-F4F8093E111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62A295-24FB-4C95-B2CB-72B2AE0A34AA}" type="datetime1">
              <a:rPr lang="en-US" altLang="en-US" smtClean="0">
                <a:solidFill>
                  <a:srgbClr val="000000"/>
                </a:solidFill>
              </a:rPr>
              <a:t>11/10/2018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E0BF44-DA8C-4224-AEBC-E53C21811EB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2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432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134239-D175-4123-9754-0AB695C19211}" type="datetime1">
              <a:rPr lang="en-US" altLang="en-US" smtClean="0">
                <a:solidFill>
                  <a:srgbClr val="000000"/>
                </a:solidFill>
              </a:rPr>
              <a:t>11/10/2018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E08F58-3567-45E1-ADB4-D0C639CADC79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0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focus.com/" TargetMode="External"/><Relationship Id="rId2" Type="http://schemas.openxmlformats.org/officeDocument/2006/relationships/hyperlink" Target="http://www.howstuffwork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firewall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" y="6701218"/>
            <a:ext cx="8839200" cy="4445"/>
          </a:xfrm>
          <a:custGeom>
            <a:avLst/>
            <a:gdLst/>
            <a:ahLst/>
            <a:cxnLst/>
            <a:rect l="l" t="t" r="r" b="b"/>
            <a:pathLst>
              <a:path w="8839200" h="4445">
                <a:moveTo>
                  <a:pt x="0" y="4381"/>
                </a:moveTo>
                <a:lnTo>
                  <a:pt x="8839200" y="4381"/>
                </a:lnTo>
                <a:lnTo>
                  <a:pt x="8839200" y="0"/>
                </a:lnTo>
                <a:lnTo>
                  <a:pt x="0" y="0"/>
                </a:lnTo>
                <a:lnTo>
                  <a:pt x="0" y="4381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600" y="2514600"/>
            <a:ext cx="152400" cy="4343400"/>
          </a:xfrm>
          <a:custGeom>
            <a:avLst/>
            <a:gdLst/>
            <a:ahLst/>
            <a:cxnLst/>
            <a:rect l="l" t="t" r="r" b="b"/>
            <a:pathLst>
              <a:path w="152400" h="4343400">
                <a:moveTo>
                  <a:pt x="0" y="4343398"/>
                </a:moveTo>
                <a:lnTo>
                  <a:pt x="152400" y="4343398"/>
                </a:lnTo>
                <a:lnTo>
                  <a:pt x="152400" y="0"/>
                </a:lnTo>
                <a:lnTo>
                  <a:pt x="0" y="0"/>
                </a:lnTo>
                <a:lnTo>
                  <a:pt x="0" y="4343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514600"/>
            <a:ext cx="152400" cy="4343400"/>
          </a:xfrm>
          <a:custGeom>
            <a:avLst/>
            <a:gdLst/>
            <a:ahLst/>
            <a:cxnLst/>
            <a:rect l="l" t="t" r="r" b="b"/>
            <a:pathLst>
              <a:path w="152400" h="4343400">
                <a:moveTo>
                  <a:pt x="0" y="4343399"/>
                </a:moveTo>
                <a:lnTo>
                  <a:pt x="152400" y="4343399"/>
                </a:lnTo>
                <a:lnTo>
                  <a:pt x="152400" y="0"/>
                </a:lnTo>
                <a:lnTo>
                  <a:pt x="0" y="0"/>
                </a:lnTo>
                <a:lnTo>
                  <a:pt x="0" y="4343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2514600"/>
          </a:xfrm>
          <a:custGeom>
            <a:avLst/>
            <a:gdLst/>
            <a:ahLst/>
            <a:cxnLst/>
            <a:rect l="l" t="t" r="r" b="b"/>
            <a:pathLst>
              <a:path w="9144000" h="2514600">
                <a:moveTo>
                  <a:pt x="0" y="2514600"/>
                </a:moveTo>
                <a:lnTo>
                  <a:pt x="9144000" y="2514600"/>
                </a:lnTo>
                <a:lnTo>
                  <a:pt x="9144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304" y="6391655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0" y="309562"/>
                </a:moveTo>
                <a:lnTo>
                  <a:pt x="8833104" y="309562"/>
                </a:lnTo>
                <a:lnTo>
                  <a:pt x="8833104" y="0"/>
                </a:lnTo>
                <a:lnTo>
                  <a:pt x="0" y="0"/>
                </a:lnTo>
                <a:lnTo>
                  <a:pt x="0" y="309562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447" y="2420111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52400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211531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1688" y="2209800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2"/>
                </a:lnTo>
                <a:lnTo>
                  <a:pt x="5551" y="258551"/>
                </a:lnTo>
                <a:lnTo>
                  <a:pt x="21367" y="302825"/>
                </a:lnTo>
                <a:lnTo>
                  <a:pt x="46186" y="341873"/>
                </a:lnTo>
                <a:lnTo>
                  <a:pt x="78750" y="374437"/>
                </a:lnTo>
                <a:lnTo>
                  <a:pt x="117798" y="399256"/>
                </a:lnTo>
                <a:lnTo>
                  <a:pt x="162072" y="415072"/>
                </a:lnTo>
                <a:lnTo>
                  <a:pt x="210312" y="420624"/>
                </a:lnTo>
                <a:lnTo>
                  <a:pt x="258551" y="415072"/>
                </a:lnTo>
                <a:lnTo>
                  <a:pt x="302825" y="399256"/>
                </a:lnTo>
                <a:lnTo>
                  <a:pt x="341873" y="374437"/>
                </a:lnTo>
                <a:lnTo>
                  <a:pt x="374437" y="341873"/>
                </a:lnTo>
                <a:lnTo>
                  <a:pt x="399256" y="302825"/>
                </a:lnTo>
                <a:lnTo>
                  <a:pt x="415072" y="258551"/>
                </a:lnTo>
                <a:lnTo>
                  <a:pt x="420624" y="210312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36288" y="2184654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199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1010"/>
                </a:lnTo>
                <a:lnTo>
                  <a:pt x="212978" y="471170"/>
                </a:lnTo>
                <a:lnTo>
                  <a:pt x="236982" y="471170"/>
                </a:lnTo>
                <a:lnTo>
                  <a:pt x="261112" y="469900"/>
                </a:lnTo>
                <a:lnTo>
                  <a:pt x="284352" y="467360"/>
                </a:lnTo>
                <a:lnTo>
                  <a:pt x="306959" y="461010"/>
                </a:lnTo>
                <a:lnTo>
                  <a:pt x="322471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450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177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269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269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471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389" y="19050"/>
                </a:lnTo>
                <a:lnTo>
                  <a:pt x="323269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345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431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275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8987" y="420370"/>
                </a:lnTo>
                <a:lnTo>
                  <a:pt x="215391" y="420370"/>
                </a:lnTo>
                <a:lnTo>
                  <a:pt x="179577" y="412750"/>
                </a:lnTo>
                <a:lnTo>
                  <a:pt x="131445" y="388620"/>
                </a:lnTo>
                <a:lnTo>
                  <a:pt x="92201" y="353060"/>
                </a:lnTo>
                <a:lnTo>
                  <a:pt x="64897" y="307340"/>
                </a:lnTo>
                <a:lnTo>
                  <a:pt x="51562" y="25400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990" y="5842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74192" y="54610"/>
                </a:lnTo>
                <a:lnTo>
                  <a:pt x="324992" y="73660"/>
                </a:lnTo>
                <a:lnTo>
                  <a:pt x="367411" y="106680"/>
                </a:lnTo>
                <a:lnTo>
                  <a:pt x="399034" y="148590"/>
                </a:lnTo>
                <a:lnTo>
                  <a:pt x="417067" y="20066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861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89560" y="412750"/>
                </a:lnTo>
                <a:lnTo>
                  <a:pt x="253364" y="420370"/>
                </a:lnTo>
                <a:lnTo>
                  <a:pt x="318987" y="42037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591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001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28650" y="579066"/>
            <a:ext cx="7886700" cy="897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1335">
              <a:lnSpc>
                <a:spcPts val="5015"/>
              </a:lnSpc>
              <a:spcBef>
                <a:spcPts val="100"/>
              </a:spcBef>
            </a:pPr>
            <a:r>
              <a:rPr spc="-5" dirty="0" smtClean="0"/>
              <a:t>Firewalls</a:t>
            </a:r>
            <a:endParaRPr spc="-5" dirty="0"/>
          </a:p>
          <a:p>
            <a:pPr marL="4121150">
              <a:lnSpc>
                <a:spcPts val="1895"/>
              </a:lnSpc>
            </a:pPr>
            <a:endParaRPr sz="1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Types of Firewalls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</a:b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Packet-filtering Router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447800" y="2667000"/>
          <a:ext cx="6440488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3" imgW="6439799" imgH="2104762" progId="Paint.Picture">
                  <p:embed/>
                </p:oleObj>
              </mc:Choice>
              <mc:Fallback>
                <p:oleObj name="Bitmap Image" r:id="rId3" imgW="6439799" imgH="21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7000"/>
                        <a:ext cx="6440488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033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Types of Firewalls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</a:b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Comic Sans MS" panose="030F0702030302020204" pitchFamily="66" charset="0"/>
              </a:rPr>
              <a:t>Packet-filtering Router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mic Sans MS" panose="030F0702030302020204" pitchFamily="66" charset="0"/>
              </a:rPr>
              <a:t>Applies a set of rules to each incoming IP packet and then forwards or discards the packet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mic Sans MS" panose="030F0702030302020204" pitchFamily="66" charset="0"/>
              </a:rPr>
              <a:t>Filter packets going in both directions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mic Sans MS" panose="030F0702030302020204" pitchFamily="66" charset="0"/>
              </a:rPr>
              <a:t>The packet filter is typically set up as a list of rules based on matches to fields in the IP or TCP header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mic Sans MS" panose="030F0702030302020204" pitchFamily="66" charset="0"/>
              </a:rPr>
              <a:t>Two default policies (discard or forward)</a:t>
            </a:r>
          </a:p>
        </p:txBody>
      </p:sp>
    </p:spTree>
    <p:extLst>
      <p:ext uri="{BB962C8B-B14F-4D97-AF65-F5344CB8AC3E}">
        <p14:creationId xmlns:p14="http://schemas.microsoft.com/office/powerpoint/2010/main" val="238116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Types of Firewalls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</a:b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Comic Sans MS" panose="030F0702030302020204" pitchFamily="66" charset="0"/>
              </a:rPr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mic Sans MS" panose="030F0702030302020204" pitchFamily="66" charset="0"/>
              </a:rPr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mic Sans MS" panose="030F0702030302020204" pitchFamily="66" charset="0"/>
              </a:rPr>
              <a:t>Transparency to users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mic Sans MS" panose="030F0702030302020204" pitchFamily="66" charset="0"/>
              </a:rPr>
              <a:t>High speed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Comic Sans MS" panose="030F0702030302020204" pitchFamily="66" charset="0"/>
              </a:rPr>
              <a:t>Disadvantages: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mic Sans MS" panose="030F0702030302020204" pitchFamily="66" charset="0"/>
              </a:rPr>
              <a:t>Difficulty of setting up packet filter rules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mic Sans MS" panose="030F0702030302020204" pitchFamily="66" charset="0"/>
              </a:rPr>
              <a:t>Lack of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86666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Types of Firewalls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</a:b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Possible attacks and appropriate countermeasures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IP address spoofing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Source routing attacks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Tiny fragment attacks</a:t>
            </a:r>
          </a:p>
        </p:txBody>
      </p:sp>
    </p:spTree>
    <p:extLst>
      <p:ext uri="{BB962C8B-B14F-4D97-AF65-F5344CB8AC3E}">
        <p14:creationId xmlns:p14="http://schemas.microsoft.com/office/powerpoint/2010/main" val="105893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Types of Firewalls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</a:b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Application-level Gateway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447800" y="2743200"/>
          <a:ext cx="627697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3" imgW="6276190" imgH="2352381" progId="Paint.Picture">
                  <p:embed/>
                </p:oleObj>
              </mc:Choice>
              <mc:Fallback>
                <p:oleObj name="Bitmap Image" r:id="rId3" imgW="6276190" imgH="23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43200"/>
                        <a:ext cx="6276975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86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Types of Firewalls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</a:b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Application-level Gateway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Also called proxy server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Acts as a relay of application-level traffic</a:t>
            </a:r>
          </a:p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95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Types of Firewalls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</a:b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Advantages: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Higher security than packet filters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Only need to scrutinize a few allowable applications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Easy to log and audit all incoming traffic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Disadvantages: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Additional processing overhead on each connection (gateway as splice point)</a:t>
            </a:r>
          </a:p>
        </p:txBody>
      </p:sp>
    </p:spTree>
    <p:extLst>
      <p:ext uri="{BB962C8B-B14F-4D97-AF65-F5344CB8AC3E}">
        <p14:creationId xmlns:p14="http://schemas.microsoft.com/office/powerpoint/2010/main" val="1365961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Types of Firewalls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</a:b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Circuit-level Gateway</a:t>
            </a:r>
          </a:p>
          <a:p>
            <a:endParaRPr lang="en-US" altLang="en-US">
              <a:latin typeface="Comic Sans MS" panose="030F0702030302020204" pitchFamily="66" charset="0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447800" y="2667000"/>
          <a:ext cx="633571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3" imgW="6335009" imgH="2591162" progId="Paint.Picture">
                  <p:embed/>
                </p:oleObj>
              </mc:Choice>
              <mc:Fallback>
                <p:oleObj name="Bitmap Image" r:id="rId3" imgW="6335009" imgH="25911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7000"/>
                        <a:ext cx="6335713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321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Types of Firewalls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</a:b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Circuit-level Gateway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Stand-alone system or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Specialized function performed by an Application-level Gateway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Sets up two TCP connections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The gateway typically relays TCP segments from one connection to the other without examining the contents</a:t>
            </a:r>
          </a:p>
        </p:txBody>
      </p:sp>
    </p:spTree>
    <p:extLst>
      <p:ext uri="{BB962C8B-B14F-4D97-AF65-F5344CB8AC3E}">
        <p14:creationId xmlns:p14="http://schemas.microsoft.com/office/powerpoint/2010/main" val="3217413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Types of Firewalls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</a:b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Circuit-level Gateway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The security function consists of determining which connections will be allowed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Typically use is a situation in which the system administrator trusts the internal users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An example is the SOCKS package</a:t>
            </a:r>
          </a:p>
        </p:txBody>
      </p:sp>
    </p:spTree>
    <p:extLst>
      <p:ext uri="{BB962C8B-B14F-4D97-AF65-F5344CB8AC3E}">
        <p14:creationId xmlns:p14="http://schemas.microsoft.com/office/powerpoint/2010/main" val="176232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0182" y="412445"/>
            <a:ext cx="317690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65" dirty="0">
                <a:solidFill>
                  <a:srgbClr val="7A9799"/>
                </a:solidFill>
                <a:latin typeface="Times New Roman"/>
                <a:cs typeface="Times New Roman"/>
              </a:rPr>
              <a:t>Table </a:t>
            </a:r>
            <a:r>
              <a:rPr sz="3300" b="1" dirty="0">
                <a:solidFill>
                  <a:srgbClr val="7A9799"/>
                </a:solidFill>
                <a:latin typeface="Times New Roman"/>
                <a:cs typeface="Times New Roman"/>
              </a:rPr>
              <a:t>of</a:t>
            </a:r>
            <a:r>
              <a:rPr sz="3300" b="1" spc="-30" dirty="0">
                <a:solidFill>
                  <a:srgbClr val="7A9799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7A9799"/>
                </a:solidFill>
                <a:latin typeface="Times New Roman"/>
                <a:cs typeface="Times New Roman"/>
              </a:rPr>
              <a:t>Contents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1548129"/>
            <a:ext cx="6652259" cy="449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Times New Roman"/>
                <a:cs typeface="Times New Roman"/>
              </a:rPr>
              <a:t>INTRODUCTION</a:t>
            </a:r>
            <a:endParaRPr sz="27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09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Times New Roman"/>
                <a:cs typeface="Times New Roman"/>
              </a:rPr>
              <a:t>HOW </a:t>
            </a:r>
            <a:r>
              <a:rPr sz="2700" spc="-45" dirty="0">
                <a:latin typeface="Times New Roman"/>
                <a:cs typeface="Times New Roman"/>
              </a:rPr>
              <a:t>FIREWALL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WORKS</a:t>
            </a:r>
            <a:endParaRPr sz="27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08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Times New Roman"/>
                <a:cs typeface="Times New Roman"/>
              </a:rPr>
              <a:t>TYPES OF </a:t>
            </a:r>
            <a:r>
              <a:rPr sz="2700" spc="-40" dirty="0">
                <a:latin typeface="Times New Roman"/>
                <a:cs typeface="Times New Roman"/>
              </a:rPr>
              <a:t>FIREWALLS</a:t>
            </a:r>
            <a:endParaRPr sz="27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09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Times New Roman"/>
                <a:cs typeface="Times New Roman"/>
              </a:rPr>
              <a:t>MAKING </a:t>
            </a:r>
            <a:r>
              <a:rPr sz="2700" spc="-10" dirty="0">
                <a:latin typeface="Times New Roman"/>
                <a:cs typeface="Times New Roman"/>
              </a:rPr>
              <a:t>THE </a:t>
            </a:r>
            <a:r>
              <a:rPr sz="2700" spc="-45" dirty="0">
                <a:latin typeface="Times New Roman"/>
                <a:cs typeface="Times New Roman"/>
              </a:rPr>
              <a:t>FIREWALL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FIT</a:t>
            </a:r>
            <a:endParaRPr sz="27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09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Times New Roman"/>
                <a:cs typeface="Times New Roman"/>
              </a:rPr>
              <a:t>TESTING A </a:t>
            </a:r>
            <a:r>
              <a:rPr sz="2700" spc="-45" dirty="0">
                <a:latin typeface="Times New Roman"/>
                <a:cs typeface="Times New Roman"/>
              </a:rPr>
              <a:t>FIREWALL</a:t>
            </a:r>
            <a:r>
              <a:rPr sz="2700" spc="-345" dirty="0">
                <a:latin typeface="Times New Roman"/>
                <a:cs typeface="Times New Roman"/>
              </a:rPr>
              <a:t> </a:t>
            </a:r>
            <a:r>
              <a:rPr sz="2700" spc="-60" dirty="0">
                <a:latin typeface="Times New Roman"/>
                <a:cs typeface="Times New Roman"/>
              </a:rPr>
              <a:t>CONFIGURATION</a:t>
            </a:r>
            <a:endParaRPr sz="27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09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Times New Roman"/>
                <a:cs typeface="Times New Roman"/>
              </a:rPr>
              <a:t>CONCLUSION</a:t>
            </a:r>
            <a:endParaRPr sz="27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09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Times New Roman"/>
                <a:cs typeface="Times New Roman"/>
              </a:rPr>
              <a:t>REFERENCES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532" y="412445"/>
            <a:ext cx="441896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7A9799"/>
                </a:solidFill>
                <a:latin typeface="Times New Roman"/>
                <a:cs typeface="Times New Roman"/>
              </a:rPr>
              <a:t>Making The </a:t>
            </a:r>
            <a:r>
              <a:rPr sz="3300" b="1" spc="-10" dirty="0">
                <a:solidFill>
                  <a:srgbClr val="7A9799"/>
                </a:solidFill>
                <a:latin typeface="Times New Roman"/>
                <a:cs typeface="Times New Roman"/>
              </a:rPr>
              <a:t>Firewall</a:t>
            </a:r>
            <a:r>
              <a:rPr sz="3300" b="1" spc="-180" dirty="0">
                <a:solidFill>
                  <a:srgbClr val="7A9799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7A9799"/>
                </a:solidFill>
                <a:latin typeface="Times New Roman"/>
                <a:cs typeface="Times New Roman"/>
              </a:rPr>
              <a:t>Fit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548129"/>
            <a:ext cx="2364105" cy="340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Times New Roman"/>
                <a:cs typeface="Times New Roman"/>
              </a:rPr>
              <a:t>IP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address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Arial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Times New Roman"/>
                <a:cs typeface="Times New Roman"/>
              </a:rPr>
              <a:t>Domain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365" dirty="0">
                <a:latin typeface="Times New Roman"/>
                <a:cs typeface="Times New Roman"/>
              </a:rPr>
              <a:t>names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Arial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dirty="0">
                <a:latin typeface="Times New Roman"/>
                <a:cs typeface="Times New Roman"/>
              </a:rPr>
              <a:t>Protocols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Arial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dirty="0">
                <a:latin typeface="Times New Roman"/>
                <a:cs typeface="Times New Roman"/>
              </a:rPr>
              <a:t>Ports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360" y="412445"/>
            <a:ext cx="488315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7A9799"/>
                </a:solidFill>
                <a:latin typeface="Times New Roman"/>
                <a:cs typeface="Times New Roman"/>
              </a:rPr>
              <a:t>What It </a:t>
            </a:r>
            <a:r>
              <a:rPr sz="3300" b="1" spc="-10" dirty="0">
                <a:solidFill>
                  <a:srgbClr val="7A9799"/>
                </a:solidFill>
                <a:latin typeface="Times New Roman"/>
                <a:cs typeface="Times New Roman"/>
              </a:rPr>
              <a:t>Protects </a:t>
            </a:r>
            <a:r>
              <a:rPr sz="3300" b="1" spc="-120" dirty="0">
                <a:solidFill>
                  <a:srgbClr val="7A9799"/>
                </a:solidFill>
                <a:latin typeface="Times New Roman"/>
                <a:cs typeface="Times New Roman"/>
              </a:rPr>
              <a:t>You</a:t>
            </a:r>
            <a:r>
              <a:rPr sz="3300" b="1" spc="-190" dirty="0">
                <a:solidFill>
                  <a:srgbClr val="7A9799"/>
                </a:solidFill>
                <a:latin typeface="Times New Roman"/>
                <a:cs typeface="Times New Roman"/>
              </a:rPr>
              <a:t> </a:t>
            </a:r>
            <a:r>
              <a:rPr sz="3300" b="1" spc="-20" dirty="0">
                <a:solidFill>
                  <a:srgbClr val="7A9799"/>
                </a:solidFill>
                <a:latin typeface="Times New Roman"/>
                <a:cs typeface="Times New Roman"/>
              </a:rPr>
              <a:t>From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73454"/>
            <a:ext cx="3371850" cy="4217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D16248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10" dirty="0">
                <a:latin typeface="Times New Roman"/>
                <a:cs typeface="Times New Roman"/>
              </a:rPr>
              <a:t>Remote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login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16248"/>
              </a:buClr>
              <a:buFont typeface="Arial"/>
              <a:buChar char=""/>
            </a:pP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5" dirty="0">
                <a:latin typeface="Times New Roman"/>
                <a:cs typeface="Times New Roman"/>
              </a:rPr>
              <a:t>SMTP session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Times New Roman"/>
                <a:cs typeface="Times New Roman"/>
              </a:rPr>
              <a:t>hijacking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Font typeface="Arial"/>
              <a:buChar char=""/>
            </a:pP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5" dirty="0">
                <a:latin typeface="Times New Roman"/>
                <a:cs typeface="Times New Roman"/>
              </a:rPr>
              <a:t>Operating system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bugs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16248"/>
              </a:buClr>
              <a:buFont typeface="Arial"/>
              <a:buChar char=""/>
            </a:pP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5" dirty="0">
                <a:latin typeface="Times New Roman"/>
                <a:cs typeface="Times New Roman"/>
              </a:rPr>
              <a:t>Spam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16248"/>
              </a:buClr>
              <a:buFont typeface="Arial"/>
              <a:buChar char=""/>
            </a:pP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10" dirty="0">
                <a:latin typeface="Times New Roman"/>
                <a:cs typeface="Times New Roman"/>
              </a:rPr>
              <a:t>E-mail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bombs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16248"/>
              </a:buClr>
              <a:buFont typeface="Arial"/>
              <a:buChar char=""/>
            </a:pP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5" dirty="0">
                <a:latin typeface="Times New Roman"/>
                <a:cs typeface="Times New Roman"/>
              </a:rPr>
              <a:t>Source routing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0017" y="412445"/>
            <a:ext cx="581850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solidFill>
                  <a:srgbClr val="7A9799"/>
                </a:solidFill>
                <a:latin typeface="Times New Roman"/>
                <a:cs typeface="Times New Roman"/>
              </a:rPr>
              <a:t>Security </a:t>
            </a:r>
            <a:r>
              <a:rPr sz="3300" b="1" dirty="0">
                <a:solidFill>
                  <a:srgbClr val="7A9799"/>
                </a:solidFill>
                <a:latin typeface="Times New Roman"/>
                <a:cs typeface="Times New Roman"/>
              </a:rPr>
              <a:t>Strategies</a:t>
            </a:r>
            <a:r>
              <a:rPr sz="3300" b="1" spc="-50" dirty="0">
                <a:solidFill>
                  <a:srgbClr val="7A9799"/>
                </a:solidFill>
                <a:latin typeface="Times New Roman"/>
                <a:cs typeface="Times New Roman"/>
              </a:rPr>
              <a:t> </a:t>
            </a:r>
            <a:r>
              <a:rPr sz="3300" b="1" spc="-5" dirty="0">
                <a:solidFill>
                  <a:srgbClr val="7A9799"/>
                </a:solidFill>
                <a:latin typeface="Times New Roman"/>
                <a:cs typeface="Times New Roman"/>
              </a:rPr>
              <a:t>implemented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06754"/>
            <a:ext cx="7927975" cy="49777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82245" algn="ctr">
              <a:lnSpc>
                <a:spcPct val="100000"/>
              </a:lnSpc>
              <a:spcBef>
                <a:spcPts val="880"/>
              </a:spcBef>
            </a:pPr>
            <a:endParaRPr sz="16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1435"/>
              </a:spcBef>
              <a:buClr>
                <a:srgbClr val="D16248"/>
              </a:buClr>
              <a:buSzPct val="84482"/>
              <a:buFont typeface="Arial"/>
              <a:buChar char=""/>
              <a:tabLst>
                <a:tab pos="287020" algn="l"/>
              </a:tabLst>
            </a:pPr>
            <a:r>
              <a:rPr sz="2900" dirty="0">
                <a:latin typeface="Times New Roman"/>
                <a:cs typeface="Times New Roman"/>
              </a:rPr>
              <a:t>Default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Deny</a:t>
            </a:r>
          </a:p>
          <a:p>
            <a:pPr marL="561340" lvl="1" indent="-274320">
              <a:lnSpc>
                <a:spcPts val="2625"/>
              </a:lnSpc>
              <a:spcBef>
                <a:spcPts val="25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975" algn="l"/>
              </a:tabLst>
            </a:pPr>
            <a:r>
              <a:rPr sz="2200" spc="-5" dirty="0">
                <a:solidFill>
                  <a:srgbClr val="636B85"/>
                </a:solidFill>
                <a:latin typeface="Times New Roman"/>
                <a:cs typeface="Times New Roman"/>
              </a:rPr>
              <a:t>Prohibit all communication that is </a:t>
            </a:r>
            <a:r>
              <a:rPr sz="2200" dirty="0">
                <a:solidFill>
                  <a:srgbClr val="636B85"/>
                </a:solidFill>
                <a:latin typeface="Times New Roman"/>
                <a:cs typeface="Times New Roman"/>
              </a:rPr>
              <a:t>not </a:t>
            </a:r>
            <a:r>
              <a:rPr sz="2200" spc="-5" dirty="0">
                <a:solidFill>
                  <a:srgbClr val="636B85"/>
                </a:solidFill>
                <a:latin typeface="Times New Roman"/>
                <a:cs typeface="Times New Roman"/>
              </a:rPr>
              <a:t>expressly</a:t>
            </a:r>
            <a:r>
              <a:rPr sz="2200" spc="10" dirty="0">
                <a:solidFill>
                  <a:srgbClr val="636B8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Times New Roman"/>
                <a:cs typeface="Times New Roman"/>
              </a:rPr>
              <a:t>permitted</a:t>
            </a:r>
            <a:endParaRPr sz="2200" dirty="0">
              <a:latin typeface="Times New Roman"/>
              <a:cs typeface="Times New Roman"/>
            </a:endParaRPr>
          </a:p>
          <a:p>
            <a:pPr marL="287020" indent="-274320">
              <a:lnSpc>
                <a:spcPts val="3465"/>
              </a:lnSpc>
              <a:buClr>
                <a:srgbClr val="D16248"/>
              </a:buClr>
              <a:buSzPct val="84482"/>
              <a:buFont typeface="Arial"/>
              <a:buChar char=""/>
              <a:tabLst>
                <a:tab pos="287020" algn="l"/>
              </a:tabLst>
            </a:pPr>
            <a:r>
              <a:rPr sz="2900" dirty="0">
                <a:latin typeface="Times New Roman"/>
                <a:cs typeface="Times New Roman"/>
              </a:rPr>
              <a:t>Default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Permit</a:t>
            </a:r>
            <a:endParaRPr sz="2900" dirty="0">
              <a:latin typeface="Times New Roman"/>
              <a:cs typeface="Times New Roman"/>
            </a:endParaRPr>
          </a:p>
          <a:p>
            <a:pPr marL="561340" lvl="1" indent="-274320">
              <a:lnSpc>
                <a:spcPts val="2625"/>
              </a:lnSpc>
              <a:spcBef>
                <a:spcPts val="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975" algn="l"/>
              </a:tabLst>
            </a:pPr>
            <a:r>
              <a:rPr sz="2200" spc="-10" dirty="0">
                <a:solidFill>
                  <a:srgbClr val="636B85"/>
                </a:solidFill>
                <a:latin typeface="Times New Roman"/>
                <a:cs typeface="Times New Roman"/>
              </a:rPr>
              <a:t>Permit </a:t>
            </a:r>
            <a:r>
              <a:rPr sz="2200" spc="-5" dirty="0">
                <a:solidFill>
                  <a:srgbClr val="636B85"/>
                </a:solidFill>
                <a:latin typeface="Times New Roman"/>
                <a:cs typeface="Times New Roman"/>
              </a:rPr>
              <a:t>all communication that is </a:t>
            </a:r>
            <a:r>
              <a:rPr sz="2200" dirty="0">
                <a:solidFill>
                  <a:srgbClr val="636B85"/>
                </a:solidFill>
                <a:latin typeface="Times New Roman"/>
                <a:cs typeface="Times New Roman"/>
              </a:rPr>
              <a:t>not </a:t>
            </a:r>
            <a:r>
              <a:rPr sz="2200" spc="-5" dirty="0">
                <a:solidFill>
                  <a:srgbClr val="636B85"/>
                </a:solidFill>
                <a:latin typeface="Times New Roman"/>
                <a:cs typeface="Times New Roman"/>
              </a:rPr>
              <a:t>explicitly</a:t>
            </a:r>
            <a:r>
              <a:rPr sz="2200" spc="70" dirty="0">
                <a:solidFill>
                  <a:srgbClr val="636B8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Times New Roman"/>
                <a:cs typeface="Times New Roman"/>
              </a:rPr>
              <a:t>prohibited</a:t>
            </a:r>
            <a:endParaRPr sz="2200" dirty="0">
              <a:latin typeface="Times New Roman"/>
              <a:cs typeface="Times New Roman"/>
            </a:endParaRPr>
          </a:p>
          <a:p>
            <a:pPr marL="287020" indent="-274320">
              <a:lnSpc>
                <a:spcPts val="3465"/>
              </a:lnSpc>
              <a:buClr>
                <a:srgbClr val="D16248"/>
              </a:buClr>
              <a:buSzPct val="84482"/>
              <a:buFont typeface="Arial"/>
              <a:buChar char=""/>
              <a:tabLst>
                <a:tab pos="287020" algn="l"/>
              </a:tabLst>
            </a:pPr>
            <a:r>
              <a:rPr sz="2900" spc="-5" dirty="0">
                <a:latin typeface="Times New Roman"/>
                <a:cs typeface="Times New Roman"/>
              </a:rPr>
              <a:t>Least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Privilege</a:t>
            </a:r>
          </a:p>
          <a:p>
            <a:pPr marL="561340" marR="755015" lvl="1" indent="-274320">
              <a:lnSpc>
                <a:spcPts val="2110"/>
              </a:lnSpc>
              <a:spcBef>
                <a:spcPts val="54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975" algn="l"/>
              </a:tabLst>
            </a:pPr>
            <a:r>
              <a:rPr sz="2200" spc="-5" dirty="0">
                <a:solidFill>
                  <a:srgbClr val="636B85"/>
                </a:solidFill>
                <a:latin typeface="Times New Roman"/>
                <a:cs typeface="Times New Roman"/>
              </a:rPr>
              <a:t>reduces the authorization level at which various actions are  performed</a:t>
            </a:r>
            <a:endParaRPr sz="2200" dirty="0">
              <a:latin typeface="Times New Roman"/>
              <a:cs typeface="Times New Roman"/>
            </a:endParaRPr>
          </a:p>
          <a:p>
            <a:pPr marL="287020" indent="-274320">
              <a:lnSpc>
                <a:spcPts val="3475"/>
              </a:lnSpc>
              <a:buClr>
                <a:srgbClr val="D16248"/>
              </a:buClr>
              <a:buSzPct val="84482"/>
              <a:buFont typeface="Arial"/>
              <a:buChar char=""/>
              <a:tabLst>
                <a:tab pos="287020" algn="l"/>
              </a:tabLst>
            </a:pPr>
            <a:r>
              <a:rPr sz="2900" dirty="0">
                <a:latin typeface="Times New Roman"/>
                <a:cs typeface="Times New Roman"/>
              </a:rPr>
              <a:t>Defense in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Depth</a:t>
            </a:r>
          </a:p>
          <a:p>
            <a:pPr marL="561340" marR="5080" lvl="1" indent="-274320">
              <a:lnSpc>
                <a:spcPct val="80000"/>
              </a:lnSpc>
              <a:spcBef>
                <a:spcPts val="555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975" algn="l"/>
              </a:tabLst>
            </a:pPr>
            <a:r>
              <a:rPr sz="2200" spc="-5" dirty="0">
                <a:solidFill>
                  <a:srgbClr val="636B85"/>
                </a:solidFill>
                <a:latin typeface="Times New Roman"/>
                <a:cs typeface="Times New Roman"/>
              </a:rPr>
              <a:t>security approach whereby each system </a:t>
            </a:r>
            <a:r>
              <a:rPr sz="2200" dirty="0">
                <a:solidFill>
                  <a:srgbClr val="636B85"/>
                </a:solidFill>
                <a:latin typeface="Times New Roman"/>
                <a:cs typeface="Times New Roman"/>
              </a:rPr>
              <a:t>on </a:t>
            </a:r>
            <a:r>
              <a:rPr sz="2200" spc="-5" dirty="0">
                <a:solidFill>
                  <a:srgbClr val="636B85"/>
                </a:solidFill>
                <a:latin typeface="Times New Roman"/>
                <a:cs typeface="Times New Roman"/>
              </a:rPr>
              <a:t>the network is secured  to the greatest possible</a:t>
            </a:r>
            <a:r>
              <a:rPr sz="2200" spc="-15" dirty="0">
                <a:solidFill>
                  <a:srgbClr val="636B8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Times New Roman"/>
                <a:cs typeface="Times New Roman"/>
              </a:rPr>
              <a:t>degree</a:t>
            </a:r>
            <a:endParaRPr sz="2200" dirty="0">
              <a:latin typeface="Times New Roman"/>
              <a:cs typeface="Times New Roman"/>
            </a:endParaRPr>
          </a:p>
          <a:p>
            <a:pPr marL="287020" indent="-274320">
              <a:lnSpc>
                <a:spcPts val="3454"/>
              </a:lnSpc>
              <a:buClr>
                <a:srgbClr val="D16248"/>
              </a:buClr>
              <a:buSzPct val="84482"/>
              <a:buFont typeface="Arial"/>
              <a:buChar char=""/>
              <a:tabLst>
                <a:tab pos="287020" algn="l"/>
              </a:tabLst>
            </a:pPr>
            <a:r>
              <a:rPr sz="2900" dirty="0">
                <a:latin typeface="Times New Roman"/>
                <a:cs typeface="Times New Roman"/>
              </a:rPr>
              <a:t>Choke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Point</a:t>
            </a:r>
          </a:p>
          <a:p>
            <a:pPr marL="561340" lvl="1" indent="-274320">
              <a:lnSpc>
                <a:spcPct val="100000"/>
              </a:lnSpc>
              <a:spcBef>
                <a:spcPts val="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975" algn="l"/>
                <a:tab pos="1381760" algn="l"/>
              </a:tabLst>
            </a:pPr>
            <a:r>
              <a:rPr sz="2200" spc="-5" dirty="0">
                <a:solidFill>
                  <a:srgbClr val="636B85"/>
                </a:solidFill>
                <a:latin typeface="Times New Roman"/>
                <a:cs typeface="Times New Roman"/>
              </a:rPr>
              <a:t>forces	attackers to use a narrow channel to </a:t>
            </a:r>
            <a:r>
              <a:rPr sz="2200" dirty="0">
                <a:solidFill>
                  <a:srgbClr val="636B85"/>
                </a:solidFill>
                <a:latin typeface="Times New Roman"/>
                <a:cs typeface="Times New Roman"/>
              </a:rPr>
              <a:t>bypass </a:t>
            </a:r>
            <a:r>
              <a:rPr sz="2200" spc="-5" dirty="0">
                <a:solidFill>
                  <a:srgbClr val="636B85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636B8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Times New Roman"/>
                <a:cs typeface="Times New Roman"/>
              </a:rPr>
              <a:t>network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6505" y="412445"/>
            <a:ext cx="256540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7A9799"/>
                </a:solidFill>
                <a:latin typeface="Times New Roman"/>
                <a:cs typeface="Times New Roman"/>
              </a:rPr>
              <a:t>REFRENCES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2042286"/>
            <a:ext cx="3830954" cy="241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30" dirty="0">
                <a:latin typeface="Times New Roman"/>
                <a:cs typeface="Times New Roman"/>
                <a:hlinkClick r:id="rId2"/>
              </a:rPr>
              <a:t>www.howstuffworks.com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Arial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10" dirty="0">
                <a:latin typeface="Times New Roman"/>
                <a:cs typeface="Times New Roman"/>
                <a:hlinkClick r:id="rId3"/>
              </a:rPr>
              <a:t>www.securityfocus.com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Arial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15" dirty="0">
                <a:latin typeface="Times New Roman"/>
                <a:cs typeface="Times New Roman"/>
                <a:hlinkClick r:id="rId4"/>
              </a:rPr>
              <a:t>www.firewall.com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708" y="3026740"/>
            <a:ext cx="82321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i="1" spc="4455" dirty="0">
                <a:latin typeface="Times New Roman"/>
                <a:cs typeface="Times New Roman"/>
              </a:rPr>
              <a:t>THANKU</a:t>
            </a:r>
            <a:endParaRPr sz="9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7570" y="412445"/>
            <a:ext cx="230187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7A9799"/>
                </a:solidFill>
                <a:latin typeface="Times New Roman"/>
                <a:cs typeface="Times New Roman"/>
              </a:rPr>
              <a:t>Int</a:t>
            </a:r>
            <a:r>
              <a:rPr sz="3300" b="1" spc="-60" dirty="0">
                <a:solidFill>
                  <a:srgbClr val="7A9799"/>
                </a:solidFill>
                <a:latin typeface="Times New Roman"/>
                <a:cs typeface="Times New Roman"/>
              </a:rPr>
              <a:t>r</a:t>
            </a:r>
            <a:r>
              <a:rPr sz="3300" b="1" dirty="0">
                <a:solidFill>
                  <a:srgbClr val="7A9799"/>
                </a:solidFill>
                <a:latin typeface="Times New Roman"/>
                <a:cs typeface="Times New Roman"/>
              </a:rPr>
              <a:t>oduction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549653"/>
            <a:ext cx="8015605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Is </a:t>
            </a:r>
            <a:r>
              <a:rPr sz="2700" spc="-5" dirty="0">
                <a:latin typeface="Georgia"/>
                <a:cs typeface="Georgia"/>
              </a:rPr>
              <a:t>hardware, software, or </a:t>
            </a:r>
            <a:r>
              <a:rPr sz="2700" dirty="0">
                <a:latin typeface="Georgia"/>
                <a:cs typeface="Georgia"/>
              </a:rPr>
              <a:t>a </a:t>
            </a:r>
            <a:r>
              <a:rPr sz="2700" spc="-5" dirty="0">
                <a:latin typeface="Georgia"/>
                <a:cs typeface="Georgia"/>
              </a:rPr>
              <a:t>combination </a:t>
            </a:r>
            <a:r>
              <a:rPr sz="2700" spc="-10" dirty="0">
                <a:latin typeface="Georgia"/>
                <a:cs typeface="Georgia"/>
              </a:rPr>
              <a:t>of</a:t>
            </a:r>
            <a:r>
              <a:rPr sz="2700" spc="-10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both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16248"/>
              </a:buClr>
              <a:buFont typeface="Arial"/>
              <a:buChar char=""/>
            </a:pPr>
            <a:endParaRPr sz="28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used to prevent unauthorized </a:t>
            </a:r>
            <a:r>
              <a:rPr sz="2700" dirty="0">
                <a:latin typeface="Georgia"/>
                <a:cs typeface="Georgia"/>
              </a:rPr>
              <a:t>programs </a:t>
            </a:r>
            <a:r>
              <a:rPr sz="2700" spc="-5" dirty="0">
                <a:latin typeface="Georgia"/>
                <a:cs typeface="Georgia"/>
              </a:rPr>
              <a:t>or </a:t>
            </a:r>
            <a:r>
              <a:rPr sz="2700" spc="-30" dirty="0">
                <a:latin typeface="Georgia"/>
                <a:cs typeface="Georgia"/>
              </a:rPr>
              <a:t>Internet  </a:t>
            </a:r>
            <a:r>
              <a:rPr sz="2700" spc="-5" dirty="0">
                <a:latin typeface="Georgia"/>
                <a:cs typeface="Georgia"/>
              </a:rPr>
              <a:t>users from accessing </a:t>
            </a:r>
            <a:r>
              <a:rPr sz="2700" dirty="0">
                <a:latin typeface="Georgia"/>
                <a:cs typeface="Georgia"/>
              </a:rPr>
              <a:t>a private </a:t>
            </a:r>
            <a:r>
              <a:rPr sz="2700" spc="-5" dirty="0">
                <a:latin typeface="Georgia"/>
                <a:cs typeface="Georgia"/>
              </a:rPr>
              <a:t>network and/or </a:t>
            </a:r>
            <a:r>
              <a:rPr sz="2700" dirty="0">
                <a:latin typeface="Georgia"/>
                <a:cs typeface="Georgia"/>
              </a:rPr>
              <a:t>a  </a:t>
            </a:r>
            <a:r>
              <a:rPr sz="2700" spc="-5" dirty="0">
                <a:latin typeface="Georgia"/>
                <a:cs typeface="Georgia"/>
              </a:rPr>
              <a:t>single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computer.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3733800"/>
            <a:ext cx="72390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3678" y="412445"/>
            <a:ext cx="7071359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solidFill>
                  <a:srgbClr val="7A9799"/>
                </a:solidFill>
                <a:latin typeface="Georgia"/>
                <a:cs typeface="Georgia"/>
              </a:rPr>
              <a:t>Hardware </a:t>
            </a:r>
            <a:r>
              <a:rPr sz="3300" b="1" dirty="0">
                <a:solidFill>
                  <a:srgbClr val="7A9799"/>
                </a:solidFill>
                <a:latin typeface="Georgia"/>
                <a:cs typeface="Georgia"/>
              </a:rPr>
              <a:t>vs. Software</a:t>
            </a:r>
            <a:r>
              <a:rPr sz="3300" b="1" spc="-95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300" b="1" spc="-5" dirty="0">
                <a:solidFill>
                  <a:srgbClr val="7A9799"/>
                </a:solidFill>
                <a:latin typeface="Georgia"/>
                <a:cs typeface="Georgia"/>
              </a:rPr>
              <a:t>Firewalls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106550"/>
            <a:ext cx="6009640" cy="44262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34185" algn="r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32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Hardware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Firewalls</a:t>
            </a:r>
            <a:endParaRPr sz="2700" dirty="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spcBef>
                <a:spcPts val="545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Protect an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entire</a:t>
            </a:r>
            <a:r>
              <a:rPr sz="2200" spc="1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network</a:t>
            </a:r>
            <a:endParaRPr sz="2200" dirty="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Implemented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on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the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router</a:t>
            </a:r>
            <a:r>
              <a:rPr sz="2200" spc="5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level</a:t>
            </a:r>
            <a:endParaRPr sz="2200" dirty="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Usually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more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expensive, harder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to</a:t>
            </a:r>
            <a:r>
              <a:rPr sz="2200" spc="5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configure</a:t>
            </a:r>
            <a:endParaRPr sz="22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buClr>
                <a:srgbClr val="CCB400"/>
              </a:buClr>
              <a:buFont typeface="Wingdings"/>
              <a:buChar char=""/>
            </a:pPr>
            <a:endParaRPr sz="25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639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Software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Firewalls</a:t>
            </a:r>
            <a:endParaRPr sz="2700" dirty="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spcBef>
                <a:spcPts val="55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Protect a single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computer</a:t>
            </a:r>
            <a:endParaRPr sz="2200" dirty="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spcBef>
                <a:spcPts val="525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Usually less expensive, easier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to</a:t>
            </a:r>
            <a:r>
              <a:rPr sz="2200" spc="7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configure</a:t>
            </a:r>
            <a:endParaRPr sz="2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633" y="427685"/>
            <a:ext cx="7482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A9799"/>
                </a:solidFill>
                <a:latin typeface="Georgia"/>
                <a:cs typeface="Georgia"/>
              </a:rPr>
              <a:t>How does a software </a:t>
            </a:r>
            <a:r>
              <a:rPr sz="3200" b="1" spc="-5" dirty="0">
                <a:solidFill>
                  <a:srgbClr val="7A9799"/>
                </a:solidFill>
                <a:latin typeface="Georgia"/>
                <a:cs typeface="Georgia"/>
              </a:rPr>
              <a:t>firewall</a:t>
            </a:r>
            <a:r>
              <a:rPr sz="3200" b="1" spc="-80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200" b="1" spc="-5" dirty="0">
                <a:solidFill>
                  <a:srgbClr val="7A9799"/>
                </a:solidFill>
                <a:latin typeface="Georgia"/>
                <a:cs typeface="Georgia"/>
              </a:rPr>
              <a:t>work?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1549653"/>
            <a:ext cx="8263255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Inspects each individual “packet” of data </a:t>
            </a:r>
            <a:r>
              <a:rPr sz="2700" dirty="0">
                <a:latin typeface="Georgia"/>
                <a:cs typeface="Georgia"/>
              </a:rPr>
              <a:t>as it </a:t>
            </a:r>
            <a:r>
              <a:rPr sz="2700" spc="-30" dirty="0">
                <a:latin typeface="Georgia"/>
                <a:cs typeface="Georgia"/>
              </a:rPr>
              <a:t>arrives  </a:t>
            </a:r>
            <a:r>
              <a:rPr sz="2700" dirty="0">
                <a:latin typeface="Georgia"/>
                <a:cs typeface="Georgia"/>
              </a:rPr>
              <a:t>at </a:t>
            </a:r>
            <a:r>
              <a:rPr sz="2700" spc="-5" dirty="0">
                <a:latin typeface="Georgia"/>
                <a:cs typeface="Georgia"/>
              </a:rPr>
              <a:t>either side of the</a:t>
            </a:r>
            <a:r>
              <a:rPr sz="2700" spc="-5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firewall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16248"/>
              </a:buClr>
              <a:buFont typeface="Arial"/>
              <a:buChar char=""/>
            </a:pPr>
            <a:endParaRPr sz="2800">
              <a:latin typeface="Times New Roman"/>
              <a:cs typeface="Times New Roman"/>
            </a:endParaRPr>
          </a:p>
          <a:p>
            <a:pPr marL="287020" marR="648970" indent="-274320">
              <a:lnSpc>
                <a:spcPct val="100000"/>
              </a:lnSpc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Determines whether </a:t>
            </a:r>
            <a:r>
              <a:rPr sz="2700" dirty="0">
                <a:latin typeface="Georgia"/>
                <a:cs typeface="Georgia"/>
              </a:rPr>
              <a:t>it </a:t>
            </a:r>
            <a:r>
              <a:rPr sz="2700" spc="-10" dirty="0">
                <a:latin typeface="Georgia"/>
                <a:cs typeface="Georgia"/>
              </a:rPr>
              <a:t>should </a:t>
            </a:r>
            <a:r>
              <a:rPr sz="2700" spc="-5" dirty="0">
                <a:latin typeface="Georgia"/>
                <a:cs typeface="Georgia"/>
              </a:rPr>
              <a:t>be allowed </a:t>
            </a:r>
            <a:r>
              <a:rPr sz="2700" dirty="0">
                <a:latin typeface="Georgia"/>
                <a:cs typeface="Georgia"/>
              </a:rPr>
              <a:t>to </a:t>
            </a:r>
            <a:r>
              <a:rPr sz="2700" spc="-325" dirty="0">
                <a:latin typeface="Georgia"/>
                <a:cs typeface="Georgia"/>
              </a:rPr>
              <a:t>pass  </a:t>
            </a:r>
            <a:r>
              <a:rPr sz="2700" spc="-5" dirty="0">
                <a:latin typeface="Georgia"/>
                <a:cs typeface="Georgia"/>
              </a:rPr>
              <a:t>through or </a:t>
            </a:r>
            <a:r>
              <a:rPr sz="2700" dirty="0">
                <a:latin typeface="Georgia"/>
                <a:cs typeface="Georgia"/>
              </a:rPr>
              <a:t>if it </a:t>
            </a:r>
            <a:r>
              <a:rPr sz="2700" spc="-10" dirty="0">
                <a:latin typeface="Georgia"/>
                <a:cs typeface="Georgia"/>
              </a:rPr>
              <a:t>should </a:t>
            </a:r>
            <a:r>
              <a:rPr sz="2700" spc="-5" dirty="0">
                <a:latin typeface="Georgia"/>
                <a:cs typeface="Georgia"/>
              </a:rPr>
              <a:t>be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blocked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3962400"/>
            <a:ext cx="83058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3042" y="412445"/>
            <a:ext cx="313182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solidFill>
                  <a:srgbClr val="7A9799"/>
                </a:solidFill>
                <a:latin typeface="Georgia"/>
                <a:cs typeface="Georgia"/>
              </a:rPr>
              <a:t>Firewall</a:t>
            </a:r>
            <a:r>
              <a:rPr sz="3300" b="1" spc="-95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300" b="1" spc="-5" dirty="0">
                <a:solidFill>
                  <a:srgbClr val="7A9799"/>
                </a:solidFill>
                <a:latin typeface="Georgia"/>
                <a:cs typeface="Georgia"/>
              </a:rPr>
              <a:t>Rules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1549653"/>
            <a:ext cx="7747000" cy="364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Allow </a:t>
            </a:r>
            <a:r>
              <a:rPr sz="2700" dirty="0">
                <a:latin typeface="Georgia"/>
                <a:cs typeface="Georgia"/>
              </a:rPr>
              <a:t>– </a:t>
            </a:r>
            <a:r>
              <a:rPr sz="2700" spc="-5" dirty="0">
                <a:latin typeface="Georgia"/>
                <a:cs typeface="Georgia"/>
              </a:rPr>
              <a:t>traffic that flows </a:t>
            </a:r>
            <a:r>
              <a:rPr sz="2700" spc="-10" dirty="0">
                <a:latin typeface="Georgia"/>
                <a:cs typeface="Georgia"/>
              </a:rPr>
              <a:t>automatically because </a:t>
            </a:r>
            <a:r>
              <a:rPr sz="2700" spc="-320" dirty="0">
                <a:latin typeface="Georgia"/>
                <a:cs typeface="Georgia"/>
              </a:rPr>
              <a:t>it  </a:t>
            </a:r>
            <a:r>
              <a:rPr sz="2700" spc="-5" dirty="0">
                <a:latin typeface="Georgia"/>
                <a:cs typeface="Georgia"/>
              </a:rPr>
              <a:t>has been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deemed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Arial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marR="38735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Block </a:t>
            </a:r>
            <a:r>
              <a:rPr sz="2700" dirty="0">
                <a:latin typeface="Georgia"/>
                <a:cs typeface="Georgia"/>
              </a:rPr>
              <a:t>– </a:t>
            </a:r>
            <a:r>
              <a:rPr sz="2700" spc="-5" dirty="0">
                <a:latin typeface="Georgia"/>
                <a:cs typeface="Georgia"/>
              </a:rPr>
              <a:t>traffic that </a:t>
            </a:r>
            <a:r>
              <a:rPr sz="2700" dirty="0">
                <a:latin typeface="Georgia"/>
                <a:cs typeface="Georgia"/>
              </a:rPr>
              <a:t>is </a:t>
            </a:r>
            <a:r>
              <a:rPr sz="2700" spc="-5" dirty="0">
                <a:latin typeface="Georgia"/>
                <a:cs typeface="Georgia"/>
              </a:rPr>
              <a:t>blocked </a:t>
            </a:r>
            <a:r>
              <a:rPr sz="2700" spc="-10" dirty="0">
                <a:latin typeface="Georgia"/>
                <a:cs typeface="Georgia"/>
              </a:rPr>
              <a:t>because </a:t>
            </a:r>
            <a:r>
              <a:rPr sz="2700" dirty="0">
                <a:latin typeface="Georgia"/>
                <a:cs typeface="Georgia"/>
              </a:rPr>
              <a:t>it </a:t>
            </a:r>
            <a:r>
              <a:rPr sz="2700" spc="-5" dirty="0">
                <a:latin typeface="Georgia"/>
                <a:cs typeface="Georgia"/>
              </a:rPr>
              <a:t>has  </a:t>
            </a:r>
            <a:r>
              <a:rPr sz="2700" spc="-70" dirty="0">
                <a:latin typeface="Georgia"/>
                <a:cs typeface="Georgia"/>
              </a:rPr>
              <a:t>been </a:t>
            </a:r>
            <a:r>
              <a:rPr sz="2700" spc="-5" dirty="0">
                <a:latin typeface="Georgia"/>
                <a:cs typeface="Georgia"/>
              </a:rPr>
              <a:t>deemed dangerous to your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computer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Arial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marR="345440" indent="-274320">
              <a:lnSpc>
                <a:spcPct val="100000"/>
              </a:lnSpc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Ask – asks </a:t>
            </a:r>
            <a:r>
              <a:rPr sz="2700" spc="-5" dirty="0">
                <a:latin typeface="Georgia"/>
                <a:cs typeface="Georgia"/>
              </a:rPr>
              <a:t>the user whether or </a:t>
            </a:r>
            <a:r>
              <a:rPr sz="2700" dirty="0">
                <a:latin typeface="Georgia"/>
                <a:cs typeface="Georgia"/>
              </a:rPr>
              <a:t>not </a:t>
            </a:r>
            <a:r>
              <a:rPr sz="2700" spc="-5" dirty="0">
                <a:latin typeface="Georgia"/>
                <a:cs typeface="Georgia"/>
              </a:rPr>
              <a:t>the traffic </a:t>
            </a:r>
            <a:r>
              <a:rPr sz="2700" spc="-370" dirty="0">
                <a:latin typeface="Georgia"/>
                <a:cs typeface="Georgia"/>
              </a:rPr>
              <a:t>is  </a:t>
            </a:r>
            <a:r>
              <a:rPr sz="2700" spc="-5" dirty="0">
                <a:latin typeface="Georgia"/>
                <a:cs typeface="Georgia"/>
              </a:rPr>
              <a:t>allowed to pass</a:t>
            </a:r>
            <a:r>
              <a:rPr sz="2700" spc="-10" dirty="0">
                <a:latin typeface="Georgia"/>
                <a:cs typeface="Georgia"/>
              </a:rPr>
              <a:t> through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569" y="412445"/>
            <a:ext cx="460248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7A9799"/>
                </a:solidFill>
                <a:latin typeface="Times New Roman"/>
                <a:cs typeface="Times New Roman"/>
              </a:rPr>
              <a:t>What Can a </a:t>
            </a:r>
            <a:r>
              <a:rPr sz="3300" b="1" spc="-10" dirty="0">
                <a:solidFill>
                  <a:srgbClr val="7A9799"/>
                </a:solidFill>
                <a:latin typeface="Times New Roman"/>
                <a:cs typeface="Times New Roman"/>
              </a:rPr>
              <a:t>Firewall</a:t>
            </a:r>
            <a:r>
              <a:rPr sz="3300" b="1" spc="-114" dirty="0">
                <a:solidFill>
                  <a:srgbClr val="7A9799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7A9799"/>
                </a:solidFill>
                <a:latin typeface="Times New Roman"/>
                <a:cs typeface="Times New Roman"/>
              </a:rPr>
              <a:t>Do?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60138"/>
            <a:ext cx="6952615" cy="442849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6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dirty="0">
                <a:latin typeface="Times New Roman"/>
                <a:cs typeface="Times New Roman"/>
              </a:rPr>
              <a:t>Focus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security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decisions</a:t>
            </a:r>
            <a:endParaRPr sz="27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30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Stop hackers from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accessing your</a:t>
            </a:r>
            <a:r>
              <a:rPr sz="2200" spc="4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computer</a:t>
            </a:r>
            <a:endParaRPr sz="22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CB400"/>
              </a:buClr>
              <a:buFont typeface="Wingdings"/>
              <a:buChar char=""/>
            </a:pPr>
            <a:endParaRPr sz="2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dirty="0">
                <a:latin typeface="Times New Roman"/>
                <a:cs typeface="Times New Roman"/>
              </a:rPr>
              <a:t>Can enforce security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policy</a:t>
            </a:r>
            <a:endParaRPr sz="27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295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Protects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your personal</a:t>
            </a:r>
            <a:r>
              <a:rPr sz="2200" spc="2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information</a:t>
            </a:r>
            <a:endParaRPr sz="22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CB400"/>
              </a:buClr>
              <a:buFont typeface="Wingdings"/>
              <a:buChar char=""/>
            </a:pPr>
            <a:endParaRPr sz="2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Times New Roman"/>
                <a:cs typeface="Times New Roman"/>
              </a:rPr>
              <a:t>Limits </a:t>
            </a:r>
            <a:r>
              <a:rPr sz="2700" dirty="0">
                <a:latin typeface="Times New Roman"/>
                <a:cs typeface="Times New Roman"/>
              </a:rPr>
              <a:t>your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exposure</a:t>
            </a:r>
            <a:endParaRPr sz="27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30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Blocks “pop up” ads and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certain</a:t>
            </a:r>
            <a:r>
              <a:rPr sz="2200" spc="3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cookies</a:t>
            </a:r>
            <a:endParaRPr sz="22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CB400"/>
              </a:buClr>
              <a:buFont typeface="Wingdings"/>
              <a:buChar char=""/>
            </a:pPr>
            <a:endParaRPr sz="2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dirty="0">
                <a:latin typeface="Times New Roman"/>
                <a:cs typeface="Times New Roman"/>
              </a:rPr>
              <a:t>Can log Internet activity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efficiently</a:t>
            </a:r>
            <a:endParaRPr sz="27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30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Determines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which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programs can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access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the</a:t>
            </a:r>
            <a:r>
              <a:rPr sz="2200" spc="13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Internet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8552" y="412445"/>
            <a:ext cx="485902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7A9799"/>
                </a:solidFill>
                <a:latin typeface="Times New Roman"/>
                <a:cs typeface="Times New Roman"/>
              </a:rPr>
              <a:t>What Can't a </a:t>
            </a:r>
            <a:r>
              <a:rPr sz="3300" b="1" spc="-10" dirty="0">
                <a:solidFill>
                  <a:srgbClr val="7A9799"/>
                </a:solidFill>
                <a:latin typeface="Times New Roman"/>
                <a:cs typeface="Times New Roman"/>
              </a:rPr>
              <a:t>Firewall</a:t>
            </a:r>
            <a:r>
              <a:rPr sz="3300" b="1" spc="-105" dirty="0">
                <a:solidFill>
                  <a:srgbClr val="7A9799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7A9799"/>
                </a:solidFill>
                <a:latin typeface="Times New Roman"/>
                <a:cs typeface="Times New Roman"/>
              </a:rPr>
              <a:t>Do?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2042286"/>
            <a:ext cx="7210425" cy="3811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Times New Roman"/>
                <a:cs typeface="Times New Roman"/>
              </a:rPr>
              <a:t>Can't </a:t>
            </a:r>
            <a:r>
              <a:rPr sz="2700" dirty="0">
                <a:latin typeface="Times New Roman"/>
                <a:cs typeface="Times New Roman"/>
              </a:rPr>
              <a:t>protect you against malicious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insiders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Arial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Times New Roman"/>
                <a:cs typeface="Times New Roman"/>
              </a:rPr>
              <a:t>Can't </a:t>
            </a:r>
            <a:r>
              <a:rPr sz="2700" dirty="0">
                <a:latin typeface="Times New Roman"/>
                <a:cs typeface="Times New Roman"/>
              </a:rPr>
              <a:t>protect you against connections that </a:t>
            </a:r>
            <a:r>
              <a:rPr sz="2700" spc="-5" dirty="0">
                <a:latin typeface="Times New Roman"/>
                <a:cs typeface="Times New Roman"/>
              </a:rPr>
              <a:t>don't </a:t>
            </a:r>
            <a:r>
              <a:rPr sz="2700" spc="-210" dirty="0">
                <a:latin typeface="Times New Roman"/>
                <a:cs typeface="Times New Roman"/>
              </a:rPr>
              <a:t>go  </a:t>
            </a:r>
            <a:r>
              <a:rPr sz="2700" dirty="0">
                <a:latin typeface="Times New Roman"/>
                <a:cs typeface="Times New Roman"/>
              </a:rPr>
              <a:t>through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it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Arial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Times New Roman"/>
                <a:cs typeface="Times New Roman"/>
              </a:rPr>
              <a:t>Can't </a:t>
            </a:r>
            <a:r>
              <a:rPr sz="2700" dirty="0">
                <a:latin typeface="Times New Roman"/>
                <a:cs typeface="Times New Roman"/>
              </a:rPr>
              <a:t>protect against completely </a:t>
            </a:r>
            <a:r>
              <a:rPr sz="2700" spc="-5" dirty="0">
                <a:latin typeface="Times New Roman"/>
                <a:cs typeface="Times New Roman"/>
              </a:rPr>
              <a:t>new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threats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Arial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-5" dirty="0">
                <a:latin typeface="Times New Roman"/>
                <a:cs typeface="Times New Roman"/>
              </a:rPr>
              <a:t>Can't </a:t>
            </a:r>
            <a:r>
              <a:rPr sz="2700" dirty="0">
                <a:latin typeface="Times New Roman"/>
                <a:cs typeface="Times New Roman"/>
              </a:rPr>
              <a:t>protect against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viruses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604" y="412445"/>
            <a:ext cx="326771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0" dirty="0">
                <a:solidFill>
                  <a:srgbClr val="7A9799"/>
                </a:solidFill>
                <a:latin typeface="Times New Roman"/>
                <a:cs typeface="Times New Roman"/>
              </a:rPr>
              <a:t>Types </a:t>
            </a:r>
            <a:r>
              <a:rPr sz="3300" b="1" dirty="0">
                <a:solidFill>
                  <a:srgbClr val="7A9799"/>
                </a:solidFill>
                <a:latin typeface="Times New Roman"/>
                <a:cs typeface="Times New Roman"/>
              </a:rPr>
              <a:t>of</a:t>
            </a:r>
            <a:r>
              <a:rPr sz="3300" b="1" spc="-35" dirty="0">
                <a:solidFill>
                  <a:srgbClr val="7A9799"/>
                </a:solidFill>
                <a:latin typeface="Times New Roman"/>
                <a:cs typeface="Times New Roman"/>
              </a:rPr>
              <a:t> </a:t>
            </a:r>
            <a:r>
              <a:rPr sz="3300" b="1" spc="-10" dirty="0">
                <a:solidFill>
                  <a:srgbClr val="7A9799"/>
                </a:solidFill>
                <a:latin typeface="Times New Roman"/>
                <a:cs typeface="Times New Roman"/>
              </a:rPr>
              <a:t>Firewalls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548129"/>
            <a:ext cx="3975735" cy="241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indent="-35814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370205" algn="l"/>
                <a:tab pos="370840" algn="l"/>
              </a:tabLst>
            </a:pPr>
            <a:r>
              <a:rPr sz="2700" dirty="0">
                <a:latin typeface="Times New Roman"/>
                <a:cs typeface="Times New Roman"/>
              </a:rPr>
              <a:t>Packet Filtering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Firewall</a:t>
            </a: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Arial"/>
              <a:buChar char=""/>
            </a:pPr>
            <a:endParaRPr sz="39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dirty="0">
                <a:latin typeface="Times New Roman"/>
                <a:cs typeface="Times New Roman"/>
              </a:rPr>
              <a:t>Application level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360" dirty="0">
                <a:latin typeface="Times New Roman"/>
                <a:cs typeface="Times New Roman"/>
              </a:rPr>
              <a:t>Gateway</a:t>
            </a: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Arial"/>
              <a:buChar char=""/>
            </a:pPr>
            <a:endParaRPr sz="39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dirty="0">
                <a:latin typeface="Times New Roman"/>
                <a:cs typeface="Times New Roman"/>
              </a:rPr>
              <a:t>Circuit level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gateway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592</Words>
  <Application>Microsoft Office PowerPoint</Application>
  <PresentationFormat>On-screen Show (4:3)</PresentationFormat>
  <Paragraphs>148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Comic Sans MS</vt:lpstr>
      <vt:lpstr>Georgia</vt:lpstr>
      <vt:lpstr>Times New Roman</vt:lpstr>
      <vt:lpstr>Wingdings</vt:lpstr>
      <vt:lpstr>Default Design</vt:lpstr>
      <vt:lpstr>Office Theme</vt:lpstr>
      <vt:lpstr>Bitmap Image</vt:lpstr>
      <vt:lpstr>Firewalls </vt:lpstr>
      <vt:lpstr>Table of Contents</vt:lpstr>
      <vt:lpstr>Introduction</vt:lpstr>
      <vt:lpstr>Hardware vs. Software Firewalls</vt:lpstr>
      <vt:lpstr>How does a software firewall work?</vt:lpstr>
      <vt:lpstr>Firewall Rules</vt:lpstr>
      <vt:lpstr>What Can a Firewall Do?</vt:lpstr>
      <vt:lpstr>What Can't a Firewall Do?</vt:lpstr>
      <vt:lpstr>Types of Firewalls</vt:lpstr>
      <vt:lpstr>Types of Firewalls </vt:lpstr>
      <vt:lpstr>Types of Firewalls </vt:lpstr>
      <vt:lpstr>Types of Firewalls </vt:lpstr>
      <vt:lpstr>Types of Firewalls </vt:lpstr>
      <vt:lpstr>Types of Firewalls </vt:lpstr>
      <vt:lpstr>Types of Firewalls </vt:lpstr>
      <vt:lpstr>Types of Firewalls </vt:lpstr>
      <vt:lpstr>Types of Firewalls </vt:lpstr>
      <vt:lpstr>Types of Firewalls </vt:lpstr>
      <vt:lpstr>Types of Firewalls </vt:lpstr>
      <vt:lpstr>Making The Firewall Fit</vt:lpstr>
      <vt:lpstr>What It Protects You From</vt:lpstr>
      <vt:lpstr>Security Strategies implemented</vt:lpstr>
      <vt:lpstr>REFRENCES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:’Firewalls’ 1</dc:title>
  <cp:lastModifiedBy>suvendu</cp:lastModifiedBy>
  <cp:revision>5</cp:revision>
  <dcterms:created xsi:type="dcterms:W3CDTF">2018-09-12T08:28:21Z</dcterms:created>
  <dcterms:modified xsi:type="dcterms:W3CDTF">2018-11-10T03:05:14Z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2010-08-26T00:00:00Z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2018-09-12T00:00:00Z</vt:filetime>
  </property>
</Properties>
</file>