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257" r:id="rId5"/>
    <p:sldId id="260" r:id="rId6"/>
    <p:sldId id="261" r:id="rId7"/>
    <p:sldId id="262" r:id="rId8"/>
    <p:sldId id="263" r:id="rId9"/>
    <p:sldId id="264" r:id="rId10"/>
    <p:sldId id="265" r:id="rId11"/>
    <p:sldId id="266" r:id="rId12"/>
    <p:sldId id="271" r:id="rId13"/>
    <p:sldId id="274" r:id="rId14"/>
    <p:sldId id="275" r:id="rId15"/>
    <p:sldId id="272" r:id="rId16"/>
    <p:sldId id="273" r:id="rId17"/>
    <p:sldId id="276" r:id="rId18"/>
    <p:sldId id="268" r:id="rId19"/>
    <p:sldId id="269" r:id="rId20"/>
    <p:sldId id="270"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0" autoAdjust="0"/>
  </p:normalViewPr>
  <p:slideViewPr>
    <p:cSldViewPr>
      <p:cViewPr>
        <p:scale>
          <a:sx n="72" d="100"/>
          <a:sy n="72" d="100"/>
        </p:scale>
        <p:origin x="-131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8D9EF-CF40-48FA-B483-F44FBCC3E50A}" type="datetimeFigureOut">
              <a:rPr lang="en-US" smtClean="0"/>
              <a:pPr/>
              <a:t>8/1/2018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D2005C-DA45-40F0-B8D1-990E6524B8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Hypertext means machine readable text and </a:t>
            </a:r>
            <a:r>
              <a:rPr lang="en-US" sz="1200" b="1" i="0" kern="1200" dirty="0" smtClean="0">
                <a:solidFill>
                  <a:schemeClr val="tx1"/>
                </a:solidFill>
                <a:latin typeface="+mn-lt"/>
                <a:ea typeface="+mn-ea"/>
                <a:cs typeface="+mn-cs"/>
              </a:rPr>
              <a:t>Markup</a:t>
            </a:r>
            <a:r>
              <a:rPr lang="en-US" sz="1200" b="0" i="0" kern="1200" dirty="0" smtClean="0">
                <a:solidFill>
                  <a:schemeClr val="tx1"/>
                </a:solidFill>
                <a:latin typeface="+mn-lt"/>
                <a:ea typeface="+mn-ea"/>
                <a:cs typeface="+mn-cs"/>
              </a:rPr>
              <a:t> means to structure it in a specific format. So, </a:t>
            </a:r>
            <a:r>
              <a:rPr lang="en-US" sz="1200" b="1" i="0" kern="1200" dirty="0" smtClean="0">
                <a:solidFill>
                  <a:schemeClr val="tx1"/>
                </a:solidFill>
                <a:latin typeface="+mn-lt"/>
                <a:ea typeface="+mn-ea"/>
                <a:cs typeface="+mn-cs"/>
              </a:rPr>
              <a:t>HTML is called</a:t>
            </a:r>
            <a:r>
              <a:rPr lang="en-US" sz="1200" b="0" i="0" kern="1200" dirty="0" smtClean="0">
                <a:solidFill>
                  <a:schemeClr val="tx1"/>
                </a:solidFill>
                <a:latin typeface="+mn-lt"/>
                <a:ea typeface="+mn-ea"/>
                <a:cs typeface="+mn-cs"/>
              </a:rPr>
              <a:t> hypertext </a:t>
            </a:r>
            <a:r>
              <a:rPr lang="en-US" sz="1200" b="1" i="0" kern="1200" dirty="0" smtClean="0">
                <a:solidFill>
                  <a:schemeClr val="tx1"/>
                </a:solidFill>
                <a:latin typeface="+mn-lt"/>
                <a:ea typeface="+mn-ea"/>
                <a:cs typeface="+mn-cs"/>
              </a:rPr>
              <a:t>markup language</a:t>
            </a:r>
            <a:r>
              <a:rPr lang="en-US" sz="1200" b="0" i="0" kern="1200" dirty="0" smtClean="0">
                <a:solidFill>
                  <a:schemeClr val="tx1"/>
                </a:solidFill>
                <a:latin typeface="+mn-lt"/>
                <a:ea typeface="+mn-ea"/>
                <a:cs typeface="+mn-cs"/>
              </a:rPr>
              <a:t> because it is a </a:t>
            </a:r>
            <a:r>
              <a:rPr lang="en-US" sz="1200" b="1" i="0" kern="1200" dirty="0" smtClean="0">
                <a:solidFill>
                  <a:schemeClr val="tx1"/>
                </a:solidFill>
                <a:latin typeface="+mn-lt"/>
                <a:ea typeface="+mn-ea"/>
                <a:cs typeface="+mn-cs"/>
              </a:rPr>
              <a:t>language</a:t>
            </a:r>
            <a:r>
              <a:rPr lang="en-US" sz="1200" b="0" i="0" kern="1200" dirty="0" smtClean="0">
                <a:solidFill>
                  <a:schemeClr val="tx1"/>
                </a:solidFill>
                <a:latin typeface="+mn-lt"/>
                <a:ea typeface="+mn-ea"/>
                <a:cs typeface="+mn-cs"/>
              </a:rPr>
              <a:t> that allows users to organize, improve the appearance of, and link text with data on the internet.</a:t>
            </a:r>
            <a:endParaRPr lang="en-US" dirty="0"/>
          </a:p>
        </p:txBody>
      </p:sp>
      <p:sp>
        <p:nvSpPr>
          <p:cNvPr id="4" name="Slide Number Placeholder 3"/>
          <p:cNvSpPr>
            <a:spLocks noGrp="1"/>
          </p:cNvSpPr>
          <p:nvPr>
            <p:ph type="sldNum" sz="quarter" idx="10"/>
          </p:nvPr>
        </p:nvSpPr>
        <p:spPr/>
        <p:txBody>
          <a:bodyPr/>
          <a:lstStyle/>
          <a:p>
            <a:fld id="{23D2005C-DA45-40F0-B8D1-990E6524B80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NB: </a:t>
            </a:r>
            <a:r>
              <a:rPr lang="en-US" sz="1200" b="0" i="0" kern="1200" dirty="0" smtClean="0">
                <a:solidFill>
                  <a:schemeClr val="tx1"/>
                </a:solidFill>
                <a:latin typeface="+mn-lt"/>
                <a:ea typeface="+mn-ea"/>
                <a:cs typeface="+mn-cs"/>
              </a:rPr>
              <a:t>Do Not Forget the End Tag.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Some HTML elements will display correctly, even if you forget the end tag</a:t>
            </a:r>
          </a:p>
          <a:p>
            <a:pPr>
              <a:buFont typeface="Arial" pitchFamily="34" charset="0"/>
              <a:buChar char="•"/>
            </a:pPr>
            <a:r>
              <a:rPr lang="en-US" sz="1200" b="0" i="0" kern="1200" dirty="0" smtClean="0">
                <a:solidFill>
                  <a:schemeClr val="tx1"/>
                </a:solidFill>
                <a:latin typeface="+mn-lt"/>
                <a:ea typeface="+mn-ea"/>
                <a:cs typeface="+mn-cs"/>
              </a:rPr>
              <a:t>Use Lowercase Tags</a:t>
            </a:r>
          </a:p>
          <a:p>
            <a:pPr>
              <a:buFont typeface="Arial" pitchFamily="34" charset="0"/>
              <a:buChar char="•"/>
            </a:pPr>
            <a:r>
              <a:rPr lang="en-US" sz="1200" b="0" i="0" kern="1200" dirty="0" smtClean="0">
                <a:solidFill>
                  <a:schemeClr val="tx1"/>
                </a:solidFill>
                <a:latin typeface="+mn-lt"/>
                <a:ea typeface="+mn-ea"/>
                <a:cs typeface="+mn-cs"/>
              </a:rPr>
              <a:t>HTML tags are not case sensitive: &lt;P&gt; means the same as &lt;p&gt;.</a:t>
            </a:r>
          </a:p>
        </p:txBody>
      </p:sp>
      <p:sp>
        <p:nvSpPr>
          <p:cNvPr id="4" name="Slide Number Placeholder 3"/>
          <p:cNvSpPr>
            <a:spLocks noGrp="1"/>
          </p:cNvSpPr>
          <p:nvPr>
            <p:ph type="sldNum" sz="quarter" idx="10"/>
          </p:nvPr>
        </p:nvSpPr>
        <p:spPr/>
        <p:txBody>
          <a:bodyPr/>
          <a:lstStyle/>
          <a:p>
            <a:fld id="{23D2005C-DA45-40F0-B8D1-990E6524B804}" type="slidenum">
              <a:rPr lang="en-US" smtClean="0"/>
              <a:pPr/>
              <a:t>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i="0" kern="1200" dirty="0" smtClean="0">
                <a:solidFill>
                  <a:schemeClr val="tx1"/>
                </a:solidFill>
                <a:latin typeface="+mn-lt"/>
                <a:ea typeface="+mn-ea"/>
                <a:cs typeface="+mn-cs"/>
              </a:rPr>
              <a:t>Use the HTML &lt;table&gt; element to define a table</a:t>
            </a:r>
          </a:p>
          <a:p>
            <a:pPr>
              <a:buFont typeface="Arial" pitchFamily="34" charset="0"/>
              <a:buChar char="•"/>
            </a:pPr>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tr</a:t>
            </a:r>
            <a:r>
              <a:rPr lang="en-US" sz="1200" b="0" i="0" kern="1200" dirty="0" smtClean="0">
                <a:solidFill>
                  <a:schemeClr val="tx1"/>
                </a:solidFill>
                <a:latin typeface="+mn-lt"/>
                <a:ea typeface="+mn-ea"/>
                <a:cs typeface="+mn-cs"/>
              </a:rPr>
              <a:t>&gt; element to define a table row</a:t>
            </a:r>
          </a:p>
          <a:p>
            <a:pPr>
              <a:buFont typeface="Arial" pitchFamily="34" charset="0"/>
              <a:buChar char="•"/>
            </a:pPr>
            <a:r>
              <a:rPr lang="en-US" sz="1200" b="0" i="0" kern="1200" dirty="0" smtClean="0">
                <a:solidFill>
                  <a:schemeClr val="tx1"/>
                </a:solidFill>
                <a:latin typeface="+mn-lt"/>
                <a:ea typeface="+mn-ea"/>
                <a:cs typeface="+mn-cs"/>
              </a:rPr>
              <a:t>Use the HTML &lt;td&gt; element to define a table data</a:t>
            </a:r>
          </a:p>
          <a:p>
            <a:pPr>
              <a:buFont typeface="Arial" pitchFamily="34" charset="0"/>
              <a:buChar char="•"/>
            </a:pPr>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th</a:t>
            </a:r>
            <a:r>
              <a:rPr lang="en-US" sz="1200" b="0" i="0" kern="1200" dirty="0" smtClean="0">
                <a:solidFill>
                  <a:schemeClr val="tx1"/>
                </a:solidFill>
                <a:latin typeface="+mn-lt"/>
                <a:ea typeface="+mn-ea"/>
                <a:cs typeface="+mn-cs"/>
              </a:rPr>
              <a:t>&gt; element to define a table heading</a:t>
            </a:r>
          </a:p>
          <a:p>
            <a:pPr>
              <a:buFont typeface="Arial" pitchFamily="34" charset="0"/>
              <a:buChar char="•"/>
            </a:pPr>
            <a:r>
              <a:rPr lang="en-US" sz="1200" b="0" i="0" kern="1200" dirty="0" smtClean="0">
                <a:solidFill>
                  <a:schemeClr val="tx1"/>
                </a:solidFill>
                <a:latin typeface="+mn-lt"/>
                <a:ea typeface="+mn-ea"/>
                <a:cs typeface="+mn-cs"/>
              </a:rPr>
              <a:t>Use the HTML &lt;caption&gt; element to define a table caption</a:t>
            </a:r>
          </a:p>
          <a:p>
            <a:pPr>
              <a:buFont typeface="Arial" pitchFamily="34" charset="0"/>
              <a:buChar char="•"/>
            </a:pPr>
            <a:r>
              <a:rPr lang="en-US" sz="1200" b="0" i="0" kern="1200" dirty="0" smtClean="0">
                <a:solidFill>
                  <a:schemeClr val="tx1"/>
                </a:solidFill>
                <a:latin typeface="+mn-lt"/>
                <a:ea typeface="+mn-ea"/>
                <a:cs typeface="+mn-cs"/>
              </a:rPr>
              <a:t>Use the CSS border property to define a border</a:t>
            </a:r>
          </a:p>
          <a:p>
            <a:pPr>
              <a:buFont typeface="Arial" pitchFamily="34" charset="0"/>
              <a:buChar char="•"/>
            </a:pPr>
            <a:r>
              <a:rPr lang="en-US" sz="1200" b="0" i="0" kern="1200" dirty="0" smtClean="0">
                <a:solidFill>
                  <a:schemeClr val="tx1"/>
                </a:solidFill>
                <a:latin typeface="+mn-lt"/>
                <a:ea typeface="+mn-ea"/>
                <a:cs typeface="+mn-cs"/>
              </a:rPr>
              <a:t>Use the CSS border-collapse property to collapse cell borders</a:t>
            </a:r>
          </a:p>
          <a:p>
            <a:pPr>
              <a:buFont typeface="Arial" pitchFamily="34" charset="0"/>
              <a:buChar char="•"/>
            </a:pPr>
            <a:r>
              <a:rPr lang="en-US" sz="1200" b="0" i="0" kern="1200" dirty="0" smtClean="0">
                <a:solidFill>
                  <a:schemeClr val="tx1"/>
                </a:solidFill>
                <a:latin typeface="+mn-lt"/>
                <a:ea typeface="+mn-ea"/>
                <a:cs typeface="+mn-cs"/>
              </a:rPr>
              <a:t>Use the CSS padding property to add padding to cells</a:t>
            </a:r>
          </a:p>
          <a:p>
            <a:pPr>
              <a:buFont typeface="Arial" pitchFamily="34" charset="0"/>
              <a:buChar char="•"/>
            </a:pPr>
            <a:r>
              <a:rPr lang="en-US" sz="1200" b="0" i="0" kern="1200" dirty="0" smtClean="0">
                <a:solidFill>
                  <a:schemeClr val="tx1"/>
                </a:solidFill>
                <a:latin typeface="+mn-lt"/>
                <a:ea typeface="+mn-ea"/>
                <a:cs typeface="+mn-cs"/>
              </a:rPr>
              <a:t>Use the CSS text-align property to align cell text</a:t>
            </a:r>
          </a:p>
          <a:p>
            <a:pPr>
              <a:buFont typeface="Arial" pitchFamily="34" charset="0"/>
              <a:buChar char="•"/>
            </a:pPr>
            <a:r>
              <a:rPr lang="en-US" sz="1200" b="0" i="0" kern="1200" dirty="0" smtClean="0">
                <a:solidFill>
                  <a:schemeClr val="tx1"/>
                </a:solidFill>
                <a:latin typeface="+mn-lt"/>
                <a:ea typeface="+mn-ea"/>
                <a:cs typeface="+mn-cs"/>
              </a:rPr>
              <a:t>Use the CSS border-spacing property to set the spacing between cells</a:t>
            </a:r>
          </a:p>
          <a:p>
            <a:pPr>
              <a:buFont typeface="Arial" pitchFamily="34" charset="0"/>
              <a:buChar char="•"/>
            </a:pPr>
            <a:r>
              <a:rPr lang="en-US" sz="1200" b="0" i="0" kern="1200" dirty="0" smtClean="0">
                <a:solidFill>
                  <a:schemeClr val="tx1"/>
                </a:solidFill>
                <a:latin typeface="+mn-lt"/>
                <a:ea typeface="+mn-ea"/>
                <a:cs typeface="+mn-cs"/>
              </a:rPr>
              <a:t>Use the </a:t>
            </a:r>
            <a:r>
              <a:rPr lang="en-US" sz="1200" b="0" i="0" kern="1200" dirty="0" err="1" smtClean="0">
                <a:solidFill>
                  <a:schemeClr val="tx1"/>
                </a:solidFill>
                <a:latin typeface="+mn-lt"/>
                <a:ea typeface="+mn-ea"/>
                <a:cs typeface="+mn-cs"/>
              </a:rPr>
              <a:t>colspan</a:t>
            </a:r>
            <a:r>
              <a:rPr lang="en-US" sz="1200" b="0" i="0" kern="1200" dirty="0" smtClean="0">
                <a:solidFill>
                  <a:schemeClr val="tx1"/>
                </a:solidFill>
                <a:latin typeface="+mn-lt"/>
                <a:ea typeface="+mn-ea"/>
                <a:cs typeface="+mn-cs"/>
              </a:rPr>
              <a:t> attribute to make a cell span many columns</a:t>
            </a:r>
          </a:p>
          <a:p>
            <a:pPr>
              <a:buFont typeface="Arial" pitchFamily="34" charset="0"/>
              <a:buChar char="•"/>
            </a:pPr>
            <a:r>
              <a:rPr lang="en-US" sz="1200" b="0" i="0" kern="1200" dirty="0" smtClean="0">
                <a:solidFill>
                  <a:schemeClr val="tx1"/>
                </a:solidFill>
                <a:latin typeface="+mn-lt"/>
                <a:ea typeface="+mn-ea"/>
                <a:cs typeface="+mn-cs"/>
              </a:rPr>
              <a:t>Use the </a:t>
            </a:r>
            <a:r>
              <a:rPr lang="en-US" sz="1200" b="0" i="0" kern="1200" dirty="0" err="1" smtClean="0">
                <a:solidFill>
                  <a:schemeClr val="tx1"/>
                </a:solidFill>
                <a:latin typeface="+mn-lt"/>
                <a:ea typeface="+mn-ea"/>
                <a:cs typeface="+mn-cs"/>
              </a:rPr>
              <a:t>rowspan</a:t>
            </a:r>
            <a:r>
              <a:rPr lang="en-US" sz="1200" b="0" i="0" kern="1200" dirty="0" smtClean="0">
                <a:solidFill>
                  <a:schemeClr val="tx1"/>
                </a:solidFill>
                <a:latin typeface="+mn-lt"/>
                <a:ea typeface="+mn-ea"/>
                <a:cs typeface="+mn-cs"/>
              </a:rPr>
              <a:t> attribute to make a cell span many rows</a:t>
            </a:r>
          </a:p>
          <a:p>
            <a:pPr>
              <a:buFont typeface="Arial" pitchFamily="34" charset="0"/>
              <a:buChar char="•"/>
            </a:pPr>
            <a:r>
              <a:rPr lang="en-US" sz="1200" b="0" i="0" kern="1200" dirty="0" smtClean="0">
                <a:solidFill>
                  <a:schemeClr val="tx1"/>
                </a:solidFill>
                <a:latin typeface="+mn-lt"/>
                <a:ea typeface="+mn-ea"/>
                <a:cs typeface="+mn-cs"/>
              </a:rPr>
              <a:t>Use the id attribute to uniquely define one table</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ul</a:t>
            </a:r>
            <a:r>
              <a:rPr lang="en-US" sz="1200" b="0" i="0" kern="1200" dirty="0" smtClean="0">
                <a:solidFill>
                  <a:schemeClr val="tx1"/>
                </a:solidFill>
                <a:latin typeface="+mn-lt"/>
                <a:ea typeface="+mn-ea"/>
                <a:cs typeface="+mn-cs"/>
              </a:rPr>
              <a:t>&gt; element to define an unordered list</a:t>
            </a:r>
          </a:p>
          <a:p>
            <a:r>
              <a:rPr lang="en-US" sz="1200" b="0" i="0" kern="1200" dirty="0" smtClean="0">
                <a:solidFill>
                  <a:schemeClr val="tx1"/>
                </a:solidFill>
                <a:latin typeface="+mn-lt"/>
                <a:ea typeface="+mn-ea"/>
                <a:cs typeface="+mn-cs"/>
              </a:rPr>
              <a:t>Use the CSS list-style-type property to define the list item marker</a:t>
            </a:r>
          </a:p>
          <a:p>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ol</a:t>
            </a:r>
            <a:r>
              <a:rPr lang="en-US" sz="1200" b="0" i="0" kern="1200" dirty="0" smtClean="0">
                <a:solidFill>
                  <a:schemeClr val="tx1"/>
                </a:solidFill>
                <a:latin typeface="+mn-lt"/>
                <a:ea typeface="+mn-ea"/>
                <a:cs typeface="+mn-cs"/>
              </a:rPr>
              <a:t>&gt; element to define an ordered list</a:t>
            </a:r>
          </a:p>
          <a:p>
            <a:r>
              <a:rPr lang="en-US" sz="1200" b="0" i="0" kern="1200" dirty="0" smtClean="0">
                <a:solidFill>
                  <a:schemeClr val="tx1"/>
                </a:solidFill>
                <a:latin typeface="+mn-lt"/>
                <a:ea typeface="+mn-ea"/>
                <a:cs typeface="+mn-cs"/>
              </a:rPr>
              <a:t>Use the HTML type attribute to define the numbering type</a:t>
            </a:r>
          </a:p>
          <a:p>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li</a:t>
            </a:r>
            <a:r>
              <a:rPr lang="en-US" sz="1200" b="0" i="0" kern="1200" dirty="0" smtClean="0">
                <a:solidFill>
                  <a:schemeClr val="tx1"/>
                </a:solidFill>
                <a:latin typeface="+mn-lt"/>
                <a:ea typeface="+mn-ea"/>
                <a:cs typeface="+mn-cs"/>
              </a:rPr>
              <a:t>&gt; element to define a list item</a:t>
            </a:r>
          </a:p>
          <a:p>
            <a:r>
              <a:rPr lang="en-US" sz="1200" b="0" i="0" kern="1200" dirty="0" smtClean="0">
                <a:solidFill>
                  <a:schemeClr val="tx1"/>
                </a:solidFill>
                <a:latin typeface="+mn-lt"/>
                <a:ea typeface="+mn-ea"/>
                <a:cs typeface="+mn-cs"/>
              </a:rPr>
              <a:t>Use the HTML &lt;dl&gt; element to define a description list</a:t>
            </a:r>
          </a:p>
          <a:p>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dt</a:t>
            </a:r>
            <a:r>
              <a:rPr lang="en-US" sz="1200" b="0" i="0" kern="1200" dirty="0" smtClean="0">
                <a:solidFill>
                  <a:schemeClr val="tx1"/>
                </a:solidFill>
                <a:latin typeface="+mn-lt"/>
                <a:ea typeface="+mn-ea"/>
                <a:cs typeface="+mn-cs"/>
              </a:rPr>
              <a:t>&gt; element to define the description term</a:t>
            </a:r>
          </a:p>
          <a:p>
            <a:r>
              <a:rPr lang="en-US" sz="1200" b="0" i="0" kern="1200" dirty="0" smtClean="0">
                <a:solidFill>
                  <a:schemeClr val="tx1"/>
                </a:solidFill>
                <a:latin typeface="+mn-lt"/>
                <a:ea typeface="+mn-ea"/>
                <a:cs typeface="+mn-cs"/>
              </a:rPr>
              <a:t>Use the HTML &lt;</a:t>
            </a:r>
            <a:r>
              <a:rPr lang="en-US" sz="1200" b="0" i="0" kern="1200" dirty="0" err="1" smtClean="0">
                <a:solidFill>
                  <a:schemeClr val="tx1"/>
                </a:solidFill>
                <a:latin typeface="+mn-lt"/>
                <a:ea typeface="+mn-ea"/>
                <a:cs typeface="+mn-cs"/>
              </a:rPr>
              <a:t>dd</a:t>
            </a:r>
            <a:r>
              <a:rPr lang="en-US" sz="1200" b="0" i="0" kern="1200" dirty="0" smtClean="0">
                <a:solidFill>
                  <a:schemeClr val="tx1"/>
                </a:solidFill>
                <a:latin typeface="+mn-lt"/>
                <a:ea typeface="+mn-ea"/>
                <a:cs typeface="+mn-cs"/>
              </a:rPr>
              <a:t>&gt; element to describe the term in a description list</a:t>
            </a:r>
          </a:p>
          <a:p>
            <a:r>
              <a:rPr lang="en-US" sz="1200" b="0" i="0" kern="1200" dirty="0" smtClean="0">
                <a:solidFill>
                  <a:schemeClr val="tx1"/>
                </a:solidFill>
                <a:latin typeface="+mn-lt"/>
                <a:ea typeface="+mn-ea"/>
                <a:cs typeface="+mn-cs"/>
              </a:rPr>
              <a:t>Lists can be nested inside lists</a:t>
            </a:r>
          </a:p>
          <a:p>
            <a:r>
              <a:rPr lang="en-US" sz="1200" b="0" i="0" kern="1200" dirty="0" smtClean="0">
                <a:solidFill>
                  <a:schemeClr val="tx1"/>
                </a:solidFill>
                <a:latin typeface="+mn-lt"/>
                <a:ea typeface="+mn-ea"/>
                <a:cs typeface="+mn-cs"/>
              </a:rPr>
              <a:t>List items can contain other HTML elements</a:t>
            </a:r>
          </a:p>
          <a:p>
            <a:r>
              <a:rPr lang="en-US" sz="1200" b="0" i="0" kern="1200" dirty="0" smtClean="0">
                <a:solidFill>
                  <a:schemeClr val="tx1"/>
                </a:solidFill>
                <a:latin typeface="+mn-lt"/>
                <a:ea typeface="+mn-ea"/>
                <a:cs typeface="+mn-cs"/>
              </a:rPr>
              <a:t>Use the CSS property </a:t>
            </a:r>
            <a:r>
              <a:rPr lang="en-US" sz="1200" b="0" i="0" kern="1200" dirty="0" err="1" smtClean="0">
                <a:solidFill>
                  <a:schemeClr val="tx1"/>
                </a:solidFill>
                <a:latin typeface="+mn-lt"/>
                <a:ea typeface="+mn-ea"/>
                <a:cs typeface="+mn-cs"/>
              </a:rPr>
              <a:t>float:left</a:t>
            </a:r>
            <a:r>
              <a:rPr lang="en-US" sz="1200" b="0" i="0" kern="1200" dirty="0" smtClean="0">
                <a:solidFill>
                  <a:schemeClr val="tx1"/>
                </a:solidFill>
                <a:latin typeface="+mn-lt"/>
                <a:ea typeface="+mn-ea"/>
                <a:cs typeface="+mn-cs"/>
              </a:rPr>
              <a:t> or </a:t>
            </a:r>
            <a:r>
              <a:rPr lang="en-US" sz="1200" b="0" i="0" kern="1200" dirty="0" err="1" smtClean="0">
                <a:solidFill>
                  <a:schemeClr val="tx1"/>
                </a:solidFill>
                <a:latin typeface="+mn-lt"/>
                <a:ea typeface="+mn-ea"/>
                <a:cs typeface="+mn-cs"/>
              </a:rPr>
              <a:t>display:inline</a:t>
            </a:r>
            <a:r>
              <a:rPr lang="en-US" sz="1200" b="0" i="0" kern="1200" dirty="0" smtClean="0">
                <a:solidFill>
                  <a:schemeClr val="tx1"/>
                </a:solidFill>
                <a:latin typeface="+mn-lt"/>
                <a:ea typeface="+mn-ea"/>
                <a:cs typeface="+mn-cs"/>
              </a:rPr>
              <a:t> to display a list horizontally</a:t>
            </a:r>
          </a:p>
          <a:p>
            <a:pPr>
              <a:buFont typeface="Arial" pitchFamily="34" charset="0"/>
              <a:buChar cha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CBA01-DE8A-4CA4-A1DB-8452C9279770}" type="datetimeFigureOut">
              <a:rPr lang="en-US" smtClean="0"/>
              <a:pPr/>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CBA01-DE8A-4CA4-A1DB-8452C9279770}" type="datetimeFigureOut">
              <a:rPr lang="en-US" smtClean="0"/>
              <a:pPr/>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CBA01-DE8A-4CA4-A1DB-8452C9279770}" type="datetimeFigureOut">
              <a:rPr lang="en-US" smtClean="0"/>
              <a:pPr/>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CBA01-DE8A-4CA4-A1DB-8452C9279770}" type="datetimeFigureOut">
              <a:rPr lang="en-US" smtClean="0"/>
              <a:pPr/>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CBA01-DE8A-4CA4-A1DB-8452C9279770}" type="datetimeFigureOut">
              <a:rPr lang="en-US" smtClean="0"/>
              <a:pPr/>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CBA01-DE8A-4CA4-A1DB-8452C9279770}" type="datetimeFigureOut">
              <a:rPr lang="en-US" smtClean="0"/>
              <a:pPr/>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CBA01-DE8A-4CA4-A1DB-8452C9279770}" type="datetimeFigureOut">
              <a:rPr lang="en-US" smtClean="0"/>
              <a:pPr/>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CBA01-DE8A-4CA4-A1DB-8452C9279770}" type="datetimeFigureOut">
              <a:rPr lang="en-US" smtClean="0"/>
              <a:pPr/>
              <a:t>8/1/2018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5C8B1-6696-41BF-B065-A954D65FA1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endParaRPr lang="en-US" dirty="0"/>
          </a:p>
        </p:txBody>
      </p:sp>
      <p:sp>
        <p:nvSpPr>
          <p:cNvPr id="3" name="Subtitle 2"/>
          <p:cNvSpPr>
            <a:spLocks noGrp="1"/>
          </p:cNvSpPr>
          <p:nvPr>
            <p:ph type="subTitle" idx="1"/>
          </p:nvPr>
        </p:nvSpPr>
        <p:spPr/>
        <p:txBody>
          <a:bodyPr/>
          <a:lstStyle/>
          <a:p>
            <a:r>
              <a:rPr lang="en-US" dirty="0" smtClean="0"/>
              <a:t>Kaustuv Bhattacharjee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a:buNone/>
            </a:pPr>
            <a:r>
              <a:rPr lang="en-US" sz="2400" b="1" dirty="0" smtClean="0"/>
              <a:t>Example: </a:t>
            </a:r>
          </a:p>
          <a:p>
            <a:r>
              <a:rPr lang="en-US" sz="2400" dirty="0" smtClean="0"/>
              <a:t>&lt;!DOCTYPE html&gt;</a:t>
            </a:r>
            <a:br>
              <a:rPr lang="en-US" sz="2400" dirty="0" smtClean="0"/>
            </a:br>
            <a:r>
              <a:rPr lang="en-US" sz="2400" dirty="0" smtClean="0"/>
              <a:t>&lt;html&gt;</a:t>
            </a:r>
            <a:br>
              <a:rPr lang="en-US" sz="2400" dirty="0" smtClean="0"/>
            </a:br>
            <a:r>
              <a:rPr lang="en-US" sz="2400" dirty="0" smtClean="0"/>
              <a:t>&lt;body&gt;</a:t>
            </a:r>
            <a:br>
              <a:rPr lang="en-US" sz="2400" dirty="0" smtClean="0"/>
            </a:br>
            <a:r>
              <a:rPr lang="en-US" sz="2400" dirty="0" smtClean="0"/>
              <a:t/>
            </a:r>
            <a:br>
              <a:rPr lang="en-US" sz="2400" dirty="0" smtClean="0"/>
            </a:br>
            <a:r>
              <a:rPr lang="en-US" sz="2400" dirty="0" smtClean="0"/>
              <a:t>&lt;h1&gt;My First Heading&lt;/h1&gt;</a:t>
            </a:r>
            <a:br>
              <a:rPr lang="en-US" sz="2400" dirty="0" smtClean="0"/>
            </a:br>
            <a:r>
              <a:rPr lang="en-US" sz="2400" dirty="0" smtClean="0"/>
              <a:t>&lt;p&gt;My first paragraph.&lt;/p&gt;</a:t>
            </a:r>
            <a:br>
              <a:rPr lang="en-US" sz="2400" dirty="0" smtClean="0"/>
            </a:br>
            <a:r>
              <a:rPr lang="en-US" sz="2400" dirty="0" smtClean="0"/>
              <a:t/>
            </a:r>
            <a:br>
              <a:rPr lang="en-US" sz="2400" dirty="0" smtClean="0"/>
            </a:br>
            <a:r>
              <a:rPr lang="en-US" sz="2400" dirty="0" smtClean="0"/>
              <a:t>&lt;/body&gt;</a:t>
            </a:r>
            <a:br>
              <a:rPr lang="en-US" sz="2400" dirty="0" smtClean="0"/>
            </a:br>
            <a:r>
              <a:rPr lang="en-US" sz="2400" dirty="0" smtClean="0"/>
              <a:t>&lt;/html&gt;</a:t>
            </a:r>
          </a:p>
          <a:p>
            <a:endParaRPr lang="en-US" sz="2400" dirty="0" smtClean="0"/>
          </a:p>
          <a:p>
            <a:pPr>
              <a:buNone/>
            </a:pPr>
            <a:endParaRPr lang="en-US" sz="2400" dirty="0" smtClean="0"/>
          </a:p>
          <a:p>
            <a:pPr>
              <a:buNone/>
            </a:pPr>
            <a:endParaRPr lang="en-US" sz="2400" dirty="0" smtClean="0"/>
          </a:p>
          <a:p>
            <a:pPr>
              <a:buNone/>
            </a:pPr>
            <a:endParaRPr lang="en-US" dirty="0" smtClean="0"/>
          </a:p>
          <a:p>
            <a:endParaRPr lang="en-US" sz="2400"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fontScale="85000" lnSpcReduction="20000"/>
          </a:bodyPr>
          <a:lstStyle/>
          <a:p>
            <a:pPr algn="just">
              <a:buNone/>
            </a:pPr>
            <a:r>
              <a:rPr lang="en-US" sz="2400" b="1" dirty="0" smtClean="0"/>
              <a:t>Explanation  of previous example:</a:t>
            </a:r>
          </a:p>
          <a:p>
            <a:pPr algn="just"/>
            <a:r>
              <a:rPr lang="en-US" sz="2400" dirty="0" smtClean="0"/>
              <a:t>The &lt;html&gt; element defines the </a:t>
            </a:r>
            <a:r>
              <a:rPr lang="en-US" sz="2400" b="1" dirty="0" smtClean="0"/>
              <a:t>whole document</a:t>
            </a:r>
            <a:r>
              <a:rPr lang="en-US" sz="2400" dirty="0" smtClean="0"/>
              <a:t>.</a:t>
            </a:r>
          </a:p>
          <a:p>
            <a:pPr algn="just">
              <a:buNone/>
            </a:pPr>
            <a:r>
              <a:rPr lang="en-US" sz="2400" dirty="0" smtClean="0"/>
              <a:t>      It has a </a:t>
            </a:r>
            <a:r>
              <a:rPr lang="en-US" sz="2400" b="1" dirty="0" smtClean="0"/>
              <a:t>start</a:t>
            </a:r>
            <a:r>
              <a:rPr lang="en-US" sz="2400" dirty="0" smtClean="0"/>
              <a:t> tag &lt;html&gt; and an </a:t>
            </a:r>
            <a:r>
              <a:rPr lang="en-US" sz="2400" b="1" dirty="0" smtClean="0"/>
              <a:t>end</a:t>
            </a:r>
            <a:r>
              <a:rPr lang="en-US" sz="2400" dirty="0" smtClean="0"/>
              <a:t> tag &lt;/html&gt;.</a:t>
            </a:r>
          </a:p>
          <a:p>
            <a:pPr algn="just"/>
            <a:r>
              <a:rPr lang="en-US" sz="2400" dirty="0" smtClean="0"/>
              <a:t>The element </a:t>
            </a:r>
            <a:r>
              <a:rPr lang="en-US" sz="2400" b="1" dirty="0" smtClean="0"/>
              <a:t>content</a:t>
            </a:r>
            <a:r>
              <a:rPr lang="en-US" sz="2400" dirty="0" smtClean="0"/>
              <a:t> is another HTML element (the &lt;body&gt; element).</a:t>
            </a:r>
          </a:p>
          <a:p>
            <a:pPr algn="just">
              <a:buNone/>
            </a:pPr>
            <a:r>
              <a:rPr lang="en-US" sz="2400" dirty="0" smtClean="0"/>
              <a:t>	The &lt;body&gt; element defines the </a:t>
            </a:r>
            <a:r>
              <a:rPr lang="en-US" sz="2400" b="1" dirty="0" smtClean="0"/>
              <a:t>document body</a:t>
            </a:r>
            <a:r>
              <a:rPr lang="en-US" sz="2400" dirty="0" smtClean="0"/>
              <a:t>.</a:t>
            </a:r>
          </a:p>
          <a:p>
            <a:pPr algn="just">
              <a:buNone/>
            </a:pPr>
            <a:r>
              <a:rPr lang="en-US" sz="2400" dirty="0" smtClean="0"/>
              <a:t>	It has a </a:t>
            </a:r>
            <a:r>
              <a:rPr lang="en-US" sz="2400" b="1" dirty="0" smtClean="0"/>
              <a:t>start</a:t>
            </a:r>
            <a:r>
              <a:rPr lang="en-US" sz="2400" dirty="0" smtClean="0"/>
              <a:t> tag &lt;body&gt; and an </a:t>
            </a:r>
            <a:r>
              <a:rPr lang="en-US" sz="2400" b="1" dirty="0" smtClean="0"/>
              <a:t>end</a:t>
            </a:r>
            <a:r>
              <a:rPr lang="en-US" sz="2400" dirty="0" smtClean="0"/>
              <a:t> tag &lt;/body&gt;.</a:t>
            </a:r>
          </a:p>
          <a:p>
            <a:pPr algn="just"/>
            <a:r>
              <a:rPr lang="en-US" sz="2400" dirty="0" smtClean="0"/>
              <a:t>The &lt;h1&gt; element defines a </a:t>
            </a:r>
            <a:r>
              <a:rPr lang="en-US" sz="2400" b="1" dirty="0" smtClean="0"/>
              <a:t>heading</a:t>
            </a:r>
            <a:r>
              <a:rPr lang="en-US" sz="2400" dirty="0" smtClean="0"/>
              <a:t>.</a:t>
            </a:r>
          </a:p>
          <a:p>
            <a:pPr algn="just">
              <a:buNone/>
            </a:pPr>
            <a:r>
              <a:rPr lang="en-US" sz="2400" dirty="0" smtClean="0"/>
              <a:t>	It has a </a:t>
            </a:r>
            <a:r>
              <a:rPr lang="en-US" sz="2400" b="1" dirty="0" smtClean="0"/>
              <a:t>start</a:t>
            </a:r>
            <a:r>
              <a:rPr lang="en-US" sz="2400" dirty="0" smtClean="0"/>
              <a:t> tag &lt;h1&gt; and an </a:t>
            </a:r>
            <a:r>
              <a:rPr lang="en-US" sz="2400" b="1" dirty="0" smtClean="0"/>
              <a:t>end</a:t>
            </a:r>
            <a:r>
              <a:rPr lang="en-US" sz="2400" dirty="0" smtClean="0"/>
              <a:t> tag &lt;/h1&gt;.</a:t>
            </a:r>
          </a:p>
          <a:p>
            <a:pPr algn="just"/>
            <a:r>
              <a:rPr lang="en-US" sz="2400" dirty="0" smtClean="0"/>
              <a:t>The &lt;p&gt; element defines a </a:t>
            </a:r>
            <a:r>
              <a:rPr lang="en-US" sz="2400" b="1" dirty="0" smtClean="0"/>
              <a:t>paragraph</a:t>
            </a:r>
            <a:r>
              <a:rPr lang="en-US" sz="2400" dirty="0" smtClean="0"/>
              <a:t>.</a:t>
            </a:r>
          </a:p>
          <a:p>
            <a:pPr algn="just">
              <a:buNone/>
            </a:pPr>
            <a:r>
              <a:rPr lang="en-US" sz="2400" dirty="0" smtClean="0"/>
              <a:t>	It has a </a:t>
            </a:r>
            <a:r>
              <a:rPr lang="en-US" sz="2400" b="1" dirty="0" smtClean="0"/>
              <a:t>start</a:t>
            </a:r>
            <a:r>
              <a:rPr lang="en-US" sz="2400" dirty="0" smtClean="0"/>
              <a:t> tag &lt;p&gt; and an </a:t>
            </a:r>
            <a:r>
              <a:rPr lang="en-US" sz="2400" b="1" dirty="0" smtClean="0"/>
              <a:t>end</a:t>
            </a:r>
            <a:r>
              <a:rPr lang="en-US" sz="2400" dirty="0" smtClean="0"/>
              <a:t> tag &lt;/p&gt;.</a:t>
            </a:r>
          </a:p>
          <a:p>
            <a:pPr algn="just"/>
            <a:r>
              <a:rPr lang="en-US" sz="2400" dirty="0" smtClean="0"/>
              <a:t>The </a:t>
            </a:r>
            <a:r>
              <a:rPr lang="en-US" sz="2400" b="1" dirty="0" smtClean="0"/>
              <a:t>&lt;head&gt;</a:t>
            </a:r>
            <a:r>
              <a:rPr lang="en-US" sz="2400" dirty="0" smtClean="0"/>
              <a:t> element is a container for metadata (data about data) and is placed between the &lt;html&gt; tag and the &lt;body&gt; tag.</a:t>
            </a:r>
          </a:p>
          <a:p>
            <a:pPr algn="just">
              <a:buNone/>
            </a:pPr>
            <a:r>
              <a:rPr lang="en-US" sz="2400" dirty="0" smtClean="0"/>
              <a:t>	HTML metadata is data about the HTML document. Metadata is not displayed.</a:t>
            </a:r>
          </a:p>
          <a:p>
            <a:pPr algn="just">
              <a:buNone/>
            </a:pPr>
            <a:endParaRPr lang="en-US" sz="2400" dirty="0" smtClean="0"/>
          </a:p>
          <a:p>
            <a:pPr algn="just">
              <a:buNone/>
            </a:pPr>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Tables</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dirty="0" smtClean="0"/>
              <a:t>An HTML table is defined with the </a:t>
            </a:r>
            <a:r>
              <a:rPr lang="en-US" sz="2400" b="1" dirty="0" smtClean="0"/>
              <a:t>&lt;table&gt;</a:t>
            </a:r>
            <a:r>
              <a:rPr lang="en-US" sz="2400" dirty="0" smtClean="0"/>
              <a:t> tag.</a:t>
            </a:r>
          </a:p>
          <a:p>
            <a:pPr algn="just"/>
            <a:r>
              <a:rPr lang="en-US" sz="2400" dirty="0" smtClean="0"/>
              <a:t>Each table row is defined with the </a:t>
            </a:r>
            <a:r>
              <a:rPr lang="en-US" sz="2400" b="1" dirty="0" smtClean="0"/>
              <a:t>&lt;</a:t>
            </a:r>
            <a:r>
              <a:rPr lang="en-US" sz="2400" b="1" dirty="0" err="1" smtClean="0"/>
              <a:t>tr</a:t>
            </a:r>
            <a:r>
              <a:rPr lang="en-US" sz="2400" b="1" dirty="0" smtClean="0"/>
              <a:t>&gt;</a:t>
            </a:r>
            <a:r>
              <a:rPr lang="en-US" sz="2400" dirty="0" smtClean="0"/>
              <a:t> tag. A table header is defined with the </a:t>
            </a:r>
            <a:r>
              <a:rPr lang="en-US" sz="2400" b="1" dirty="0" smtClean="0"/>
              <a:t>&lt;</a:t>
            </a:r>
            <a:r>
              <a:rPr lang="en-US" sz="2400" b="1" dirty="0" err="1" smtClean="0"/>
              <a:t>th</a:t>
            </a:r>
            <a:r>
              <a:rPr lang="en-US" sz="2400" b="1" dirty="0" smtClean="0"/>
              <a:t>&gt; </a:t>
            </a:r>
            <a:r>
              <a:rPr lang="en-US" sz="2400" dirty="0" smtClean="0"/>
              <a:t>tag. By default, table headings are bold and centered. A table data/cell is defined with the </a:t>
            </a:r>
            <a:r>
              <a:rPr lang="en-US" sz="2400" b="1" dirty="0" smtClean="0"/>
              <a:t>&lt;td&gt;</a:t>
            </a:r>
            <a:r>
              <a:rPr lang="en-US" sz="2400" dirty="0" smtClean="0"/>
              <a:t> tag.</a:t>
            </a:r>
          </a:p>
          <a:p>
            <a:pPr algn="just"/>
            <a:endParaRPr lang="en-US" sz="2400" dirty="0" smtClean="0"/>
          </a:p>
          <a:p>
            <a:pPr algn="just"/>
            <a:endParaRPr lang="en-US" sz="2400" b="1" dirty="0" smtClean="0"/>
          </a:p>
          <a:p>
            <a:pPr algn="just"/>
            <a:endParaRPr lang="en-US" sz="2400" dirty="0" smtClean="0"/>
          </a:p>
          <a:p>
            <a:pPr algn="just">
              <a:buNone/>
            </a:pPr>
            <a:endParaRPr lang="en-US" sz="2400" dirty="0" smtClean="0"/>
          </a:p>
          <a:p>
            <a:pPr algn="just">
              <a:buNone/>
            </a:pPr>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Blocks</a:t>
            </a:r>
            <a:endParaRPr lang="en-US" dirty="0"/>
          </a:p>
        </p:txBody>
      </p:sp>
      <p:sp>
        <p:nvSpPr>
          <p:cNvPr id="3" name="Content Placeholder 2"/>
          <p:cNvSpPr>
            <a:spLocks noGrp="1"/>
          </p:cNvSpPr>
          <p:nvPr>
            <p:ph idx="1"/>
          </p:nvPr>
        </p:nvSpPr>
        <p:spPr>
          <a:xfrm>
            <a:off x="304800" y="1600200"/>
            <a:ext cx="8382000" cy="4525963"/>
          </a:xfrm>
        </p:spPr>
        <p:txBody>
          <a:bodyPr>
            <a:normAutofit fontScale="92500"/>
          </a:bodyPr>
          <a:lstStyle/>
          <a:p>
            <a:r>
              <a:rPr lang="en-US" sz="2400" dirty="0" smtClean="0"/>
              <a:t>Every HTML element has a default display value depending on what type of element it is. The default display value for most elements is block or inline.</a:t>
            </a:r>
          </a:p>
          <a:p>
            <a:r>
              <a:rPr lang="en-US" sz="2400" b="1" dirty="0" smtClean="0"/>
              <a:t>Block-level Elements</a:t>
            </a:r>
          </a:p>
          <a:p>
            <a:r>
              <a:rPr lang="en-US" sz="2400" dirty="0" smtClean="0"/>
              <a:t>A block-level element always starts on a new line and takes up the full width available (stretches out to the left and right as far as it can).</a:t>
            </a:r>
          </a:p>
          <a:p>
            <a:r>
              <a:rPr lang="en-US" sz="2400" dirty="0" smtClean="0"/>
              <a:t>Block level elements in HTML:</a:t>
            </a:r>
          </a:p>
          <a:p>
            <a:r>
              <a:rPr lang="en-US" sz="2400" dirty="0" smtClean="0"/>
              <a:t>&lt;address&gt;,&lt;article&gt;,&lt;aside&gt;,&lt;</a:t>
            </a:r>
            <a:r>
              <a:rPr lang="en-US" sz="2400" dirty="0" err="1" smtClean="0"/>
              <a:t>blockquote</a:t>
            </a:r>
            <a:r>
              <a:rPr lang="en-US" sz="2400" dirty="0" smtClean="0"/>
              <a:t>&gt;,&lt;canvas&gt;,&lt;</a:t>
            </a:r>
            <a:r>
              <a:rPr lang="en-US" sz="2400" dirty="0" err="1" smtClean="0"/>
              <a:t>dd</a:t>
            </a:r>
            <a:r>
              <a:rPr lang="en-US" sz="2400" dirty="0" smtClean="0"/>
              <a:t>&gt;,&lt;div&gt;,&lt;dl&gt;,&lt;</a:t>
            </a:r>
            <a:r>
              <a:rPr lang="en-US" sz="2400" dirty="0" err="1" smtClean="0"/>
              <a:t>dt</a:t>
            </a:r>
            <a:r>
              <a:rPr lang="en-US" sz="2400" dirty="0" smtClean="0"/>
              <a:t>&gt;,&lt;</a:t>
            </a:r>
            <a:r>
              <a:rPr lang="en-US" sz="2400" dirty="0" err="1" smtClean="0"/>
              <a:t>fieldset</a:t>
            </a:r>
            <a:r>
              <a:rPr lang="en-US" sz="2400" dirty="0" smtClean="0"/>
              <a:t>&gt;,&lt;</a:t>
            </a:r>
            <a:r>
              <a:rPr lang="en-US" sz="2400" dirty="0" err="1" smtClean="0"/>
              <a:t>figcaption</a:t>
            </a:r>
            <a:r>
              <a:rPr lang="en-US" sz="2400" dirty="0" smtClean="0"/>
              <a:t>&gt;,&lt;figure&gt;,&lt;footer&gt;,&lt;form&gt;,&lt;h1&gt;-&lt;h6&gt;,&lt;header&gt;,&lt;hr&gt;,&lt;</a:t>
            </a:r>
            <a:r>
              <a:rPr lang="en-US" sz="2400" dirty="0" err="1" smtClean="0"/>
              <a:t>li</a:t>
            </a:r>
            <a:r>
              <a:rPr lang="en-US" sz="2400" dirty="0" smtClean="0"/>
              <a:t>&gt;,&lt;main&gt;,&lt;</a:t>
            </a:r>
            <a:r>
              <a:rPr lang="en-US" sz="2400" dirty="0" err="1" smtClean="0"/>
              <a:t>nav</a:t>
            </a:r>
            <a:r>
              <a:rPr lang="en-US" sz="2400" dirty="0" smtClean="0"/>
              <a:t>&gt;,&lt;</a:t>
            </a:r>
            <a:r>
              <a:rPr lang="en-US" sz="2400" dirty="0" err="1" smtClean="0"/>
              <a:t>noscript</a:t>
            </a:r>
            <a:r>
              <a:rPr lang="en-US" sz="2400" dirty="0" smtClean="0"/>
              <a:t>&gt;,&lt;</a:t>
            </a:r>
            <a:r>
              <a:rPr lang="en-US" sz="2400" dirty="0" err="1" smtClean="0"/>
              <a:t>ol</a:t>
            </a:r>
            <a:r>
              <a:rPr lang="en-US" sz="2400" dirty="0" smtClean="0"/>
              <a:t>&gt;,&lt;output&gt;,&lt;p&gt;,&lt;pre&gt;,&lt;section&gt;,&lt;table&gt;,&lt;</a:t>
            </a:r>
            <a:r>
              <a:rPr lang="en-US" sz="2400" dirty="0" err="1" smtClean="0"/>
              <a:t>tfoot</a:t>
            </a:r>
            <a:r>
              <a:rPr lang="en-US" sz="2400" dirty="0" smtClean="0"/>
              <a:t>&gt;,&lt;</a:t>
            </a:r>
            <a:r>
              <a:rPr lang="en-US" sz="2400" dirty="0" err="1" smtClean="0"/>
              <a:t>ul</a:t>
            </a:r>
            <a:r>
              <a:rPr lang="en-US" sz="2400" dirty="0" smtClean="0"/>
              <a:t>&gt;,&lt;video&gt;</a:t>
            </a:r>
          </a:p>
          <a:p>
            <a:pPr algn="just"/>
            <a:endParaRPr lang="en-US" sz="2400" dirty="0" smtClean="0"/>
          </a:p>
          <a:p>
            <a:pPr algn="just"/>
            <a:endParaRPr lang="en-US" sz="2400" b="1" dirty="0" smtClean="0"/>
          </a:p>
          <a:p>
            <a:pPr algn="just"/>
            <a:endParaRPr lang="en-US" sz="2400" dirty="0" smtClean="0"/>
          </a:p>
          <a:p>
            <a:pPr algn="just">
              <a:buNone/>
            </a:pPr>
            <a:endParaRPr lang="en-US" sz="2400" dirty="0" smtClean="0"/>
          </a:p>
          <a:p>
            <a:pPr algn="just">
              <a:buNone/>
            </a:pPr>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Inline Elements</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dirty="0" smtClean="0"/>
              <a:t>An inline element does not start on a new line and only takes up as much width as necessary.</a:t>
            </a:r>
          </a:p>
          <a:p>
            <a:r>
              <a:rPr lang="en-US" sz="2400" dirty="0" smtClean="0"/>
              <a:t>Inline elements in HTML:</a:t>
            </a:r>
          </a:p>
          <a:p>
            <a:r>
              <a:rPr lang="en-US" sz="2400" dirty="0" smtClean="0"/>
              <a:t>&lt;a&gt;,&lt;</a:t>
            </a:r>
            <a:r>
              <a:rPr lang="en-US" sz="2400" dirty="0" err="1" smtClean="0"/>
              <a:t>abbr</a:t>
            </a:r>
            <a:r>
              <a:rPr lang="en-US" sz="2400" dirty="0" smtClean="0"/>
              <a:t>&gt;,&lt;acronym&gt;,&lt;b&gt;,&lt;</a:t>
            </a:r>
            <a:r>
              <a:rPr lang="en-US" sz="2400" dirty="0" err="1" smtClean="0"/>
              <a:t>bdo</a:t>
            </a:r>
            <a:r>
              <a:rPr lang="en-US" sz="2400" dirty="0" smtClean="0"/>
              <a:t>&gt;,&lt;big&gt;,&lt;</a:t>
            </a:r>
            <a:r>
              <a:rPr lang="en-US" sz="2400" dirty="0" err="1" smtClean="0"/>
              <a:t>br</a:t>
            </a:r>
            <a:r>
              <a:rPr lang="en-US" sz="2400" dirty="0" smtClean="0"/>
              <a:t>&gt;,&lt;button&gt;,&lt;cite&gt;,&lt;code&gt;,&lt;</a:t>
            </a:r>
            <a:r>
              <a:rPr lang="en-US" sz="2400" dirty="0" err="1" smtClean="0"/>
              <a:t>dfn</a:t>
            </a:r>
            <a:r>
              <a:rPr lang="en-US" sz="2400" dirty="0" smtClean="0"/>
              <a:t>&gt;,&lt;</a:t>
            </a:r>
            <a:r>
              <a:rPr lang="en-US" sz="2400" dirty="0" err="1" smtClean="0"/>
              <a:t>em</a:t>
            </a:r>
            <a:r>
              <a:rPr lang="en-US" sz="2400" dirty="0" smtClean="0"/>
              <a:t>&gt;,&lt;</a:t>
            </a:r>
            <a:r>
              <a:rPr lang="en-US" sz="2400" dirty="0" err="1" smtClean="0"/>
              <a:t>i</a:t>
            </a:r>
            <a:r>
              <a:rPr lang="en-US" sz="2400" dirty="0" smtClean="0"/>
              <a:t>&gt;,&lt;</a:t>
            </a:r>
            <a:r>
              <a:rPr lang="en-US" sz="2400" dirty="0" err="1" smtClean="0"/>
              <a:t>img</a:t>
            </a:r>
            <a:r>
              <a:rPr lang="en-US" sz="2400" dirty="0" smtClean="0"/>
              <a:t>&gt;,&lt;input&gt;,&lt;</a:t>
            </a:r>
            <a:r>
              <a:rPr lang="en-US" sz="2400" dirty="0" err="1" smtClean="0"/>
              <a:t>kbd</a:t>
            </a:r>
            <a:r>
              <a:rPr lang="en-US" sz="2400" dirty="0" smtClean="0"/>
              <a:t>&gt;,&lt;label&gt;,&lt;map&gt;,&lt;object&gt;,&lt;q&gt;,&lt;</a:t>
            </a:r>
            <a:r>
              <a:rPr lang="en-US" sz="2400" dirty="0" err="1" smtClean="0"/>
              <a:t>samp</a:t>
            </a:r>
            <a:r>
              <a:rPr lang="en-US" sz="2400" dirty="0" smtClean="0"/>
              <a:t>&gt;,&lt;script&gt;,&lt;select&gt;,&lt;small&gt;,&lt;span&gt;,&lt;strong&gt;,&lt;sub&gt;,&lt;sup&gt;,&lt;</a:t>
            </a:r>
            <a:r>
              <a:rPr lang="en-US" sz="2400" dirty="0" err="1" smtClean="0"/>
              <a:t>textarea</a:t>
            </a:r>
            <a:r>
              <a:rPr lang="en-US" sz="2400" dirty="0" smtClean="0"/>
              <a:t>&gt;,&lt;time&gt;,&lt;</a:t>
            </a:r>
            <a:r>
              <a:rPr lang="en-US" sz="2400" dirty="0" err="1" smtClean="0"/>
              <a:t>tt</a:t>
            </a:r>
            <a:r>
              <a:rPr lang="en-US" sz="2400" dirty="0" smtClean="0"/>
              <a:t>&gt;,&lt;</a:t>
            </a:r>
            <a:r>
              <a:rPr lang="en-US" sz="2400" dirty="0" err="1" smtClean="0"/>
              <a:t>var</a:t>
            </a:r>
            <a:r>
              <a:rPr lang="en-US" sz="2400" dirty="0" smtClean="0"/>
              <a:t>&gt;</a:t>
            </a:r>
          </a:p>
          <a:p>
            <a:pPr algn="just"/>
            <a:endParaRPr lang="en-US" sz="2400" b="1" dirty="0" smtClean="0"/>
          </a:p>
          <a:p>
            <a:pPr algn="just"/>
            <a:endParaRPr lang="en-US" sz="2400" dirty="0" smtClean="0"/>
          </a:p>
          <a:p>
            <a:pPr algn="just">
              <a:buNone/>
            </a:pPr>
            <a:endParaRPr lang="en-US" sz="2400" dirty="0" smtClean="0"/>
          </a:p>
          <a:p>
            <a:pPr algn="just">
              <a:buNone/>
            </a:pPr>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List</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b="1" dirty="0" smtClean="0"/>
              <a:t>Unordered HTML List</a:t>
            </a:r>
          </a:p>
          <a:p>
            <a:r>
              <a:rPr lang="en-US" sz="2400" dirty="0" smtClean="0"/>
              <a:t>An unordered list starts with the &lt;</a:t>
            </a:r>
            <a:r>
              <a:rPr lang="en-US" sz="2400" dirty="0" err="1" smtClean="0"/>
              <a:t>ul</a:t>
            </a:r>
            <a:r>
              <a:rPr lang="en-US" sz="2400" dirty="0" smtClean="0"/>
              <a:t>&gt; tag. Each list item starts with the &lt;</a:t>
            </a:r>
            <a:r>
              <a:rPr lang="en-US" sz="2400" dirty="0" err="1" smtClean="0"/>
              <a:t>li</a:t>
            </a:r>
            <a:r>
              <a:rPr lang="en-US" sz="2400" dirty="0" smtClean="0"/>
              <a:t>&gt; tag.</a:t>
            </a:r>
          </a:p>
          <a:p>
            <a:r>
              <a:rPr lang="en-US" sz="2400" dirty="0" smtClean="0"/>
              <a:t>The list items will be marked with bullets (small black circles) by default.</a:t>
            </a:r>
          </a:p>
          <a:p>
            <a:endParaRPr lang="en-US" sz="2400" dirty="0" smtClean="0"/>
          </a:p>
          <a:p>
            <a:r>
              <a:rPr lang="en-US" sz="2400" b="1" dirty="0" smtClean="0"/>
              <a:t>Ordered HTML List</a:t>
            </a:r>
          </a:p>
          <a:p>
            <a:r>
              <a:rPr lang="en-US" sz="2400" dirty="0" smtClean="0"/>
              <a:t>An ordered list starts with the &lt;</a:t>
            </a:r>
            <a:r>
              <a:rPr lang="en-US" sz="2400" dirty="0" err="1" smtClean="0"/>
              <a:t>ol</a:t>
            </a:r>
            <a:r>
              <a:rPr lang="en-US" sz="2400" dirty="0" smtClean="0"/>
              <a:t>&gt; tag. Each list item starts with the &lt;</a:t>
            </a:r>
            <a:r>
              <a:rPr lang="en-US" sz="2400" dirty="0" err="1" smtClean="0"/>
              <a:t>li</a:t>
            </a:r>
            <a:r>
              <a:rPr lang="en-US" sz="2400" dirty="0" smtClean="0"/>
              <a:t>&gt; tag.</a:t>
            </a:r>
          </a:p>
          <a:p>
            <a:r>
              <a:rPr lang="en-US" sz="2400" dirty="0" smtClean="0"/>
              <a:t>The list items will be marked with numbers by default:</a:t>
            </a:r>
          </a:p>
          <a:p>
            <a:endParaRPr lang="en-US" sz="2400" dirty="0" smtClean="0"/>
          </a:p>
          <a:p>
            <a:pPr algn="just"/>
            <a:endParaRPr lang="en-US" sz="2400" dirty="0" smtClean="0"/>
          </a:p>
          <a:p>
            <a:pPr algn="just"/>
            <a:endParaRPr lang="en-US" sz="2400" b="1" dirty="0" smtClean="0"/>
          </a:p>
          <a:p>
            <a:pPr algn="just"/>
            <a:endParaRPr lang="en-US" sz="2400" dirty="0" smtClean="0"/>
          </a:p>
          <a:p>
            <a:pPr algn="just">
              <a:buNone/>
            </a:pPr>
            <a:endParaRPr lang="en-US" sz="2400" dirty="0" smtClean="0"/>
          </a:p>
          <a:p>
            <a:pPr algn="just">
              <a:buNone/>
            </a:pPr>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List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dirty="0" smtClean="0"/>
              <a:t>type="1“: The list items will be numbered with numbers (default)</a:t>
            </a:r>
          </a:p>
          <a:p>
            <a:r>
              <a:rPr lang="en-US" sz="2400" dirty="0" smtClean="0"/>
              <a:t>type="A“: The list items will be numbered with uppercase letters</a:t>
            </a:r>
          </a:p>
          <a:p>
            <a:r>
              <a:rPr lang="en-US" sz="2400" dirty="0" smtClean="0"/>
              <a:t>type="a“: The list items will be numbered with lowercase letters</a:t>
            </a:r>
          </a:p>
          <a:p>
            <a:r>
              <a:rPr lang="en-US" sz="2400" dirty="0" smtClean="0"/>
              <a:t>type="I“: The list items will be numbered with uppercase roman numbers</a:t>
            </a:r>
          </a:p>
          <a:p>
            <a:r>
              <a:rPr lang="en-US" sz="2400" dirty="0" smtClean="0"/>
              <a:t>type="</a:t>
            </a:r>
            <a:r>
              <a:rPr lang="en-US" sz="2400" dirty="0" err="1" smtClean="0"/>
              <a:t>i</a:t>
            </a:r>
            <a:r>
              <a:rPr lang="en-US" sz="2400" dirty="0" smtClean="0"/>
              <a:t>“: The list items will be numbered with lowercase roman numbers</a:t>
            </a:r>
          </a:p>
          <a:p>
            <a:pPr algn="just"/>
            <a:endParaRPr lang="en-US" sz="2400" dirty="0" smtClean="0"/>
          </a:p>
          <a:p>
            <a:pPr algn="just"/>
            <a:endParaRPr lang="en-US" sz="2400" b="1" dirty="0" smtClean="0"/>
          </a:p>
          <a:p>
            <a:pPr algn="just"/>
            <a:endParaRPr lang="en-US" sz="2400" dirty="0" smtClean="0"/>
          </a:p>
          <a:p>
            <a:pPr algn="just">
              <a:buNone/>
            </a:pPr>
            <a:endParaRPr lang="en-US" sz="2400" dirty="0" smtClean="0"/>
          </a:p>
          <a:p>
            <a:pPr algn="just">
              <a:buNone/>
            </a:pPr>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Layout Elements</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3100" dirty="0" smtClean="0"/>
              <a:t>Websites often display content in multiple columns (like a magazine or newspaper). </a:t>
            </a:r>
            <a:endParaRPr lang="en-US" sz="2400" dirty="0" smtClean="0"/>
          </a:p>
          <a:p>
            <a:r>
              <a:rPr lang="en-US" sz="1600" dirty="0" smtClean="0"/>
              <a:t>&lt;header&gt; - Defines a header for a document or a section</a:t>
            </a:r>
          </a:p>
          <a:p>
            <a:r>
              <a:rPr lang="en-US" sz="1600" dirty="0" smtClean="0"/>
              <a:t>&lt;</a:t>
            </a:r>
            <a:r>
              <a:rPr lang="en-US" sz="1600" dirty="0" err="1" smtClean="0"/>
              <a:t>nav</a:t>
            </a:r>
            <a:r>
              <a:rPr lang="en-US" sz="1600" dirty="0" smtClean="0"/>
              <a:t>&gt; - Defines a container for navigation links</a:t>
            </a:r>
          </a:p>
          <a:p>
            <a:r>
              <a:rPr lang="en-US" sz="1600" dirty="0" smtClean="0"/>
              <a:t>&lt;section&gt; - Defines a section in a document</a:t>
            </a:r>
          </a:p>
          <a:p>
            <a:r>
              <a:rPr lang="en-US" sz="1600" dirty="0" smtClean="0"/>
              <a:t>&lt;article&gt; - Defines an independent self-contained article</a:t>
            </a:r>
          </a:p>
          <a:p>
            <a:r>
              <a:rPr lang="en-US" sz="1600" dirty="0" smtClean="0"/>
              <a:t>&lt;aside&gt; - Defines content aside from the content (like a sidebar)</a:t>
            </a:r>
          </a:p>
          <a:p>
            <a:r>
              <a:rPr lang="en-US" sz="1600" dirty="0" smtClean="0"/>
              <a:t>&lt;footer&gt; - Defines a footer for a document or a section</a:t>
            </a:r>
          </a:p>
          <a:p>
            <a:r>
              <a:rPr lang="en-US" sz="1600" dirty="0" smtClean="0"/>
              <a:t>&lt;details&gt; - Defines additional details</a:t>
            </a:r>
          </a:p>
          <a:p>
            <a:r>
              <a:rPr lang="en-US" sz="1600" dirty="0" smtClean="0"/>
              <a:t>&lt;summary&gt; - Defines a heading for the &lt;details&gt; element</a:t>
            </a:r>
          </a:p>
          <a:p>
            <a:endParaRPr lang="en-US" sz="2400" dirty="0" smtClean="0"/>
          </a:p>
          <a:p>
            <a:pPr>
              <a:buNone/>
            </a:pPr>
            <a:endParaRPr lang="en-US" sz="2400" dirty="0" smtClean="0"/>
          </a:p>
          <a:p>
            <a:pPr>
              <a:buNone/>
            </a:pPr>
            <a:endParaRPr lang="en-US" dirty="0"/>
          </a:p>
          <a:p>
            <a:endParaRPr lang="en-US" sz="2400" dirty="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477000" y="2590800"/>
            <a:ext cx="2085975"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algn="just"/>
            <a:r>
              <a:rPr lang="en-US" sz="2400" dirty="0" smtClean="0"/>
              <a:t>All HTML elements can have </a:t>
            </a:r>
            <a:r>
              <a:rPr lang="en-US" sz="2400" b="1" dirty="0" smtClean="0"/>
              <a:t>attributes</a:t>
            </a:r>
            <a:endParaRPr lang="en-US" sz="2400" dirty="0" smtClean="0"/>
          </a:p>
          <a:p>
            <a:pPr algn="just"/>
            <a:r>
              <a:rPr lang="en-US" sz="2400" dirty="0" smtClean="0"/>
              <a:t>Attributes provide </a:t>
            </a:r>
            <a:r>
              <a:rPr lang="en-US" sz="2400" b="1" dirty="0" smtClean="0"/>
              <a:t>additional information</a:t>
            </a:r>
            <a:r>
              <a:rPr lang="en-US" sz="2400" dirty="0" smtClean="0"/>
              <a:t> about an element</a:t>
            </a:r>
          </a:p>
          <a:p>
            <a:pPr algn="just"/>
            <a:r>
              <a:rPr lang="en-US" sz="2400" dirty="0" smtClean="0"/>
              <a:t>Attributes are always specified in </a:t>
            </a:r>
            <a:r>
              <a:rPr lang="en-US" sz="2400" b="1" dirty="0" smtClean="0"/>
              <a:t>the start tag</a:t>
            </a:r>
            <a:endParaRPr lang="en-US" sz="2400" dirty="0" smtClean="0"/>
          </a:p>
          <a:p>
            <a:pPr algn="just"/>
            <a:r>
              <a:rPr lang="en-US" sz="2400" dirty="0" smtClean="0"/>
              <a:t>Attributes usually come in name/value pairs like: </a:t>
            </a:r>
            <a:r>
              <a:rPr lang="en-US" sz="2400" b="1" dirty="0" smtClean="0"/>
              <a:t>name="value“</a:t>
            </a:r>
          </a:p>
          <a:p>
            <a:pPr algn="just"/>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HTML Attributes </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dirty="0" smtClean="0"/>
              <a:t>The </a:t>
            </a:r>
            <a:r>
              <a:rPr lang="en-US" sz="2400" b="1" dirty="0" err="1" smtClean="0"/>
              <a:t>href</a:t>
            </a:r>
            <a:r>
              <a:rPr lang="en-US" sz="2400" dirty="0" smtClean="0"/>
              <a:t> Attribute</a:t>
            </a:r>
          </a:p>
          <a:p>
            <a:pPr>
              <a:buNone/>
            </a:pPr>
            <a:r>
              <a:rPr lang="en-US" sz="2400" dirty="0" smtClean="0"/>
              <a:t>HTML links are defined with the &lt;a&gt; tag. The link address is </a:t>
            </a:r>
          </a:p>
          <a:p>
            <a:pPr>
              <a:buNone/>
            </a:pPr>
            <a:r>
              <a:rPr lang="en-US" sz="2400" dirty="0" smtClean="0"/>
              <a:t>specified in the </a:t>
            </a:r>
            <a:r>
              <a:rPr lang="en-US" sz="2400" dirty="0" err="1" smtClean="0"/>
              <a:t>href</a:t>
            </a:r>
            <a:r>
              <a:rPr lang="en-US" sz="2400" dirty="0" smtClean="0"/>
              <a:t> attribute. Example: </a:t>
            </a:r>
          </a:p>
          <a:p>
            <a:pPr>
              <a:buNone/>
            </a:pPr>
            <a:r>
              <a:rPr lang="en-US" sz="2400" dirty="0" smtClean="0"/>
              <a:t>&lt;a </a:t>
            </a:r>
            <a:r>
              <a:rPr lang="en-US" sz="2400" dirty="0" err="1" smtClean="0"/>
              <a:t>href</a:t>
            </a:r>
            <a:r>
              <a:rPr lang="en-US" sz="2400" dirty="0" smtClean="0"/>
              <a:t>="https://www.w3schools.com"&gt;This is a link&lt;/a&gt;</a:t>
            </a:r>
          </a:p>
          <a:p>
            <a:pPr algn="just"/>
            <a:endParaRPr lang="en-US" sz="2400" b="1" dirty="0" smtClean="0"/>
          </a:p>
          <a:p>
            <a:r>
              <a:rPr lang="en-US" sz="2400" dirty="0" smtClean="0"/>
              <a:t>The </a:t>
            </a:r>
            <a:r>
              <a:rPr lang="en-US" sz="2400" b="1" dirty="0" err="1" smtClean="0"/>
              <a:t>src</a:t>
            </a:r>
            <a:r>
              <a:rPr lang="en-US" sz="2400" dirty="0" smtClean="0"/>
              <a:t> Attribute</a:t>
            </a:r>
          </a:p>
          <a:p>
            <a:pPr>
              <a:buNone/>
            </a:pPr>
            <a:r>
              <a:rPr lang="en-US" sz="2400" dirty="0" smtClean="0"/>
              <a:t>HTML images are defined with the &lt;</a:t>
            </a:r>
            <a:r>
              <a:rPr lang="en-US" sz="2400" dirty="0" err="1" smtClean="0"/>
              <a:t>img</a:t>
            </a:r>
            <a:r>
              <a:rPr lang="en-US" sz="2400" dirty="0" smtClean="0"/>
              <a:t>&gt; tag.</a:t>
            </a:r>
          </a:p>
          <a:p>
            <a:pPr>
              <a:buNone/>
            </a:pPr>
            <a:r>
              <a:rPr lang="en-US" sz="2400" dirty="0" smtClean="0"/>
              <a:t>The filename of the image source is specified in the </a:t>
            </a:r>
            <a:r>
              <a:rPr lang="en-US" sz="2400" dirty="0" err="1" smtClean="0"/>
              <a:t>src</a:t>
            </a:r>
            <a:r>
              <a:rPr lang="en-US" sz="2400" dirty="0" smtClean="0"/>
              <a:t>  attribute.</a:t>
            </a:r>
          </a:p>
          <a:p>
            <a:pPr>
              <a:buNone/>
            </a:pPr>
            <a:r>
              <a:rPr lang="en-US" sz="2400" dirty="0" smtClean="0"/>
              <a:t>Example: &lt;</a:t>
            </a:r>
            <a:r>
              <a:rPr lang="en-US" sz="2400" dirty="0" err="1" smtClean="0"/>
              <a:t>img</a:t>
            </a:r>
            <a:r>
              <a:rPr lang="en-US" sz="2400" dirty="0" smtClean="0"/>
              <a:t> </a:t>
            </a:r>
            <a:r>
              <a:rPr lang="en-US" sz="2400" dirty="0" err="1" smtClean="0"/>
              <a:t>src</a:t>
            </a:r>
            <a:r>
              <a:rPr lang="en-US" sz="2400" dirty="0" smtClean="0"/>
              <a:t>="img_girl.jpg"&gt;</a:t>
            </a:r>
          </a:p>
          <a:p>
            <a:pPr algn="just"/>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 Introduction</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a:t>HTML is the standard markup language for creating Web </a:t>
            </a:r>
            <a:endParaRPr lang="en-US" dirty="0" smtClean="0"/>
          </a:p>
          <a:p>
            <a:pPr algn="just">
              <a:buNone/>
            </a:pPr>
            <a:r>
              <a:rPr lang="en-US" dirty="0" smtClean="0"/>
              <a:t>pages</a:t>
            </a:r>
            <a:r>
              <a:rPr lang="en-US" dirty="0"/>
              <a:t>.</a:t>
            </a:r>
          </a:p>
          <a:p>
            <a:pPr algn="just"/>
            <a:r>
              <a:rPr lang="en-US" dirty="0"/>
              <a:t>HTML stands for Hyper Text Markup Language</a:t>
            </a:r>
          </a:p>
          <a:p>
            <a:pPr algn="just"/>
            <a:r>
              <a:rPr lang="en-US" dirty="0"/>
              <a:t>HTML describes the structure of Web pages using markup</a:t>
            </a:r>
          </a:p>
          <a:p>
            <a:pPr algn="just"/>
            <a:r>
              <a:rPr lang="en-US" dirty="0"/>
              <a:t>HTML elements are the building blocks of HTML pages</a:t>
            </a:r>
          </a:p>
          <a:p>
            <a:pPr algn="just"/>
            <a:r>
              <a:rPr lang="en-US" dirty="0"/>
              <a:t>HTML elements are represented by tags</a:t>
            </a:r>
          </a:p>
          <a:p>
            <a:pPr algn="just"/>
            <a:r>
              <a:rPr lang="en-US" dirty="0"/>
              <a:t>HTML tags label pieces of content such as "heading", "paragraph", "table", and so on</a:t>
            </a:r>
          </a:p>
          <a:p>
            <a:pPr algn="just"/>
            <a:r>
              <a:rPr lang="en-US" dirty="0"/>
              <a:t>Browsers do not display the HTML tags, but use them to render the content of the page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HTML Attributes </a:t>
            </a:r>
            <a:r>
              <a:rPr lang="en-US" dirty="0" err="1" smtClean="0"/>
              <a:t>Contd</a:t>
            </a:r>
            <a:r>
              <a:rPr lang="en-US" dirty="0" smtClean="0"/>
              <a:t>… </a:t>
            </a:r>
            <a:endParaRPr lang="en-US" dirty="0"/>
          </a:p>
        </p:txBody>
      </p:sp>
      <p:sp>
        <p:nvSpPr>
          <p:cNvPr id="3" name="Content Placeholder 2"/>
          <p:cNvSpPr>
            <a:spLocks noGrp="1"/>
          </p:cNvSpPr>
          <p:nvPr>
            <p:ph idx="1"/>
          </p:nvPr>
        </p:nvSpPr>
        <p:spPr>
          <a:xfrm>
            <a:off x="304800" y="1600200"/>
            <a:ext cx="8382000" cy="4525963"/>
          </a:xfrm>
        </p:spPr>
        <p:txBody>
          <a:bodyPr>
            <a:normAutofit fontScale="77500" lnSpcReduction="20000"/>
          </a:bodyPr>
          <a:lstStyle/>
          <a:p>
            <a:pPr algn="just"/>
            <a:r>
              <a:rPr lang="en-US" sz="2400" dirty="0" smtClean="0"/>
              <a:t>Images in HTML have a set of </a:t>
            </a:r>
            <a:r>
              <a:rPr lang="en-US" sz="2400" b="1" dirty="0" smtClean="0"/>
              <a:t>size</a:t>
            </a:r>
            <a:r>
              <a:rPr lang="en-US" sz="2400" dirty="0" smtClean="0"/>
              <a:t> attributes, which specifies the width and height of the image. Example:</a:t>
            </a:r>
          </a:p>
          <a:p>
            <a:pPr algn="just">
              <a:buNone/>
            </a:pPr>
            <a:r>
              <a:rPr lang="en-US" sz="2400" dirty="0" smtClean="0"/>
              <a:t>&lt;</a:t>
            </a:r>
            <a:r>
              <a:rPr lang="en-US" sz="2400" dirty="0" err="1" smtClean="0"/>
              <a:t>img</a:t>
            </a:r>
            <a:r>
              <a:rPr lang="en-US" sz="2400" dirty="0" smtClean="0"/>
              <a:t> </a:t>
            </a:r>
            <a:r>
              <a:rPr lang="en-US" sz="2400" dirty="0" err="1" smtClean="0"/>
              <a:t>src</a:t>
            </a:r>
            <a:r>
              <a:rPr lang="en-US" sz="2400" dirty="0" smtClean="0"/>
              <a:t>="img_girl.jpg" width="500" height="600"&gt;</a:t>
            </a:r>
          </a:p>
          <a:p>
            <a:pPr algn="just">
              <a:buNone/>
            </a:pPr>
            <a:endParaRPr lang="en-US" sz="2400" dirty="0" smtClean="0"/>
          </a:p>
          <a:p>
            <a:r>
              <a:rPr lang="en-US" sz="2400" dirty="0" smtClean="0"/>
              <a:t>The </a:t>
            </a:r>
            <a:r>
              <a:rPr lang="en-US" sz="2400" b="1" dirty="0" smtClean="0"/>
              <a:t>style</a:t>
            </a:r>
            <a:r>
              <a:rPr lang="en-US" sz="2400" dirty="0" smtClean="0"/>
              <a:t> Attribute</a:t>
            </a:r>
          </a:p>
          <a:p>
            <a:pPr>
              <a:buNone/>
            </a:pPr>
            <a:r>
              <a:rPr lang="en-US" sz="2400" dirty="0" smtClean="0"/>
              <a:t>The style attribute is used to specify the styling of an element, like  color, font, size </a:t>
            </a:r>
          </a:p>
          <a:p>
            <a:pPr>
              <a:buNone/>
            </a:pPr>
            <a:r>
              <a:rPr lang="en-US" sz="2400" dirty="0" smtClean="0"/>
              <a:t>etc. Example: </a:t>
            </a:r>
          </a:p>
          <a:p>
            <a:pPr>
              <a:buNone/>
            </a:pPr>
            <a:r>
              <a:rPr lang="en-US" sz="2400" dirty="0" smtClean="0"/>
              <a:t>&lt;p style="</a:t>
            </a:r>
            <a:r>
              <a:rPr lang="en-US" sz="2400" dirty="0" err="1" smtClean="0"/>
              <a:t>color:red</a:t>
            </a:r>
            <a:r>
              <a:rPr lang="en-US" sz="2400" dirty="0" smtClean="0"/>
              <a:t>"&gt;I am a paragraph&lt;/p&gt;</a:t>
            </a:r>
          </a:p>
          <a:p>
            <a:pPr>
              <a:buNone/>
            </a:pPr>
            <a:endParaRPr lang="en-US" sz="2400" dirty="0" smtClean="0"/>
          </a:p>
          <a:p>
            <a:r>
              <a:rPr lang="en-US" sz="2400" dirty="0" smtClean="0"/>
              <a:t>The </a:t>
            </a:r>
            <a:r>
              <a:rPr lang="en-US" sz="2400" b="1" dirty="0" smtClean="0"/>
              <a:t>title</a:t>
            </a:r>
            <a:r>
              <a:rPr lang="en-US" sz="2400" dirty="0" smtClean="0"/>
              <a:t> Attribute</a:t>
            </a:r>
          </a:p>
          <a:p>
            <a:pPr>
              <a:buNone/>
            </a:pPr>
            <a:r>
              <a:rPr lang="en-US" sz="2400" dirty="0" smtClean="0"/>
              <a:t>Here, a title attribute is added to the &lt;p&gt; element. The value of  the title attribute </a:t>
            </a:r>
          </a:p>
          <a:p>
            <a:pPr>
              <a:buNone/>
            </a:pPr>
            <a:r>
              <a:rPr lang="en-US" sz="2400" dirty="0" smtClean="0"/>
              <a:t>will be displayed as a tooltip when you mouse  over the paragraph. Example:</a:t>
            </a:r>
          </a:p>
          <a:p>
            <a:pPr>
              <a:buNone/>
            </a:pPr>
            <a:r>
              <a:rPr lang="en-US" sz="2400" dirty="0" smtClean="0"/>
              <a:t>&lt;p title="I'm a tooltip"&gt;</a:t>
            </a:r>
            <a:br>
              <a:rPr lang="en-US" sz="2400" dirty="0" smtClean="0"/>
            </a:br>
            <a:r>
              <a:rPr lang="en-US" sz="2400" dirty="0" smtClean="0"/>
              <a:t>This is a paragraph.</a:t>
            </a:r>
            <a:br>
              <a:rPr lang="en-US" sz="2400" dirty="0" smtClean="0"/>
            </a:br>
            <a:r>
              <a:rPr lang="en-US" sz="2400" dirty="0" smtClean="0"/>
              <a:t>&lt;/p&gt;</a:t>
            </a:r>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algn="just"/>
            <a:r>
              <a:rPr lang="en-US" sz="2400" b="1" dirty="0" smtClean="0"/>
              <a:t>CSS</a:t>
            </a:r>
            <a:r>
              <a:rPr lang="en-US" sz="2400" dirty="0" smtClean="0"/>
              <a:t> stands for </a:t>
            </a:r>
            <a:r>
              <a:rPr lang="en-US" sz="2400" b="1" dirty="0" smtClean="0"/>
              <a:t>C</a:t>
            </a:r>
            <a:r>
              <a:rPr lang="en-US" sz="2400" dirty="0" smtClean="0"/>
              <a:t>ascading </a:t>
            </a:r>
            <a:r>
              <a:rPr lang="en-US" sz="2400" b="1" dirty="0" smtClean="0"/>
              <a:t>S</a:t>
            </a:r>
            <a:r>
              <a:rPr lang="en-US" sz="2400" dirty="0" smtClean="0"/>
              <a:t>tyle </a:t>
            </a:r>
            <a:r>
              <a:rPr lang="en-US" sz="2400" b="1" dirty="0" smtClean="0"/>
              <a:t>S</a:t>
            </a:r>
            <a:r>
              <a:rPr lang="en-US" sz="2400" dirty="0" smtClean="0"/>
              <a:t>heets.</a:t>
            </a:r>
            <a:endParaRPr lang="en-US" sz="3300" dirty="0" smtClean="0"/>
          </a:p>
          <a:p>
            <a:pPr algn="just"/>
            <a:r>
              <a:rPr lang="en-US" sz="2400" dirty="0" smtClean="0"/>
              <a:t>CSS describes how HTML elements are to be displayed on screen, paper, or in other media.</a:t>
            </a:r>
          </a:p>
          <a:p>
            <a:pPr algn="just"/>
            <a:r>
              <a:rPr lang="en-US" sz="2400" dirty="0" smtClean="0"/>
              <a:t>CSS saves a lot of work. It can control the layout of multiple web pages all at once.</a:t>
            </a:r>
          </a:p>
          <a:p>
            <a:pPr algn="just"/>
            <a:endParaRPr lang="en-US" sz="2400" dirty="0" smtClean="0"/>
          </a:p>
          <a:p>
            <a:pPr algn="just"/>
            <a:r>
              <a:rPr lang="en-US" sz="2400" dirty="0" smtClean="0"/>
              <a:t>CSS can be added to HTML elements in 3 ways:</a:t>
            </a:r>
          </a:p>
          <a:p>
            <a:pPr lvl="1" algn="just"/>
            <a:r>
              <a:rPr lang="en-US" sz="2000" b="1" dirty="0" smtClean="0"/>
              <a:t>Inline</a:t>
            </a:r>
            <a:r>
              <a:rPr lang="en-US" sz="2000" dirty="0" smtClean="0"/>
              <a:t> - by using the style attribute in HTML elements</a:t>
            </a:r>
          </a:p>
          <a:p>
            <a:pPr lvl="1" algn="just"/>
            <a:r>
              <a:rPr lang="en-US" sz="2000" b="1" dirty="0" smtClean="0"/>
              <a:t>Internal</a:t>
            </a:r>
            <a:r>
              <a:rPr lang="en-US" sz="2000" dirty="0" smtClean="0"/>
              <a:t> - by using a &lt;style&gt; element in the &lt;head&gt; section</a:t>
            </a:r>
          </a:p>
          <a:p>
            <a:pPr lvl="1" algn="just"/>
            <a:r>
              <a:rPr lang="en-US" sz="2000" b="1" dirty="0" smtClean="0"/>
              <a:t>External</a:t>
            </a:r>
            <a:r>
              <a:rPr lang="en-US" sz="2000" dirty="0" smtClean="0"/>
              <a:t> - by using an external CSS file</a:t>
            </a:r>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b="1" dirty="0" smtClean="0"/>
              <a:t>Inline CSS</a:t>
            </a:r>
          </a:p>
          <a:p>
            <a:pPr lvl="1" algn="just"/>
            <a:r>
              <a:rPr lang="en-US" sz="2000" dirty="0" smtClean="0"/>
              <a:t>An inline CSS is used to apply a unique style to a single HTML element.</a:t>
            </a:r>
          </a:p>
          <a:p>
            <a:pPr lvl="1" algn="just"/>
            <a:r>
              <a:rPr lang="en-US" sz="2000" dirty="0" smtClean="0"/>
              <a:t>An inline CSS uses the style attribute of an HTML element.</a:t>
            </a:r>
          </a:p>
          <a:p>
            <a:pPr lvl="1" algn="just"/>
            <a:r>
              <a:rPr lang="en-US" sz="2000" dirty="0" smtClean="0"/>
              <a:t>This example sets the text color of the &lt;h1&gt; element to blue:</a:t>
            </a:r>
          </a:p>
          <a:p>
            <a:pPr lvl="1"/>
            <a:endParaRPr lang="en-US" sz="2000" dirty="0" smtClean="0"/>
          </a:p>
          <a:p>
            <a:pPr lvl="1"/>
            <a:r>
              <a:rPr lang="en-US" sz="2000" dirty="0" smtClean="0"/>
              <a:t>Example:</a:t>
            </a:r>
          </a:p>
          <a:p>
            <a:pPr lvl="1"/>
            <a:r>
              <a:rPr lang="en-US" sz="2000" dirty="0" smtClean="0"/>
              <a:t>&lt;h1 style="</a:t>
            </a:r>
            <a:r>
              <a:rPr lang="en-US" sz="2000" dirty="0" err="1" smtClean="0"/>
              <a:t>color:blue</a:t>
            </a:r>
            <a:r>
              <a:rPr lang="en-US" sz="2000" dirty="0" smtClean="0"/>
              <a:t>;"&gt;This is a Blue Heading&lt;/h1&gt;</a:t>
            </a:r>
          </a:p>
          <a:p>
            <a:pPr lvl="1"/>
            <a:endParaRPr lang="en-US" sz="2000" dirty="0" smtClean="0"/>
          </a:p>
          <a:p>
            <a:r>
              <a:rPr lang="en-US" sz="2400" b="1" dirty="0" smtClean="0"/>
              <a:t>Internal CSS</a:t>
            </a:r>
          </a:p>
          <a:p>
            <a:pPr lvl="1" algn="just"/>
            <a:r>
              <a:rPr lang="en-US" sz="2000" dirty="0" smtClean="0"/>
              <a:t>An internal CSS is used to define a style for a single HTML page.</a:t>
            </a:r>
          </a:p>
          <a:p>
            <a:pPr lvl="1" algn="just"/>
            <a:r>
              <a:rPr lang="en-US" sz="2000" dirty="0" smtClean="0"/>
              <a:t>An internal CSS is defined in the &lt;head&gt; section of an HTML page, within a &lt;style&gt; element:</a:t>
            </a:r>
          </a:p>
          <a:p>
            <a:endParaRPr lang="en-US" sz="2400" b="1" dirty="0" smtClean="0"/>
          </a:p>
          <a:p>
            <a:pPr lvl="1"/>
            <a:endParaRPr lang="en-US" sz="20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fontScale="70000" lnSpcReduction="20000"/>
          </a:bodyPr>
          <a:lstStyle/>
          <a:p>
            <a:r>
              <a:rPr lang="en-US" sz="2400" b="1" dirty="0" smtClean="0"/>
              <a:t>External CSS</a:t>
            </a:r>
          </a:p>
          <a:p>
            <a:pPr lvl="1"/>
            <a:r>
              <a:rPr lang="en-US" sz="2000" dirty="0" smtClean="0"/>
              <a:t>An external style sheet is used to define the style for many HTML pages.</a:t>
            </a:r>
          </a:p>
          <a:p>
            <a:pPr lvl="1"/>
            <a:r>
              <a:rPr lang="en-US" sz="2000" dirty="0" smtClean="0"/>
              <a:t>With an external style sheet, you can change the look of an entire web site, by changing one file!</a:t>
            </a:r>
          </a:p>
          <a:p>
            <a:pPr lvl="1"/>
            <a:r>
              <a:rPr lang="en-US" sz="2000" dirty="0" smtClean="0"/>
              <a:t>To use an external style sheet, add a link to it in the &lt;head&gt; section of the HTML page.</a:t>
            </a:r>
          </a:p>
          <a:p>
            <a:pPr lvl="1"/>
            <a:endParaRPr lang="en-US" sz="2000" dirty="0" smtClean="0"/>
          </a:p>
          <a:p>
            <a:r>
              <a:rPr lang="en-US" sz="2400" b="1" dirty="0" smtClean="0"/>
              <a:t>CSS Fonts</a:t>
            </a:r>
          </a:p>
          <a:p>
            <a:pPr lvl="1"/>
            <a:r>
              <a:rPr lang="en-US" sz="2000" dirty="0" smtClean="0"/>
              <a:t>The CSS </a:t>
            </a:r>
            <a:r>
              <a:rPr lang="en-US" sz="2000" b="1" dirty="0" smtClean="0"/>
              <a:t>color</a:t>
            </a:r>
            <a:r>
              <a:rPr lang="en-US" sz="2000" dirty="0" smtClean="0"/>
              <a:t> property defines the text color to be used.</a:t>
            </a:r>
          </a:p>
          <a:p>
            <a:pPr lvl="1"/>
            <a:r>
              <a:rPr lang="en-US" sz="2000" dirty="0" smtClean="0"/>
              <a:t>The CSS </a:t>
            </a:r>
            <a:r>
              <a:rPr lang="en-US" sz="2000" b="1" dirty="0" smtClean="0"/>
              <a:t>font-family </a:t>
            </a:r>
            <a:r>
              <a:rPr lang="en-US" sz="2000" dirty="0" smtClean="0"/>
              <a:t>property defines the font to be used.</a:t>
            </a:r>
          </a:p>
          <a:p>
            <a:pPr lvl="1"/>
            <a:r>
              <a:rPr lang="en-US" sz="2000" dirty="0" smtClean="0"/>
              <a:t>The CSS </a:t>
            </a:r>
            <a:r>
              <a:rPr lang="en-US" sz="2000" b="1" dirty="0" smtClean="0"/>
              <a:t>font-size </a:t>
            </a:r>
            <a:r>
              <a:rPr lang="en-US" sz="2000" dirty="0" smtClean="0"/>
              <a:t>property defines the text size to be used.</a:t>
            </a:r>
          </a:p>
          <a:p>
            <a:pPr lvl="1"/>
            <a:r>
              <a:rPr lang="en-US" sz="2000" dirty="0" smtClean="0"/>
              <a:t>The CSS </a:t>
            </a:r>
            <a:r>
              <a:rPr lang="en-US" sz="2000" b="1" dirty="0" smtClean="0"/>
              <a:t>border</a:t>
            </a:r>
            <a:r>
              <a:rPr lang="en-US" sz="2000" dirty="0" smtClean="0"/>
              <a:t> property defines a border around an HTML element.</a:t>
            </a:r>
          </a:p>
          <a:p>
            <a:pPr lvl="1"/>
            <a:r>
              <a:rPr lang="en-US" sz="2000" dirty="0" smtClean="0"/>
              <a:t>The CSS </a:t>
            </a:r>
            <a:r>
              <a:rPr lang="en-US" sz="2000" b="1" dirty="0" smtClean="0"/>
              <a:t>padding</a:t>
            </a:r>
            <a:r>
              <a:rPr lang="en-US" sz="2000" dirty="0" smtClean="0"/>
              <a:t> property defines a padding (space) between the text and the border</a:t>
            </a:r>
          </a:p>
          <a:p>
            <a:pPr lvl="1"/>
            <a:r>
              <a:rPr lang="en-US" sz="2000" dirty="0" smtClean="0"/>
              <a:t>The CSS margin property defines a margin (space) outside the border.</a:t>
            </a:r>
          </a:p>
          <a:p>
            <a:r>
              <a:rPr lang="en-US" sz="2500" b="1" dirty="0" smtClean="0"/>
              <a:t>External References</a:t>
            </a:r>
          </a:p>
          <a:p>
            <a:pPr lvl="1"/>
            <a:r>
              <a:rPr lang="en-US" sz="2000" dirty="0" smtClean="0"/>
              <a:t>External style sheets can be referenced with a full URL or with a path relative to the current web page.</a:t>
            </a:r>
            <a:endParaRPr lang="en-US" sz="2400" b="1" dirty="0" smtClean="0"/>
          </a:p>
          <a:p>
            <a:pPr lvl="1"/>
            <a:r>
              <a:rPr lang="en-US" sz="2000" smtClean="0"/>
              <a:t>Example : </a:t>
            </a:r>
          </a:p>
          <a:p>
            <a:pPr lvl="1"/>
            <a:r>
              <a:rPr lang="en-US" sz="2000" smtClean="0"/>
              <a:t>&lt;</a:t>
            </a:r>
            <a:r>
              <a:rPr lang="en-US" sz="2000" dirty="0" smtClean="0"/>
              <a:t>head&gt;</a:t>
            </a:r>
          </a:p>
          <a:p>
            <a:pPr lvl="1"/>
            <a:r>
              <a:rPr lang="en-US" sz="2000" dirty="0" smtClean="0"/>
              <a:t>  &lt;link </a:t>
            </a:r>
            <a:r>
              <a:rPr lang="en-US" sz="2000" dirty="0" err="1" smtClean="0"/>
              <a:t>rel</a:t>
            </a:r>
            <a:r>
              <a:rPr lang="en-US" sz="2000" dirty="0" smtClean="0"/>
              <a:t>="</a:t>
            </a:r>
            <a:r>
              <a:rPr lang="en-US" sz="2000" dirty="0" err="1" smtClean="0"/>
              <a:t>stylesheet</a:t>
            </a:r>
            <a:r>
              <a:rPr lang="en-US" sz="2000" dirty="0" smtClean="0"/>
              <a:t>" </a:t>
            </a:r>
            <a:r>
              <a:rPr lang="en-US" sz="2000" dirty="0" err="1" smtClean="0"/>
              <a:t>href</a:t>
            </a:r>
            <a:r>
              <a:rPr lang="en-US" sz="2000" dirty="0" smtClean="0"/>
              <a:t>="styles.css"&gt;</a:t>
            </a:r>
          </a:p>
          <a:p>
            <a:pPr lvl="1"/>
            <a:r>
              <a:rPr lang="en-US" sz="2000" dirty="0" smtClean="0"/>
              <a:t>&lt;/head&gt;</a:t>
            </a:r>
          </a:p>
          <a:p>
            <a:pPr lvl="1"/>
            <a:r>
              <a:rPr lang="en-US" sz="2000" dirty="0" smtClean="0"/>
              <a:t>&lt;body&gt;</a:t>
            </a:r>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iFrame</a:t>
            </a:r>
            <a:endParaRPr lang="en-US" dirty="0"/>
          </a:p>
        </p:txBody>
      </p:sp>
      <p:sp>
        <p:nvSpPr>
          <p:cNvPr id="3" name="Content Placeholder 2"/>
          <p:cNvSpPr>
            <a:spLocks noGrp="1"/>
          </p:cNvSpPr>
          <p:nvPr>
            <p:ph idx="1"/>
          </p:nvPr>
        </p:nvSpPr>
        <p:spPr>
          <a:xfrm>
            <a:off x="304800" y="1600200"/>
            <a:ext cx="8382000" cy="4525963"/>
          </a:xfrm>
        </p:spPr>
        <p:txBody>
          <a:bodyPr>
            <a:normAutofit lnSpcReduction="10000"/>
          </a:bodyPr>
          <a:lstStyle/>
          <a:p>
            <a:r>
              <a:rPr lang="en-US" sz="2400" b="1" dirty="0" err="1" smtClean="0"/>
              <a:t>iFrame</a:t>
            </a:r>
            <a:endParaRPr lang="en-US" sz="2400" b="1" dirty="0" smtClean="0"/>
          </a:p>
          <a:p>
            <a:pPr lvl="1"/>
            <a:r>
              <a:rPr lang="en-US" sz="2000" dirty="0" smtClean="0"/>
              <a:t>An </a:t>
            </a:r>
            <a:r>
              <a:rPr lang="en-US" sz="2000" dirty="0" err="1" smtClean="0"/>
              <a:t>iframe</a:t>
            </a:r>
            <a:r>
              <a:rPr lang="en-US" sz="2000" dirty="0" smtClean="0"/>
              <a:t> is used to display a web page within a web page.</a:t>
            </a:r>
          </a:p>
          <a:p>
            <a:pPr lvl="1"/>
            <a:r>
              <a:rPr lang="en-US" sz="2000" dirty="0" smtClean="0"/>
              <a:t>An HTML </a:t>
            </a:r>
            <a:r>
              <a:rPr lang="en-US" sz="2000" dirty="0" err="1" smtClean="0"/>
              <a:t>iframe</a:t>
            </a:r>
            <a:r>
              <a:rPr lang="en-US" sz="2000" dirty="0" smtClean="0"/>
              <a:t> is defined with the </a:t>
            </a:r>
            <a:r>
              <a:rPr lang="en-US" sz="2000" b="1" dirty="0" smtClean="0"/>
              <a:t>&lt;</a:t>
            </a:r>
            <a:r>
              <a:rPr lang="en-US" sz="2000" b="1" dirty="0" err="1" smtClean="0"/>
              <a:t>iframe</a:t>
            </a:r>
            <a:r>
              <a:rPr lang="en-US" sz="2000" b="1" dirty="0" smtClean="0"/>
              <a:t>&gt;</a:t>
            </a:r>
            <a:r>
              <a:rPr lang="en-US" sz="2000" dirty="0" smtClean="0"/>
              <a:t> tag</a:t>
            </a:r>
          </a:p>
          <a:p>
            <a:pPr lvl="1"/>
            <a:r>
              <a:rPr lang="en-US" sz="2000" dirty="0" smtClean="0"/>
              <a:t>Example: </a:t>
            </a:r>
          </a:p>
          <a:p>
            <a:pPr lvl="2"/>
            <a:r>
              <a:rPr lang="en-US" sz="1600" dirty="0" smtClean="0"/>
              <a:t>&lt;</a:t>
            </a:r>
            <a:r>
              <a:rPr lang="en-US" sz="1600" dirty="0" err="1" smtClean="0"/>
              <a:t>iframe</a:t>
            </a:r>
            <a:r>
              <a:rPr lang="en-US" sz="1600" dirty="0" smtClean="0"/>
              <a:t> </a:t>
            </a:r>
            <a:r>
              <a:rPr lang="en-US" sz="1600" dirty="0" err="1" smtClean="0"/>
              <a:t>src</a:t>
            </a:r>
            <a:r>
              <a:rPr lang="en-US" sz="1600" dirty="0" smtClean="0"/>
              <a:t>="</a:t>
            </a:r>
            <a:r>
              <a:rPr lang="en-US" sz="1600" i="1" dirty="0" smtClean="0"/>
              <a:t>URL</a:t>
            </a:r>
            <a:r>
              <a:rPr lang="en-US" sz="1600" dirty="0" smtClean="0"/>
              <a:t>"&gt;&lt;/</a:t>
            </a:r>
            <a:r>
              <a:rPr lang="en-US" sz="1600" dirty="0" err="1" smtClean="0"/>
              <a:t>iframe</a:t>
            </a:r>
            <a:r>
              <a:rPr lang="en-US" sz="1600" dirty="0" smtClean="0"/>
              <a:t>&gt;</a:t>
            </a:r>
          </a:p>
          <a:p>
            <a:pPr lvl="1"/>
            <a:r>
              <a:rPr lang="en-US" sz="2000" dirty="0" smtClean="0"/>
              <a:t>The </a:t>
            </a:r>
            <a:r>
              <a:rPr lang="en-US" sz="2000" dirty="0" err="1" smtClean="0"/>
              <a:t>src</a:t>
            </a:r>
            <a:r>
              <a:rPr lang="en-US" sz="2000" dirty="0" smtClean="0"/>
              <a:t> attribute specifies the URL (web address) of the inline frame page.</a:t>
            </a:r>
          </a:p>
          <a:p>
            <a:r>
              <a:rPr lang="en-US" sz="2400" b="1" dirty="0" err="1" smtClean="0"/>
              <a:t>Iframe</a:t>
            </a:r>
            <a:r>
              <a:rPr lang="en-US" sz="2400" b="1" dirty="0" smtClean="0"/>
              <a:t> - Set Height and Width</a:t>
            </a:r>
          </a:p>
          <a:p>
            <a:pPr lvl="1"/>
            <a:r>
              <a:rPr lang="en-US" sz="2000" dirty="0" smtClean="0"/>
              <a:t>Use the height and width attributes to specify the size of the </a:t>
            </a:r>
            <a:r>
              <a:rPr lang="en-US" sz="2000" dirty="0" err="1" smtClean="0"/>
              <a:t>iframe</a:t>
            </a:r>
            <a:r>
              <a:rPr lang="en-US" sz="2000" dirty="0" smtClean="0"/>
              <a:t>.</a:t>
            </a:r>
          </a:p>
          <a:p>
            <a:pPr lvl="1"/>
            <a:r>
              <a:rPr lang="en-US" sz="2000" dirty="0" smtClean="0"/>
              <a:t>The attribute values are specified in pixels by default, but they can also be in percent (like "80%").</a:t>
            </a:r>
          </a:p>
          <a:p>
            <a:r>
              <a:rPr lang="en-US" sz="2400" b="1" dirty="0" smtClean="0"/>
              <a:t>Example: </a:t>
            </a:r>
          </a:p>
          <a:p>
            <a:pPr lvl="1"/>
            <a:r>
              <a:rPr lang="en-US" sz="2000" dirty="0" smtClean="0"/>
              <a:t>&lt;</a:t>
            </a:r>
            <a:r>
              <a:rPr lang="en-US" sz="2000" dirty="0" err="1" smtClean="0"/>
              <a:t>iframe</a:t>
            </a:r>
            <a:r>
              <a:rPr lang="en-US" sz="2000" dirty="0" smtClean="0"/>
              <a:t> </a:t>
            </a:r>
            <a:r>
              <a:rPr lang="en-US" sz="2000" dirty="0" err="1" smtClean="0"/>
              <a:t>src</a:t>
            </a:r>
            <a:r>
              <a:rPr lang="en-US" sz="2000" dirty="0" smtClean="0"/>
              <a:t>="demo_iframe.htm" height="200" width="300"&gt;&lt;/</a:t>
            </a:r>
            <a:r>
              <a:rPr lang="en-US" sz="2000" dirty="0" err="1" smtClean="0"/>
              <a:t>iframe</a:t>
            </a:r>
            <a:r>
              <a:rPr lang="en-US" sz="2000" dirty="0" smtClean="0"/>
              <a:t>&gt;</a:t>
            </a:r>
            <a:endParaRPr lang="en-US" sz="1700" dirty="0" smtClean="0"/>
          </a:p>
          <a:p>
            <a:endParaRPr lang="en-US" sz="2400" dirty="0" smtClean="0"/>
          </a:p>
          <a:p>
            <a:pPr lvl="1"/>
            <a:endParaRPr lang="en-US" sz="20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iFrame</a:t>
            </a:r>
            <a:r>
              <a:rPr lang="en-US" dirty="0" smtClean="0"/>
              <a:t>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20000"/>
          </a:bodyPr>
          <a:lstStyle/>
          <a:p>
            <a:r>
              <a:rPr lang="en-US" sz="2400" b="1" dirty="0" err="1" smtClean="0"/>
              <a:t>Iframe</a:t>
            </a:r>
            <a:r>
              <a:rPr lang="en-US" sz="2400" b="1" dirty="0" smtClean="0"/>
              <a:t> - Remove the Border</a:t>
            </a:r>
          </a:p>
          <a:p>
            <a:pPr lvl="1"/>
            <a:r>
              <a:rPr lang="en-US" sz="2000" dirty="0" smtClean="0"/>
              <a:t>By default, an </a:t>
            </a:r>
            <a:r>
              <a:rPr lang="en-US" sz="2000" dirty="0" err="1" smtClean="0"/>
              <a:t>iframe</a:t>
            </a:r>
            <a:r>
              <a:rPr lang="en-US" sz="2000" dirty="0" smtClean="0"/>
              <a:t> has a border around it.</a:t>
            </a:r>
          </a:p>
          <a:p>
            <a:pPr lvl="1"/>
            <a:r>
              <a:rPr lang="en-US" sz="2000" dirty="0" smtClean="0"/>
              <a:t>To remove the border, add the style attribute and use the  CSS border property:</a:t>
            </a:r>
          </a:p>
          <a:p>
            <a:r>
              <a:rPr lang="en-US" sz="2400" dirty="0" smtClean="0"/>
              <a:t>Example</a:t>
            </a:r>
            <a:r>
              <a:rPr lang="en-US" sz="2400" b="1" dirty="0" smtClean="0"/>
              <a:t>: </a:t>
            </a:r>
          </a:p>
          <a:p>
            <a:pPr lvl="1"/>
            <a:r>
              <a:rPr lang="en-US" sz="2000" dirty="0" smtClean="0"/>
              <a:t>&lt;</a:t>
            </a:r>
            <a:r>
              <a:rPr lang="en-US" sz="2000" dirty="0" err="1" smtClean="0"/>
              <a:t>iframe</a:t>
            </a:r>
            <a:r>
              <a:rPr lang="en-US" sz="2000" dirty="0" smtClean="0"/>
              <a:t> </a:t>
            </a:r>
            <a:r>
              <a:rPr lang="en-US" sz="2000" dirty="0" err="1" smtClean="0"/>
              <a:t>src</a:t>
            </a:r>
            <a:r>
              <a:rPr lang="en-US" sz="2000" dirty="0" smtClean="0"/>
              <a:t>="demo_iframe.htm" style="</a:t>
            </a:r>
            <a:r>
              <a:rPr lang="en-US" sz="2000" dirty="0" err="1" smtClean="0"/>
              <a:t>border:none</a:t>
            </a:r>
            <a:r>
              <a:rPr lang="en-US" sz="2000" dirty="0" smtClean="0"/>
              <a:t>;"&gt;&lt;/</a:t>
            </a:r>
            <a:r>
              <a:rPr lang="en-US" sz="2000" dirty="0" err="1" smtClean="0"/>
              <a:t>iframe</a:t>
            </a:r>
            <a:r>
              <a:rPr lang="en-US" sz="2000" dirty="0" smtClean="0"/>
              <a:t>&gt;</a:t>
            </a:r>
          </a:p>
          <a:p>
            <a:pPr lvl="1">
              <a:buNone/>
            </a:pPr>
            <a:endParaRPr lang="en-US" sz="2400" dirty="0" smtClean="0"/>
          </a:p>
          <a:p>
            <a:r>
              <a:rPr lang="en-US" sz="2400" b="1" dirty="0" err="1" smtClean="0"/>
              <a:t>Iframe</a:t>
            </a:r>
            <a:r>
              <a:rPr lang="en-US" sz="2400" b="1" dirty="0" smtClean="0"/>
              <a:t> - Target for a Link</a:t>
            </a:r>
            <a:endParaRPr lang="en-US" sz="2000" dirty="0" smtClean="0"/>
          </a:p>
          <a:p>
            <a:pPr lvl="1"/>
            <a:r>
              <a:rPr lang="en-US" sz="2000" dirty="0" smtClean="0"/>
              <a:t>An </a:t>
            </a:r>
            <a:r>
              <a:rPr lang="en-US" sz="2000" dirty="0" err="1" smtClean="0"/>
              <a:t>iframe</a:t>
            </a:r>
            <a:r>
              <a:rPr lang="en-US" sz="2000" dirty="0" smtClean="0"/>
              <a:t> can be used as the target frame for a link.</a:t>
            </a:r>
          </a:p>
          <a:p>
            <a:pPr lvl="1"/>
            <a:r>
              <a:rPr lang="en-US" sz="2000" dirty="0" smtClean="0"/>
              <a:t>The target attribute of the link must refer to the name attribute of the </a:t>
            </a:r>
            <a:r>
              <a:rPr lang="en-US" sz="2000" dirty="0" err="1" smtClean="0"/>
              <a:t>iframe</a:t>
            </a:r>
            <a:endParaRPr lang="en-US" sz="2000" dirty="0" smtClean="0"/>
          </a:p>
          <a:p>
            <a:r>
              <a:rPr lang="en-US" sz="2400" dirty="0" smtClean="0"/>
              <a:t>Example</a:t>
            </a:r>
            <a:r>
              <a:rPr lang="en-US" sz="2400" b="1" dirty="0" smtClean="0"/>
              <a:t>: </a:t>
            </a:r>
          </a:p>
          <a:p>
            <a:pPr lvl="1"/>
            <a:r>
              <a:rPr lang="en-US" sz="2000" dirty="0" smtClean="0"/>
              <a:t>&lt;</a:t>
            </a:r>
            <a:r>
              <a:rPr lang="en-US" sz="2000" dirty="0" err="1" smtClean="0"/>
              <a:t>iframe</a:t>
            </a:r>
            <a:r>
              <a:rPr lang="en-US" sz="2000" dirty="0" smtClean="0"/>
              <a:t> </a:t>
            </a:r>
            <a:r>
              <a:rPr lang="en-US" sz="2000" dirty="0" err="1" smtClean="0"/>
              <a:t>src</a:t>
            </a:r>
            <a:r>
              <a:rPr lang="en-US" sz="2000" dirty="0" smtClean="0"/>
              <a:t>="demo_iframe.htm" name="</a:t>
            </a:r>
            <a:r>
              <a:rPr lang="en-US" sz="2000" dirty="0" err="1" smtClean="0"/>
              <a:t>iframe_a</a:t>
            </a:r>
            <a:r>
              <a:rPr lang="en-US" sz="2000" dirty="0" smtClean="0"/>
              <a:t>"&gt;&lt;/</a:t>
            </a:r>
            <a:r>
              <a:rPr lang="en-US" sz="2000" dirty="0" err="1" smtClean="0"/>
              <a:t>iframe</a:t>
            </a:r>
            <a:r>
              <a:rPr lang="en-US" sz="2000" dirty="0" smtClean="0"/>
              <a:t>&gt;</a:t>
            </a:r>
            <a:br>
              <a:rPr lang="en-US" sz="2000" dirty="0" smtClean="0"/>
            </a:br>
            <a:r>
              <a:rPr lang="en-US" sz="2000" dirty="0" smtClean="0"/>
              <a:t>&lt;p&gt;&lt;a </a:t>
            </a:r>
            <a:r>
              <a:rPr lang="en-US" sz="2000" dirty="0" err="1" smtClean="0"/>
              <a:t>href</a:t>
            </a:r>
            <a:r>
              <a:rPr lang="en-US" sz="2000" dirty="0" smtClean="0"/>
              <a:t>="https://www.w3schools.com" target="</a:t>
            </a:r>
            <a:r>
              <a:rPr lang="en-US" sz="2000" dirty="0" err="1" smtClean="0"/>
              <a:t>iframe_a</a:t>
            </a:r>
            <a:r>
              <a:rPr lang="en-US" sz="2000" dirty="0" smtClean="0"/>
              <a:t>"&gt;W3Schools.com&lt;/a&gt;&lt;/p&gt;</a:t>
            </a:r>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a:t>
            </a:r>
            <a:endParaRPr lang="en-US" dirty="0"/>
          </a:p>
        </p:txBody>
      </p:sp>
      <p:sp>
        <p:nvSpPr>
          <p:cNvPr id="3" name="Content Placeholder 2"/>
          <p:cNvSpPr>
            <a:spLocks noGrp="1"/>
          </p:cNvSpPr>
          <p:nvPr>
            <p:ph idx="1"/>
          </p:nvPr>
        </p:nvSpPr>
        <p:spPr>
          <a:xfrm>
            <a:off x="304800" y="1600200"/>
            <a:ext cx="8382000" cy="4525963"/>
          </a:xfrm>
        </p:spPr>
        <p:txBody>
          <a:bodyPr>
            <a:normAutofit lnSpcReduction="10000"/>
          </a:bodyPr>
          <a:lstStyle/>
          <a:p>
            <a:r>
              <a:rPr lang="en-US" sz="2400" b="1" dirty="0" smtClean="0"/>
              <a:t>Color Names</a:t>
            </a:r>
          </a:p>
          <a:p>
            <a:r>
              <a:rPr lang="en-US" sz="2000" dirty="0" smtClean="0"/>
              <a:t>In HTML, a color can be specified by using a </a:t>
            </a:r>
            <a:r>
              <a:rPr lang="en-US" sz="2000" b="1" dirty="0" smtClean="0"/>
              <a:t>color name.</a:t>
            </a:r>
          </a:p>
          <a:p>
            <a:r>
              <a:rPr lang="en-US" sz="2000" dirty="0" smtClean="0"/>
              <a:t>HTML supports 140 standard </a:t>
            </a:r>
            <a:r>
              <a:rPr lang="en-US" sz="2000" b="1" dirty="0" smtClean="0"/>
              <a:t>color names. </a:t>
            </a:r>
          </a:p>
          <a:p>
            <a:r>
              <a:rPr lang="en-US" sz="2400" b="1" dirty="0" smtClean="0"/>
              <a:t>Background Color</a:t>
            </a:r>
          </a:p>
          <a:p>
            <a:pPr lvl="1"/>
            <a:r>
              <a:rPr lang="en-US" sz="2000" dirty="0" smtClean="0"/>
              <a:t>One can set the background color for HTML elements in the following way:</a:t>
            </a:r>
          </a:p>
          <a:p>
            <a:pPr lvl="2"/>
            <a:r>
              <a:rPr lang="en-US" sz="2000" dirty="0" smtClean="0"/>
              <a:t>&lt;h1 style="background-</a:t>
            </a:r>
            <a:r>
              <a:rPr lang="en-US" sz="2000" dirty="0" err="1" smtClean="0"/>
              <a:t>color:DodgerBlue</a:t>
            </a:r>
            <a:r>
              <a:rPr lang="en-US" sz="2000" dirty="0" smtClean="0"/>
              <a:t>;"&gt;Hello World&lt;/h1&gt;</a:t>
            </a:r>
            <a:br>
              <a:rPr lang="en-US" sz="2000" dirty="0" smtClean="0"/>
            </a:br>
            <a:r>
              <a:rPr lang="en-US" sz="2000" dirty="0" smtClean="0"/>
              <a:t>&lt;p style="background-</a:t>
            </a:r>
            <a:r>
              <a:rPr lang="en-US" sz="2000" dirty="0" err="1" smtClean="0"/>
              <a:t>color:Tomato</a:t>
            </a:r>
            <a:r>
              <a:rPr lang="en-US" sz="2000" dirty="0" smtClean="0"/>
              <a:t>;"&gt;</a:t>
            </a:r>
            <a:r>
              <a:rPr lang="en-US" sz="2000" dirty="0" err="1" smtClean="0"/>
              <a:t>Lorem</a:t>
            </a:r>
            <a:r>
              <a:rPr lang="en-US" sz="2000" dirty="0" smtClean="0"/>
              <a:t> </a:t>
            </a:r>
            <a:r>
              <a:rPr lang="en-US" sz="2000" dirty="0" err="1" smtClean="0"/>
              <a:t>ipsum</a:t>
            </a:r>
            <a:r>
              <a:rPr lang="en-US" sz="2000" dirty="0" smtClean="0"/>
              <a:t>...&lt;/p&gt;</a:t>
            </a:r>
          </a:p>
          <a:p>
            <a:r>
              <a:rPr lang="en-US" sz="2400" b="1" dirty="0" smtClean="0"/>
              <a:t>Text Color</a:t>
            </a:r>
          </a:p>
          <a:p>
            <a:pPr lvl="1"/>
            <a:r>
              <a:rPr lang="en-US" sz="2000" dirty="0" smtClean="0"/>
              <a:t>One can set the background color for HTML elements in the following way:</a:t>
            </a:r>
          </a:p>
          <a:p>
            <a:pPr lvl="2"/>
            <a:r>
              <a:rPr lang="en-US" sz="2000" dirty="0" smtClean="0"/>
              <a:t>&lt;h1 style="</a:t>
            </a:r>
            <a:r>
              <a:rPr lang="en-US" sz="2000" dirty="0" err="1" smtClean="0"/>
              <a:t>color:Tomato</a:t>
            </a:r>
            <a:r>
              <a:rPr lang="en-US" sz="2000" dirty="0" smtClean="0"/>
              <a:t>;"&gt;Hello World&lt;/h1&gt;</a:t>
            </a:r>
            <a:br>
              <a:rPr lang="en-US" sz="2000" dirty="0" smtClean="0"/>
            </a:br>
            <a:r>
              <a:rPr lang="en-US" sz="2000" dirty="0" smtClean="0"/>
              <a:t>&lt;p style="</a:t>
            </a:r>
            <a:r>
              <a:rPr lang="en-US" sz="2000" dirty="0" err="1" smtClean="0"/>
              <a:t>color:DodgerBlue</a:t>
            </a:r>
            <a:r>
              <a:rPr lang="en-US" sz="2000" dirty="0" smtClean="0"/>
              <a:t>;"&gt;</a:t>
            </a:r>
            <a:r>
              <a:rPr lang="en-US" sz="2000" dirty="0" err="1" smtClean="0"/>
              <a:t>Lorem</a:t>
            </a:r>
            <a:r>
              <a:rPr lang="en-US" sz="2000" dirty="0" smtClean="0"/>
              <a:t> </a:t>
            </a:r>
            <a:r>
              <a:rPr lang="en-US" sz="2000" dirty="0" err="1" smtClean="0"/>
              <a:t>ipsum</a:t>
            </a:r>
            <a:r>
              <a:rPr lang="en-US" sz="2000" dirty="0" smtClean="0"/>
              <a:t>...&lt;/p&gt;</a:t>
            </a:r>
          </a:p>
          <a:p>
            <a:endParaRPr lang="en-US" sz="2400" b="1"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b="1" dirty="0" smtClean="0"/>
              <a:t>Border Color</a:t>
            </a:r>
          </a:p>
          <a:p>
            <a:pPr lvl="1"/>
            <a:r>
              <a:rPr lang="en-US" sz="2000" dirty="0" smtClean="0"/>
              <a:t>One can set the border color for HTML elements in the following way:</a:t>
            </a:r>
          </a:p>
          <a:p>
            <a:pPr lvl="2"/>
            <a:r>
              <a:rPr lang="en-US" sz="2000" dirty="0" smtClean="0"/>
              <a:t>&lt;h1 style="border:2px solid Tomato;"&gt;Hello World&lt;/h1&gt;</a:t>
            </a:r>
            <a:br>
              <a:rPr lang="en-US" sz="2000" dirty="0" smtClean="0"/>
            </a:br>
            <a:r>
              <a:rPr lang="en-US" sz="2000" dirty="0" smtClean="0"/>
              <a:t>&lt;h1 style="border:2px solid </a:t>
            </a:r>
            <a:r>
              <a:rPr lang="en-US" sz="2000" dirty="0" err="1" smtClean="0"/>
              <a:t>DodgerBlue</a:t>
            </a:r>
            <a:r>
              <a:rPr lang="en-US" sz="2000" dirty="0" smtClean="0"/>
              <a:t>;"&gt;Hello World&lt;/h1&gt;</a:t>
            </a:r>
            <a:endParaRPr lang="en-US" sz="2400" b="1" dirty="0" smtClean="0"/>
          </a:p>
          <a:p>
            <a:r>
              <a:rPr lang="en-US" sz="2400" b="1" dirty="0" smtClean="0"/>
              <a:t>Color values</a:t>
            </a:r>
          </a:p>
          <a:p>
            <a:pPr lvl="1"/>
            <a:r>
              <a:rPr lang="en-US" sz="2000" dirty="0" smtClean="0"/>
              <a:t>In HTML, colors can also be specified using RGB values, HEX values, HSL values, RGBA values, and HSLA values:</a:t>
            </a:r>
          </a:p>
          <a:p>
            <a:pPr lvl="1"/>
            <a:r>
              <a:rPr lang="en-US" sz="2000" dirty="0" smtClean="0"/>
              <a:t>Same as color name "Tomato":&lt;h1 style="border:2px solid Tomato;"&gt;Hello World&lt;/h1&gt;</a:t>
            </a:r>
            <a:br>
              <a:rPr lang="en-US" sz="2000" dirty="0" smtClean="0"/>
            </a:br>
            <a:r>
              <a:rPr lang="en-US" sz="2000" dirty="0" smtClean="0"/>
              <a:t>&lt;h1 style="border:2px solid </a:t>
            </a:r>
            <a:r>
              <a:rPr lang="en-US" sz="2000" dirty="0" err="1" smtClean="0"/>
              <a:t>DodgerBlue</a:t>
            </a:r>
            <a:r>
              <a:rPr lang="en-US" sz="2000" dirty="0" smtClean="0"/>
              <a:t>;"&gt;Hello World&lt;/h1&gt;</a:t>
            </a:r>
            <a:endParaRPr lang="en-US" b="1"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b="1" dirty="0" smtClean="0"/>
              <a:t>The &lt;form&gt; Element</a:t>
            </a:r>
          </a:p>
          <a:p>
            <a:r>
              <a:rPr lang="en-US" sz="2000" dirty="0" smtClean="0"/>
              <a:t>The HTML &lt;form&gt; element defines a form that is used to collect user input:</a:t>
            </a:r>
          </a:p>
          <a:p>
            <a:r>
              <a:rPr lang="en-US" sz="2000" dirty="0" smtClean="0"/>
              <a:t>&lt;form&gt;</a:t>
            </a:r>
            <a:br>
              <a:rPr lang="en-US" sz="2000" dirty="0" smtClean="0"/>
            </a:br>
            <a:r>
              <a:rPr lang="en-US" sz="2000" dirty="0" smtClean="0"/>
              <a:t>.</a:t>
            </a:r>
            <a:br>
              <a:rPr lang="en-US" sz="2000" dirty="0" smtClean="0"/>
            </a:br>
            <a:r>
              <a:rPr lang="en-US" sz="2000" i="1" dirty="0" smtClean="0"/>
              <a:t>form elements</a:t>
            </a:r>
            <a:r>
              <a:rPr lang="en-US" sz="2000" dirty="0" smtClean="0"/>
              <a:t/>
            </a:r>
            <a:br>
              <a:rPr lang="en-US" sz="2000" dirty="0" smtClean="0"/>
            </a:br>
            <a:r>
              <a:rPr lang="en-US" sz="2000" dirty="0" smtClean="0"/>
              <a:t>.</a:t>
            </a:r>
            <a:br>
              <a:rPr lang="en-US" sz="2000" dirty="0" smtClean="0"/>
            </a:br>
            <a:r>
              <a:rPr lang="en-US" sz="2000" dirty="0" smtClean="0"/>
              <a:t>&lt;/form&gt;</a:t>
            </a:r>
          </a:p>
          <a:p>
            <a:r>
              <a:rPr lang="en-US" sz="2000" dirty="0" smtClean="0"/>
              <a:t>Form elements are different types of input elements, like text fields, checkboxes, radio buttons, submit buttons, and more.</a:t>
            </a:r>
          </a:p>
          <a:p>
            <a:endParaRPr lang="en-US" sz="2400" b="1"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r>
              <a:rPr lang="en-US" sz="2400" b="1" dirty="0" smtClean="0"/>
              <a:t>The &lt;input&gt; Element</a:t>
            </a:r>
          </a:p>
          <a:p>
            <a:r>
              <a:rPr lang="en-US" sz="2000" dirty="0" smtClean="0"/>
              <a:t>The &lt;input&gt; element can be displayed in several ways, depending on the </a:t>
            </a:r>
            <a:r>
              <a:rPr lang="en-US" sz="2000" b="1" dirty="0" smtClean="0"/>
              <a:t>type</a:t>
            </a:r>
            <a:r>
              <a:rPr lang="en-US" sz="2000" dirty="0" smtClean="0"/>
              <a:t> attribute.</a:t>
            </a:r>
          </a:p>
          <a:p>
            <a:r>
              <a:rPr lang="en-US" sz="2400" dirty="0" smtClean="0"/>
              <a:t>Some examples:</a:t>
            </a:r>
          </a:p>
          <a:p>
            <a:endParaRPr lang="en-US" sz="24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graphicFrame>
        <p:nvGraphicFramePr>
          <p:cNvPr id="4" name="Table 3"/>
          <p:cNvGraphicFramePr>
            <a:graphicFrameLocks noGrp="1"/>
          </p:cNvGraphicFramePr>
          <p:nvPr/>
        </p:nvGraphicFramePr>
        <p:xfrm>
          <a:off x="609600" y="3276600"/>
          <a:ext cx="7848600" cy="2366304"/>
        </p:xfrm>
        <a:graphic>
          <a:graphicData uri="http://schemas.openxmlformats.org/drawingml/2006/table">
            <a:tbl>
              <a:tblPr firstRow="1" bandRow="1">
                <a:tableStyleId>{5C22544A-7EE6-4342-B048-85BDC9FD1C3A}</a:tableStyleId>
              </a:tblPr>
              <a:tblGrid>
                <a:gridCol w="2743200"/>
                <a:gridCol w="5105400"/>
              </a:tblGrid>
              <a:tr h="619272">
                <a:tc>
                  <a:txBody>
                    <a:bodyPr/>
                    <a:lstStyle/>
                    <a:p>
                      <a:pPr algn="l" fontAlgn="t"/>
                      <a:r>
                        <a:rPr lang="en-US"/>
                        <a:t>Type</a:t>
                      </a:r>
                    </a:p>
                  </a:txBody>
                  <a:tcPr marL="152400" marR="76200" marT="76200" marB="76200"/>
                </a:tc>
                <a:tc>
                  <a:txBody>
                    <a:bodyPr/>
                    <a:lstStyle/>
                    <a:p>
                      <a:pPr algn="l" fontAlgn="t"/>
                      <a:r>
                        <a:rPr lang="en-US"/>
                        <a:t>Description</a:t>
                      </a:r>
                    </a:p>
                  </a:txBody>
                  <a:tcPr marL="76200" marR="76200" marT="76200" marB="76200"/>
                </a:tc>
              </a:tr>
              <a:tr h="396334">
                <a:tc>
                  <a:txBody>
                    <a:bodyPr/>
                    <a:lstStyle/>
                    <a:p>
                      <a:pPr algn="l" fontAlgn="t"/>
                      <a:r>
                        <a:rPr lang="en-US"/>
                        <a:t>&lt;input type="text"&gt;</a:t>
                      </a:r>
                    </a:p>
                  </a:txBody>
                  <a:tcPr marL="152400" marR="76200" marT="76200" marB="76200"/>
                </a:tc>
                <a:tc>
                  <a:txBody>
                    <a:bodyPr/>
                    <a:lstStyle/>
                    <a:p>
                      <a:pPr algn="l" fontAlgn="t"/>
                      <a:r>
                        <a:rPr lang="en-US"/>
                        <a:t>Defines a one-line text input field</a:t>
                      </a:r>
                    </a:p>
                  </a:txBody>
                  <a:tcPr marL="76200" marR="76200" marT="76200" marB="76200"/>
                </a:tc>
              </a:tr>
              <a:tr h="651121">
                <a:tc>
                  <a:txBody>
                    <a:bodyPr/>
                    <a:lstStyle/>
                    <a:p>
                      <a:pPr algn="l" fontAlgn="t"/>
                      <a:r>
                        <a:rPr lang="en-US"/>
                        <a:t>&lt;input type="radio"&gt;</a:t>
                      </a:r>
                    </a:p>
                  </a:txBody>
                  <a:tcPr marL="152400" marR="76200" marT="76200" marB="76200"/>
                </a:tc>
                <a:tc>
                  <a:txBody>
                    <a:bodyPr/>
                    <a:lstStyle/>
                    <a:p>
                      <a:pPr algn="l" fontAlgn="t"/>
                      <a:r>
                        <a:rPr lang="en-US"/>
                        <a:t>Defines a radio button (for selecting one of many choices)</a:t>
                      </a:r>
                    </a:p>
                  </a:txBody>
                  <a:tcPr marL="76200" marR="76200" marT="76200" marB="76200"/>
                </a:tc>
              </a:tr>
              <a:tr h="619272">
                <a:tc>
                  <a:txBody>
                    <a:bodyPr/>
                    <a:lstStyle/>
                    <a:p>
                      <a:pPr algn="l" fontAlgn="t"/>
                      <a:r>
                        <a:rPr lang="en-US"/>
                        <a:t>&lt;input type="submit"&gt;</a:t>
                      </a:r>
                    </a:p>
                  </a:txBody>
                  <a:tcPr marL="152400" marR="76200" marT="76200" marB="76200"/>
                </a:tc>
                <a:tc>
                  <a:txBody>
                    <a:bodyPr/>
                    <a:lstStyle/>
                    <a:p>
                      <a:pPr algn="l" fontAlgn="t"/>
                      <a:r>
                        <a:rPr lang="en-US" dirty="0"/>
                        <a:t>Defines a submit button (for submitting the form)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Simple HTML Document</a:t>
            </a:r>
          </a:p>
          <a:p>
            <a:r>
              <a:rPr lang="en-US" dirty="0" smtClean="0"/>
              <a:t>Example:</a:t>
            </a:r>
          </a:p>
          <a:p>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&lt;h1&gt;My First Heading&lt;/h1&gt;</a:t>
            </a:r>
            <a:r>
              <a:rPr lang="en-US" dirty="0" smtClean="0"/>
              <a:t/>
            </a:r>
            <a:br>
              <a:rPr lang="en-US" dirty="0" smtClean="0"/>
            </a:br>
            <a:r>
              <a:rPr lang="en-US" dirty="0"/>
              <a:t>&lt;p&gt;My first paragraph.&lt;/p&gt;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lnSpcReduction="10000"/>
          </a:bodyPr>
          <a:lstStyle/>
          <a:p>
            <a:r>
              <a:rPr lang="en-US" sz="2400" b="1" dirty="0" smtClean="0"/>
              <a:t>The Action Attribute</a:t>
            </a:r>
          </a:p>
          <a:p>
            <a:pPr lvl="1" algn="just"/>
            <a:r>
              <a:rPr lang="en-US" sz="2000" dirty="0" smtClean="0"/>
              <a:t>The action attribute defines the action to be performed when the form is submitted.</a:t>
            </a:r>
          </a:p>
          <a:p>
            <a:pPr lvl="1" algn="just"/>
            <a:r>
              <a:rPr lang="en-US" sz="2000" dirty="0" smtClean="0"/>
              <a:t>Normally, the form data is sent to a web page on the server when the user clicks on the submit button.</a:t>
            </a:r>
          </a:p>
          <a:p>
            <a:pPr lvl="1"/>
            <a:endParaRPr lang="en-US" sz="2000" dirty="0" smtClean="0"/>
          </a:p>
          <a:p>
            <a:r>
              <a:rPr lang="en-US" sz="2400" b="1" dirty="0" smtClean="0"/>
              <a:t>The Target Attribute</a:t>
            </a:r>
          </a:p>
          <a:p>
            <a:pPr lvl="1" algn="just"/>
            <a:r>
              <a:rPr lang="en-US" sz="2000" dirty="0" smtClean="0"/>
              <a:t>The target attribute specifies if the submitted result will open in a new browser tab, a frame, or in the current window.</a:t>
            </a:r>
          </a:p>
          <a:p>
            <a:pPr lvl="1" algn="just"/>
            <a:r>
              <a:rPr lang="en-US" sz="2000" dirty="0" smtClean="0"/>
              <a:t>The default value is "_self" which means the form will be submitted in the current window.</a:t>
            </a:r>
          </a:p>
          <a:p>
            <a:pPr lvl="1" algn="just"/>
            <a:r>
              <a:rPr lang="en-US" sz="2000" dirty="0" smtClean="0"/>
              <a:t>To make the form result open in a new browser tab, use the value "_blank":</a:t>
            </a:r>
          </a:p>
          <a:p>
            <a:pPr lvl="1"/>
            <a:endParaRPr lang="en-US" sz="2000" dirty="0" smtClean="0"/>
          </a:p>
          <a:p>
            <a:endParaRPr lang="en-US" sz="24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pPr algn="just"/>
            <a:r>
              <a:rPr lang="en-US" sz="2400" b="1" dirty="0" smtClean="0"/>
              <a:t>The &lt;select&gt; Element</a:t>
            </a:r>
          </a:p>
          <a:p>
            <a:pPr lvl="1" algn="just"/>
            <a:r>
              <a:rPr lang="en-US" sz="2000" dirty="0" smtClean="0"/>
              <a:t>The &lt;select&gt; element defines a </a:t>
            </a:r>
            <a:r>
              <a:rPr lang="en-US" sz="2000" b="1" dirty="0" smtClean="0"/>
              <a:t>drop-down list</a:t>
            </a:r>
            <a:r>
              <a:rPr lang="en-US" sz="2000" dirty="0" smtClean="0"/>
              <a:t>.</a:t>
            </a:r>
          </a:p>
          <a:p>
            <a:pPr lvl="1" algn="just"/>
            <a:r>
              <a:rPr lang="en-US" sz="2000" dirty="0" smtClean="0"/>
              <a:t>The &lt;option&gt; elements defines an option that can be selected.</a:t>
            </a:r>
          </a:p>
          <a:p>
            <a:pPr lvl="1" algn="just"/>
            <a:r>
              <a:rPr lang="en-US" sz="2000" dirty="0" smtClean="0"/>
              <a:t>By default, the first item in the drop-down list is selected.</a:t>
            </a:r>
          </a:p>
          <a:p>
            <a:pPr lvl="1" algn="just"/>
            <a:r>
              <a:rPr lang="en-US" sz="2000" dirty="0" smtClean="0"/>
              <a:t>To define a pre-selected option, add the selected attribute to the option:</a:t>
            </a:r>
          </a:p>
          <a:p>
            <a:pPr lvl="1"/>
            <a:r>
              <a:rPr lang="en-US" sz="2000" b="1" dirty="0" smtClean="0"/>
              <a:t>Visible Values:</a:t>
            </a:r>
          </a:p>
          <a:p>
            <a:pPr lvl="1"/>
            <a:r>
              <a:rPr lang="en-US" sz="2000" dirty="0" smtClean="0"/>
              <a:t>Use the </a:t>
            </a:r>
            <a:r>
              <a:rPr lang="en-US" sz="2000" b="1" dirty="0" smtClean="0"/>
              <a:t>size</a:t>
            </a:r>
            <a:r>
              <a:rPr lang="en-US" sz="2000" dirty="0" smtClean="0"/>
              <a:t> attribute to specify the number of visible values:</a:t>
            </a:r>
          </a:p>
          <a:p>
            <a:pPr lvl="1"/>
            <a:r>
              <a:rPr lang="en-US" sz="2000" b="1" dirty="0" smtClean="0"/>
              <a:t>Allow Multiple Selections:</a:t>
            </a:r>
          </a:p>
          <a:p>
            <a:pPr lvl="1"/>
            <a:r>
              <a:rPr lang="en-US" sz="2000" dirty="0" smtClean="0"/>
              <a:t>Use the multiple attribute to allow the user to select more than one value:</a:t>
            </a:r>
          </a:p>
          <a:p>
            <a:pPr lvl="1"/>
            <a:r>
              <a:rPr lang="en-US" sz="2100" b="1" dirty="0" smtClean="0"/>
              <a:t>The &lt;</a:t>
            </a:r>
            <a:r>
              <a:rPr lang="en-US" sz="2100" b="1" dirty="0" err="1" smtClean="0"/>
              <a:t>textarea</a:t>
            </a:r>
            <a:r>
              <a:rPr lang="en-US" sz="2100" b="1" dirty="0" smtClean="0"/>
              <a:t>&gt; Element</a:t>
            </a:r>
          </a:p>
          <a:p>
            <a:pPr lvl="1"/>
            <a:r>
              <a:rPr lang="en-US" sz="2100" dirty="0" smtClean="0"/>
              <a:t>The &lt;</a:t>
            </a:r>
            <a:r>
              <a:rPr lang="en-US" sz="2100" dirty="0" err="1" smtClean="0"/>
              <a:t>textarea</a:t>
            </a:r>
            <a:r>
              <a:rPr lang="en-US" sz="2100" dirty="0" smtClean="0"/>
              <a:t>&gt; element defines a multi-line input field (a text area):</a:t>
            </a:r>
          </a:p>
          <a:p>
            <a:pPr lvl="1"/>
            <a:r>
              <a:rPr lang="en-US" sz="2100" b="1" dirty="0" smtClean="0"/>
              <a:t>The &lt;button&gt; Element</a:t>
            </a:r>
          </a:p>
          <a:p>
            <a:pPr lvl="1"/>
            <a:r>
              <a:rPr lang="en-US" sz="2100" dirty="0" smtClean="0"/>
              <a:t>The &lt;button&gt; element defines a clickable button:</a:t>
            </a:r>
          </a:p>
          <a:p>
            <a:pPr lvl="1"/>
            <a:endParaRPr lang="en-US" sz="2100" dirty="0" smtClean="0"/>
          </a:p>
          <a:p>
            <a:pPr lvl="1"/>
            <a:endParaRPr lang="en-US" sz="2000" dirty="0" smtClean="0"/>
          </a:p>
          <a:p>
            <a:pPr lvl="1"/>
            <a:endParaRPr lang="en-US" sz="2000" dirty="0" smtClean="0"/>
          </a:p>
          <a:p>
            <a:pPr lvl="1" algn="just"/>
            <a:endParaRPr lang="en-US" sz="2000" dirty="0" smtClean="0"/>
          </a:p>
          <a:p>
            <a:pPr lvl="1"/>
            <a:endParaRPr lang="en-US" sz="2000" dirty="0" smtClean="0"/>
          </a:p>
          <a:p>
            <a:pPr lvl="1"/>
            <a:endParaRPr lang="en-US" sz="2000" dirty="0" smtClean="0"/>
          </a:p>
          <a:p>
            <a:pPr lvl="1"/>
            <a:endParaRPr lang="en-US" sz="2000" dirty="0" smtClean="0"/>
          </a:p>
          <a:p>
            <a:endParaRPr lang="en-US" sz="24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lvl="1">
              <a:buNone/>
            </a:pPr>
            <a:endParaRPr lang="en-US" sz="4800" b="1" dirty="0" smtClean="0">
              <a:latin typeface="Arial" pitchFamily="34" charset="0"/>
              <a:cs typeface="Arial" pitchFamily="34" charset="0"/>
            </a:endParaRPr>
          </a:p>
          <a:p>
            <a:pPr lvl="1">
              <a:buNone/>
            </a:pPr>
            <a:r>
              <a:rPr lang="en-US" sz="4800" b="1" dirty="0" smtClean="0">
                <a:latin typeface="Arial" pitchFamily="34" charset="0"/>
                <a:cs typeface="Arial" pitchFamily="34" charset="0"/>
              </a:rPr>
              <a:t>				Thank You</a:t>
            </a:r>
            <a:endParaRPr lang="en-US" sz="4800" b="1" dirty="0" smtClean="0">
              <a:latin typeface="Arial" pitchFamily="34" charset="0"/>
              <a:cs typeface="Arial" pitchFamily="34" charset="0"/>
            </a:endParaRPr>
          </a:p>
          <a:p>
            <a:pPr lvl="1"/>
            <a:endParaRPr lang="en-US" sz="2000" dirty="0" smtClean="0"/>
          </a:p>
          <a:p>
            <a:pPr lvl="1"/>
            <a:endParaRPr lang="en-US" sz="2000" dirty="0" smtClean="0"/>
          </a:p>
          <a:p>
            <a:pPr lvl="1" algn="just"/>
            <a:endParaRPr lang="en-US" sz="2000" dirty="0" smtClean="0"/>
          </a:p>
          <a:p>
            <a:pPr lvl="1"/>
            <a:endParaRPr lang="en-US" sz="2000" dirty="0" smtClean="0"/>
          </a:p>
          <a:p>
            <a:pPr lvl="1"/>
            <a:endParaRPr lang="en-US" sz="2000" dirty="0" smtClean="0"/>
          </a:p>
          <a:p>
            <a:pPr lvl="1"/>
            <a:endParaRPr lang="en-US" sz="2000" dirty="0" smtClean="0"/>
          </a:p>
          <a:p>
            <a:endParaRPr lang="en-US" sz="24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Editors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An HTML editor is a computer program for editing HTML, the markup of a webpage. Although the HTML markup a web page can be written with any text editor, specialized HTML editors can offer convenience and added functionality. For example, many HTML editors handle not only HTML, but also related technologies such as CSS, XML and JavaScript or </a:t>
            </a:r>
            <a:r>
              <a:rPr lang="en-US" dirty="0" err="1" smtClean="0"/>
              <a:t>ECMAScript</a:t>
            </a:r>
            <a:r>
              <a:rPr lang="en-US" dirty="0" smtClean="0"/>
              <a:t>. </a:t>
            </a:r>
          </a:p>
          <a:p>
            <a:endParaRPr lang="en-US" dirty="0"/>
          </a:p>
          <a:p>
            <a:pPr algn="just"/>
            <a:r>
              <a:rPr lang="en-US" dirty="0"/>
              <a:t>Web pages can be created and modified by using professional HTML editors</a:t>
            </a:r>
            <a:r>
              <a:rPr lang="en-US" dirty="0" smtClean="0"/>
              <a:t>.</a:t>
            </a:r>
          </a:p>
          <a:p>
            <a:pPr algn="just"/>
            <a:r>
              <a:rPr lang="en-US" dirty="0" smtClean="0"/>
              <a:t>However; </a:t>
            </a:r>
            <a:r>
              <a:rPr lang="en-US" dirty="0"/>
              <a:t>for learning HTML </a:t>
            </a:r>
            <a:r>
              <a:rPr lang="en-US" dirty="0" smtClean="0"/>
              <a:t>a </a:t>
            </a:r>
            <a:r>
              <a:rPr lang="en-US" dirty="0"/>
              <a:t>simple text editor like Notepad (PC) </a:t>
            </a:r>
            <a:r>
              <a:rPr lang="en-US" dirty="0" smtClean="0"/>
              <a:t>can be used.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pPr>
              <a:buNone/>
            </a:pPr>
            <a:r>
              <a:rPr lang="en-US" dirty="0"/>
              <a:t>HTML Documents</a:t>
            </a:r>
          </a:p>
          <a:p>
            <a:r>
              <a:rPr lang="en-US" sz="2400" dirty="0"/>
              <a:t>All HTML documents must start with a document type declaration: &lt;!DOCTYPE html&gt;.</a:t>
            </a:r>
          </a:p>
          <a:p>
            <a:r>
              <a:rPr lang="en-US" sz="2400" dirty="0"/>
              <a:t>The HTML document itself begins with &lt;html&gt; and </a:t>
            </a:r>
            <a:r>
              <a:rPr lang="en-US" sz="2400" dirty="0" smtClean="0"/>
              <a:t>ends with</a:t>
            </a:r>
            <a:r>
              <a:rPr lang="en-US" sz="2400" dirty="0"/>
              <a:t> &lt;/html&gt;.</a:t>
            </a:r>
          </a:p>
          <a:p>
            <a:r>
              <a:rPr lang="en-US" sz="2400" dirty="0"/>
              <a:t>The visible part of the HTML document </a:t>
            </a:r>
            <a:r>
              <a:rPr lang="en-US" sz="2400" dirty="0" smtClean="0"/>
              <a:t>is between</a:t>
            </a:r>
            <a:r>
              <a:rPr lang="en-US" sz="2400" dirty="0"/>
              <a:t> &lt;body&gt; and &lt;/body</a:t>
            </a:r>
            <a:r>
              <a:rPr lang="en-US" sz="2400" dirty="0" smtClean="0"/>
              <a:t>&gt;.</a:t>
            </a:r>
          </a:p>
          <a:p>
            <a:endParaRPr lang="en-US" sz="2400" dirty="0"/>
          </a:p>
          <a:p>
            <a:pPr>
              <a:buNone/>
            </a:pPr>
            <a:r>
              <a:rPr lang="en-US" dirty="0"/>
              <a:t>HTML Headings</a:t>
            </a:r>
          </a:p>
          <a:p>
            <a:r>
              <a:rPr lang="en-US" sz="2400" dirty="0"/>
              <a:t>HTML headings are defined with the &lt;h1&gt; to &lt;h6&gt; tags.</a:t>
            </a:r>
          </a:p>
          <a:p>
            <a:r>
              <a:rPr lang="en-US" sz="2400" dirty="0"/>
              <a:t>&lt;h1&gt; defines the most important heading. &lt;h6&gt; defines the least important heading</a:t>
            </a:r>
          </a:p>
          <a:p>
            <a:endParaRPr lang="en-US" sz="2400"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 … Contd.</a:t>
            </a:r>
            <a:endParaRPr lang="en-US"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a:buNone/>
            </a:pPr>
            <a:r>
              <a:rPr lang="en-US" dirty="0"/>
              <a:t>HTML Paragraphs</a:t>
            </a:r>
          </a:p>
          <a:p>
            <a:pPr>
              <a:buNone/>
            </a:pPr>
            <a:r>
              <a:rPr lang="en-US" sz="2400" dirty="0"/>
              <a:t>HTML paragraphs are defined with the &lt;p&gt; tag:</a:t>
            </a:r>
          </a:p>
          <a:p>
            <a:pPr>
              <a:buNone/>
            </a:pPr>
            <a:r>
              <a:rPr lang="en-US" sz="2400" dirty="0" smtClean="0"/>
              <a:t>Example</a:t>
            </a:r>
          </a:p>
          <a:p>
            <a:pPr>
              <a:buNone/>
            </a:pPr>
            <a:r>
              <a:rPr lang="en-US" sz="2400" dirty="0" smtClean="0"/>
              <a:t>&lt;p&gt;This </a:t>
            </a:r>
            <a:r>
              <a:rPr lang="en-US" sz="2400" dirty="0"/>
              <a:t>is a paragraph.&lt;/p&gt;</a:t>
            </a:r>
            <a:r>
              <a:rPr lang="en-US" dirty="0"/>
              <a:t/>
            </a:r>
            <a:br>
              <a:rPr lang="en-US" dirty="0"/>
            </a:br>
            <a:endParaRPr lang="en-US" dirty="0"/>
          </a:p>
          <a:p>
            <a:pPr>
              <a:buNone/>
            </a:pPr>
            <a:r>
              <a:rPr lang="en-US" dirty="0"/>
              <a:t>HTML Links</a:t>
            </a:r>
          </a:p>
          <a:p>
            <a:pPr>
              <a:buNone/>
            </a:pPr>
            <a:r>
              <a:rPr lang="en-US" sz="2400" dirty="0"/>
              <a:t>HTML links are defined with the &lt;a&gt; tag:</a:t>
            </a:r>
          </a:p>
          <a:p>
            <a:pPr>
              <a:buNone/>
            </a:pPr>
            <a:r>
              <a:rPr lang="en-US" sz="2400" dirty="0"/>
              <a:t>Example</a:t>
            </a:r>
          </a:p>
          <a:p>
            <a:pPr>
              <a:buNone/>
            </a:pPr>
            <a:r>
              <a:rPr lang="en-US" sz="2400" dirty="0"/>
              <a:t>&lt;a </a:t>
            </a:r>
            <a:r>
              <a:rPr lang="en-US" sz="2400" dirty="0" err="1"/>
              <a:t>href</a:t>
            </a:r>
            <a:r>
              <a:rPr lang="en-US" sz="2400" dirty="0"/>
              <a:t>="https://www.w3schools.com"&gt;This is a link&lt;/a</a:t>
            </a:r>
            <a:r>
              <a:rPr lang="en-US" sz="2400" dirty="0" smtClean="0"/>
              <a:t>&gt;</a:t>
            </a:r>
          </a:p>
          <a:p>
            <a:pPr>
              <a:buNone/>
            </a:pPr>
            <a:r>
              <a:rPr lang="en-US" sz="2400" dirty="0"/>
              <a:t>The link's destination is specified in the </a:t>
            </a:r>
            <a:r>
              <a:rPr lang="en-US" sz="2400" dirty="0" err="1" smtClean="0"/>
              <a:t>href</a:t>
            </a:r>
            <a:r>
              <a:rPr lang="en-US" sz="2400" dirty="0"/>
              <a:t> attribute. </a:t>
            </a:r>
          </a:p>
          <a:p>
            <a:endParaRPr lang="en-US" sz="2400"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 … Contd.</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20000"/>
          </a:bodyPr>
          <a:lstStyle/>
          <a:p>
            <a:pPr>
              <a:buNone/>
            </a:pPr>
            <a:r>
              <a:rPr lang="en-US" dirty="0"/>
              <a:t>HTML Images</a:t>
            </a:r>
          </a:p>
          <a:p>
            <a:pPr>
              <a:buNone/>
            </a:pPr>
            <a:r>
              <a:rPr lang="en-US" sz="2400" dirty="0"/>
              <a:t>HTML images are defined with the &lt;</a:t>
            </a:r>
            <a:r>
              <a:rPr lang="en-US" sz="2400" dirty="0" err="1"/>
              <a:t>img</a:t>
            </a:r>
            <a:r>
              <a:rPr lang="en-US" sz="2400" dirty="0"/>
              <a:t>&gt; tag.</a:t>
            </a:r>
          </a:p>
          <a:p>
            <a:pPr>
              <a:buNone/>
            </a:pPr>
            <a:r>
              <a:rPr lang="en-US" sz="2400" dirty="0"/>
              <a:t>The source file (</a:t>
            </a:r>
            <a:r>
              <a:rPr lang="en-US" sz="2400" dirty="0" err="1"/>
              <a:t>src</a:t>
            </a:r>
            <a:r>
              <a:rPr lang="en-US" sz="2400" dirty="0"/>
              <a:t>), alternative text (alt), width, and height </a:t>
            </a:r>
            <a:r>
              <a:rPr lang="en-US" sz="2400" dirty="0" smtClean="0"/>
              <a:t>are </a:t>
            </a:r>
          </a:p>
          <a:p>
            <a:pPr>
              <a:buNone/>
            </a:pPr>
            <a:r>
              <a:rPr lang="en-US" sz="2400" dirty="0" smtClean="0"/>
              <a:t>provided </a:t>
            </a:r>
            <a:r>
              <a:rPr lang="en-US" sz="2400" dirty="0"/>
              <a:t>as attributes:</a:t>
            </a:r>
          </a:p>
          <a:p>
            <a:pPr>
              <a:buNone/>
            </a:pPr>
            <a:r>
              <a:rPr lang="en-US" sz="2400" dirty="0"/>
              <a:t>Example</a:t>
            </a:r>
          </a:p>
          <a:p>
            <a:pPr>
              <a:buNone/>
            </a:pPr>
            <a:r>
              <a:rPr lang="en-US" sz="2400" dirty="0"/>
              <a:t>&lt;</a:t>
            </a:r>
            <a:r>
              <a:rPr lang="en-US" sz="2400" dirty="0" err="1"/>
              <a:t>img</a:t>
            </a:r>
            <a:r>
              <a:rPr lang="en-US" sz="2400" dirty="0"/>
              <a:t> </a:t>
            </a:r>
            <a:r>
              <a:rPr lang="en-US" sz="2400" dirty="0" err="1"/>
              <a:t>src</a:t>
            </a:r>
            <a:r>
              <a:rPr lang="en-US" sz="2400" dirty="0"/>
              <a:t>="w3schools.jpg" alt="W3Schools.com" width="104" height="</a:t>
            </a:r>
            <a:r>
              <a:rPr lang="en-US" sz="2400" dirty="0" smtClean="0"/>
              <a:t>1</a:t>
            </a:r>
          </a:p>
          <a:p>
            <a:pPr>
              <a:buNone/>
            </a:pPr>
            <a:r>
              <a:rPr lang="en-US" sz="2400" dirty="0" smtClean="0"/>
              <a:t>42</a:t>
            </a:r>
            <a:r>
              <a:rPr lang="en-US" sz="2400" dirty="0"/>
              <a:t>"&gt;</a:t>
            </a:r>
          </a:p>
          <a:p>
            <a:pPr>
              <a:buNone/>
            </a:pPr>
            <a:endParaRPr lang="en-US" dirty="0"/>
          </a:p>
          <a:p>
            <a:pPr>
              <a:buNone/>
            </a:pPr>
            <a:r>
              <a:rPr lang="en-US" dirty="0"/>
              <a:t>HTML Buttons</a:t>
            </a:r>
          </a:p>
          <a:p>
            <a:pPr>
              <a:buNone/>
            </a:pPr>
            <a:r>
              <a:rPr lang="en-US" sz="2400" dirty="0"/>
              <a:t>HTML buttons are defined with the &lt;button&gt; tag:</a:t>
            </a:r>
          </a:p>
          <a:p>
            <a:pPr>
              <a:buNone/>
            </a:pPr>
            <a:r>
              <a:rPr lang="en-US" sz="2400" dirty="0"/>
              <a:t>Example</a:t>
            </a:r>
          </a:p>
          <a:p>
            <a:pPr>
              <a:buNone/>
            </a:pPr>
            <a:r>
              <a:rPr lang="en-US" sz="2400" dirty="0"/>
              <a:t>&lt;button&gt;Click me&lt;/button&gt;</a:t>
            </a:r>
          </a:p>
          <a:p>
            <a:endParaRPr lang="en-US" sz="2400"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 … Contd.</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a:buNone/>
            </a:pPr>
            <a:r>
              <a:rPr lang="en-US" dirty="0"/>
              <a:t>HTML Lists</a:t>
            </a:r>
          </a:p>
          <a:p>
            <a:pPr>
              <a:buNone/>
            </a:pPr>
            <a:r>
              <a:rPr lang="en-US" sz="2400" dirty="0"/>
              <a:t>HTML lists are defined with the &lt;</a:t>
            </a:r>
            <a:r>
              <a:rPr lang="en-US" sz="2400" dirty="0" err="1"/>
              <a:t>ul</a:t>
            </a:r>
            <a:r>
              <a:rPr lang="en-US" sz="2400" dirty="0"/>
              <a:t>&gt; (unordered/bullet list) or </a:t>
            </a:r>
            <a:endParaRPr lang="en-US" sz="2400" dirty="0" smtClean="0"/>
          </a:p>
          <a:p>
            <a:pPr>
              <a:buNone/>
            </a:pPr>
            <a:r>
              <a:rPr lang="en-US" sz="2400" dirty="0" smtClean="0"/>
              <a:t>the</a:t>
            </a:r>
            <a:r>
              <a:rPr lang="en-US" sz="2400" dirty="0"/>
              <a:t> &lt;</a:t>
            </a:r>
            <a:r>
              <a:rPr lang="en-US" sz="2400" dirty="0" err="1"/>
              <a:t>ol</a:t>
            </a:r>
            <a:r>
              <a:rPr lang="en-US" sz="2400" dirty="0"/>
              <a:t>&gt; (ordered/numbered list) tag, followed by &lt;</a:t>
            </a:r>
            <a:r>
              <a:rPr lang="en-US" sz="2400" dirty="0" err="1"/>
              <a:t>li</a:t>
            </a:r>
            <a:r>
              <a:rPr lang="en-US" sz="2400" dirty="0"/>
              <a:t>&gt; tags (list </a:t>
            </a:r>
            <a:endParaRPr lang="en-US" sz="2400" dirty="0" smtClean="0"/>
          </a:p>
          <a:p>
            <a:pPr>
              <a:buNone/>
            </a:pPr>
            <a:r>
              <a:rPr lang="en-US" sz="2400" dirty="0" smtClean="0"/>
              <a:t>items</a:t>
            </a:r>
            <a:r>
              <a:rPr lang="en-US" sz="2400" dirty="0"/>
              <a:t>):</a:t>
            </a:r>
          </a:p>
          <a:p>
            <a:pPr>
              <a:buNone/>
            </a:pPr>
            <a:r>
              <a:rPr lang="en-US" sz="2400" dirty="0" smtClean="0"/>
              <a:t>Example</a:t>
            </a:r>
            <a:endParaRPr lang="en-US" sz="2400" dirty="0"/>
          </a:p>
          <a:p>
            <a:pPr>
              <a:buNone/>
            </a:pPr>
            <a:r>
              <a:rPr lang="en-US" sz="2400" dirty="0"/>
              <a:t>&lt;</a:t>
            </a:r>
            <a:r>
              <a:rPr lang="en-US" sz="2400" dirty="0" err="1"/>
              <a:t>ul</a:t>
            </a:r>
            <a:r>
              <a:rPr lang="en-US" sz="2400" dirty="0"/>
              <a:t>&gt;</a:t>
            </a:r>
            <a:br>
              <a:rPr lang="en-US" sz="2400" dirty="0"/>
            </a:br>
            <a:r>
              <a:rPr lang="en-US" sz="2400" dirty="0"/>
              <a:t>  &lt;</a:t>
            </a:r>
            <a:r>
              <a:rPr lang="en-US" sz="2400" dirty="0" err="1"/>
              <a:t>li</a:t>
            </a:r>
            <a:r>
              <a:rPr lang="en-US" sz="2400" dirty="0"/>
              <a:t>&gt;Coffee&lt;/</a:t>
            </a:r>
            <a:r>
              <a:rPr lang="en-US" sz="2400" dirty="0" err="1"/>
              <a:t>li</a:t>
            </a:r>
            <a:r>
              <a:rPr lang="en-US" sz="2400" dirty="0"/>
              <a:t>&gt;</a:t>
            </a:r>
            <a:br>
              <a:rPr lang="en-US" sz="2400" dirty="0"/>
            </a:br>
            <a:r>
              <a:rPr lang="en-US" sz="2400" dirty="0"/>
              <a:t>  &lt;</a:t>
            </a:r>
            <a:r>
              <a:rPr lang="en-US" sz="2400" dirty="0" err="1"/>
              <a:t>li</a:t>
            </a:r>
            <a:r>
              <a:rPr lang="en-US" sz="2400" dirty="0"/>
              <a:t>&gt;Tea&lt;/</a:t>
            </a:r>
            <a:r>
              <a:rPr lang="en-US" sz="2400" dirty="0" err="1"/>
              <a:t>li</a:t>
            </a:r>
            <a:r>
              <a:rPr lang="en-US" sz="2400" dirty="0"/>
              <a:t>&gt;</a:t>
            </a:r>
            <a:br>
              <a:rPr lang="en-US" sz="2400" dirty="0"/>
            </a:br>
            <a:r>
              <a:rPr lang="en-US" sz="2400" dirty="0"/>
              <a:t>  &lt;</a:t>
            </a:r>
            <a:r>
              <a:rPr lang="en-US" sz="2400" dirty="0" err="1"/>
              <a:t>li</a:t>
            </a:r>
            <a:r>
              <a:rPr lang="en-US" sz="2400" dirty="0"/>
              <a:t>&gt;Milk&lt;/</a:t>
            </a:r>
            <a:r>
              <a:rPr lang="en-US" sz="2400" dirty="0" err="1"/>
              <a:t>li</a:t>
            </a:r>
            <a:r>
              <a:rPr lang="en-US" sz="2400" dirty="0" smtClean="0"/>
              <a:t>&gt;</a:t>
            </a:r>
          </a:p>
          <a:p>
            <a:pPr>
              <a:buNone/>
            </a:pPr>
            <a:r>
              <a:rPr lang="en-US" sz="2400" dirty="0" smtClean="0"/>
              <a:t>&lt;/</a:t>
            </a:r>
            <a:r>
              <a:rPr lang="en-US" sz="2400" dirty="0" err="1"/>
              <a:t>ul</a:t>
            </a:r>
            <a:r>
              <a:rPr lang="en-US" sz="2400" dirty="0"/>
              <a:t>&gt;</a:t>
            </a:r>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a:buNone/>
            </a:pPr>
            <a:r>
              <a:rPr lang="en-US" sz="2400" dirty="0" smtClean="0"/>
              <a:t>An HTML element usually consists of a start tag and end tag, with </a:t>
            </a:r>
          </a:p>
          <a:p>
            <a:pPr>
              <a:buNone/>
            </a:pPr>
            <a:r>
              <a:rPr lang="en-US" sz="2400" dirty="0" smtClean="0"/>
              <a:t>the content inserted in between:</a:t>
            </a:r>
          </a:p>
          <a:p>
            <a:r>
              <a:rPr lang="en-US" sz="2400" dirty="0" smtClean="0"/>
              <a:t>&lt;</a:t>
            </a:r>
            <a:r>
              <a:rPr lang="en-US" sz="2400" dirty="0" err="1" smtClean="0"/>
              <a:t>tagname</a:t>
            </a:r>
            <a:r>
              <a:rPr lang="en-US" sz="2400" dirty="0" smtClean="0"/>
              <a:t>&gt;Content goes here...&lt;/</a:t>
            </a:r>
            <a:r>
              <a:rPr lang="en-US" sz="2400" dirty="0" err="1" smtClean="0"/>
              <a:t>tagname</a:t>
            </a:r>
            <a:r>
              <a:rPr lang="en-US" sz="2400" dirty="0" smtClean="0"/>
              <a:t>&gt;</a:t>
            </a:r>
          </a:p>
          <a:p>
            <a:pPr>
              <a:buNone/>
            </a:pPr>
            <a:r>
              <a:rPr lang="en-US" sz="2400" dirty="0" smtClean="0"/>
              <a:t>The HTML </a:t>
            </a:r>
            <a:r>
              <a:rPr lang="en-US" sz="2400" b="1" dirty="0" smtClean="0"/>
              <a:t>element</a:t>
            </a:r>
            <a:r>
              <a:rPr lang="en-US" sz="2400" dirty="0" smtClean="0"/>
              <a:t> is everything from the start tag to the end tag.</a:t>
            </a:r>
          </a:p>
          <a:p>
            <a:pPr>
              <a:buNone/>
            </a:pPr>
            <a:r>
              <a:rPr lang="en-US" sz="2400" dirty="0" smtClean="0"/>
              <a:t>HTML elements with no content are called empty elements. </a:t>
            </a:r>
          </a:p>
          <a:p>
            <a:pPr>
              <a:buNone/>
            </a:pPr>
            <a:r>
              <a:rPr lang="en-US" sz="2400" dirty="0" smtClean="0"/>
              <a:t>Empty elements do not have an end tag, such as the </a:t>
            </a:r>
            <a:r>
              <a:rPr lang="en-US" sz="2400" b="1" dirty="0" smtClean="0"/>
              <a:t>&lt;</a:t>
            </a:r>
            <a:r>
              <a:rPr lang="en-US" sz="2400" b="1" dirty="0" err="1" smtClean="0"/>
              <a:t>br</a:t>
            </a:r>
            <a:r>
              <a:rPr lang="en-US" sz="2400" b="1" dirty="0" smtClean="0"/>
              <a:t>&gt; </a:t>
            </a:r>
            <a:r>
              <a:rPr lang="en-US" sz="2400" dirty="0" smtClean="0"/>
              <a:t>element </a:t>
            </a:r>
          </a:p>
          <a:p>
            <a:pPr>
              <a:buNone/>
            </a:pPr>
            <a:r>
              <a:rPr lang="en-US" sz="2400" dirty="0" smtClean="0"/>
              <a:t>(which indicates a line break).</a:t>
            </a:r>
          </a:p>
          <a:p>
            <a:pPr>
              <a:buNone/>
            </a:pPr>
            <a:r>
              <a:rPr lang="en-US" dirty="0" smtClean="0"/>
              <a:t>Nested HTML Elements</a:t>
            </a:r>
          </a:p>
          <a:p>
            <a:r>
              <a:rPr lang="en-US" sz="2400" dirty="0" smtClean="0"/>
              <a:t>HTML elements can be nested (elements can contain elements).</a:t>
            </a:r>
          </a:p>
          <a:p>
            <a:r>
              <a:rPr lang="en-US" sz="2400" dirty="0" smtClean="0"/>
              <a:t>All HTML documents consist of nested HTML elements.</a:t>
            </a:r>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1089</Words>
  <Application>Microsoft Office PowerPoint</Application>
  <PresentationFormat>On-screen Show (4:3)</PresentationFormat>
  <Paragraphs>528</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HTML</vt:lpstr>
      <vt:lpstr>HTML - Introduction</vt:lpstr>
      <vt:lpstr>HTML - Example</vt:lpstr>
      <vt:lpstr>HTML Editors</vt:lpstr>
      <vt:lpstr>HTML Basic</vt:lpstr>
      <vt:lpstr>HTML Basic … Contd.</vt:lpstr>
      <vt:lpstr>HTML Basic … Contd.</vt:lpstr>
      <vt:lpstr>HTML Basic … Contd.</vt:lpstr>
      <vt:lpstr>HTML Elements</vt:lpstr>
      <vt:lpstr>HTML Elements Contd…</vt:lpstr>
      <vt:lpstr>HTML Elements Contd…</vt:lpstr>
      <vt:lpstr>HTML Tables</vt:lpstr>
      <vt:lpstr>HTML Blocks</vt:lpstr>
      <vt:lpstr>HTML Inline Elements</vt:lpstr>
      <vt:lpstr>HTML List</vt:lpstr>
      <vt:lpstr>HTML List Contd…</vt:lpstr>
      <vt:lpstr>HTML Layout Elements</vt:lpstr>
      <vt:lpstr>HTML Attributes</vt:lpstr>
      <vt:lpstr>Various HTML Attributes </vt:lpstr>
      <vt:lpstr>Various HTML Attributes Contd… </vt:lpstr>
      <vt:lpstr>CSS</vt:lpstr>
      <vt:lpstr>CSS contd…</vt:lpstr>
      <vt:lpstr>CSS contd…</vt:lpstr>
      <vt:lpstr>iFrame</vt:lpstr>
      <vt:lpstr>iFrame Contd…</vt:lpstr>
      <vt:lpstr>HTML Color</vt:lpstr>
      <vt:lpstr>HTML Color Contd…</vt:lpstr>
      <vt:lpstr>HTML Forms</vt:lpstr>
      <vt:lpstr>HTML Forms Contd…</vt:lpstr>
      <vt:lpstr>HTML Forms Contd…</vt:lpstr>
      <vt:lpstr>HTML Forms Contd…</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Kauvtuv</dc:creator>
  <cp:lastModifiedBy>UEM</cp:lastModifiedBy>
  <cp:revision>155</cp:revision>
  <dcterms:created xsi:type="dcterms:W3CDTF">2018-07-10T16:01:06Z</dcterms:created>
  <dcterms:modified xsi:type="dcterms:W3CDTF">2018-08-01T06:01:41Z</dcterms:modified>
</cp:coreProperties>
</file>