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90" r:id="rId4"/>
    <p:sldId id="291" r:id="rId5"/>
    <p:sldId id="292" r:id="rId6"/>
    <p:sldId id="300" r:id="rId7"/>
    <p:sldId id="301" r:id="rId8"/>
    <p:sldId id="293" r:id="rId9"/>
    <p:sldId id="294" r:id="rId10"/>
    <p:sldId id="295" r:id="rId11"/>
    <p:sldId id="296" r:id="rId12"/>
    <p:sldId id="297" r:id="rId13"/>
    <p:sldId id="298" r:id="rId14"/>
    <p:sldId id="299" r:id="rId15"/>
    <p:sldId id="302" r:id="rId16"/>
    <p:sldId id="303" r:id="rId17"/>
    <p:sldId id="304" r:id="rId18"/>
    <p:sldId id="305" r:id="rId19"/>
    <p:sldId id="306" r:id="rId20"/>
    <p:sldId id="307" r:id="rId21"/>
    <p:sldId id="308" r:id="rId22"/>
    <p:sldId id="309" r:id="rId23"/>
    <p:sldId id="310" r:id="rId24"/>
    <p:sldId id="311" r:id="rId25"/>
    <p:sldId id="312" r:id="rId26"/>
    <p:sldId id="319" r:id="rId27"/>
    <p:sldId id="320" r:id="rId28"/>
    <p:sldId id="321" r:id="rId29"/>
    <p:sldId id="313" r:id="rId30"/>
    <p:sldId id="314" r:id="rId31"/>
    <p:sldId id="315" r:id="rId32"/>
    <p:sldId id="316" r:id="rId33"/>
    <p:sldId id="317" r:id="rId34"/>
    <p:sldId id="31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190" autoAdjust="0"/>
  </p:normalViewPr>
  <p:slideViewPr>
    <p:cSldViewPr>
      <p:cViewPr>
        <p:scale>
          <a:sx n="72" d="100"/>
          <a:sy n="72" d="100"/>
        </p:scale>
        <p:origin x="-1230" y="4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38D9EF-CF40-48FA-B483-F44FBCC3E50A}" type="datetimeFigureOut">
              <a:rPr lang="en-US" smtClean="0"/>
              <a:pPr/>
              <a:t>10/31/2018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D2005C-DA45-40F0-B8D1-990E6524B8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Named Character Entities: Example:</a:t>
            </a:r>
          </a:p>
          <a:p>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Aacute</a:t>
            </a:r>
            <a:r>
              <a:rPr lang="en-US" sz="1200" b="0" i="0" kern="1200" dirty="0" smtClean="0">
                <a:solidFill>
                  <a:schemeClr val="tx1"/>
                </a:solidFill>
                <a:latin typeface="+mn-lt"/>
                <a:ea typeface="+mn-ea"/>
                <a:cs typeface="+mn-cs"/>
              </a:rPr>
              <a:t>' represents capital  character A` with  acute accent.</a:t>
            </a:r>
          </a:p>
          <a:p>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ugrave</a:t>
            </a:r>
            <a:r>
              <a:rPr lang="en-US" sz="1200" b="0" i="0" kern="1200" dirty="0" smtClean="0">
                <a:solidFill>
                  <a:schemeClr val="tx1"/>
                </a:solidFill>
                <a:latin typeface="+mn-lt"/>
                <a:ea typeface="+mn-ea"/>
                <a:cs typeface="+mn-cs"/>
              </a:rPr>
              <a:t>' represents the small  u` with grave accent.</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Internal DTD: </a:t>
            </a:r>
            <a:r>
              <a:rPr lang="en-US" sz="1200" b="0" i="0" kern="1200" dirty="0" smtClean="0">
                <a:solidFill>
                  <a:schemeClr val="tx1"/>
                </a:solidFill>
                <a:latin typeface="+mn-lt"/>
                <a:ea typeface="+mn-ea"/>
                <a:cs typeface="+mn-cs"/>
              </a:rPr>
              <a:t>To an internal DTD, </a:t>
            </a:r>
            <a:r>
              <a:rPr lang="en-US" sz="1200" b="0" i="1" kern="1200" dirty="0" smtClean="0">
                <a:solidFill>
                  <a:schemeClr val="tx1"/>
                </a:solidFill>
                <a:latin typeface="+mn-lt"/>
                <a:ea typeface="+mn-ea"/>
                <a:cs typeface="+mn-cs"/>
              </a:rPr>
              <a:t>standalone</a:t>
            </a:r>
            <a:r>
              <a:rPr lang="en-US" sz="1200" b="0" i="0" kern="1200" dirty="0" smtClean="0">
                <a:solidFill>
                  <a:schemeClr val="tx1"/>
                </a:solidFill>
                <a:latin typeface="+mn-lt"/>
                <a:ea typeface="+mn-ea"/>
                <a:cs typeface="+mn-cs"/>
              </a:rPr>
              <a:t> attribute in XML declaration must be set to </a:t>
            </a:r>
            <a:r>
              <a:rPr lang="en-US" sz="1200" b="1" i="0" kern="1200" dirty="0" smtClean="0">
                <a:solidFill>
                  <a:schemeClr val="tx1"/>
                </a:solidFill>
                <a:latin typeface="+mn-lt"/>
                <a:ea typeface="+mn-ea"/>
                <a:cs typeface="+mn-cs"/>
              </a:rPr>
              <a:t>yes</a:t>
            </a:r>
            <a:r>
              <a:rPr lang="en-US" sz="1200" b="0" i="0" kern="1200" dirty="0" smtClean="0">
                <a:solidFill>
                  <a:schemeClr val="tx1"/>
                </a:solidFill>
                <a:latin typeface="+mn-lt"/>
                <a:ea typeface="+mn-ea"/>
                <a:cs typeface="+mn-cs"/>
              </a:rPr>
              <a:t>. This means, the declaration works independent of an external source.</a:t>
            </a:r>
          </a:p>
          <a:p>
            <a:r>
              <a:rPr lang="en-US" sz="1200" b="1" i="0" kern="1200" dirty="0" smtClean="0">
                <a:solidFill>
                  <a:schemeClr val="tx1"/>
                </a:solidFill>
                <a:latin typeface="+mn-lt"/>
                <a:ea typeface="+mn-ea"/>
                <a:cs typeface="+mn-cs"/>
              </a:rPr>
              <a:t>External DTD: </a:t>
            </a:r>
            <a:r>
              <a:rPr lang="en-US" sz="1200" b="0" i="0" kern="1200" dirty="0" smtClean="0">
                <a:solidFill>
                  <a:schemeClr val="tx1"/>
                </a:solidFill>
                <a:latin typeface="+mn-lt"/>
                <a:ea typeface="+mn-ea"/>
                <a:cs typeface="+mn-cs"/>
              </a:rPr>
              <a:t>They are accessed by specifying the system attributes which may be either the legal </a:t>
            </a:r>
            <a:r>
              <a:rPr lang="en-US" sz="1200" b="0" i="1" kern="1200" dirty="0" smtClean="0">
                <a:solidFill>
                  <a:schemeClr val="tx1"/>
                </a:solidFill>
                <a:latin typeface="+mn-lt"/>
                <a:ea typeface="+mn-ea"/>
                <a:cs typeface="+mn-cs"/>
              </a:rPr>
              <a:t>.</a:t>
            </a:r>
            <a:r>
              <a:rPr lang="en-US" sz="1200" b="0" i="1" kern="1200" dirty="0" err="1" smtClean="0">
                <a:solidFill>
                  <a:schemeClr val="tx1"/>
                </a:solidFill>
                <a:latin typeface="+mn-lt"/>
                <a:ea typeface="+mn-ea"/>
                <a:cs typeface="+mn-cs"/>
              </a:rPr>
              <a:t>dtd</a:t>
            </a:r>
            <a:r>
              <a:rPr lang="en-US" sz="1200" b="0" i="0" kern="1200" dirty="0" smtClean="0">
                <a:solidFill>
                  <a:schemeClr val="tx1"/>
                </a:solidFill>
                <a:latin typeface="+mn-lt"/>
                <a:ea typeface="+mn-ea"/>
                <a:cs typeface="+mn-cs"/>
              </a:rPr>
              <a:t> file or a valid URL. To refer it as external DTD, </a:t>
            </a:r>
            <a:r>
              <a:rPr lang="en-US" sz="1200" b="0" i="1" kern="1200" dirty="0" smtClean="0">
                <a:solidFill>
                  <a:schemeClr val="tx1"/>
                </a:solidFill>
                <a:latin typeface="+mn-lt"/>
                <a:ea typeface="+mn-ea"/>
                <a:cs typeface="+mn-cs"/>
              </a:rPr>
              <a:t>standalone</a:t>
            </a:r>
            <a:r>
              <a:rPr lang="en-US" sz="1200" b="0" i="0" kern="1200" dirty="0" smtClean="0">
                <a:solidFill>
                  <a:schemeClr val="tx1"/>
                </a:solidFill>
                <a:latin typeface="+mn-lt"/>
                <a:ea typeface="+mn-ea"/>
                <a:cs typeface="+mn-cs"/>
              </a:rPr>
              <a:t> attribute in the XML declaration must be set as </a:t>
            </a:r>
            <a:r>
              <a:rPr lang="en-US" sz="1200" b="1" i="0" kern="1200" dirty="0" smtClean="0">
                <a:solidFill>
                  <a:schemeClr val="tx1"/>
                </a:solidFill>
                <a:latin typeface="+mn-lt"/>
                <a:ea typeface="+mn-ea"/>
                <a:cs typeface="+mn-cs"/>
              </a:rPr>
              <a:t>no</a:t>
            </a:r>
            <a:r>
              <a:rPr lang="en-US" sz="1200" b="0" i="0" kern="1200" dirty="0" smtClean="0">
                <a:solidFill>
                  <a:schemeClr val="tx1"/>
                </a:solidFill>
                <a:latin typeface="+mn-lt"/>
                <a:ea typeface="+mn-ea"/>
                <a:cs typeface="+mn-cs"/>
              </a:rPr>
              <a:t>. This means, declaration includes information from the external source.</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dirty="0" smtClean="0"/>
              <a:t>What is a markup language:</a:t>
            </a:r>
            <a:r>
              <a:rPr lang="en-US" sz="1200" b="1" i="1" baseline="0" dirty="0" smtClean="0"/>
              <a:t> </a:t>
            </a:r>
            <a:r>
              <a:rPr lang="en-US" sz="1200" dirty="0" smtClean="0"/>
              <a:t> Markup is information added to a document that enhances its meaning in certain ways, in that it identifies the parts and how they relate to each other. More specifically, a markup language is a set of symbols that can be placed in the text of a document to demarcate and label the parts of that document.</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3D2005C-DA45-40F0-B8D1-990E6524B80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CBA01-DE8A-4CA4-A1DB-8452C9279770}" type="datetimeFigureOut">
              <a:rPr lang="en-US" smtClean="0"/>
              <a:pPr/>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5C8B1-6696-41BF-B065-A954D65FA1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CBA01-DE8A-4CA4-A1DB-8452C9279770}" type="datetimeFigureOut">
              <a:rPr lang="en-US" smtClean="0"/>
              <a:pPr/>
              <a:t>10/31/2018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5C8B1-6696-41BF-B065-A954D65FA1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1771650"/>
          </a:xfrm>
        </p:spPr>
        <p:txBody>
          <a:bodyPr>
            <a:normAutofit/>
          </a:bodyPr>
          <a:lstStyle/>
          <a:p>
            <a:r>
              <a:rPr lang="en-US" dirty="0" smtClean="0"/>
              <a:t>XML</a:t>
            </a:r>
            <a:endParaRPr lang="en-US" dirty="0"/>
          </a:p>
        </p:txBody>
      </p:sp>
      <p:sp>
        <p:nvSpPr>
          <p:cNvPr id="3" name="Subtitle 2"/>
          <p:cNvSpPr>
            <a:spLocks noGrp="1"/>
          </p:cNvSpPr>
          <p:nvPr>
            <p:ph type="subTitle" idx="1"/>
          </p:nvPr>
        </p:nvSpPr>
        <p:spPr/>
        <p:txBody>
          <a:bodyPr/>
          <a:lstStyle/>
          <a:p>
            <a:r>
              <a:rPr lang="en-US" dirty="0" smtClean="0"/>
              <a:t>Kaustuv Bhattacharjee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XML-Syntax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buNone/>
            </a:pPr>
            <a:r>
              <a:rPr lang="en-US" sz="2000" b="1" dirty="0" smtClean="0"/>
              <a:t>Tags and Elements</a:t>
            </a:r>
          </a:p>
          <a:p>
            <a:pPr algn="just"/>
            <a:r>
              <a:rPr lang="en-US" sz="1800" dirty="0" smtClean="0"/>
              <a:t>An XML file is structured by several XML-elements, also called XML-nodes or XML-tags. The names of XML-elements are enclosed in triangular brackets &lt; &gt; as shown below</a:t>
            </a:r>
            <a:r>
              <a:rPr lang="en-US" sz="2400" dirty="0" smtClean="0"/>
              <a:t> − </a:t>
            </a:r>
            <a:r>
              <a:rPr lang="en-US" sz="1800" dirty="0" smtClean="0"/>
              <a:t>&lt;element&gt;</a:t>
            </a:r>
            <a:endParaRPr lang="en-US" sz="1600" dirty="0" smtClean="0"/>
          </a:p>
          <a:p>
            <a:pPr algn="just">
              <a:buNone/>
            </a:pPr>
            <a:r>
              <a:rPr lang="en-US" sz="2000" b="1" dirty="0" smtClean="0"/>
              <a:t>Syntax Rules for Tags and Elements</a:t>
            </a:r>
          </a:p>
          <a:p>
            <a:pPr algn="just"/>
            <a:r>
              <a:rPr lang="en-US" sz="1800" b="1" dirty="0" smtClean="0"/>
              <a:t>Element Syntax</a:t>
            </a:r>
            <a:r>
              <a:rPr lang="en-US" sz="1800" dirty="0" smtClean="0"/>
              <a:t> − Each XML-element needs to be closed either with start or with end elements as shown below −</a:t>
            </a:r>
            <a:r>
              <a:rPr lang="en-US" sz="1600" dirty="0" smtClean="0"/>
              <a:t>&lt;element&gt;....&lt;/element&gt;</a:t>
            </a:r>
          </a:p>
          <a:p>
            <a:pPr algn="just"/>
            <a:r>
              <a:rPr lang="en-US" sz="1800" b="1" dirty="0" smtClean="0"/>
              <a:t>Nesting of Elements −</a:t>
            </a:r>
            <a:r>
              <a:rPr lang="en-US" sz="1800" dirty="0" smtClean="0"/>
              <a:t> An XML-element can contain multiple XML-elements as its children, but the children elements must not overlap. i.e., an end tag of an element must have the same name as that of the most recent unmatched start tag.</a:t>
            </a:r>
          </a:p>
          <a:p>
            <a:pPr lvl="1" algn="just"/>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XML-Syntax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buNone/>
            </a:pPr>
            <a:r>
              <a:rPr lang="en-US" sz="2000" b="1" dirty="0" smtClean="0"/>
              <a:t>Syntax Rules for Tags and Elements (continued)</a:t>
            </a:r>
          </a:p>
          <a:p>
            <a:pPr algn="just">
              <a:buNone/>
            </a:pPr>
            <a:endParaRPr lang="en-US" sz="2000" b="1" dirty="0" smtClean="0"/>
          </a:p>
          <a:p>
            <a:pPr algn="just"/>
            <a:r>
              <a:rPr lang="en-US" sz="1800" b="1" dirty="0" smtClean="0"/>
              <a:t>Root Element</a:t>
            </a:r>
            <a:r>
              <a:rPr lang="en-US" sz="1800" dirty="0" smtClean="0"/>
              <a:t> − An XML document can have only one root element  as shown below:</a:t>
            </a:r>
          </a:p>
          <a:p>
            <a:pPr lvl="1" algn="just"/>
            <a:r>
              <a:rPr lang="es-ES" sz="1400" dirty="0" smtClean="0"/>
              <a:t>&lt;</a:t>
            </a:r>
            <a:r>
              <a:rPr lang="es-ES" sz="1400" dirty="0" err="1" smtClean="0"/>
              <a:t>root</a:t>
            </a:r>
            <a:r>
              <a:rPr lang="es-ES" sz="1400" dirty="0" smtClean="0"/>
              <a:t>&gt;</a:t>
            </a:r>
          </a:p>
          <a:p>
            <a:pPr lvl="2" algn="just"/>
            <a:r>
              <a:rPr lang="es-ES" sz="1000" dirty="0" smtClean="0"/>
              <a:t> &lt;x&gt;...&lt;/x&gt;</a:t>
            </a:r>
          </a:p>
          <a:p>
            <a:pPr lvl="2" algn="just"/>
            <a:r>
              <a:rPr lang="es-ES" sz="1000" dirty="0" smtClean="0"/>
              <a:t> &lt;y&gt;...&lt;/y&gt; </a:t>
            </a:r>
          </a:p>
          <a:p>
            <a:pPr lvl="1" algn="just"/>
            <a:r>
              <a:rPr lang="es-ES" sz="1400" dirty="0" smtClean="0"/>
              <a:t>&lt;/</a:t>
            </a:r>
            <a:r>
              <a:rPr lang="es-ES" sz="1400" dirty="0" err="1" smtClean="0"/>
              <a:t>root</a:t>
            </a:r>
            <a:r>
              <a:rPr lang="es-ES" sz="1400" dirty="0" smtClean="0"/>
              <a:t>&gt;</a:t>
            </a:r>
            <a:endParaRPr lang="en-US" sz="1400" dirty="0" smtClean="0"/>
          </a:p>
          <a:p>
            <a:pPr algn="just"/>
            <a:r>
              <a:rPr lang="en-US" sz="1800" b="1" dirty="0" smtClean="0"/>
              <a:t>Case Sensitivity −</a:t>
            </a:r>
            <a:r>
              <a:rPr lang="en-US" sz="1800" dirty="0" smtClean="0"/>
              <a:t> The names of XML-elements are case-sensitive. That means the name of the start and the end elements need to be exactly in the same case.</a:t>
            </a:r>
          </a:p>
          <a:p>
            <a:pPr algn="just"/>
            <a:r>
              <a:rPr lang="en-US" sz="1800" dirty="0" smtClean="0"/>
              <a:t>For example, </a:t>
            </a:r>
            <a:r>
              <a:rPr lang="en-US" sz="1800" b="1" i="1" dirty="0" smtClean="0"/>
              <a:t>&lt;contact-info&gt;</a:t>
            </a:r>
            <a:r>
              <a:rPr lang="en-US" sz="1800" dirty="0" smtClean="0"/>
              <a:t> is different from </a:t>
            </a:r>
            <a:r>
              <a:rPr lang="en-US" sz="1800" b="1" i="1" dirty="0" smtClean="0"/>
              <a:t>&lt;Contact-Info&gt;</a:t>
            </a:r>
          </a:p>
          <a:p>
            <a:pPr lvl="1" algn="just"/>
            <a:endParaRPr 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XML-Syntax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buNone/>
            </a:pPr>
            <a:r>
              <a:rPr lang="en-US" sz="2000" b="1" dirty="0" smtClean="0"/>
              <a:t>XML Attributes</a:t>
            </a:r>
          </a:p>
          <a:p>
            <a:pPr algn="just"/>
            <a:r>
              <a:rPr lang="en-US" sz="1800" dirty="0" smtClean="0"/>
              <a:t>An </a:t>
            </a:r>
            <a:r>
              <a:rPr lang="en-US" sz="1800" b="1" dirty="0" smtClean="0"/>
              <a:t>attribute</a:t>
            </a:r>
            <a:r>
              <a:rPr lang="en-US" sz="1800" dirty="0" smtClean="0"/>
              <a:t> specifies a single property for the element, using a name/value pair. An XML-element can have one or more attributes. For example −</a:t>
            </a:r>
          </a:p>
          <a:p>
            <a:pPr lvl="1" algn="just"/>
            <a:r>
              <a:rPr lang="en-US" sz="1600" dirty="0" smtClean="0"/>
              <a:t>&lt;a </a:t>
            </a:r>
            <a:r>
              <a:rPr lang="en-US" sz="1600" dirty="0" err="1" smtClean="0"/>
              <a:t>href</a:t>
            </a:r>
            <a:r>
              <a:rPr lang="en-US" sz="1600" dirty="0" smtClean="0"/>
              <a:t> = "http://www.tutorialspoint.com/"&gt;Tutorialspoint!&lt;/a&gt;</a:t>
            </a:r>
          </a:p>
          <a:p>
            <a:pPr lvl="1" algn="just"/>
            <a:endParaRPr lang="en-US" sz="1600" dirty="0" smtClean="0"/>
          </a:p>
          <a:p>
            <a:pPr algn="just">
              <a:buNone/>
            </a:pPr>
            <a:r>
              <a:rPr lang="en-US" sz="1600" dirty="0" smtClean="0"/>
              <a:t>Here </a:t>
            </a:r>
            <a:r>
              <a:rPr lang="en-US" sz="1600" b="1" dirty="0" err="1" smtClean="0"/>
              <a:t>href</a:t>
            </a:r>
            <a:r>
              <a:rPr lang="en-US" sz="1600" dirty="0" smtClean="0"/>
              <a:t> is the attribute name and </a:t>
            </a:r>
            <a:r>
              <a:rPr lang="en-US" sz="1600" b="1" dirty="0" smtClean="0"/>
              <a:t>http://www.tutorialspoint.com/</a:t>
            </a:r>
            <a:r>
              <a:rPr lang="en-US" sz="1600" dirty="0" smtClean="0"/>
              <a:t> is attribute value.</a:t>
            </a:r>
          </a:p>
          <a:p>
            <a:pPr algn="just">
              <a:buNone/>
            </a:pPr>
            <a:endParaRPr lang="en-US" sz="1600" dirty="0" smtClean="0"/>
          </a:p>
          <a:p>
            <a:pPr algn="just">
              <a:buNone/>
            </a:pPr>
            <a:r>
              <a:rPr lang="en-US" sz="1800" b="1" dirty="0" smtClean="0"/>
              <a:t>Syntax Rules for XML Attributes</a:t>
            </a:r>
          </a:p>
          <a:p>
            <a:r>
              <a:rPr lang="en-US" sz="1800" dirty="0" smtClean="0"/>
              <a:t>Attribute names in XML (unlike HTML) are case sensitive. That is, </a:t>
            </a:r>
            <a:r>
              <a:rPr lang="en-US" sz="1800" b="1" i="1" dirty="0" smtClean="0"/>
              <a:t>HREF</a:t>
            </a:r>
            <a:r>
              <a:rPr lang="en-US" sz="1800" i="1" dirty="0" smtClean="0"/>
              <a:t> </a:t>
            </a:r>
            <a:r>
              <a:rPr lang="en-US" sz="1800" dirty="0" smtClean="0"/>
              <a:t>and </a:t>
            </a:r>
            <a:r>
              <a:rPr lang="en-US" sz="1800" b="1" i="1" dirty="0" err="1" smtClean="0"/>
              <a:t>href</a:t>
            </a:r>
            <a:r>
              <a:rPr lang="en-US" sz="1800" dirty="0" smtClean="0"/>
              <a:t> are considered two different XML attributes.</a:t>
            </a:r>
          </a:p>
          <a:p>
            <a:r>
              <a:rPr lang="en-US" sz="1800" dirty="0" smtClean="0"/>
              <a:t>Same attribute cannot have two values in a syntax. The following example shows incorrect syntax because the attribute </a:t>
            </a:r>
            <a:r>
              <a:rPr lang="en-US" sz="1800" i="1" dirty="0" smtClean="0"/>
              <a:t>b</a:t>
            </a:r>
            <a:r>
              <a:rPr lang="en-US" sz="1800" dirty="0" smtClean="0"/>
              <a:t> is specified twice</a:t>
            </a:r>
          </a:p>
          <a:p>
            <a:pPr lvl="1" algn="just"/>
            <a:r>
              <a:rPr lang="en-US" sz="1400" dirty="0" smtClean="0"/>
              <a:t>&lt;a b = "x" c = "y" b = "z"&gt;....&lt;/a&gt;</a:t>
            </a:r>
          </a:p>
          <a:p>
            <a:pPr algn="just"/>
            <a:r>
              <a:rPr lang="en-US" sz="1800" dirty="0" smtClean="0"/>
              <a:t>Attribute names are defined without quotation marks, whereas attribute values must always appear in quotation marks. Following example demonstrates incorrect xml syntax as the attribute value is not defined in quotation marks:</a:t>
            </a:r>
          </a:p>
          <a:p>
            <a:pPr lvl="1" algn="just"/>
            <a:r>
              <a:rPr lang="en-US" sz="1400" dirty="0" smtClean="0"/>
              <a:t>&lt;a b = x&gt;....&lt;/a&gt;</a:t>
            </a:r>
          </a:p>
          <a:p>
            <a:pPr lvl="1" algn="just"/>
            <a:endParaRPr lang="en-US" sz="1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XML-Syntax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buNone/>
            </a:pPr>
            <a:r>
              <a:rPr lang="en-US" sz="2000" b="1" dirty="0" smtClean="0"/>
              <a:t>XML References</a:t>
            </a:r>
          </a:p>
          <a:p>
            <a:pPr algn="just"/>
            <a:r>
              <a:rPr lang="en-US" sz="1800" dirty="0" smtClean="0"/>
              <a:t>References usually allow to add or include additional text or markup in an XML document. References always begin with the symbol </a:t>
            </a:r>
            <a:r>
              <a:rPr lang="en-US" sz="1800" b="1" dirty="0" smtClean="0"/>
              <a:t>"&amp;"</a:t>
            </a:r>
            <a:r>
              <a:rPr lang="en-US" sz="1800" dirty="0" smtClean="0"/>
              <a:t> which is a reserved character and end with the symbol </a:t>
            </a:r>
            <a:r>
              <a:rPr lang="en-US" sz="1800" b="1" dirty="0" smtClean="0"/>
              <a:t>";".</a:t>
            </a:r>
            <a:r>
              <a:rPr lang="en-US" sz="1800" dirty="0" smtClean="0"/>
              <a:t> XML has two types of references −</a:t>
            </a:r>
            <a:endParaRPr lang="en-US" sz="1600" dirty="0" smtClean="0"/>
          </a:p>
          <a:p>
            <a:pPr lvl="1" algn="just"/>
            <a:endParaRPr lang="en-US" sz="1600" dirty="0" smtClean="0"/>
          </a:p>
          <a:p>
            <a:pPr algn="just"/>
            <a:r>
              <a:rPr lang="en-US" sz="1800" b="1" dirty="0" smtClean="0"/>
              <a:t>Entity References</a:t>
            </a:r>
            <a:r>
              <a:rPr lang="en-US" sz="1800" dirty="0" smtClean="0"/>
              <a:t> − An entity reference contains a name between the start and the end delimiters. For example </a:t>
            </a:r>
            <a:r>
              <a:rPr lang="en-US" sz="1800" b="1" dirty="0" smtClean="0"/>
              <a:t>&amp;amp;</a:t>
            </a:r>
            <a:r>
              <a:rPr lang="en-US" sz="1800" dirty="0" smtClean="0"/>
              <a:t> where </a:t>
            </a:r>
            <a:r>
              <a:rPr lang="en-US" sz="1800" i="1" dirty="0" smtClean="0"/>
              <a:t>amp</a:t>
            </a:r>
            <a:r>
              <a:rPr lang="en-US" sz="1800" dirty="0" smtClean="0"/>
              <a:t> is </a:t>
            </a:r>
            <a:r>
              <a:rPr lang="en-US" sz="1800" i="1" dirty="0" smtClean="0"/>
              <a:t>name</a:t>
            </a:r>
            <a:r>
              <a:rPr lang="en-US" sz="1800" dirty="0" smtClean="0"/>
              <a:t>. The </a:t>
            </a:r>
            <a:r>
              <a:rPr lang="en-US" sz="1800" i="1" dirty="0" smtClean="0"/>
              <a:t>name</a:t>
            </a:r>
            <a:r>
              <a:rPr lang="en-US" sz="1800" dirty="0" smtClean="0"/>
              <a:t> refers to a predefined string of text and/or markup.</a:t>
            </a:r>
          </a:p>
          <a:p>
            <a:pPr algn="just"/>
            <a:r>
              <a:rPr lang="en-US" sz="1800" b="1" dirty="0" smtClean="0"/>
              <a:t>Character References</a:t>
            </a:r>
            <a:r>
              <a:rPr lang="en-US" sz="1800" dirty="0" smtClean="0"/>
              <a:t> − These contain references, such as </a:t>
            </a:r>
            <a:r>
              <a:rPr lang="en-US" sz="1800" b="1" dirty="0" smtClean="0"/>
              <a:t>&amp;#65;</a:t>
            </a:r>
            <a:r>
              <a:rPr lang="en-US" sz="1800" dirty="0" smtClean="0"/>
              <a:t>, contains a hash mark (“#”) followed by a number. The number always refers to the Unicode code of a character. In this case, 65 refers to alphabet "A".</a:t>
            </a:r>
          </a:p>
          <a:p>
            <a:pPr algn="just">
              <a:buNone/>
            </a:pPr>
            <a:endParaRPr lang="en-US" sz="1400" dirty="0" smtClean="0"/>
          </a:p>
          <a:p>
            <a:pPr lvl="1" algn="just"/>
            <a:endParaRPr lang="en-US" sz="1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XML-Syntax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buNone/>
            </a:pPr>
            <a:r>
              <a:rPr lang="en-US" sz="2000" b="1" dirty="0" smtClean="0"/>
              <a:t>XML Text</a:t>
            </a:r>
          </a:p>
          <a:p>
            <a:pPr>
              <a:buNone/>
            </a:pPr>
            <a:endParaRPr lang="en-US" sz="2000" b="1" dirty="0" smtClean="0"/>
          </a:p>
          <a:p>
            <a:pPr algn="just"/>
            <a:r>
              <a:rPr lang="en-US" sz="1800" dirty="0" smtClean="0"/>
              <a:t>The names of XML-elements and XML-attributes are case-sensitive, which means the name of start and end elements need to be written in the same case. </a:t>
            </a:r>
          </a:p>
          <a:p>
            <a:pPr algn="just"/>
            <a:r>
              <a:rPr lang="en-US" sz="1800" dirty="0" smtClean="0"/>
              <a:t>To avoid character encoding problems, all XML files should be saved as Unicode UTF-8 or UTF-16 files.</a:t>
            </a:r>
          </a:p>
          <a:p>
            <a:pPr algn="just"/>
            <a:r>
              <a:rPr lang="en-US" sz="1800" dirty="0" smtClean="0"/>
              <a:t>Whitespace characters like blanks, tabs and line-breaks between XML-elements and between the XML-attributes will be ignored.</a:t>
            </a:r>
          </a:p>
          <a:p>
            <a:pPr algn="just"/>
            <a:r>
              <a:rPr lang="en-US" sz="1800" dirty="0" smtClean="0"/>
              <a:t>Some characters are reserved by the XML syntax itself. Hence, they cannot be used directly. To use them, some replacement-entities are used, which are listed below </a:t>
            </a:r>
          </a:p>
          <a:p>
            <a:pPr algn="just"/>
            <a:endParaRPr lang="en-US" sz="1600" dirty="0" smtClean="0"/>
          </a:p>
          <a:p>
            <a:pPr lvl="1" algn="just"/>
            <a:endParaRPr lang="en-US" sz="1600" dirty="0" smtClean="0"/>
          </a:p>
          <a:p>
            <a:pPr lvl="1" algn="just"/>
            <a:endParaRPr lang="en-US" sz="1400" dirty="0" smtClean="0"/>
          </a:p>
        </p:txBody>
      </p:sp>
      <p:pic>
        <p:nvPicPr>
          <p:cNvPr id="35842" name="Picture 2"/>
          <p:cNvPicPr>
            <a:picLocks noChangeAspect="1" noChangeArrowheads="1"/>
          </p:cNvPicPr>
          <p:nvPr/>
        </p:nvPicPr>
        <p:blipFill>
          <a:blip r:embed="rId3"/>
          <a:srcRect/>
          <a:stretch>
            <a:fillRect/>
          </a:stretch>
        </p:blipFill>
        <p:spPr bwMode="auto">
          <a:xfrm>
            <a:off x="762000" y="4953000"/>
            <a:ext cx="6621905" cy="14478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 Comments</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1800" dirty="0" smtClean="0"/>
              <a:t>Similar to HTML comments</a:t>
            </a:r>
          </a:p>
          <a:p>
            <a:pPr algn="just"/>
            <a:r>
              <a:rPr lang="en-US" sz="1800" dirty="0" smtClean="0"/>
              <a:t>Added as notes or lines for understanding the purpose of an XML code</a:t>
            </a:r>
          </a:p>
          <a:p>
            <a:pPr algn="just"/>
            <a:r>
              <a:rPr lang="en-US" sz="1800" dirty="0" smtClean="0"/>
              <a:t>Can be used to include related links, information, and terms</a:t>
            </a:r>
          </a:p>
          <a:p>
            <a:pPr algn="just"/>
            <a:r>
              <a:rPr lang="en-US" sz="1800" dirty="0" smtClean="0"/>
              <a:t>visible only in the source code; not in the XML code</a:t>
            </a:r>
          </a:p>
          <a:p>
            <a:pPr algn="just"/>
            <a:r>
              <a:rPr lang="en-US" sz="1800" dirty="0" smtClean="0"/>
              <a:t>May appear anywhere in XML code</a:t>
            </a:r>
            <a:endParaRPr lang="en-US" sz="2000" b="1" dirty="0" smtClean="0"/>
          </a:p>
          <a:p>
            <a:pPr algn="just">
              <a:buNone/>
            </a:pPr>
            <a:r>
              <a:rPr lang="en-US" sz="2000" b="1" dirty="0" smtClean="0"/>
              <a:t>Syntax</a:t>
            </a:r>
          </a:p>
          <a:p>
            <a:pPr algn="just">
              <a:buNone/>
            </a:pPr>
            <a:r>
              <a:rPr lang="en-US" sz="1800" dirty="0" smtClean="0"/>
              <a:t>XML comment has the following syntax −</a:t>
            </a:r>
          </a:p>
          <a:p>
            <a:pPr algn="just">
              <a:buNone/>
            </a:pPr>
            <a:r>
              <a:rPr lang="en-US" sz="1800" dirty="0" smtClean="0"/>
              <a:t>&lt;!—XML comment--&gt;</a:t>
            </a:r>
          </a:p>
          <a:p>
            <a:pPr algn="just">
              <a:buNone/>
            </a:pPr>
            <a:r>
              <a:rPr lang="en-US" sz="1800" dirty="0" smtClean="0"/>
              <a:t>A comment starts with </a:t>
            </a:r>
            <a:r>
              <a:rPr lang="en-US" sz="1800" b="1" dirty="0" smtClean="0"/>
              <a:t>&lt;!--</a:t>
            </a:r>
            <a:r>
              <a:rPr lang="en-US" sz="1800" dirty="0" smtClean="0"/>
              <a:t> and ends with </a:t>
            </a:r>
            <a:r>
              <a:rPr lang="en-US" sz="1800" b="1" dirty="0" smtClean="0"/>
              <a:t>--&gt;</a:t>
            </a:r>
            <a:r>
              <a:rPr lang="en-US" sz="1800" dirty="0" smtClean="0"/>
              <a:t>. </a:t>
            </a:r>
          </a:p>
          <a:p>
            <a:pPr algn="just"/>
            <a:endParaRPr lang="en-US" sz="1600" dirty="0" smtClean="0"/>
          </a:p>
          <a:p>
            <a:pPr lvl="1" algn="just"/>
            <a:endParaRPr lang="en-US" sz="1600" dirty="0" smtClean="0"/>
          </a:p>
          <a:p>
            <a:pPr lvl="1" algn="just"/>
            <a:endParaRPr lang="en-US" sz="1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Comments –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buNone/>
            </a:pPr>
            <a:r>
              <a:rPr lang="en-US" sz="1800" b="1" dirty="0" smtClean="0"/>
              <a:t>Example:</a:t>
            </a:r>
          </a:p>
          <a:p>
            <a:pPr algn="just">
              <a:buNone/>
            </a:pPr>
            <a:r>
              <a:rPr lang="en-US" sz="1600" dirty="0" smtClean="0"/>
              <a:t>&lt;?xml version = "1.0" encoding = "UTF-8" ?&gt;</a:t>
            </a:r>
          </a:p>
          <a:p>
            <a:pPr algn="just">
              <a:buNone/>
            </a:pPr>
            <a:r>
              <a:rPr lang="en-US" sz="1600" dirty="0" smtClean="0"/>
              <a:t>&lt;!--Students grades are uploaded by months--&gt;</a:t>
            </a:r>
          </a:p>
          <a:p>
            <a:pPr algn="just">
              <a:buNone/>
            </a:pPr>
            <a:r>
              <a:rPr lang="en-US" sz="1600" dirty="0" smtClean="0"/>
              <a:t>&lt;</a:t>
            </a:r>
            <a:r>
              <a:rPr lang="en-US" sz="1600" dirty="0" err="1" smtClean="0"/>
              <a:t>class_list</a:t>
            </a:r>
            <a:r>
              <a:rPr lang="en-US" sz="1600" dirty="0" smtClean="0"/>
              <a:t>&gt; </a:t>
            </a:r>
          </a:p>
          <a:p>
            <a:pPr algn="just">
              <a:buNone/>
            </a:pPr>
            <a:r>
              <a:rPr lang="en-US" sz="1600" dirty="0" smtClean="0"/>
              <a:t>	&lt;student&gt; </a:t>
            </a:r>
          </a:p>
          <a:p>
            <a:pPr algn="just">
              <a:buNone/>
            </a:pPr>
            <a:r>
              <a:rPr lang="en-US" sz="1600" dirty="0" smtClean="0"/>
              <a:t>		&lt;name&gt;</a:t>
            </a:r>
            <a:r>
              <a:rPr lang="en-US" sz="1600" dirty="0" err="1" smtClean="0"/>
              <a:t>Tanmay</a:t>
            </a:r>
            <a:r>
              <a:rPr lang="en-US" sz="1600" dirty="0" smtClean="0"/>
              <a:t>&lt;/name&gt;</a:t>
            </a:r>
          </a:p>
          <a:p>
            <a:pPr algn="just">
              <a:buNone/>
            </a:pPr>
            <a:r>
              <a:rPr lang="en-US" sz="1600" dirty="0" smtClean="0"/>
              <a:t>		 &lt;grade&gt;A&lt;/grade&gt; </a:t>
            </a:r>
          </a:p>
          <a:p>
            <a:pPr algn="just">
              <a:buNone/>
            </a:pPr>
            <a:r>
              <a:rPr lang="en-US" sz="1600" dirty="0" smtClean="0"/>
              <a:t>	&lt;/student&gt; </a:t>
            </a:r>
          </a:p>
          <a:p>
            <a:pPr algn="just">
              <a:buNone/>
            </a:pPr>
            <a:r>
              <a:rPr lang="en-US" sz="1600" dirty="0" smtClean="0"/>
              <a:t>&lt;/</a:t>
            </a:r>
            <a:r>
              <a:rPr lang="en-US" sz="1600" dirty="0" err="1" smtClean="0"/>
              <a:t>class_list</a:t>
            </a:r>
            <a:r>
              <a:rPr lang="en-US" sz="1600" dirty="0" smtClean="0"/>
              <a:t>&gt;</a:t>
            </a:r>
          </a:p>
          <a:p>
            <a:pPr algn="just">
              <a:buNone/>
            </a:pPr>
            <a:r>
              <a:rPr lang="en-US" sz="1600" b="1" dirty="0" smtClean="0"/>
              <a:t>XML Comments Rules</a:t>
            </a:r>
          </a:p>
          <a:p>
            <a:pPr>
              <a:buNone/>
            </a:pPr>
            <a:r>
              <a:rPr lang="en-US" sz="1600" dirty="0" smtClean="0"/>
              <a:t>Following rules should be followed for XML comments −</a:t>
            </a:r>
          </a:p>
          <a:p>
            <a:r>
              <a:rPr lang="en-US" sz="1600" dirty="0" smtClean="0"/>
              <a:t>Comments cannot appear before XML declaration.</a:t>
            </a:r>
          </a:p>
          <a:p>
            <a:r>
              <a:rPr lang="en-US" sz="1600" dirty="0" smtClean="0"/>
              <a:t>Comments may appear anywhere in a document.</a:t>
            </a:r>
          </a:p>
          <a:p>
            <a:r>
              <a:rPr lang="en-US" sz="1600" dirty="0" smtClean="0"/>
              <a:t>Comments must not appear within attribute values.</a:t>
            </a:r>
          </a:p>
          <a:p>
            <a:r>
              <a:rPr lang="en-US" sz="1600" dirty="0" smtClean="0"/>
              <a:t>Comments cannot be nested inside the other comments.</a:t>
            </a:r>
          </a:p>
          <a:p>
            <a:pPr algn="just">
              <a:buNone/>
            </a:pPr>
            <a:endParaRPr lang="en-US" sz="1600" dirty="0" smtClean="0"/>
          </a:p>
          <a:p>
            <a:pPr algn="just">
              <a:buNone/>
            </a:pPr>
            <a:endParaRPr lang="en-US" sz="1800" dirty="0" smtClean="0"/>
          </a:p>
          <a:p>
            <a:pPr algn="just"/>
            <a:endParaRPr lang="en-US" sz="1600" dirty="0" smtClean="0"/>
          </a:p>
          <a:p>
            <a:pPr lvl="1" algn="just"/>
            <a:endParaRPr lang="en-US" sz="1600" dirty="0" smtClean="0"/>
          </a:p>
          <a:p>
            <a:pPr lvl="1" algn="just"/>
            <a:endParaRPr lang="en-US" sz="1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Character Entities</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marL="0" indent="0" algn="just"/>
            <a:r>
              <a:rPr lang="en-US" sz="1600" dirty="0" smtClean="0"/>
              <a:t>Both, HTML and XML, have some symbols reserved for their use, which cannot be used as content in XML code. To display them, the character entities are used.</a:t>
            </a:r>
          </a:p>
          <a:p>
            <a:pPr marL="0" indent="0" algn="just"/>
            <a:r>
              <a:rPr lang="en-US" sz="1600" dirty="0" smtClean="0"/>
              <a:t> For example, </a:t>
            </a:r>
            <a:r>
              <a:rPr lang="en-US" sz="1600" b="1" dirty="0" smtClean="0"/>
              <a:t>&lt;</a:t>
            </a:r>
            <a:r>
              <a:rPr lang="en-US" sz="1600" dirty="0" smtClean="0"/>
              <a:t> and </a:t>
            </a:r>
            <a:r>
              <a:rPr lang="en-US" sz="1600" b="1" dirty="0" smtClean="0"/>
              <a:t>&gt;</a:t>
            </a:r>
            <a:r>
              <a:rPr lang="en-US" sz="1600" dirty="0" smtClean="0"/>
              <a:t> signs are used for opening and closing XML tags. </a:t>
            </a:r>
          </a:p>
          <a:p>
            <a:pPr marL="0" indent="0" algn="just"/>
            <a:r>
              <a:rPr lang="en-US" sz="1600" dirty="0" smtClean="0"/>
              <a:t>There are few special characters or symbols which are not available to be typed directly from the keyboard.</a:t>
            </a:r>
          </a:p>
          <a:p>
            <a:pPr marL="0" indent="0" algn="just"/>
            <a:endParaRPr lang="en-US" sz="1600" dirty="0" smtClean="0"/>
          </a:p>
          <a:p>
            <a:pPr marL="0" indent="0" algn="just">
              <a:buNone/>
            </a:pPr>
            <a:r>
              <a:rPr lang="en-US" sz="1600" b="1" dirty="0" smtClean="0"/>
              <a:t>Types of Character Entities:</a:t>
            </a:r>
          </a:p>
          <a:p>
            <a:pPr>
              <a:buNone/>
            </a:pPr>
            <a:r>
              <a:rPr lang="en-US" sz="1600" dirty="0" smtClean="0"/>
              <a:t>There are three types of character entities −</a:t>
            </a:r>
          </a:p>
          <a:p>
            <a:r>
              <a:rPr lang="en-US" sz="1600" dirty="0" smtClean="0"/>
              <a:t>Predefined Character Entities</a:t>
            </a:r>
          </a:p>
          <a:p>
            <a:r>
              <a:rPr lang="en-US" sz="1600" dirty="0" smtClean="0"/>
              <a:t>Numeric Character Entities</a:t>
            </a:r>
          </a:p>
          <a:p>
            <a:r>
              <a:rPr lang="en-US" sz="1600" dirty="0" smtClean="0"/>
              <a:t>Named Character Entities</a:t>
            </a:r>
          </a:p>
          <a:p>
            <a:pPr algn="just">
              <a:buNone/>
            </a:pPr>
            <a:endParaRPr lang="en-US" sz="1600" dirty="0" smtClean="0"/>
          </a:p>
          <a:p>
            <a:pPr algn="just">
              <a:buNone/>
            </a:pPr>
            <a:endParaRPr lang="en-US" sz="1800" dirty="0" smtClean="0"/>
          </a:p>
          <a:p>
            <a:pPr algn="just"/>
            <a:endParaRPr lang="en-US" sz="1600" dirty="0" smtClean="0"/>
          </a:p>
          <a:p>
            <a:pPr lvl="1" algn="just"/>
            <a:endParaRPr lang="en-US" sz="1600" dirty="0" smtClean="0"/>
          </a:p>
          <a:p>
            <a:pPr lvl="1" algn="just"/>
            <a:endParaRPr lang="en-US"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Character Entities – Contd...</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buNone/>
            </a:pPr>
            <a:r>
              <a:rPr lang="en-US" sz="1600" b="1" dirty="0" smtClean="0"/>
              <a:t>Predefined Character Entities</a:t>
            </a:r>
          </a:p>
          <a:p>
            <a:r>
              <a:rPr lang="en-US" sz="1600" dirty="0" smtClean="0"/>
              <a:t>Introduced to avoid the ambiguity while using some symbols. List is given below:</a:t>
            </a:r>
          </a:p>
          <a:p>
            <a:pPr lvl="1"/>
            <a:r>
              <a:rPr lang="en-US" sz="1400" dirty="0" smtClean="0"/>
              <a:t>Ampersand − </a:t>
            </a:r>
            <a:r>
              <a:rPr lang="en-US" sz="1400" b="1" dirty="0" smtClean="0"/>
              <a:t>&amp;amp;</a:t>
            </a:r>
            <a:endParaRPr lang="en-US" sz="1400" dirty="0" smtClean="0"/>
          </a:p>
          <a:p>
            <a:pPr lvl="1"/>
            <a:r>
              <a:rPr lang="en-US" sz="1400" dirty="0" smtClean="0"/>
              <a:t>Single quote − </a:t>
            </a:r>
            <a:r>
              <a:rPr lang="en-US" sz="1400" b="1" dirty="0" smtClean="0"/>
              <a:t>&amp;</a:t>
            </a:r>
            <a:r>
              <a:rPr lang="en-US" sz="1400" b="1" dirty="0" err="1" smtClean="0"/>
              <a:t>apos</a:t>
            </a:r>
            <a:r>
              <a:rPr lang="en-US" sz="1400" b="1" dirty="0" smtClean="0"/>
              <a:t>;</a:t>
            </a:r>
            <a:endParaRPr lang="en-US" sz="1400" dirty="0" smtClean="0"/>
          </a:p>
          <a:p>
            <a:pPr lvl="1"/>
            <a:r>
              <a:rPr lang="en-US" sz="1400" dirty="0" smtClean="0"/>
              <a:t>Greater than − </a:t>
            </a:r>
            <a:r>
              <a:rPr lang="en-US" sz="1400" b="1" dirty="0" smtClean="0"/>
              <a:t>&amp;</a:t>
            </a:r>
            <a:r>
              <a:rPr lang="en-US" sz="1400" b="1" dirty="0" err="1" smtClean="0"/>
              <a:t>gt</a:t>
            </a:r>
            <a:r>
              <a:rPr lang="en-US" sz="1400" b="1" dirty="0" smtClean="0"/>
              <a:t>;</a:t>
            </a:r>
            <a:endParaRPr lang="en-US" sz="1400" dirty="0" smtClean="0"/>
          </a:p>
          <a:p>
            <a:pPr lvl="1"/>
            <a:r>
              <a:rPr lang="en-US" sz="1400" dirty="0" smtClean="0"/>
              <a:t>Less than − </a:t>
            </a:r>
            <a:r>
              <a:rPr lang="en-US" sz="1400" b="1" dirty="0" smtClean="0"/>
              <a:t>&amp;</a:t>
            </a:r>
            <a:r>
              <a:rPr lang="en-US" sz="1400" b="1" dirty="0" err="1" smtClean="0"/>
              <a:t>lt</a:t>
            </a:r>
            <a:r>
              <a:rPr lang="en-US" sz="1400" b="1" dirty="0" smtClean="0"/>
              <a:t>;</a:t>
            </a:r>
            <a:endParaRPr lang="en-US" sz="1400" dirty="0" smtClean="0"/>
          </a:p>
          <a:p>
            <a:pPr lvl="1"/>
            <a:r>
              <a:rPr lang="en-US" sz="1400" dirty="0" smtClean="0"/>
              <a:t>Double quote − </a:t>
            </a:r>
            <a:r>
              <a:rPr lang="en-US" sz="1400" b="1" dirty="0" smtClean="0"/>
              <a:t>&amp;</a:t>
            </a:r>
            <a:r>
              <a:rPr lang="en-US" sz="1400" b="1" dirty="0" err="1" smtClean="0"/>
              <a:t>quot</a:t>
            </a:r>
            <a:r>
              <a:rPr lang="en-US" sz="1400" b="1" dirty="0" smtClean="0"/>
              <a:t>;</a:t>
            </a:r>
            <a:endParaRPr lang="en-US" sz="1600" b="1" dirty="0" smtClean="0"/>
          </a:p>
          <a:p>
            <a:pPr>
              <a:buNone/>
            </a:pPr>
            <a:r>
              <a:rPr lang="en-US" sz="1600" b="1" dirty="0" smtClean="0"/>
              <a:t>Numeric Character Entities</a:t>
            </a:r>
          </a:p>
          <a:p>
            <a:pPr algn="just"/>
            <a:r>
              <a:rPr lang="en-US" sz="1600" dirty="0" smtClean="0"/>
              <a:t>Used to refer to a character entity. Numeric reference can either be in decimal or hexadecimal format.</a:t>
            </a:r>
          </a:p>
          <a:p>
            <a:pPr algn="just"/>
            <a:r>
              <a:rPr lang="en-US" sz="1600" dirty="0" smtClean="0"/>
              <a:t>General syntax: &amp;# decimal number or &amp;#x Hexadecimal number</a:t>
            </a:r>
          </a:p>
          <a:p>
            <a:r>
              <a:rPr lang="en-US" sz="1600" dirty="0" smtClean="0"/>
              <a:t>Examples of some pre-defined character entities:</a:t>
            </a:r>
          </a:p>
          <a:p>
            <a:endParaRPr lang="en-US" sz="1600" dirty="0" smtClean="0"/>
          </a:p>
          <a:p>
            <a:endParaRPr lang="en-US" sz="1600" dirty="0" smtClean="0"/>
          </a:p>
          <a:p>
            <a:endParaRPr lang="en-US" sz="1600" dirty="0" smtClean="0"/>
          </a:p>
          <a:p>
            <a:endParaRPr lang="en-US" sz="1600" dirty="0" smtClean="0"/>
          </a:p>
          <a:p>
            <a:pPr>
              <a:buNone/>
            </a:pPr>
            <a:r>
              <a:rPr lang="en-US" sz="1600" b="1" dirty="0" smtClean="0"/>
              <a:t>Named Character Entities</a:t>
            </a:r>
          </a:p>
          <a:p>
            <a:r>
              <a:rPr lang="en-US" sz="1600" dirty="0" smtClean="0"/>
              <a:t>Most preferred type of character entity where each entity is identified with a name.</a:t>
            </a:r>
            <a:endParaRPr lang="en-US" sz="1200" b="1" dirty="0" smtClean="0"/>
          </a:p>
          <a:p>
            <a:pPr algn="just">
              <a:buNone/>
            </a:pPr>
            <a:endParaRPr lang="en-US" sz="1600" dirty="0" smtClean="0"/>
          </a:p>
          <a:p>
            <a:pPr algn="just">
              <a:buNone/>
            </a:pPr>
            <a:endParaRPr lang="en-US" sz="1800" dirty="0" smtClean="0"/>
          </a:p>
          <a:p>
            <a:pPr algn="just"/>
            <a:endParaRPr lang="en-US" sz="1600" dirty="0" smtClean="0"/>
          </a:p>
          <a:p>
            <a:pPr lvl="1" algn="just"/>
            <a:endParaRPr lang="en-US" sz="1600" dirty="0" smtClean="0"/>
          </a:p>
          <a:p>
            <a:pPr lvl="1" algn="just"/>
            <a:endParaRPr lang="en-US" sz="1400" dirty="0" smtClean="0"/>
          </a:p>
        </p:txBody>
      </p:sp>
      <p:pic>
        <p:nvPicPr>
          <p:cNvPr id="41987" name="Picture 3"/>
          <p:cNvPicPr>
            <a:picLocks noChangeAspect="1" noChangeArrowheads="1"/>
          </p:cNvPicPr>
          <p:nvPr/>
        </p:nvPicPr>
        <p:blipFill>
          <a:blip r:embed="rId3"/>
          <a:srcRect/>
          <a:stretch>
            <a:fillRect/>
          </a:stretch>
        </p:blipFill>
        <p:spPr bwMode="auto">
          <a:xfrm>
            <a:off x="762000" y="4876800"/>
            <a:ext cx="5295900" cy="120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Encoding</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marL="0" indent="0" algn="just"/>
            <a:r>
              <a:rPr lang="en-US" sz="1600" dirty="0" smtClean="0"/>
              <a:t>Process of converting </a:t>
            </a:r>
            <a:r>
              <a:rPr lang="en-US" sz="1600" dirty="0" err="1" smtClean="0"/>
              <a:t>unicode</a:t>
            </a:r>
            <a:r>
              <a:rPr lang="en-US" sz="1600" dirty="0" smtClean="0"/>
              <a:t> characters into their equivalent binary representation.</a:t>
            </a:r>
          </a:p>
          <a:p>
            <a:pPr marL="0" indent="0" algn="just"/>
            <a:r>
              <a:rPr lang="en-US" sz="1600" dirty="0" smtClean="0"/>
              <a:t>When the XML processor reads an XML document, it encodes the document depending on the type of encoding. </a:t>
            </a:r>
          </a:p>
          <a:p>
            <a:pPr marL="0" indent="0" algn="just"/>
            <a:r>
              <a:rPr lang="en-US" sz="1600" dirty="0" smtClean="0"/>
              <a:t>Hence, we need to specify the type of encoding in the XML declaration.</a:t>
            </a:r>
          </a:p>
          <a:p>
            <a:pPr>
              <a:buNone/>
            </a:pPr>
            <a:r>
              <a:rPr lang="en-US" sz="1600" b="1" dirty="0" smtClean="0"/>
              <a:t>Encoding Types</a:t>
            </a:r>
          </a:p>
          <a:p>
            <a:r>
              <a:rPr lang="en-US" sz="1600" dirty="0" smtClean="0"/>
              <a:t>There are mainly two types of encoding −</a:t>
            </a:r>
          </a:p>
          <a:p>
            <a:r>
              <a:rPr lang="en-US" sz="1600" dirty="0" smtClean="0"/>
              <a:t>UTF-8</a:t>
            </a:r>
          </a:p>
          <a:p>
            <a:r>
              <a:rPr lang="en-US" sz="1600" dirty="0" smtClean="0"/>
              <a:t>UTF-16</a:t>
            </a:r>
          </a:p>
          <a:p>
            <a:pPr marL="0" indent="0" algn="just"/>
            <a:r>
              <a:rPr lang="en-US" sz="1600" dirty="0" smtClean="0"/>
              <a:t>UTF stands for </a:t>
            </a:r>
            <a:r>
              <a:rPr lang="en-US" sz="1600" i="1" dirty="0" smtClean="0"/>
              <a:t>UCS Transformation Format</a:t>
            </a:r>
            <a:r>
              <a:rPr lang="en-US" sz="1600" dirty="0" smtClean="0"/>
              <a:t>, and UCS itself means </a:t>
            </a:r>
            <a:r>
              <a:rPr lang="en-US" sz="1600" i="1" dirty="0" smtClean="0"/>
              <a:t>Universal Character Set</a:t>
            </a:r>
            <a:r>
              <a:rPr lang="en-US" sz="1600" dirty="0" smtClean="0"/>
              <a:t>.</a:t>
            </a:r>
          </a:p>
          <a:p>
            <a:pPr marL="0" indent="0" algn="just"/>
            <a:r>
              <a:rPr lang="en-US" sz="1600" dirty="0" smtClean="0"/>
              <a:t>The number 8 or 16 refers to the number of bits used to represent a character. </a:t>
            </a:r>
          </a:p>
          <a:p>
            <a:pPr marL="0" indent="0" algn="just"/>
            <a:r>
              <a:rPr lang="en-US" sz="1600" dirty="0" smtClean="0"/>
              <a:t>They are either 8(one byte) or 16(two bytes). </a:t>
            </a:r>
          </a:p>
          <a:p>
            <a:pPr marL="0" indent="0" algn="just"/>
            <a:r>
              <a:rPr lang="en-US" sz="1600" dirty="0" smtClean="0"/>
              <a:t>For the documents without encoding information, UTF-8 is set by default.</a:t>
            </a:r>
          </a:p>
          <a:p>
            <a:pPr algn="just">
              <a:buNone/>
            </a:pPr>
            <a:r>
              <a:rPr lang="en-US" sz="1600" b="1" dirty="0" smtClean="0"/>
              <a:t>Syntax: </a:t>
            </a:r>
          </a:p>
          <a:p>
            <a:pPr algn="just">
              <a:buNone/>
            </a:pPr>
            <a:r>
              <a:rPr lang="en-US" sz="1400" dirty="0" smtClean="0"/>
              <a:t>&lt;?xml version = "1.0" encoding = "UTF-16" standalone = "no" ?&gt; or</a:t>
            </a:r>
          </a:p>
          <a:p>
            <a:pPr algn="just">
              <a:buNone/>
            </a:pPr>
            <a:r>
              <a:rPr lang="en-US" sz="1400" dirty="0" smtClean="0"/>
              <a:t>&lt;?xml version = "1.0" encoding = "UTF-8" standalone = "no" ?&gt;</a:t>
            </a:r>
            <a:endParaRPr lang="en-US" sz="1600" dirty="0" smtClean="0"/>
          </a:p>
          <a:p>
            <a:pPr algn="just"/>
            <a:r>
              <a:rPr lang="en-US" sz="1600" dirty="0" smtClean="0"/>
              <a:t>The XML files encoded with UTF-8 tend to be smaller in size than those encoded with UTF-16 format.</a:t>
            </a:r>
          </a:p>
          <a:p>
            <a:pPr lvl="1" algn="just"/>
            <a:endParaRPr lang="en-US"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Introduction</a:t>
            </a:r>
            <a:endParaRPr lang="en-US" dirty="0"/>
          </a:p>
        </p:txBody>
      </p:sp>
      <p:sp>
        <p:nvSpPr>
          <p:cNvPr id="3" name="Content Placeholder 2"/>
          <p:cNvSpPr>
            <a:spLocks noGrp="1"/>
          </p:cNvSpPr>
          <p:nvPr>
            <p:ph idx="1"/>
          </p:nvPr>
        </p:nvSpPr>
        <p:spPr/>
        <p:txBody>
          <a:bodyPr>
            <a:normAutofit/>
          </a:bodyPr>
          <a:lstStyle/>
          <a:p>
            <a:pPr algn="just"/>
            <a:r>
              <a:rPr lang="en-US" sz="2400" dirty="0" smtClean="0"/>
              <a:t>XML stands for </a:t>
            </a:r>
            <a:r>
              <a:rPr lang="en-US" sz="2400" b="1" dirty="0" smtClean="0"/>
              <a:t>Ex</a:t>
            </a:r>
            <a:r>
              <a:rPr lang="en-US" sz="2400" dirty="0" smtClean="0"/>
              <a:t>tensible </a:t>
            </a:r>
            <a:r>
              <a:rPr lang="en-US" sz="2400" b="1" dirty="0" smtClean="0"/>
              <a:t>M</a:t>
            </a:r>
            <a:r>
              <a:rPr lang="en-US" sz="2400" dirty="0" smtClean="0"/>
              <a:t>arkup </a:t>
            </a:r>
            <a:r>
              <a:rPr lang="en-US" sz="2400" b="1" dirty="0" smtClean="0"/>
              <a:t>L</a:t>
            </a:r>
            <a:r>
              <a:rPr lang="en-US" sz="2400" dirty="0" smtClean="0"/>
              <a:t>anguage </a:t>
            </a:r>
          </a:p>
          <a:p>
            <a:pPr algn="just"/>
            <a:r>
              <a:rPr lang="en-US" sz="2400" dirty="0" smtClean="0"/>
              <a:t>A text-based markup language derived from Standard Generalized Markup Language (SGML)</a:t>
            </a:r>
          </a:p>
          <a:p>
            <a:pPr algn="just"/>
            <a:r>
              <a:rPr lang="en-US" sz="2400" dirty="0" smtClean="0"/>
              <a:t>XML tags identify the data and are used to store and organize the data (rather than specifying how to display it like HTML tags) </a:t>
            </a:r>
          </a:p>
          <a:p>
            <a:pPr algn="just"/>
            <a:r>
              <a:rPr lang="en-US" sz="2400" dirty="0" smtClean="0"/>
              <a:t>XML introduces new possibilities by adopting many successful features of HTML.</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Validation</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marL="0" indent="0" algn="just"/>
            <a:r>
              <a:rPr lang="en-US" sz="1800" dirty="0" smtClean="0"/>
              <a:t>A process by which an XML document is validated</a:t>
            </a:r>
          </a:p>
          <a:p>
            <a:pPr marL="0" indent="0" algn="just"/>
            <a:endParaRPr lang="en-US" sz="1800" dirty="0" smtClean="0"/>
          </a:p>
          <a:p>
            <a:pPr marL="0" indent="0" algn="just"/>
            <a:r>
              <a:rPr lang="en-US" sz="1800" dirty="0" smtClean="0"/>
              <a:t>An XML document is said to be valid if </a:t>
            </a:r>
          </a:p>
          <a:p>
            <a:pPr marL="400050" lvl="1" indent="0" algn="just"/>
            <a:r>
              <a:rPr lang="en-US" sz="1600" dirty="0" smtClean="0"/>
              <a:t>its contents match with the elements, attributes and associated document type declaration(DTD)</a:t>
            </a:r>
          </a:p>
          <a:p>
            <a:pPr marL="400050" lvl="1" indent="0" algn="just"/>
            <a:r>
              <a:rPr lang="en-US" sz="1600" dirty="0" smtClean="0"/>
              <a:t>if the document complies with the constraints expressed in it</a:t>
            </a:r>
          </a:p>
          <a:p>
            <a:pPr marL="400050" lvl="1" indent="0" algn="just"/>
            <a:endParaRPr lang="en-US" sz="1600" dirty="0" smtClean="0"/>
          </a:p>
          <a:p>
            <a:pPr marL="0" indent="0" algn="just"/>
            <a:r>
              <a:rPr lang="en-US" sz="1800" dirty="0" smtClean="0"/>
              <a:t>Validation is dealt in two ways by the XML parser. They are −</a:t>
            </a:r>
            <a:endParaRPr lang="en-US" sz="1600" dirty="0" smtClean="0"/>
          </a:p>
          <a:p>
            <a:pPr marL="400050" lvl="1" indent="0" algn="just"/>
            <a:r>
              <a:rPr lang="en-US" sz="1600" dirty="0" smtClean="0"/>
              <a:t>Well-formed XML document</a:t>
            </a:r>
          </a:p>
          <a:p>
            <a:pPr marL="400050" lvl="1" indent="0" algn="just"/>
            <a:r>
              <a:rPr lang="en-US" sz="1600" dirty="0" smtClean="0"/>
              <a:t>Valid XML document</a:t>
            </a:r>
          </a:p>
          <a:p>
            <a:pPr lvl="1" algn="just"/>
            <a:endParaRPr lang="en-US" sz="1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Validation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800" b="1" dirty="0" smtClean="0"/>
              <a:t>Well-formed XML Document</a:t>
            </a:r>
          </a:p>
          <a:p>
            <a:endParaRPr lang="en-US" sz="1800" b="1" dirty="0" smtClean="0"/>
          </a:p>
          <a:p>
            <a:r>
              <a:rPr lang="en-US" sz="1800" dirty="0" smtClean="0"/>
              <a:t>An XML document is said to be </a:t>
            </a:r>
            <a:r>
              <a:rPr lang="en-US" sz="1800" b="1" dirty="0" smtClean="0"/>
              <a:t>well-formed</a:t>
            </a:r>
            <a:r>
              <a:rPr lang="en-US" sz="1800" dirty="0" smtClean="0"/>
              <a:t> if it adheres to the following rules −</a:t>
            </a:r>
          </a:p>
          <a:p>
            <a:pPr lvl="1"/>
            <a:r>
              <a:rPr lang="en-US" sz="1600" dirty="0" smtClean="0"/>
              <a:t>Non DTD XML files must use the predefined character entities for </a:t>
            </a:r>
            <a:r>
              <a:rPr lang="en-US" sz="1600" b="1" dirty="0" smtClean="0"/>
              <a:t>amp(&amp;)</a:t>
            </a:r>
            <a:r>
              <a:rPr lang="en-US" sz="1600" dirty="0" smtClean="0"/>
              <a:t>, </a:t>
            </a:r>
            <a:r>
              <a:rPr lang="en-US" sz="1600" b="1" dirty="0" err="1" smtClean="0"/>
              <a:t>apos</a:t>
            </a:r>
            <a:r>
              <a:rPr lang="en-US" sz="1600" b="1" dirty="0" smtClean="0"/>
              <a:t>(single quote)</a:t>
            </a:r>
            <a:r>
              <a:rPr lang="en-US" sz="1600" dirty="0" smtClean="0"/>
              <a:t>, </a:t>
            </a:r>
            <a:r>
              <a:rPr lang="en-US" sz="1600" b="1" dirty="0" err="1" smtClean="0"/>
              <a:t>gt</a:t>
            </a:r>
            <a:r>
              <a:rPr lang="en-US" sz="1600" b="1" dirty="0" smtClean="0"/>
              <a:t>(&gt;)</a:t>
            </a:r>
            <a:r>
              <a:rPr lang="en-US" sz="1600" dirty="0" smtClean="0"/>
              <a:t>, </a:t>
            </a:r>
            <a:r>
              <a:rPr lang="en-US" sz="1600" b="1" dirty="0" err="1" smtClean="0"/>
              <a:t>lt</a:t>
            </a:r>
            <a:r>
              <a:rPr lang="en-US" sz="1600" b="1" dirty="0" smtClean="0"/>
              <a:t>(&lt;)</a:t>
            </a:r>
            <a:r>
              <a:rPr lang="en-US" sz="1600" dirty="0" smtClean="0"/>
              <a:t>, </a:t>
            </a:r>
            <a:r>
              <a:rPr lang="en-US" sz="1600" b="1" dirty="0" err="1" smtClean="0"/>
              <a:t>quot</a:t>
            </a:r>
            <a:r>
              <a:rPr lang="en-US" sz="1600" b="1" dirty="0" smtClean="0"/>
              <a:t>(double quote)</a:t>
            </a:r>
            <a:r>
              <a:rPr lang="en-US" sz="1600" dirty="0" smtClean="0"/>
              <a:t>.</a:t>
            </a:r>
          </a:p>
          <a:p>
            <a:pPr lvl="1"/>
            <a:r>
              <a:rPr lang="en-US" sz="1600" dirty="0" smtClean="0"/>
              <a:t>It must follow the ordering of the tag. i.e., the inner tag must be closed before closing the outer tag.</a:t>
            </a:r>
          </a:p>
          <a:p>
            <a:pPr lvl="1"/>
            <a:r>
              <a:rPr lang="en-US" sz="1600" dirty="0" smtClean="0"/>
              <a:t>Each of its opening tags must have a closing tag or it must be a self ending tag.(&lt;title&gt;....&lt;/title&gt; or &lt;title/&gt;).</a:t>
            </a:r>
          </a:p>
          <a:p>
            <a:pPr lvl="1"/>
            <a:r>
              <a:rPr lang="en-US" sz="1600" dirty="0" smtClean="0"/>
              <a:t>It must have only one attribute in a start tag, which needs to be quoted.</a:t>
            </a:r>
          </a:p>
          <a:p>
            <a:pPr lvl="1"/>
            <a:r>
              <a:rPr lang="en-US" sz="1600" b="1" dirty="0" smtClean="0"/>
              <a:t>amp(&amp;)</a:t>
            </a:r>
            <a:r>
              <a:rPr lang="en-US" sz="1600" dirty="0" smtClean="0"/>
              <a:t>, </a:t>
            </a:r>
            <a:r>
              <a:rPr lang="en-US" sz="1600" b="1" dirty="0" err="1" smtClean="0"/>
              <a:t>apos</a:t>
            </a:r>
            <a:r>
              <a:rPr lang="en-US" sz="1600" b="1" dirty="0" smtClean="0"/>
              <a:t>(single quote)</a:t>
            </a:r>
            <a:r>
              <a:rPr lang="en-US" sz="1600" dirty="0" smtClean="0"/>
              <a:t>, </a:t>
            </a:r>
            <a:r>
              <a:rPr lang="en-US" sz="1600" b="1" dirty="0" err="1" smtClean="0"/>
              <a:t>gt</a:t>
            </a:r>
            <a:r>
              <a:rPr lang="en-US" sz="1600" b="1" dirty="0" smtClean="0"/>
              <a:t>(&gt;)</a:t>
            </a:r>
            <a:r>
              <a:rPr lang="en-US" sz="1600" dirty="0" smtClean="0"/>
              <a:t>, </a:t>
            </a:r>
            <a:r>
              <a:rPr lang="en-US" sz="1600" b="1" dirty="0" err="1" smtClean="0"/>
              <a:t>lt</a:t>
            </a:r>
            <a:r>
              <a:rPr lang="en-US" sz="1600" b="1" dirty="0" smtClean="0"/>
              <a:t>(&lt;)</a:t>
            </a:r>
            <a:r>
              <a:rPr lang="en-US" sz="1600" dirty="0" smtClean="0"/>
              <a:t>, </a:t>
            </a:r>
            <a:r>
              <a:rPr lang="en-US" sz="1600" b="1" dirty="0" err="1" smtClean="0"/>
              <a:t>quot</a:t>
            </a:r>
            <a:r>
              <a:rPr lang="en-US" sz="1600" b="1" dirty="0" smtClean="0"/>
              <a:t>(double quote)</a:t>
            </a:r>
            <a:r>
              <a:rPr lang="en-US" sz="1600" dirty="0" smtClean="0"/>
              <a:t>entities other than these must be declared.</a:t>
            </a:r>
          </a:p>
          <a:p>
            <a:pPr lvl="1" algn="just"/>
            <a:endParaRPr lang="en-US" sz="1400" dirty="0" smtClean="0"/>
          </a:p>
          <a:p>
            <a:pPr algn="just"/>
            <a:endParaRPr lang="en-US" sz="1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Validation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800" b="1" dirty="0" smtClean="0"/>
              <a:t>Well-formed XML Document - Example</a:t>
            </a:r>
          </a:p>
          <a:p>
            <a:endParaRPr lang="en-US" sz="1800" b="1" dirty="0" smtClean="0"/>
          </a:p>
          <a:p>
            <a:endParaRPr lang="en-US" sz="1800" b="1" dirty="0" smtClean="0"/>
          </a:p>
          <a:p>
            <a:endParaRPr lang="en-US" sz="1800" b="1" dirty="0" smtClean="0"/>
          </a:p>
          <a:p>
            <a:endParaRPr lang="en-US" sz="1800" b="1" dirty="0" smtClean="0"/>
          </a:p>
          <a:p>
            <a:endParaRPr lang="en-US" sz="1800" b="1" dirty="0" smtClean="0"/>
          </a:p>
          <a:p>
            <a:endParaRPr lang="en-US" sz="1800" b="1" dirty="0" smtClean="0"/>
          </a:p>
          <a:p>
            <a:pPr lvl="1" algn="just"/>
            <a:endParaRPr lang="en-US" sz="1400" dirty="0" smtClean="0"/>
          </a:p>
          <a:p>
            <a:pPr algn="just"/>
            <a:r>
              <a:rPr lang="en-US" sz="1800" dirty="0" smtClean="0"/>
              <a:t>The above example is said to be well-formed as −</a:t>
            </a:r>
          </a:p>
          <a:p>
            <a:pPr lvl="1" algn="just"/>
            <a:r>
              <a:rPr lang="en-US" sz="1600" dirty="0" smtClean="0"/>
              <a:t>It defines the type of document. Here, the document type is element type.</a:t>
            </a:r>
          </a:p>
          <a:p>
            <a:pPr lvl="1" algn="just"/>
            <a:r>
              <a:rPr lang="en-US" sz="1600" dirty="0" smtClean="0"/>
              <a:t>It includes a root element named as address.</a:t>
            </a:r>
          </a:p>
          <a:p>
            <a:pPr lvl="1" algn="just"/>
            <a:r>
              <a:rPr lang="en-US" sz="1600" dirty="0" smtClean="0"/>
              <a:t>Each of the child elements among name, company and phone is enclosed in its self explanatory tag.</a:t>
            </a:r>
          </a:p>
          <a:p>
            <a:pPr lvl="1" algn="just"/>
            <a:r>
              <a:rPr lang="en-US" sz="1600" dirty="0" smtClean="0"/>
              <a:t>Order of the tags is maintained.</a:t>
            </a:r>
          </a:p>
          <a:p>
            <a:pPr algn="just"/>
            <a:endParaRPr lang="en-US" sz="1800" dirty="0" smtClean="0"/>
          </a:p>
        </p:txBody>
      </p:sp>
      <p:pic>
        <p:nvPicPr>
          <p:cNvPr id="1026" name="Picture 2"/>
          <p:cNvPicPr>
            <a:picLocks noChangeAspect="1" noChangeArrowheads="1"/>
          </p:cNvPicPr>
          <p:nvPr/>
        </p:nvPicPr>
        <p:blipFill>
          <a:blip r:embed="rId3"/>
          <a:srcRect/>
          <a:stretch>
            <a:fillRect/>
          </a:stretch>
        </p:blipFill>
        <p:spPr bwMode="auto">
          <a:xfrm>
            <a:off x="762000" y="1905000"/>
            <a:ext cx="4905375"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Validation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800" b="1" dirty="0" smtClean="0"/>
              <a:t>Valid XML Document</a:t>
            </a:r>
          </a:p>
          <a:p>
            <a:pPr lvl="1" algn="just"/>
            <a:r>
              <a:rPr lang="en-US" sz="1600" dirty="0" smtClean="0"/>
              <a:t>If an XML document is well-formed and has an associated Document Type Declaration (DTD), then it is said to be a valid XML document.</a:t>
            </a:r>
            <a:endParaRPr lang="en-US" sz="1400" b="1" dirty="0" smtClean="0"/>
          </a:p>
          <a:p>
            <a:endParaRPr lang="en-US" sz="1800" b="1" dirty="0" smtClean="0"/>
          </a:p>
          <a:p>
            <a:r>
              <a:rPr lang="en-US" sz="1800" b="1" dirty="0" smtClean="0"/>
              <a:t>Document Type Declaration (DTD)</a:t>
            </a:r>
          </a:p>
          <a:p>
            <a:pPr lvl="1" algn="just"/>
            <a:r>
              <a:rPr lang="en-US" sz="1600" dirty="0" smtClean="0"/>
              <a:t>A way to describe XML language precisely</a:t>
            </a:r>
          </a:p>
          <a:p>
            <a:pPr lvl="1" algn="just"/>
            <a:r>
              <a:rPr lang="en-US" sz="1600" dirty="0" smtClean="0"/>
              <a:t>DTDs check vocabulary and validity of the structure of XML documents against grammatical rules of appropriate XML language</a:t>
            </a:r>
          </a:p>
          <a:p>
            <a:pPr lvl="1" algn="just"/>
            <a:r>
              <a:rPr lang="en-US" sz="1600" dirty="0" smtClean="0"/>
              <a:t>An XML DTD can be either specified inside the document, or it can be kept in a separate document and then liked separately</a:t>
            </a:r>
          </a:p>
          <a:p>
            <a:pPr algn="just"/>
            <a:endParaRPr lang="en-US"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DTD</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1800" b="1" dirty="0" smtClean="0"/>
              <a:t>Syntax:</a:t>
            </a:r>
          </a:p>
          <a:p>
            <a:pPr lvl="1" algn="just"/>
            <a:r>
              <a:rPr lang="fr-FR" sz="1400" dirty="0" smtClean="0"/>
              <a:t>&lt;!DOCTYPE </a:t>
            </a:r>
            <a:r>
              <a:rPr lang="fr-FR" sz="1400" dirty="0" err="1" smtClean="0"/>
              <a:t>element</a:t>
            </a:r>
            <a:r>
              <a:rPr lang="fr-FR" sz="1400" dirty="0" smtClean="0"/>
              <a:t> DTD identifier</a:t>
            </a:r>
          </a:p>
          <a:p>
            <a:pPr lvl="1" algn="just"/>
            <a:r>
              <a:rPr lang="fr-FR" sz="1400" dirty="0" smtClean="0"/>
              <a:t>[</a:t>
            </a:r>
          </a:p>
          <a:p>
            <a:pPr lvl="1" algn="just"/>
            <a:r>
              <a:rPr lang="fr-FR" sz="1400" dirty="0" smtClean="0"/>
              <a:t>   declaration1</a:t>
            </a:r>
          </a:p>
          <a:p>
            <a:pPr lvl="1" algn="just"/>
            <a:r>
              <a:rPr lang="fr-FR" sz="1400" dirty="0" smtClean="0"/>
              <a:t>   declaration2</a:t>
            </a:r>
          </a:p>
          <a:p>
            <a:pPr lvl="1" algn="just"/>
            <a:r>
              <a:rPr lang="fr-FR" sz="1400" dirty="0" smtClean="0"/>
              <a:t>   ........</a:t>
            </a:r>
          </a:p>
          <a:p>
            <a:pPr lvl="1" algn="just"/>
            <a:r>
              <a:rPr lang="fr-FR" sz="1400" dirty="0" smtClean="0"/>
              <a:t>]&gt;</a:t>
            </a:r>
            <a:endParaRPr lang="en-US" sz="1400" b="1" dirty="0" smtClean="0"/>
          </a:p>
          <a:p>
            <a:r>
              <a:rPr lang="en-US" sz="1600" dirty="0" smtClean="0"/>
              <a:t>In the above syntax:</a:t>
            </a:r>
          </a:p>
          <a:p>
            <a:pPr lvl="1"/>
            <a:r>
              <a:rPr lang="en-US" sz="1600" dirty="0" smtClean="0"/>
              <a:t>The </a:t>
            </a:r>
            <a:r>
              <a:rPr lang="en-US" sz="1600" b="1" dirty="0" smtClean="0"/>
              <a:t>DTD</a:t>
            </a:r>
            <a:r>
              <a:rPr lang="en-US" sz="1600" dirty="0" smtClean="0"/>
              <a:t> starts with &lt;!DOCTYPE delimiter.</a:t>
            </a:r>
          </a:p>
          <a:p>
            <a:pPr lvl="1"/>
            <a:r>
              <a:rPr lang="en-US" sz="1600" dirty="0" smtClean="0"/>
              <a:t>An </a:t>
            </a:r>
            <a:r>
              <a:rPr lang="en-US" sz="1600" b="1" dirty="0" smtClean="0"/>
              <a:t>element</a:t>
            </a:r>
            <a:r>
              <a:rPr lang="en-US" sz="1600" dirty="0" smtClean="0"/>
              <a:t> tells the parser to parse the document from the specified root element.</a:t>
            </a:r>
          </a:p>
          <a:p>
            <a:pPr lvl="1"/>
            <a:r>
              <a:rPr lang="en-US" sz="1600" b="1" dirty="0" smtClean="0"/>
              <a:t>DTD identifier</a:t>
            </a:r>
            <a:r>
              <a:rPr lang="en-US" sz="1600" dirty="0" smtClean="0"/>
              <a:t> is an identifier for the document type definition, which may be the path to a file on the system or URL to a file on the internet. If the DTD is pointing to external path, it is called </a:t>
            </a:r>
            <a:r>
              <a:rPr lang="en-US" sz="1600" b="1" dirty="0" smtClean="0"/>
              <a:t>External Subset.</a:t>
            </a:r>
            <a:endParaRPr lang="en-US" sz="1600" dirty="0" smtClean="0"/>
          </a:p>
          <a:p>
            <a:pPr lvl="1"/>
            <a:r>
              <a:rPr lang="en-US" sz="1600" b="1" dirty="0" smtClean="0"/>
              <a:t>The square brackets [ ]</a:t>
            </a:r>
            <a:r>
              <a:rPr lang="en-US" sz="1600" dirty="0" smtClean="0"/>
              <a:t> enclose an optional list of entity declarations called </a:t>
            </a:r>
            <a:r>
              <a:rPr lang="en-US" sz="1600" i="1" dirty="0" smtClean="0"/>
              <a:t>Internal Subset</a:t>
            </a:r>
            <a:r>
              <a:rPr lang="en-US" sz="1600" dirty="0" smtClean="0"/>
              <a:t>.</a:t>
            </a:r>
          </a:p>
          <a:p>
            <a:r>
              <a:rPr lang="en-US" sz="1600" b="1" dirty="0" smtClean="0"/>
              <a:t>Types - Two types:</a:t>
            </a:r>
          </a:p>
          <a:p>
            <a:pPr lvl="1"/>
            <a:r>
              <a:rPr lang="en-US" sz="1600" dirty="0" smtClean="0"/>
              <a:t>Internal (elements are declared within the XML files)</a:t>
            </a:r>
          </a:p>
          <a:p>
            <a:pPr lvl="1"/>
            <a:r>
              <a:rPr lang="en-US" sz="1600" dirty="0" smtClean="0"/>
              <a:t>External (DTD elements are declared outside the XML file)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DTD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1800" b="1" dirty="0" smtClean="0"/>
              <a:t>Internal DTD Example:</a:t>
            </a:r>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endParaRPr lang="en-US" sz="1600" b="1" dirty="0" smtClean="0"/>
          </a:p>
          <a:p>
            <a:r>
              <a:rPr lang="en-US" sz="1600" b="1" dirty="0" smtClean="0"/>
              <a:t>External DTD Example:</a:t>
            </a:r>
          </a:p>
          <a:p>
            <a:endParaRPr lang="en-US" sz="1600" dirty="0" smtClean="0"/>
          </a:p>
        </p:txBody>
      </p:sp>
      <p:pic>
        <p:nvPicPr>
          <p:cNvPr id="2050" name="Picture 2"/>
          <p:cNvPicPr>
            <a:picLocks noChangeAspect="1" noChangeArrowheads="1"/>
          </p:cNvPicPr>
          <p:nvPr/>
        </p:nvPicPr>
        <p:blipFill>
          <a:blip r:embed="rId3"/>
          <a:srcRect/>
          <a:stretch>
            <a:fillRect/>
          </a:stretch>
        </p:blipFill>
        <p:spPr bwMode="auto">
          <a:xfrm>
            <a:off x="685800" y="1981200"/>
            <a:ext cx="4800600" cy="20764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62000" y="4724400"/>
            <a:ext cx="4937385"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a:t>
            </a:r>
            <a:r>
              <a:rPr lang="en-US" dirty="0" smtClean="0"/>
              <a:t>Schema</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1800" dirty="0" smtClean="0"/>
              <a:t>An XML Schema describes the structure of an XML document</a:t>
            </a:r>
            <a:r>
              <a:rPr lang="en-US" sz="1800" dirty="0" smtClean="0"/>
              <a:t>.</a:t>
            </a:r>
            <a:endParaRPr lang="en-US" sz="1800" dirty="0" smtClean="0"/>
          </a:p>
          <a:p>
            <a:pPr algn="just"/>
            <a:r>
              <a:rPr lang="en-US" sz="1800" dirty="0" smtClean="0"/>
              <a:t>The XML Schema language is also referred to as XML Schema Definition (XSD</a:t>
            </a:r>
            <a:r>
              <a:rPr lang="en-US" sz="1800" dirty="0" smtClean="0"/>
              <a:t>).</a:t>
            </a:r>
            <a:endParaRPr lang="en-US" sz="1600" b="1" dirty="0" smtClean="0"/>
          </a:p>
          <a:p>
            <a:endParaRPr lang="en-US" sz="1600" b="1" dirty="0" smtClean="0"/>
          </a:p>
          <a:p>
            <a:r>
              <a:rPr lang="en-US" sz="2000" b="1" dirty="0" smtClean="0"/>
              <a:t>Purpose</a:t>
            </a:r>
            <a:r>
              <a:rPr lang="en-US" sz="1600" b="1" dirty="0" smtClean="0"/>
              <a:t>:</a:t>
            </a:r>
            <a:endParaRPr lang="en-US" sz="1600" b="1" dirty="0" smtClean="0"/>
          </a:p>
          <a:p>
            <a:r>
              <a:rPr lang="en-US" sz="1800" dirty="0" smtClean="0"/>
              <a:t>The purpose of an XML Schema is to define the legal building blocks of an XML document:</a:t>
            </a:r>
          </a:p>
          <a:p>
            <a:pPr lvl="1"/>
            <a:r>
              <a:rPr lang="en-US" sz="1400" dirty="0" smtClean="0"/>
              <a:t>the elements and attributes that can appear in a document</a:t>
            </a:r>
          </a:p>
          <a:p>
            <a:pPr lvl="1"/>
            <a:r>
              <a:rPr lang="en-US" sz="1400" dirty="0" smtClean="0"/>
              <a:t>the number of (and order of) child elements</a:t>
            </a:r>
          </a:p>
          <a:p>
            <a:pPr lvl="1"/>
            <a:r>
              <a:rPr lang="en-US" sz="1400" dirty="0" smtClean="0"/>
              <a:t>data types for elements and attributes</a:t>
            </a:r>
          </a:p>
          <a:p>
            <a:pPr lvl="1"/>
            <a:r>
              <a:rPr lang="en-US" sz="1400" dirty="0" smtClean="0"/>
              <a:t>default and fixed values for elements and </a:t>
            </a:r>
            <a:r>
              <a:rPr lang="en-US" sz="1400" dirty="0" smtClean="0"/>
              <a:t>attributes</a:t>
            </a:r>
          </a:p>
          <a:p>
            <a:r>
              <a:rPr lang="en-US" sz="2000" b="1" dirty="0" smtClean="0"/>
              <a:t>Why Learn XML Schema?</a:t>
            </a:r>
          </a:p>
          <a:p>
            <a:r>
              <a:rPr lang="en-US" sz="1800" dirty="0" smtClean="0"/>
              <a:t>In the XML world, hundreds of standardized XML formats are in daily use</a:t>
            </a:r>
            <a:r>
              <a:rPr lang="en-US" sz="1800" dirty="0" smtClean="0"/>
              <a:t>.</a:t>
            </a:r>
            <a:endParaRPr lang="en-US" sz="1800" dirty="0" smtClean="0"/>
          </a:p>
          <a:p>
            <a:r>
              <a:rPr lang="en-US" sz="1800" dirty="0" smtClean="0"/>
              <a:t>Many of these XML standards are defined by XML Schemas</a:t>
            </a:r>
            <a:r>
              <a:rPr lang="en-US" sz="1800" dirty="0" smtClean="0"/>
              <a:t>.</a:t>
            </a:r>
            <a:endParaRPr lang="en-US" sz="1800" dirty="0" smtClean="0"/>
          </a:p>
          <a:p>
            <a:r>
              <a:rPr lang="en-US" sz="1800" dirty="0" smtClean="0"/>
              <a:t>XML Schema is an XML-based (and more powerful) alternative to DTD.</a:t>
            </a:r>
          </a:p>
          <a:p>
            <a:endParaRPr lang="en-US" sz="16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a:t>
            </a:r>
            <a:r>
              <a:rPr lang="en-US" dirty="0" smtClean="0"/>
              <a:t>Schema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2000" b="1" dirty="0" smtClean="0"/>
              <a:t>XML </a:t>
            </a:r>
            <a:r>
              <a:rPr lang="en-US" sz="2000" b="1" dirty="0" smtClean="0"/>
              <a:t>Schemas Support Data Types</a:t>
            </a:r>
            <a:r>
              <a:rPr lang="en-US" sz="1600" b="1" dirty="0" smtClean="0"/>
              <a:t>:</a:t>
            </a:r>
            <a:endParaRPr lang="en-US" sz="1600" b="1" dirty="0" smtClean="0"/>
          </a:p>
          <a:p>
            <a:r>
              <a:rPr lang="en-US" sz="1800" dirty="0" smtClean="0"/>
              <a:t>One of the greatest strength of XML Schemas is the support for data types.</a:t>
            </a:r>
          </a:p>
          <a:p>
            <a:pPr lvl="1"/>
            <a:r>
              <a:rPr lang="en-US" sz="1600" dirty="0" smtClean="0"/>
              <a:t>It is easier to describe allowable document content</a:t>
            </a:r>
          </a:p>
          <a:p>
            <a:pPr lvl="1"/>
            <a:r>
              <a:rPr lang="en-US" sz="1600" dirty="0" smtClean="0"/>
              <a:t>It is easier to validate the correctness of data</a:t>
            </a:r>
          </a:p>
          <a:p>
            <a:pPr lvl="1"/>
            <a:r>
              <a:rPr lang="en-US" sz="1600" dirty="0" smtClean="0"/>
              <a:t>It is easier to define data facets (restrictions on data)</a:t>
            </a:r>
          </a:p>
          <a:p>
            <a:pPr lvl="1"/>
            <a:r>
              <a:rPr lang="en-US" sz="1600" dirty="0" smtClean="0"/>
              <a:t>It is easier to define data patterns (data formats)</a:t>
            </a:r>
          </a:p>
          <a:p>
            <a:pPr lvl="1"/>
            <a:r>
              <a:rPr lang="en-US" sz="1600" dirty="0" smtClean="0"/>
              <a:t>It is easier to convert data between different data </a:t>
            </a:r>
            <a:r>
              <a:rPr lang="en-US" sz="1600" dirty="0" smtClean="0"/>
              <a:t>types</a:t>
            </a:r>
          </a:p>
          <a:p>
            <a:pPr lvl="1"/>
            <a:endParaRPr lang="en-US" sz="1400" dirty="0" smtClean="0"/>
          </a:p>
          <a:p>
            <a:r>
              <a:rPr lang="en-US" sz="2000" b="1" dirty="0" smtClean="0"/>
              <a:t>Some benefits of using XML schema</a:t>
            </a:r>
            <a:endParaRPr lang="en-US" sz="2000" b="1" dirty="0" smtClean="0"/>
          </a:p>
          <a:p>
            <a:r>
              <a:rPr lang="en-US" sz="1800" dirty="0" smtClean="0"/>
              <a:t>XML Schemas use XML </a:t>
            </a:r>
            <a:r>
              <a:rPr lang="en-US" sz="1800" dirty="0" smtClean="0"/>
              <a:t>Syntax (need not </a:t>
            </a:r>
            <a:r>
              <a:rPr lang="en-US" sz="1800" dirty="0" smtClean="0"/>
              <a:t>learn a new </a:t>
            </a:r>
            <a:r>
              <a:rPr lang="en-US" sz="1800" dirty="0" smtClean="0"/>
              <a:t>language)</a:t>
            </a:r>
            <a:endParaRPr lang="en-US" sz="1800" dirty="0" smtClean="0"/>
          </a:p>
          <a:p>
            <a:r>
              <a:rPr lang="en-US" sz="1800" dirty="0" smtClean="0"/>
              <a:t>Secure Data </a:t>
            </a:r>
            <a:r>
              <a:rPr lang="en-US" sz="1800" dirty="0" smtClean="0"/>
              <a:t>Communication</a:t>
            </a:r>
            <a:endParaRPr lang="en-US" sz="1800" dirty="0" smtClean="0"/>
          </a:p>
          <a:p>
            <a:endParaRPr lang="en-US" sz="1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a:t>
            </a:r>
            <a:r>
              <a:rPr lang="en-US" dirty="0" smtClean="0"/>
              <a:t>Schema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2000" b="1" dirty="0" smtClean="0"/>
              <a:t>Example of </a:t>
            </a:r>
            <a:r>
              <a:rPr lang="en-US" sz="2000" b="1" dirty="0" smtClean="0"/>
              <a:t>XML Schema Definition (XSD</a:t>
            </a:r>
            <a:r>
              <a:rPr lang="en-US" sz="2000" b="1" dirty="0" smtClean="0"/>
              <a:t>):</a:t>
            </a:r>
          </a:p>
          <a:p>
            <a:pPr>
              <a:buNone/>
            </a:pPr>
            <a:endParaRPr lang="en-US" sz="2000" b="1" dirty="0" smtClean="0"/>
          </a:p>
          <a:p>
            <a:pPr lvl="1"/>
            <a:r>
              <a:rPr lang="en-US" sz="1400" dirty="0" smtClean="0"/>
              <a:t>&lt;?xml version="1.0"?&gt;</a:t>
            </a:r>
            <a:br>
              <a:rPr lang="en-US" sz="1400" dirty="0" smtClean="0"/>
            </a:br>
            <a:r>
              <a:rPr lang="en-US" sz="1400" dirty="0" smtClean="0"/>
              <a:t>&lt;</a:t>
            </a:r>
            <a:r>
              <a:rPr lang="en-US" sz="1400" dirty="0" err="1" smtClean="0"/>
              <a:t>xs:schema</a:t>
            </a:r>
            <a:r>
              <a:rPr lang="en-US" sz="1400" dirty="0" smtClean="0"/>
              <a:t> </a:t>
            </a:r>
            <a:r>
              <a:rPr lang="en-US" sz="1400" dirty="0" err="1" smtClean="0"/>
              <a:t>xmlns:xs</a:t>
            </a:r>
            <a:r>
              <a:rPr lang="en-US" sz="1400" dirty="0" smtClean="0"/>
              <a:t>="http://www.w3.org/2001/XMLSchema</a:t>
            </a:r>
            <a:r>
              <a:rPr lang="en-US" sz="1400" dirty="0" smtClean="0"/>
              <a:t>"&gt;</a:t>
            </a:r>
            <a:r>
              <a:rPr lang="en-US" sz="1400" dirty="0" smtClean="0"/>
              <a:t/>
            </a:r>
            <a:br>
              <a:rPr lang="en-US" sz="1400" dirty="0" smtClean="0"/>
            </a:br>
            <a:r>
              <a:rPr lang="en-US" sz="1400" dirty="0" smtClean="0"/>
              <a:t>&lt;</a:t>
            </a:r>
            <a:r>
              <a:rPr lang="en-US" sz="1400" dirty="0" err="1" smtClean="0"/>
              <a:t>xs:element</a:t>
            </a:r>
            <a:r>
              <a:rPr lang="en-US" sz="1400" dirty="0" smtClean="0"/>
              <a:t> name="note"&gt;</a:t>
            </a:r>
            <a:br>
              <a:rPr lang="en-US" sz="1400" dirty="0" smtClean="0"/>
            </a:br>
            <a:r>
              <a:rPr lang="en-US" sz="1400" dirty="0" smtClean="0"/>
              <a:t>  &lt;</a:t>
            </a:r>
            <a:r>
              <a:rPr lang="en-US" sz="1400" dirty="0" err="1" smtClean="0"/>
              <a:t>xs:complexType</a:t>
            </a:r>
            <a:r>
              <a:rPr lang="en-US" sz="1400" dirty="0" smtClean="0"/>
              <a:t>&gt;</a:t>
            </a:r>
            <a:br>
              <a:rPr lang="en-US" sz="1400" dirty="0" smtClean="0"/>
            </a:br>
            <a:r>
              <a:rPr lang="en-US" sz="1400" dirty="0" smtClean="0"/>
              <a:t>    &lt;</a:t>
            </a:r>
            <a:r>
              <a:rPr lang="en-US" sz="1400" dirty="0" err="1" smtClean="0"/>
              <a:t>xs:sequence</a:t>
            </a:r>
            <a:r>
              <a:rPr lang="en-US" sz="1400" dirty="0" smtClean="0"/>
              <a:t>&gt;</a:t>
            </a:r>
            <a:br>
              <a:rPr lang="en-US" sz="1400" dirty="0" smtClean="0"/>
            </a:br>
            <a:r>
              <a:rPr lang="en-US" sz="1400" dirty="0" smtClean="0"/>
              <a:t>      &lt;</a:t>
            </a:r>
            <a:r>
              <a:rPr lang="en-US" sz="1400" dirty="0" err="1" smtClean="0"/>
              <a:t>xs:element</a:t>
            </a:r>
            <a:r>
              <a:rPr lang="en-US" sz="1400" dirty="0" smtClean="0"/>
              <a:t> name="to" type="</a:t>
            </a:r>
            <a:r>
              <a:rPr lang="en-US" sz="1400" dirty="0" err="1" smtClean="0"/>
              <a:t>xs:string</a:t>
            </a:r>
            <a:r>
              <a:rPr lang="en-US" sz="1400" dirty="0" smtClean="0"/>
              <a:t>"/&gt;</a:t>
            </a:r>
            <a:br>
              <a:rPr lang="en-US" sz="1400" dirty="0" smtClean="0"/>
            </a:br>
            <a:r>
              <a:rPr lang="en-US" sz="1400" dirty="0" smtClean="0"/>
              <a:t>      &lt;</a:t>
            </a:r>
            <a:r>
              <a:rPr lang="en-US" sz="1400" dirty="0" err="1" smtClean="0"/>
              <a:t>xs:element</a:t>
            </a:r>
            <a:r>
              <a:rPr lang="en-US" sz="1400" dirty="0" smtClean="0"/>
              <a:t> name="from" type="</a:t>
            </a:r>
            <a:r>
              <a:rPr lang="en-US" sz="1400" dirty="0" err="1" smtClean="0"/>
              <a:t>xs:string</a:t>
            </a:r>
            <a:r>
              <a:rPr lang="en-US" sz="1400" dirty="0" smtClean="0"/>
              <a:t>"/&gt;</a:t>
            </a:r>
            <a:br>
              <a:rPr lang="en-US" sz="1400" dirty="0" smtClean="0"/>
            </a:br>
            <a:r>
              <a:rPr lang="en-US" sz="1400" dirty="0" smtClean="0"/>
              <a:t>      &lt;</a:t>
            </a:r>
            <a:r>
              <a:rPr lang="en-US" sz="1400" dirty="0" err="1" smtClean="0"/>
              <a:t>xs:element</a:t>
            </a:r>
            <a:r>
              <a:rPr lang="en-US" sz="1400" dirty="0" smtClean="0"/>
              <a:t> name="heading" type="</a:t>
            </a:r>
            <a:r>
              <a:rPr lang="en-US" sz="1400" dirty="0" err="1" smtClean="0"/>
              <a:t>xs:string</a:t>
            </a:r>
            <a:r>
              <a:rPr lang="en-US" sz="1400" dirty="0" smtClean="0"/>
              <a:t>"/&gt;</a:t>
            </a:r>
            <a:br>
              <a:rPr lang="en-US" sz="1400" dirty="0" smtClean="0"/>
            </a:br>
            <a:r>
              <a:rPr lang="en-US" sz="1400" dirty="0" smtClean="0"/>
              <a:t>      &lt;</a:t>
            </a:r>
            <a:r>
              <a:rPr lang="en-US" sz="1400" dirty="0" err="1" smtClean="0"/>
              <a:t>xs:element</a:t>
            </a:r>
            <a:r>
              <a:rPr lang="en-US" sz="1400" dirty="0" smtClean="0"/>
              <a:t> name="body" type="</a:t>
            </a:r>
            <a:r>
              <a:rPr lang="en-US" sz="1400" dirty="0" err="1" smtClean="0"/>
              <a:t>xs:string</a:t>
            </a:r>
            <a:r>
              <a:rPr lang="en-US" sz="1400" dirty="0" smtClean="0"/>
              <a:t>"/&gt;</a:t>
            </a:r>
            <a:br>
              <a:rPr lang="en-US" sz="1400" dirty="0" smtClean="0"/>
            </a:br>
            <a:r>
              <a:rPr lang="en-US" sz="1400" dirty="0" smtClean="0"/>
              <a:t>    &lt;/</a:t>
            </a:r>
            <a:r>
              <a:rPr lang="en-US" sz="1400" dirty="0" err="1" smtClean="0"/>
              <a:t>xs:sequence</a:t>
            </a:r>
            <a:r>
              <a:rPr lang="en-US" sz="1400" dirty="0" smtClean="0"/>
              <a:t>&gt;</a:t>
            </a:r>
            <a:br>
              <a:rPr lang="en-US" sz="1400" dirty="0" smtClean="0"/>
            </a:br>
            <a:r>
              <a:rPr lang="en-US" sz="1400" dirty="0" smtClean="0"/>
              <a:t>  &lt;/</a:t>
            </a:r>
            <a:r>
              <a:rPr lang="en-US" sz="1400" dirty="0" err="1" smtClean="0"/>
              <a:t>xs:complexType</a:t>
            </a:r>
            <a:r>
              <a:rPr lang="en-US" sz="1400" dirty="0" smtClean="0"/>
              <a:t>&gt;</a:t>
            </a:r>
            <a:br>
              <a:rPr lang="en-US" sz="1400" dirty="0" smtClean="0"/>
            </a:br>
            <a:r>
              <a:rPr lang="en-US" sz="1400" dirty="0" smtClean="0"/>
              <a:t>&lt;/</a:t>
            </a:r>
            <a:r>
              <a:rPr lang="en-US" sz="1400" dirty="0" err="1" smtClean="0"/>
              <a:t>xs:element</a:t>
            </a:r>
            <a:r>
              <a:rPr lang="en-US" sz="1400" dirty="0" smtClean="0"/>
              <a:t>&gt;</a:t>
            </a:r>
            <a:r>
              <a:rPr lang="en-US" sz="1400" dirty="0" smtClean="0"/>
              <a:t/>
            </a:r>
            <a:br>
              <a:rPr lang="en-US" sz="1400" dirty="0" smtClean="0"/>
            </a:br>
            <a:r>
              <a:rPr lang="en-US" sz="1400" dirty="0" smtClean="0"/>
              <a:t>&lt;/</a:t>
            </a:r>
            <a:r>
              <a:rPr lang="en-US" sz="1400" dirty="0" err="1" smtClean="0"/>
              <a:t>xs:schema</a:t>
            </a:r>
            <a:r>
              <a:rPr lang="en-US" sz="1400" dirty="0" smtClean="0"/>
              <a:t>&gt;</a:t>
            </a:r>
          </a:p>
          <a:p>
            <a:endParaRPr lang="en-US" sz="16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Tree</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2000" dirty="0" smtClean="0"/>
              <a:t>Tree structure helps to describe an XML document easily.</a:t>
            </a:r>
          </a:p>
          <a:p>
            <a:pPr algn="just"/>
            <a:endParaRPr lang="en-US" sz="2000" dirty="0" smtClean="0"/>
          </a:p>
          <a:p>
            <a:pPr algn="just"/>
            <a:r>
              <a:rPr lang="en-US" sz="2000" dirty="0" smtClean="0"/>
              <a:t>Contains root (parent) elements, child elements and so on</a:t>
            </a:r>
          </a:p>
          <a:p>
            <a:pPr algn="just"/>
            <a:endParaRPr lang="en-US" sz="2000" dirty="0" smtClean="0"/>
          </a:p>
          <a:p>
            <a:pPr algn="just"/>
            <a:r>
              <a:rPr lang="en-US" sz="2000" dirty="0" smtClean="0"/>
              <a:t>Helps to know all succeeding branches and sub-branches starting from the root. </a:t>
            </a:r>
          </a:p>
          <a:p>
            <a:pPr algn="just"/>
            <a:endParaRPr lang="en-US" sz="2000" dirty="0" smtClean="0"/>
          </a:p>
          <a:p>
            <a:pPr algn="just"/>
            <a:r>
              <a:rPr lang="en-US" sz="2000" smtClean="0"/>
              <a:t>XML parsing </a:t>
            </a:r>
            <a:r>
              <a:rPr lang="en-US" sz="2000" dirty="0" smtClean="0"/>
              <a:t>starts at the root, then moves down the first branch to an element, take the first branch from there, and so on to the leaf nodes.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Characteristics</a:t>
            </a:r>
            <a:endParaRPr lang="en-US" dirty="0"/>
          </a:p>
        </p:txBody>
      </p:sp>
      <p:sp>
        <p:nvSpPr>
          <p:cNvPr id="3" name="Content Placeholder 2"/>
          <p:cNvSpPr>
            <a:spLocks noGrp="1"/>
          </p:cNvSpPr>
          <p:nvPr>
            <p:ph idx="1"/>
          </p:nvPr>
        </p:nvSpPr>
        <p:spPr/>
        <p:txBody>
          <a:bodyPr>
            <a:noAutofit/>
          </a:bodyPr>
          <a:lstStyle/>
          <a:p>
            <a:pPr>
              <a:buNone/>
            </a:pPr>
            <a:r>
              <a:rPr lang="en-US" sz="2000" dirty="0" smtClean="0"/>
              <a:t>Three important characteristics of XML:</a:t>
            </a:r>
          </a:p>
          <a:p>
            <a:pPr>
              <a:buNone/>
            </a:pPr>
            <a:endParaRPr lang="en-US" sz="2000" dirty="0" smtClean="0"/>
          </a:p>
          <a:p>
            <a:pPr algn="just"/>
            <a:r>
              <a:rPr lang="en-US" sz="2000" b="1" dirty="0" smtClean="0"/>
              <a:t>XML is extensible</a:t>
            </a:r>
            <a:r>
              <a:rPr lang="en-US" sz="2000" dirty="0" smtClean="0"/>
              <a:t> − XML allows to create own self-descriptive tags, or language, that suits the application</a:t>
            </a:r>
          </a:p>
          <a:p>
            <a:pPr algn="just"/>
            <a:r>
              <a:rPr lang="en-US" sz="2000" b="1" dirty="0" smtClean="0"/>
              <a:t>XML carries the data, does not present it</a:t>
            </a:r>
            <a:r>
              <a:rPr lang="en-US" sz="2000" dirty="0" smtClean="0"/>
              <a:t> − XML allows to store the data irrespective of how it will be presented</a:t>
            </a:r>
          </a:p>
          <a:p>
            <a:pPr algn="just"/>
            <a:r>
              <a:rPr lang="en-US" sz="2000" b="1" dirty="0" smtClean="0"/>
              <a:t>XML is a public standard</a:t>
            </a:r>
            <a:r>
              <a:rPr lang="en-US" sz="2000" dirty="0" smtClean="0"/>
              <a:t> − XML was developed by an organization called the World Wide Web Consortium (W3C) and is available as an open standard</a:t>
            </a:r>
          </a:p>
          <a:p>
            <a:endParaRPr lang="en-US" sz="20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Tree - Example</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600" b="1" dirty="0" smtClean="0"/>
              <a:t>XML Tree Example:</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None/>
            </a:pPr>
            <a:endParaRPr lang="en-US" sz="1600" dirty="0" smtClean="0"/>
          </a:p>
          <a:p>
            <a:r>
              <a:rPr lang="en-US" sz="1600" dirty="0" smtClean="0"/>
              <a:t>Following tree structure represents the above XML document −</a:t>
            </a:r>
            <a:endParaRPr lang="en-US" sz="1600" b="1" dirty="0" smtClean="0"/>
          </a:p>
          <a:p>
            <a:endParaRPr lang="en-US" sz="1600" dirty="0" smtClean="0"/>
          </a:p>
        </p:txBody>
      </p:sp>
      <p:pic>
        <p:nvPicPr>
          <p:cNvPr id="3074" name="Picture 2"/>
          <p:cNvPicPr>
            <a:picLocks noChangeAspect="1" noChangeArrowheads="1"/>
          </p:cNvPicPr>
          <p:nvPr/>
        </p:nvPicPr>
        <p:blipFill>
          <a:blip r:embed="rId3"/>
          <a:srcRect/>
          <a:stretch>
            <a:fillRect/>
          </a:stretch>
        </p:blipFill>
        <p:spPr bwMode="auto">
          <a:xfrm>
            <a:off x="762000" y="1828800"/>
            <a:ext cx="4476750" cy="2209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762000" y="4267200"/>
            <a:ext cx="5476875" cy="234315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Viewing</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1600" dirty="0" smtClean="0"/>
              <a:t>XML document can be viewed using a simple text editor or any browser.</a:t>
            </a:r>
          </a:p>
          <a:p>
            <a:pPr algn="just"/>
            <a:r>
              <a:rPr lang="en-US" sz="1600" dirty="0" smtClean="0"/>
              <a:t>Most of the major browsers supports XML. </a:t>
            </a:r>
          </a:p>
          <a:p>
            <a:pPr algn="just"/>
            <a:r>
              <a:rPr lang="en-US" sz="1600" dirty="0" smtClean="0"/>
              <a:t>XML files can be opened in the browser by just double-clicking the XML document (if it is a local file) or by typing the URL path in the address bar (if the file is located on the server)</a:t>
            </a:r>
          </a:p>
          <a:p>
            <a:pPr algn="just"/>
            <a:r>
              <a:rPr lang="en-US" sz="1600" dirty="0" smtClean="0"/>
              <a:t>XML files are saved with a </a:t>
            </a:r>
            <a:r>
              <a:rPr lang="en-US" sz="1600" b="1" dirty="0" smtClean="0"/>
              <a:t>".xml“ </a:t>
            </a:r>
            <a:r>
              <a:rPr lang="en-US" sz="1600" dirty="0" smtClean="0"/>
              <a:t>extension.</a:t>
            </a:r>
          </a:p>
          <a:p>
            <a:endParaRPr lang="en-US" sz="1600" dirty="0" smtClean="0"/>
          </a:p>
          <a:p>
            <a:r>
              <a:rPr lang="en-US" sz="2000" b="1" dirty="0" smtClean="0"/>
              <a:t>Text Editors</a:t>
            </a:r>
          </a:p>
          <a:p>
            <a:r>
              <a:rPr lang="en-US" sz="1600" dirty="0" smtClean="0"/>
              <a:t>Any simple text editor such as Notepad, </a:t>
            </a:r>
            <a:r>
              <a:rPr lang="en-US" sz="1600" dirty="0" err="1" smtClean="0"/>
              <a:t>TextPad</a:t>
            </a:r>
            <a:r>
              <a:rPr lang="en-US" sz="1600" dirty="0" smtClean="0"/>
              <a:t>, or </a:t>
            </a:r>
            <a:r>
              <a:rPr lang="en-US" sz="1600" dirty="0" err="1" smtClean="0"/>
              <a:t>TextEdit</a:t>
            </a:r>
            <a:r>
              <a:rPr lang="en-US" sz="1600" dirty="0" smtClean="0"/>
              <a:t> can be used to create or view an XML document.</a:t>
            </a:r>
          </a:p>
          <a:p>
            <a:r>
              <a:rPr lang="en-US" sz="2000" b="1" dirty="0" smtClean="0"/>
              <a:t>Firefox Browser/Chrome Browser</a:t>
            </a:r>
          </a:p>
          <a:p>
            <a:r>
              <a:rPr lang="en-US" sz="1600" dirty="0" smtClean="0"/>
              <a:t> XML code can be opened in Chrome by double-clicking the file.</a:t>
            </a:r>
          </a:p>
          <a:p>
            <a:r>
              <a:rPr lang="en-US" sz="1600" dirty="0" smtClean="0"/>
              <a:t>The XML code displays coding with color, which makes the code readable.</a:t>
            </a:r>
          </a:p>
          <a:p>
            <a:r>
              <a:rPr lang="en-US" sz="1600" dirty="0" smtClean="0"/>
              <a:t>It shows plus(+) or minus (-) sign at the left side in the XML element. </a:t>
            </a:r>
          </a:p>
          <a:p>
            <a:r>
              <a:rPr lang="en-US" sz="2000" b="1" dirty="0" smtClean="0"/>
              <a:t>Errors in XML Document</a:t>
            </a:r>
          </a:p>
          <a:p>
            <a:r>
              <a:rPr lang="en-US" sz="1600" dirty="0" smtClean="0"/>
              <a:t>If  XML code has some tags missing, then a message is displayed in the browser.</a:t>
            </a:r>
          </a:p>
          <a:p>
            <a:endParaRPr lang="en-US" sz="16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Parsers</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1600" dirty="0" smtClean="0"/>
              <a:t>A software library or a package that provides interface for client applications to work with XML documents</a:t>
            </a:r>
          </a:p>
          <a:p>
            <a:pPr algn="just"/>
            <a:r>
              <a:rPr lang="en-US" sz="1600" dirty="0" smtClean="0"/>
              <a:t>Checks for proper format of the XML document and may also validate the XML documents.</a:t>
            </a:r>
          </a:p>
          <a:p>
            <a:pPr algn="just"/>
            <a:r>
              <a:rPr lang="en-US" sz="1600" dirty="0" smtClean="0"/>
              <a:t>Modern day browsers have built-in XML parsers.</a:t>
            </a:r>
          </a:p>
          <a:p>
            <a:pPr algn="just"/>
            <a:r>
              <a:rPr lang="en-US" sz="1600" dirty="0" smtClean="0"/>
              <a:t>The goal of a parser is to transform XML into a readable code.</a:t>
            </a:r>
          </a:p>
          <a:p>
            <a:pPr algn="just"/>
            <a:r>
              <a:rPr lang="en-US" sz="1600" dirty="0" smtClean="0"/>
              <a:t>Following diagram shows how XML parser interacts with XML document −</a:t>
            </a:r>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r>
              <a:rPr lang="en-US" sz="1600" b="1" dirty="0" smtClean="0"/>
              <a:t>Some commonly used parsers −</a:t>
            </a:r>
          </a:p>
          <a:p>
            <a:pPr lvl="1" algn="just"/>
            <a:r>
              <a:rPr lang="en-US" sz="1400" b="1" dirty="0" smtClean="0"/>
              <a:t>MSXML (Microsoft Core XML Services)</a:t>
            </a:r>
            <a:r>
              <a:rPr lang="en-US" sz="1400" dirty="0" smtClean="0"/>
              <a:t> − Standard set of XML tools from Microsoft that includes a parser.</a:t>
            </a:r>
          </a:p>
          <a:p>
            <a:pPr lvl="1" algn="just"/>
            <a:r>
              <a:rPr lang="en-US" sz="1400" b="1" dirty="0" err="1" smtClean="0"/>
              <a:t>System.Xml.XmlDocument</a:t>
            </a:r>
            <a:r>
              <a:rPr lang="en-US" sz="1400" dirty="0" smtClean="0"/>
              <a:t> − Part of .NET library, containing different classes related to working with XML.</a:t>
            </a:r>
          </a:p>
          <a:p>
            <a:pPr lvl="1" algn="just"/>
            <a:r>
              <a:rPr lang="en-US" sz="1400" b="1" dirty="0" smtClean="0"/>
              <a:t>Java built-in parser</a:t>
            </a:r>
            <a:r>
              <a:rPr lang="en-US" sz="1400" dirty="0" smtClean="0"/>
              <a:t> − The Java library has its own parser. </a:t>
            </a:r>
          </a:p>
          <a:p>
            <a:pPr lvl="1" algn="just"/>
            <a:r>
              <a:rPr lang="en-US" sz="1400" b="1" dirty="0" smtClean="0"/>
              <a:t>Saxon</a:t>
            </a:r>
            <a:r>
              <a:rPr lang="en-US" sz="1400" dirty="0" smtClean="0"/>
              <a:t> − Saxon offers tools for parsing, transforming, and querying XML.</a:t>
            </a:r>
          </a:p>
          <a:p>
            <a:pPr lvl="1" algn="just"/>
            <a:r>
              <a:rPr lang="en-US" sz="1400" b="1" dirty="0" err="1" smtClean="0"/>
              <a:t>Xerces</a:t>
            </a:r>
            <a:r>
              <a:rPr lang="en-US" sz="1400" dirty="0" smtClean="0"/>
              <a:t> − </a:t>
            </a:r>
            <a:r>
              <a:rPr lang="en-US" sz="1400" dirty="0" err="1" smtClean="0"/>
              <a:t>Xerces</a:t>
            </a:r>
            <a:r>
              <a:rPr lang="en-US" sz="1400" dirty="0" smtClean="0"/>
              <a:t> is implemented in Java, developed by open source Apache Software Foundation.</a:t>
            </a:r>
          </a:p>
          <a:p>
            <a:endParaRPr lang="en-US" sz="1600" dirty="0" smtClean="0"/>
          </a:p>
        </p:txBody>
      </p:sp>
      <p:pic>
        <p:nvPicPr>
          <p:cNvPr id="1026" name="Picture 2"/>
          <p:cNvPicPr>
            <a:picLocks noChangeAspect="1" noChangeArrowheads="1"/>
          </p:cNvPicPr>
          <p:nvPr/>
        </p:nvPicPr>
        <p:blipFill>
          <a:blip r:embed="rId3"/>
          <a:srcRect/>
          <a:stretch>
            <a:fillRect/>
          </a:stretch>
        </p:blipFill>
        <p:spPr bwMode="auto">
          <a:xfrm>
            <a:off x="914400" y="3329608"/>
            <a:ext cx="5257800" cy="150495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XHTML</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2000" dirty="0" smtClean="0"/>
              <a:t>XHTML stands for </a:t>
            </a:r>
            <a:r>
              <a:rPr lang="en-US" sz="2000" b="1" dirty="0" err="1" smtClean="0"/>
              <a:t>EXtensible</a:t>
            </a:r>
            <a:r>
              <a:rPr lang="en-US" sz="2000" b="1" dirty="0" smtClean="0"/>
              <a:t> </a:t>
            </a:r>
            <a:r>
              <a:rPr lang="en-US" sz="2000" b="1" dirty="0" err="1" smtClean="0"/>
              <a:t>HyperText</a:t>
            </a:r>
            <a:r>
              <a:rPr lang="en-US" sz="2000" b="1" dirty="0" smtClean="0"/>
              <a:t> Markup Language.</a:t>
            </a:r>
            <a:r>
              <a:rPr lang="en-US" sz="2000" dirty="0" smtClean="0"/>
              <a:t> </a:t>
            </a:r>
          </a:p>
          <a:p>
            <a:pPr algn="just"/>
            <a:r>
              <a:rPr lang="en-US" sz="2000" dirty="0" smtClean="0"/>
              <a:t>XHTML is introduced to combine the strengths of HTML and XML.</a:t>
            </a:r>
          </a:p>
          <a:p>
            <a:pPr algn="just"/>
            <a:r>
              <a:rPr lang="en-US" sz="2000" dirty="0" smtClean="0"/>
              <a:t>XHTML is almost identical to HTML but it is stricter than HTML. </a:t>
            </a:r>
          </a:p>
          <a:p>
            <a:pPr algn="just"/>
            <a:r>
              <a:rPr lang="en-US" sz="2000" dirty="0" smtClean="0"/>
              <a:t>XHTML is HTML defined as an XML application, HTML redesigned as XML.</a:t>
            </a:r>
          </a:p>
          <a:p>
            <a:pPr algn="just"/>
            <a:r>
              <a:rPr lang="en-US" sz="2000" dirty="0" smtClean="0"/>
              <a:t>XHTML doesn't facilitate to make badly formed code to be XHTML compatible.</a:t>
            </a:r>
          </a:p>
          <a:p>
            <a:pPr algn="just"/>
            <a:r>
              <a:rPr lang="en-US" sz="2000" dirty="0" smtClean="0"/>
              <a:t>It is supported by all major browsers.</a:t>
            </a:r>
          </a:p>
          <a:p>
            <a:pPr algn="just"/>
            <a:r>
              <a:rPr lang="en-US" sz="2000" dirty="0" smtClean="0"/>
              <a:t>XHTML is stricter than HTML in syntax and case sensitivity. </a:t>
            </a:r>
          </a:p>
          <a:p>
            <a:pPr algn="just"/>
            <a:r>
              <a:rPr lang="en-US" sz="2000" dirty="0" smtClean="0"/>
              <a:t>XHTML documents are well-formed and parsed using standard XML parsers, unlike HTML, which requires a lenient HTML-specific parser.</a:t>
            </a:r>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endParaRPr lang="en-US" sz="16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XHTML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2000" b="1" dirty="0" smtClean="0"/>
              <a:t>Why use XHTML:</a:t>
            </a:r>
          </a:p>
          <a:p>
            <a:pPr algn="just"/>
            <a:endParaRPr lang="en-US" sz="2000" b="1" dirty="0" smtClean="0"/>
          </a:p>
          <a:p>
            <a:pPr algn="just"/>
            <a:r>
              <a:rPr lang="en-US" sz="1600" dirty="0" smtClean="0"/>
              <a:t>XHTML was developed to make HTML more extensible and increase interoperability with other data formats. </a:t>
            </a:r>
          </a:p>
          <a:p>
            <a:pPr algn="just"/>
            <a:endParaRPr lang="en-US" sz="1600" dirty="0" smtClean="0"/>
          </a:p>
          <a:p>
            <a:pPr algn="just"/>
            <a:r>
              <a:rPr lang="en-US" sz="1600" dirty="0" smtClean="0"/>
              <a:t>There are two main reasons behind the creation of XHTML:</a:t>
            </a:r>
          </a:p>
          <a:p>
            <a:pPr lvl="1" algn="just"/>
            <a:r>
              <a:rPr lang="en-US" sz="1600" dirty="0" smtClean="0"/>
              <a:t>It creates a stricter standard for making web pages, reducing incompatibilities between browsers. So it is compatible for all major browsers.</a:t>
            </a:r>
          </a:p>
          <a:p>
            <a:pPr lvl="1" algn="just"/>
            <a:r>
              <a:rPr lang="en-US" sz="1600" dirty="0" smtClean="0"/>
              <a:t>It creates a standard that can be used on a variety of different devices without changes.</a:t>
            </a:r>
          </a:p>
          <a:p>
            <a:pPr algn="just"/>
            <a:endParaRPr lang="en-US" sz="20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endParaRPr lang="en-US" sz="16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04800" y="1600200"/>
            <a:ext cx="8382000" cy="4525963"/>
          </a:xfrm>
        </p:spPr>
        <p:txBody>
          <a:bodyPr>
            <a:normAutofit/>
          </a:bodyPr>
          <a:lstStyle/>
          <a:p>
            <a:pPr lvl="1">
              <a:buNone/>
            </a:pPr>
            <a:endParaRPr lang="en-US" sz="4800" b="1" dirty="0" smtClean="0">
              <a:latin typeface="Arial" pitchFamily="34" charset="0"/>
              <a:cs typeface="Arial" pitchFamily="34" charset="0"/>
            </a:endParaRPr>
          </a:p>
          <a:p>
            <a:pPr lvl="1">
              <a:buNone/>
            </a:pPr>
            <a:r>
              <a:rPr lang="en-US" sz="4800" b="1" dirty="0" smtClean="0">
                <a:latin typeface="Arial" pitchFamily="34" charset="0"/>
                <a:cs typeface="Arial" pitchFamily="34" charset="0"/>
              </a:rPr>
              <a:t>				Thank You</a:t>
            </a:r>
          </a:p>
          <a:p>
            <a:pPr lvl="1"/>
            <a:endParaRPr lang="en-US" sz="2000" dirty="0" smtClean="0"/>
          </a:p>
          <a:p>
            <a:pPr lvl="1"/>
            <a:endParaRPr lang="en-US" sz="2000" dirty="0" smtClean="0"/>
          </a:p>
          <a:p>
            <a:pPr lvl="1" algn="just"/>
            <a:endParaRPr lang="en-US" sz="2000" dirty="0" smtClean="0"/>
          </a:p>
          <a:p>
            <a:pPr lvl="1"/>
            <a:endParaRPr lang="en-US" sz="2000" dirty="0" smtClean="0"/>
          </a:p>
          <a:p>
            <a:pPr lvl="1"/>
            <a:endParaRPr lang="en-US" sz="2000" dirty="0" smtClean="0"/>
          </a:p>
          <a:p>
            <a:pPr lvl="1"/>
            <a:endParaRPr lang="en-US" sz="2000" dirty="0" smtClean="0"/>
          </a:p>
          <a:p>
            <a:endParaRPr lang="en-US" sz="2400" dirty="0" smtClean="0"/>
          </a:p>
          <a:p>
            <a:endParaRPr lang="en-US" sz="2400" dirty="0" smtClean="0"/>
          </a:p>
          <a:p>
            <a:pPr>
              <a:buNone/>
            </a:pPr>
            <a:endParaRPr lang="en-US" sz="2400" dirty="0" smtClean="0"/>
          </a:p>
          <a:p>
            <a:pPr algn="just">
              <a:buNone/>
            </a:pPr>
            <a:endParaRPr lang="en-US" sz="2400" b="1" dirty="0" smtClean="0"/>
          </a:p>
          <a:p>
            <a:pPr algn="just"/>
            <a:endParaRPr lang="en-US" sz="2400" dirty="0" smtClean="0"/>
          </a:p>
          <a:p>
            <a:endParaRPr lang="en-US" sz="2400" dirty="0" smtClean="0"/>
          </a:p>
          <a:p>
            <a:endParaRPr lang="en-US" sz="2400" dirty="0" smtClean="0"/>
          </a:p>
          <a:p>
            <a:pPr>
              <a:buNone/>
            </a:pPr>
            <a:endParaRPr lang="en-US" sz="2400" dirty="0" smtClean="0"/>
          </a:p>
          <a:p>
            <a:pPr>
              <a:buNone/>
            </a:pPr>
            <a:endParaRPr lang="en-US" dirty="0"/>
          </a:p>
          <a:p>
            <a:endParaRPr lang="en-US" sz="2400"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Usages</a:t>
            </a:r>
            <a:endParaRPr lang="en-US" dirty="0"/>
          </a:p>
        </p:txBody>
      </p:sp>
      <p:sp>
        <p:nvSpPr>
          <p:cNvPr id="3" name="Content Placeholder 2"/>
          <p:cNvSpPr>
            <a:spLocks noGrp="1"/>
          </p:cNvSpPr>
          <p:nvPr>
            <p:ph idx="1"/>
          </p:nvPr>
        </p:nvSpPr>
        <p:spPr/>
        <p:txBody>
          <a:bodyPr>
            <a:noAutofit/>
          </a:bodyPr>
          <a:lstStyle/>
          <a:p>
            <a:pPr algn="just"/>
            <a:r>
              <a:rPr lang="en-US" sz="1800" dirty="0" smtClean="0"/>
              <a:t>XML can work behind the scene to simplify the creation of HTML documents for large web sites.</a:t>
            </a:r>
          </a:p>
          <a:p>
            <a:pPr algn="just"/>
            <a:r>
              <a:rPr lang="en-US" sz="1800" dirty="0" smtClean="0"/>
              <a:t>XML can be used to exchange the information between organizations and systems.</a:t>
            </a:r>
          </a:p>
          <a:p>
            <a:pPr algn="just"/>
            <a:r>
              <a:rPr lang="en-US" sz="1800" dirty="0" smtClean="0"/>
              <a:t>XML can be used for offloading and reloading of databases.</a:t>
            </a:r>
          </a:p>
          <a:p>
            <a:pPr algn="just"/>
            <a:r>
              <a:rPr lang="en-US" sz="1800" dirty="0" smtClean="0"/>
              <a:t>XML can be used to store and arrange the data, which can customize data handling needs.</a:t>
            </a:r>
          </a:p>
          <a:p>
            <a:pPr algn="just"/>
            <a:r>
              <a:rPr lang="en-US" sz="1800" dirty="0" smtClean="0"/>
              <a:t>XML can easily be merged with style sheets to create almost any desired output.</a:t>
            </a:r>
          </a:p>
          <a:p>
            <a:pPr algn="just"/>
            <a:r>
              <a:rPr lang="en-US" sz="1800" dirty="0" smtClean="0"/>
              <a:t>Virtually, any type of data can be expressed as an XML document.</a:t>
            </a:r>
          </a:p>
          <a:p>
            <a:pPr>
              <a:buNone/>
            </a:pPr>
            <a:endParaRPr lang="en-US" sz="1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XML-a markup language</a:t>
            </a:r>
            <a:endParaRPr lang="en-US" dirty="0"/>
          </a:p>
        </p:txBody>
      </p:sp>
      <p:sp>
        <p:nvSpPr>
          <p:cNvPr id="3" name="Content Placeholder 2"/>
          <p:cNvSpPr>
            <a:spLocks noGrp="1"/>
          </p:cNvSpPr>
          <p:nvPr>
            <p:ph idx="1"/>
          </p:nvPr>
        </p:nvSpPr>
        <p:spPr/>
        <p:txBody>
          <a:bodyPr>
            <a:noAutofit/>
          </a:bodyPr>
          <a:lstStyle/>
          <a:p>
            <a:pPr algn="just"/>
            <a:r>
              <a:rPr lang="en-US" sz="2000" dirty="0" smtClean="0"/>
              <a:t>XML is a markup language that defines set of rules for encoding documents in a format that is both human-readable and machine-readable. </a:t>
            </a:r>
          </a:p>
          <a:p>
            <a:pPr algn="just"/>
            <a:endParaRPr lang="en-US" sz="2000" dirty="0" smtClean="0"/>
          </a:p>
          <a:p>
            <a:pPr algn="just">
              <a:buNone/>
            </a:pPr>
            <a:r>
              <a:rPr lang="en-US" sz="2000" b="1" dirty="0" smtClean="0"/>
              <a:t>XML- NOT a programming language:</a:t>
            </a:r>
          </a:p>
          <a:p>
            <a:pPr algn="just"/>
            <a:r>
              <a:rPr lang="en-US" sz="2000" dirty="0" smtClean="0"/>
              <a:t>A programming language consists of grammar rules and its own vocabulary which is used to create computer programs.</a:t>
            </a:r>
          </a:p>
          <a:p>
            <a:pPr algn="just"/>
            <a:r>
              <a:rPr lang="en-US" sz="2000" dirty="0" smtClean="0"/>
              <a:t>XML does not qualify to be a programming language as it does not perform any computation or algorithms. </a:t>
            </a:r>
          </a:p>
          <a:p>
            <a:pPr algn="just"/>
            <a:r>
              <a:rPr lang="en-US" sz="2000" dirty="0" smtClean="0"/>
              <a:t>It is usually stored in a simple text file and is processed by special software that is capable of interpreting XML.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Document</a:t>
            </a:r>
            <a:endParaRPr lang="en-US" dirty="0"/>
          </a:p>
        </p:txBody>
      </p:sp>
      <p:sp>
        <p:nvSpPr>
          <p:cNvPr id="3" name="Content Placeholder 2"/>
          <p:cNvSpPr>
            <a:spLocks noGrp="1"/>
          </p:cNvSpPr>
          <p:nvPr>
            <p:ph idx="1"/>
          </p:nvPr>
        </p:nvSpPr>
        <p:spPr/>
        <p:txBody>
          <a:bodyPr>
            <a:noAutofit/>
          </a:bodyPr>
          <a:lstStyle/>
          <a:p>
            <a:pPr algn="just"/>
            <a:r>
              <a:rPr lang="en-US" sz="2000" dirty="0" smtClean="0"/>
              <a:t>A basic unit of XML information</a:t>
            </a:r>
          </a:p>
          <a:p>
            <a:pPr algn="just"/>
            <a:r>
              <a:rPr lang="en-US" sz="2000" dirty="0" smtClean="0"/>
              <a:t>Composed of elements and other markup</a:t>
            </a:r>
          </a:p>
          <a:p>
            <a:pPr algn="just"/>
            <a:r>
              <a:rPr lang="en-US" sz="2000" dirty="0" smtClean="0"/>
              <a:t>Can contain wide variety of data. For example, database of numbers, numbers representing molecular structure or a mathematical equation.</a:t>
            </a:r>
          </a:p>
          <a:p>
            <a:pPr algn="just">
              <a:buNone/>
            </a:pPr>
            <a:r>
              <a:rPr lang="en-US" sz="2000" b="1" dirty="0" smtClean="0"/>
              <a:t>XML Document example:</a:t>
            </a:r>
          </a:p>
          <a:p>
            <a:pPr algn="just">
              <a:buNone/>
            </a:pPr>
            <a:r>
              <a:rPr lang="en-US" sz="2000" dirty="0" smtClean="0"/>
              <a:t>A simple XML document showing parts of XML document:</a:t>
            </a:r>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p:txBody>
      </p:sp>
      <p:pic>
        <p:nvPicPr>
          <p:cNvPr id="1028" name="Picture 4" descr="XML Document"/>
          <p:cNvPicPr>
            <a:picLocks noChangeAspect="1" noChangeArrowheads="1"/>
          </p:cNvPicPr>
          <p:nvPr/>
        </p:nvPicPr>
        <p:blipFill>
          <a:blip r:embed="rId3"/>
          <a:srcRect/>
          <a:stretch>
            <a:fillRect/>
          </a:stretch>
        </p:blipFill>
        <p:spPr bwMode="auto">
          <a:xfrm>
            <a:off x="457200" y="3733800"/>
            <a:ext cx="5334000" cy="1381126"/>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Document – contd.</a:t>
            </a:r>
            <a:endParaRPr lang="en-US" dirty="0"/>
          </a:p>
        </p:txBody>
      </p:sp>
      <p:sp>
        <p:nvSpPr>
          <p:cNvPr id="3" name="Content Placeholder 2"/>
          <p:cNvSpPr>
            <a:spLocks noGrp="1"/>
          </p:cNvSpPr>
          <p:nvPr>
            <p:ph idx="1"/>
          </p:nvPr>
        </p:nvSpPr>
        <p:spPr/>
        <p:txBody>
          <a:bodyPr>
            <a:noAutofit/>
          </a:bodyPr>
          <a:lstStyle/>
          <a:p>
            <a:pPr>
              <a:buNone/>
            </a:pPr>
            <a:r>
              <a:rPr lang="en-US" sz="2000" b="1" dirty="0" smtClean="0"/>
              <a:t>Document Prolog Section:</a:t>
            </a:r>
          </a:p>
          <a:p>
            <a:pPr algn="just"/>
            <a:r>
              <a:rPr lang="en-US" sz="2000" dirty="0" smtClean="0"/>
              <a:t>Comes at the top of the document, before the root element </a:t>
            </a:r>
          </a:p>
          <a:p>
            <a:pPr algn="just"/>
            <a:r>
              <a:rPr lang="en-US" sz="2000" dirty="0" smtClean="0"/>
              <a:t>This section contains the following −</a:t>
            </a:r>
          </a:p>
          <a:p>
            <a:pPr lvl="1" algn="just"/>
            <a:r>
              <a:rPr lang="en-US" sz="1600" dirty="0" smtClean="0"/>
              <a:t>XML declaration</a:t>
            </a:r>
          </a:p>
          <a:p>
            <a:pPr lvl="1" algn="just"/>
            <a:r>
              <a:rPr lang="en-US" sz="1600" dirty="0" smtClean="0"/>
              <a:t>Document type declaration</a:t>
            </a:r>
          </a:p>
          <a:p>
            <a:endParaRPr lang="en-US" sz="2000" dirty="0" smtClean="0"/>
          </a:p>
          <a:p>
            <a:pPr>
              <a:buNone/>
            </a:pPr>
            <a:r>
              <a:rPr lang="en-US" sz="2000" b="1" dirty="0" smtClean="0"/>
              <a:t>Document Elements Section</a:t>
            </a:r>
          </a:p>
          <a:p>
            <a:pPr algn="just"/>
            <a:r>
              <a:rPr lang="en-US" sz="2000" dirty="0" smtClean="0"/>
              <a:t>Building blocks of XML</a:t>
            </a:r>
          </a:p>
          <a:p>
            <a:pPr algn="just"/>
            <a:r>
              <a:rPr lang="en-US" sz="2000" dirty="0" smtClean="0"/>
              <a:t>Divided into a hierarchy of sections, each serving a specific purpose</a:t>
            </a:r>
          </a:p>
          <a:p>
            <a:pPr algn="just"/>
            <a:r>
              <a:rPr lang="en-US" sz="2000" dirty="0" smtClean="0"/>
              <a:t>Can be separated into multiple sections </a:t>
            </a:r>
          </a:p>
          <a:p>
            <a:pPr algn="just"/>
            <a:r>
              <a:rPr lang="en-US" sz="2000" dirty="0" smtClean="0"/>
              <a:t>Elements can be containers, with a combination of text and other elements</a:t>
            </a:r>
          </a:p>
          <a:p>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XML-Syntax</a:t>
            </a:r>
            <a:endParaRPr lang="en-US" dirty="0"/>
          </a:p>
        </p:txBody>
      </p:sp>
      <p:sp>
        <p:nvSpPr>
          <p:cNvPr id="3" name="Content Placeholder 2"/>
          <p:cNvSpPr>
            <a:spLocks noGrp="1"/>
          </p:cNvSpPr>
          <p:nvPr>
            <p:ph idx="1"/>
          </p:nvPr>
        </p:nvSpPr>
        <p:spPr/>
        <p:txBody>
          <a:bodyPr>
            <a:noAutofit/>
          </a:bodyPr>
          <a:lstStyle/>
          <a:p>
            <a:pPr algn="just"/>
            <a:r>
              <a:rPr lang="en-US" sz="2000" dirty="0" smtClean="0"/>
              <a:t>The following diagram depicts the syntax rules to write different types of markup and text in an XML document.</a:t>
            </a:r>
          </a:p>
        </p:txBody>
      </p:sp>
      <p:pic>
        <p:nvPicPr>
          <p:cNvPr id="1026" name="Picture 2"/>
          <p:cNvPicPr>
            <a:picLocks noChangeAspect="1" noChangeArrowheads="1"/>
          </p:cNvPicPr>
          <p:nvPr/>
        </p:nvPicPr>
        <p:blipFill>
          <a:blip r:embed="rId3"/>
          <a:srcRect/>
          <a:stretch>
            <a:fillRect/>
          </a:stretch>
        </p:blipFill>
        <p:spPr bwMode="auto">
          <a:xfrm>
            <a:off x="762000" y="2514600"/>
            <a:ext cx="4067175" cy="2886075"/>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XML-Syntax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Autofit/>
          </a:bodyPr>
          <a:lstStyle/>
          <a:p>
            <a:pPr algn="just">
              <a:buNone/>
            </a:pPr>
            <a:r>
              <a:rPr lang="en-US" sz="2000" b="1" dirty="0" smtClean="0"/>
              <a:t>XML Declaration</a:t>
            </a:r>
          </a:p>
          <a:p>
            <a:pPr algn="just"/>
            <a:r>
              <a:rPr lang="en-US" sz="2000" dirty="0" smtClean="0"/>
              <a:t>The XML document can optionally have an XML declaration. It is written as follows −</a:t>
            </a:r>
          </a:p>
          <a:p>
            <a:pPr lvl="1" algn="just"/>
            <a:r>
              <a:rPr lang="en-US" sz="1600" dirty="0" smtClean="0"/>
              <a:t>&lt;?xml version = "1.0" encoding = "UTF-8"?&gt;</a:t>
            </a:r>
          </a:p>
          <a:p>
            <a:pPr algn="just">
              <a:buNone/>
            </a:pPr>
            <a:r>
              <a:rPr lang="en-US" sz="2000" dirty="0" smtClean="0"/>
              <a:t>Where </a:t>
            </a:r>
            <a:r>
              <a:rPr lang="en-US" sz="2000" i="1" dirty="0" smtClean="0"/>
              <a:t>version</a:t>
            </a:r>
            <a:r>
              <a:rPr lang="en-US" sz="2000" dirty="0" smtClean="0"/>
              <a:t> is the XML version and </a:t>
            </a:r>
            <a:r>
              <a:rPr lang="en-US" sz="2000" i="1" dirty="0" smtClean="0"/>
              <a:t>encoding</a:t>
            </a:r>
            <a:r>
              <a:rPr lang="en-US" sz="2000" dirty="0" smtClean="0"/>
              <a:t> specifies the character encoding used in the document.</a:t>
            </a:r>
          </a:p>
          <a:p>
            <a:pPr algn="just">
              <a:buNone/>
            </a:pPr>
            <a:r>
              <a:rPr lang="en-US" sz="2000" b="1" dirty="0" smtClean="0"/>
              <a:t>Syntax Rules for XML Declaration</a:t>
            </a:r>
          </a:p>
          <a:p>
            <a:pPr algn="just"/>
            <a:r>
              <a:rPr lang="en-US" sz="1800" dirty="0" smtClean="0"/>
              <a:t>The XML declaration is case sensitive and must begin with "</a:t>
            </a:r>
            <a:r>
              <a:rPr lang="en-US" sz="1800" b="1" dirty="0" smtClean="0"/>
              <a:t>&lt;?xml&gt;</a:t>
            </a:r>
            <a:r>
              <a:rPr lang="en-US" sz="1800" dirty="0" smtClean="0"/>
              <a:t>" where "</a:t>
            </a:r>
            <a:r>
              <a:rPr lang="en-US" sz="1800" b="1" dirty="0" smtClean="0"/>
              <a:t>xml</a:t>
            </a:r>
            <a:r>
              <a:rPr lang="en-US" sz="1800" dirty="0" smtClean="0"/>
              <a:t>" is written in lower-case.</a:t>
            </a:r>
          </a:p>
          <a:p>
            <a:pPr algn="just"/>
            <a:r>
              <a:rPr lang="en-US" sz="1800" dirty="0" smtClean="0"/>
              <a:t>If document contains XML declaration, then it strictly needs to be the first statement of the XML document.</a:t>
            </a:r>
          </a:p>
          <a:p>
            <a:pPr algn="just"/>
            <a:r>
              <a:rPr lang="en-US" sz="1800" dirty="0" smtClean="0"/>
              <a:t>The XML declaration strictly needs be the first statement in the XML document.</a:t>
            </a:r>
          </a:p>
          <a:p>
            <a:pPr algn="just"/>
            <a:r>
              <a:rPr lang="en-US" sz="1800" dirty="0" smtClean="0"/>
              <a:t>An HTTP protocol can override the value of </a:t>
            </a:r>
            <a:r>
              <a:rPr lang="en-US" sz="1800" i="1" dirty="0" smtClean="0"/>
              <a:t>encoding</a:t>
            </a:r>
            <a:r>
              <a:rPr lang="en-US" sz="1800" dirty="0" smtClean="0"/>
              <a:t> that you put in the XML declaration.</a:t>
            </a:r>
          </a:p>
          <a:p>
            <a:pPr algn="just">
              <a:buNone/>
            </a:pP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1685</Words>
  <Application>Microsoft Office PowerPoint</Application>
  <PresentationFormat>On-screen Show (4:3)</PresentationFormat>
  <Paragraphs>421</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XML</vt:lpstr>
      <vt:lpstr>XML: Introduction</vt:lpstr>
      <vt:lpstr>XML Characteristics</vt:lpstr>
      <vt:lpstr>XML Usages</vt:lpstr>
      <vt:lpstr>XML-a markup language</vt:lpstr>
      <vt:lpstr>XML- Document</vt:lpstr>
      <vt:lpstr>XML Document – contd.</vt:lpstr>
      <vt:lpstr>XML-Syntax</vt:lpstr>
      <vt:lpstr>XML-Syntax Contd…</vt:lpstr>
      <vt:lpstr>XML-Syntax Contd…</vt:lpstr>
      <vt:lpstr>XML-Syntax Contd…</vt:lpstr>
      <vt:lpstr>XML-Syntax Contd…</vt:lpstr>
      <vt:lpstr>XML-Syntax Contd…</vt:lpstr>
      <vt:lpstr>XML-Syntax Contd…</vt:lpstr>
      <vt:lpstr>XML - Comments</vt:lpstr>
      <vt:lpstr>XML Comments – contd…</vt:lpstr>
      <vt:lpstr>XML  Character Entities</vt:lpstr>
      <vt:lpstr>XML  Character Entities – Contd...</vt:lpstr>
      <vt:lpstr>XML  Encoding</vt:lpstr>
      <vt:lpstr>XML  Validation</vt:lpstr>
      <vt:lpstr>XML  Validation contd…</vt:lpstr>
      <vt:lpstr>XML  Validation contd…</vt:lpstr>
      <vt:lpstr>XML  Validation contd…</vt:lpstr>
      <vt:lpstr>XML  DTD</vt:lpstr>
      <vt:lpstr>XML  DTD contd…</vt:lpstr>
      <vt:lpstr>XML  Schema</vt:lpstr>
      <vt:lpstr>XML  Schema Contd…</vt:lpstr>
      <vt:lpstr>XML  Schema Contd…</vt:lpstr>
      <vt:lpstr>XML  Tree</vt:lpstr>
      <vt:lpstr>XML  Tree - Example</vt:lpstr>
      <vt:lpstr>XML  Viewing</vt:lpstr>
      <vt:lpstr>XML  Parsers</vt:lpstr>
      <vt:lpstr>XHTML</vt:lpstr>
      <vt:lpstr>XHTML contd…</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Kauvtuv</dc:creator>
  <cp:lastModifiedBy>USER</cp:lastModifiedBy>
  <cp:revision>453</cp:revision>
  <dcterms:created xsi:type="dcterms:W3CDTF">2018-07-10T16:01:06Z</dcterms:created>
  <dcterms:modified xsi:type="dcterms:W3CDTF">2018-11-01T04:58:35Z</dcterms:modified>
</cp:coreProperties>
</file>