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nva Sans" panose="020B0604020202020204" charset="0"/>
      <p:regular r:id="rId10"/>
    </p:embeddedFont>
    <p:embeddedFont>
      <p:font typeface="Canva Sans Bold" panose="020B0604020202020204" charset="0"/>
      <p:regular r:id="rId11"/>
    </p:embeddedFont>
    <p:embeddedFont>
      <p:font typeface="DM Sans Italics" panose="020B0604020202020204" charset="0"/>
      <p:regular r:id="rId12"/>
    </p:embeddedFont>
    <p:embeddedFont>
      <p:font typeface="Montserrat Light" panose="00000400000000000000" pitchFamily="2" charset="0"/>
      <p:regular r:id="rId13"/>
    </p:embeddedFont>
    <p:embeddedFont>
      <p:font typeface="Open Sauce" panose="020B0604020202020204" charset="0"/>
      <p:regular r:id="rId14"/>
    </p:embeddedFont>
    <p:embeddedFont>
      <p:font typeface="Open Sauce Bold" panose="020B0604020202020204" charset="0"/>
      <p:regular r:id="rId15"/>
    </p:embeddedFont>
    <p:embeddedFont>
      <p:font typeface="Open Sauce Semi-Bold" panose="020B0604020202020204" charset="0"/>
      <p:regular r:id="rId16"/>
    </p:embeddedFont>
    <p:embeddedFont>
      <p:font typeface="Oswald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5" d="100"/>
          <a:sy n="75" d="100"/>
        </p:scale>
        <p:origin x="47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svg"/><Relationship Id="rId11" Type="http://schemas.openxmlformats.org/officeDocument/2006/relationships/image" Target="../media/image15.png"/><Relationship Id="rId5" Type="http://schemas.openxmlformats.org/officeDocument/2006/relationships/image" Target="../media/image11.png"/><Relationship Id="rId10" Type="http://schemas.openxmlformats.org/officeDocument/2006/relationships/image" Target="../media/image3.svg"/><Relationship Id="rId4" Type="http://schemas.openxmlformats.org/officeDocument/2006/relationships/image" Target="../media/image10.svg"/><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svg"/><Relationship Id="rId11" Type="http://schemas.openxmlformats.org/officeDocument/2006/relationships/image" Target="../media/image16.png"/><Relationship Id="rId5" Type="http://schemas.openxmlformats.org/officeDocument/2006/relationships/image" Target="../media/image11.png"/><Relationship Id="rId10" Type="http://schemas.openxmlformats.org/officeDocument/2006/relationships/image" Target="../media/image3.svg"/><Relationship Id="rId4" Type="http://schemas.openxmlformats.org/officeDocument/2006/relationships/image" Target="../media/image10.svg"/><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3.svg"/><Relationship Id="rId4" Type="http://schemas.openxmlformats.org/officeDocument/2006/relationships/image" Target="../media/image10.sv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236347" y="3202251"/>
            <a:ext cx="9815307" cy="4524958"/>
            <a:chOff x="0" y="0"/>
            <a:chExt cx="1895495" cy="873843"/>
          </a:xfrm>
        </p:grpSpPr>
        <p:sp>
          <p:nvSpPr>
            <p:cNvPr id="6" name="Freeform 6"/>
            <p:cNvSpPr/>
            <p:nvPr/>
          </p:nvSpPr>
          <p:spPr>
            <a:xfrm>
              <a:off x="0" y="0"/>
              <a:ext cx="1895495" cy="873843"/>
            </a:xfrm>
            <a:custGeom>
              <a:avLst/>
              <a:gdLst/>
              <a:ahLst/>
              <a:cxnLst/>
              <a:rect l="l" t="t" r="r" b="b"/>
              <a:pathLst>
                <a:path w="1895495" h="873843">
                  <a:moveTo>
                    <a:pt x="0" y="0"/>
                  </a:moveTo>
                  <a:lnTo>
                    <a:pt x="1895495" y="0"/>
                  </a:lnTo>
                  <a:lnTo>
                    <a:pt x="1895495" y="873843"/>
                  </a:lnTo>
                  <a:lnTo>
                    <a:pt x="0" y="873843"/>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92893"/>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4236347" y="4472611"/>
            <a:ext cx="9815307" cy="2948030"/>
          </a:xfrm>
          <a:prstGeom prst="rect">
            <a:avLst/>
          </a:prstGeom>
        </p:spPr>
        <p:txBody>
          <a:bodyPr lIns="0" tIns="0" rIns="0" bIns="0" rtlCol="0" anchor="t">
            <a:spAutoFit/>
          </a:bodyPr>
          <a:lstStyle/>
          <a:p>
            <a:pPr algn="ctr">
              <a:lnSpc>
                <a:spcPts val="11784"/>
              </a:lnSpc>
            </a:pPr>
            <a:r>
              <a:rPr lang="en-US" sz="8539" spc="836">
                <a:solidFill>
                  <a:srgbClr val="231F20"/>
                </a:solidFill>
                <a:latin typeface="Oswald Bold"/>
                <a:ea typeface="Oswald Bold"/>
                <a:cs typeface="Oswald Bold"/>
                <a:sym typeface="Oswald Bold"/>
              </a:rPr>
              <a:t>RECOMMENDATION SYSTEM</a:t>
            </a:r>
          </a:p>
        </p:txBody>
      </p:sp>
      <p:sp>
        <p:nvSpPr>
          <p:cNvPr id="9" name="TextBox 9"/>
          <p:cNvSpPr txBox="1"/>
          <p:nvPr/>
        </p:nvSpPr>
        <p:spPr>
          <a:xfrm>
            <a:off x="4236347" y="3438109"/>
            <a:ext cx="9815307" cy="1186902"/>
          </a:xfrm>
          <a:prstGeom prst="rect">
            <a:avLst/>
          </a:prstGeom>
        </p:spPr>
        <p:txBody>
          <a:bodyPr lIns="0" tIns="0" rIns="0" bIns="0" rtlCol="0" anchor="t">
            <a:spAutoFit/>
          </a:bodyPr>
          <a:lstStyle/>
          <a:p>
            <a:pPr algn="ctr">
              <a:lnSpc>
                <a:spcPts val="9748"/>
              </a:lnSpc>
            </a:pPr>
            <a:r>
              <a:rPr lang="en-US" sz="7063" spc="692">
                <a:solidFill>
                  <a:srgbClr val="231F20"/>
                </a:solidFill>
                <a:latin typeface="Oswald Bold"/>
                <a:ea typeface="Oswald Bold"/>
                <a:cs typeface="Oswald Bold"/>
                <a:sym typeface="Oswald Bold"/>
              </a:rPr>
              <a:t>HOTEL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0" y="0"/>
            <a:ext cx="18288000" cy="3086100"/>
            <a:chOff x="0" y="0"/>
            <a:chExt cx="4816593" cy="812800"/>
          </a:xfrm>
        </p:grpSpPr>
        <p:sp>
          <p:nvSpPr>
            <p:cNvPr id="4" name="Freeform 4"/>
            <p:cNvSpPr/>
            <p:nvPr/>
          </p:nvSpPr>
          <p:spPr>
            <a:xfrm>
              <a:off x="0" y="0"/>
              <a:ext cx="4816592" cy="812800"/>
            </a:xfrm>
            <a:custGeom>
              <a:avLst/>
              <a:gdLst/>
              <a:ahLst/>
              <a:cxnLst/>
              <a:rect l="l" t="t" r="r" b="b"/>
              <a:pathLst>
                <a:path w="4816592" h="812800">
                  <a:moveTo>
                    <a:pt x="0" y="0"/>
                  </a:moveTo>
                  <a:lnTo>
                    <a:pt x="4816592" y="0"/>
                  </a:lnTo>
                  <a:lnTo>
                    <a:pt x="4816592" y="812800"/>
                  </a:lnTo>
                  <a:lnTo>
                    <a:pt x="0" y="812800"/>
                  </a:lnTo>
                  <a:close/>
                </a:path>
              </a:pathLst>
            </a:custGeom>
            <a:solidFill>
              <a:srgbClr val="1A1A1A"/>
            </a:solidFill>
          </p:spPr>
        </p:sp>
        <p:sp>
          <p:nvSpPr>
            <p:cNvPr id="5" name="TextBox 5"/>
            <p:cNvSpPr txBox="1"/>
            <p:nvPr/>
          </p:nvSpPr>
          <p:spPr>
            <a:xfrm>
              <a:off x="0" y="-19050"/>
              <a:ext cx="4816593" cy="831850"/>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8" name="Group 8"/>
          <p:cNvGrpSpPr/>
          <p:nvPr/>
        </p:nvGrpSpPr>
        <p:grpSpPr>
          <a:xfrm>
            <a:off x="1454110" y="4303387"/>
            <a:ext cx="4473739" cy="636748"/>
            <a:chOff x="0" y="0"/>
            <a:chExt cx="1178269" cy="167703"/>
          </a:xfrm>
        </p:grpSpPr>
        <p:sp>
          <p:nvSpPr>
            <p:cNvPr id="9" name="Freeform 9"/>
            <p:cNvSpPr/>
            <p:nvPr/>
          </p:nvSpPr>
          <p:spPr>
            <a:xfrm>
              <a:off x="0" y="0"/>
              <a:ext cx="1178269" cy="167703"/>
            </a:xfrm>
            <a:custGeom>
              <a:avLst/>
              <a:gdLst/>
              <a:ahLst/>
              <a:cxnLst/>
              <a:rect l="l" t="t" r="r" b="b"/>
              <a:pathLst>
                <a:path w="1178269" h="167703">
                  <a:moveTo>
                    <a:pt x="0" y="0"/>
                  </a:moveTo>
                  <a:lnTo>
                    <a:pt x="1178269" y="0"/>
                  </a:lnTo>
                  <a:lnTo>
                    <a:pt x="1178269" y="167703"/>
                  </a:lnTo>
                  <a:lnTo>
                    <a:pt x="0" y="167703"/>
                  </a:lnTo>
                  <a:close/>
                </a:path>
              </a:pathLst>
            </a:custGeom>
            <a:solidFill>
              <a:srgbClr val="1A1A1A"/>
            </a:solidFill>
          </p:spPr>
        </p:sp>
        <p:sp>
          <p:nvSpPr>
            <p:cNvPr id="10" name="TextBox 10"/>
            <p:cNvSpPr txBox="1"/>
            <p:nvPr/>
          </p:nvSpPr>
          <p:spPr>
            <a:xfrm>
              <a:off x="0" y="-57150"/>
              <a:ext cx="1178269" cy="224853"/>
            </a:xfrm>
            <a:prstGeom prst="rect">
              <a:avLst/>
            </a:prstGeom>
          </p:spPr>
          <p:txBody>
            <a:bodyPr lIns="50800" tIns="50800" rIns="50800" bIns="50800" rtlCol="0" anchor="ctr"/>
            <a:lstStyle/>
            <a:p>
              <a:pPr marL="0" lvl="0" indent="0" algn="ctr">
                <a:lnSpc>
                  <a:spcPts val="4114"/>
                </a:lnSpc>
                <a:spcBef>
                  <a:spcPct val="0"/>
                </a:spcBef>
              </a:pPr>
              <a:r>
                <a:rPr lang="en-US" sz="2981" spc="29">
                  <a:solidFill>
                    <a:srgbClr val="FFFFFF"/>
                  </a:solidFill>
                  <a:latin typeface="DM Sans Italics"/>
                  <a:ea typeface="DM Sans Italics"/>
                  <a:cs typeface="DM Sans Italics"/>
                  <a:sym typeface="DM Sans Italics"/>
                </a:rPr>
                <a:t>Mission</a:t>
              </a:r>
            </a:p>
          </p:txBody>
        </p:sp>
      </p:grpSp>
      <p:grpSp>
        <p:nvGrpSpPr>
          <p:cNvPr id="11" name="Group 11"/>
          <p:cNvGrpSpPr/>
          <p:nvPr/>
        </p:nvGrpSpPr>
        <p:grpSpPr>
          <a:xfrm>
            <a:off x="6698941" y="4030908"/>
            <a:ext cx="9389668" cy="4813543"/>
            <a:chOff x="0" y="0"/>
            <a:chExt cx="1813298" cy="929573"/>
          </a:xfrm>
        </p:grpSpPr>
        <p:sp>
          <p:nvSpPr>
            <p:cNvPr id="12" name="Freeform 12"/>
            <p:cNvSpPr/>
            <p:nvPr/>
          </p:nvSpPr>
          <p:spPr>
            <a:xfrm>
              <a:off x="0" y="0"/>
              <a:ext cx="1813297" cy="886628"/>
            </a:xfrm>
            <a:custGeom>
              <a:avLst/>
              <a:gdLst/>
              <a:ahLst/>
              <a:cxnLst/>
              <a:rect l="l" t="t" r="r" b="b"/>
              <a:pathLst>
                <a:path w="1813297" h="886628">
                  <a:moveTo>
                    <a:pt x="0" y="0"/>
                  </a:moveTo>
                  <a:lnTo>
                    <a:pt x="1813297" y="0"/>
                  </a:lnTo>
                  <a:lnTo>
                    <a:pt x="1813297" y="886628"/>
                  </a:lnTo>
                  <a:lnTo>
                    <a:pt x="0" y="886628"/>
                  </a:lnTo>
                  <a:close/>
                </a:path>
              </a:pathLst>
            </a:custGeom>
            <a:solidFill>
              <a:srgbClr val="000000">
                <a:alpha val="0"/>
              </a:srgbClr>
            </a:solidFill>
            <a:ln w="38100" cap="sq">
              <a:solidFill>
                <a:srgbClr val="000000"/>
              </a:solidFill>
              <a:prstDash val="solid"/>
              <a:miter/>
            </a:ln>
          </p:spPr>
        </p:sp>
        <p:sp>
          <p:nvSpPr>
            <p:cNvPr id="13" name="TextBox 13"/>
            <p:cNvSpPr txBox="1"/>
            <p:nvPr/>
          </p:nvSpPr>
          <p:spPr>
            <a:xfrm>
              <a:off x="0" y="14370"/>
              <a:ext cx="1813298" cy="915203"/>
            </a:xfrm>
            <a:prstGeom prst="rect">
              <a:avLst/>
            </a:prstGeom>
          </p:spPr>
          <p:txBody>
            <a:bodyPr lIns="50800" tIns="50800" rIns="50800" bIns="50800" rtlCol="0" anchor="ctr"/>
            <a:lstStyle/>
            <a:p>
              <a:pPr algn="ctr">
                <a:lnSpc>
                  <a:spcPts val="3509"/>
                </a:lnSpc>
              </a:pPr>
              <a:r>
                <a:rPr lang="en-US" sz="2699" dirty="0">
                  <a:solidFill>
                    <a:srgbClr val="000000"/>
                  </a:solidFill>
                  <a:latin typeface="Open Sauce Semi-Bold"/>
                  <a:ea typeface="Open Sauce Semi-Bold"/>
                  <a:cs typeface="Open Sauce Semi-Bold"/>
                  <a:sym typeface="Open Sauce Semi-Bold"/>
                </a:rPr>
                <a:t>The proliferation of online travel platforms has led to an overwhelming number of hotel options. This project aims to develop a hotel recommendation system that leverages customer feedback to provide personalized and accurate recommendations. </a:t>
              </a:r>
            </a:p>
            <a:p>
              <a:pPr algn="ctr">
                <a:lnSpc>
                  <a:spcPts val="3509"/>
                </a:lnSpc>
              </a:pPr>
              <a:r>
                <a:rPr lang="en-US" sz="2699" dirty="0">
                  <a:solidFill>
                    <a:srgbClr val="000000"/>
                  </a:solidFill>
                  <a:latin typeface="Open Sauce Semi-Bold"/>
                  <a:ea typeface="Open Sauce Semi-Bold"/>
                  <a:cs typeface="Open Sauce Semi-Bold"/>
                  <a:sym typeface="Open Sauce Semi-Bold"/>
                </a:rPr>
                <a:t>By analyzing customer reviews and preferences, the system will assist travelers in selecting hotels that align with their specific needs and tastes, enhancing overall travel experiences.</a:t>
              </a:r>
            </a:p>
            <a:p>
              <a:pPr algn="ctr">
                <a:lnSpc>
                  <a:spcPts val="3509"/>
                </a:lnSpc>
              </a:pPr>
              <a:endParaRPr lang="en-US" sz="2699" dirty="0">
                <a:solidFill>
                  <a:srgbClr val="000000"/>
                </a:solidFill>
                <a:latin typeface="Open Sauce Semi-Bold"/>
                <a:ea typeface="Open Sauce Semi-Bold"/>
                <a:cs typeface="Open Sauce Semi-Bold"/>
                <a:sym typeface="Open Sauce Semi-Bold"/>
              </a:endParaRPr>
            </a:p>
          </p:txBody>
        </p:sp>
      </p:grpSp>
      <p:sp>
        <p:nvSpPr>
          <p:cNvPr id="14" name="Freeform 14"/>
          <p:cNvSpPr/>
          <p:nvPr/>
        </p:nvSpPr>
        <p:spPr>
          <a:xfrm>
            <a:off x="1454110" y="4940134"/>
            <a:ext cx="4473739" cy="2971308"/>
          </a:xfrm>
          <a:custGeom>
            <a:avLst/>
            <a:gdLst/>
            <a:ahLst/>
            <a:cxnLst/>
            <a:rect l="l" t="t" r="r" b="b"/>
            <a:pathLst>
              <a:path w="4473739" h="2971308">
                <a:moveTo>
                  <a:pt x="0" y="0"/>
                </a:moveTo>
                <a:lnTo>
                  <a:pt x="4473739" y="0"/>
                </a:lnTo>
                <a:lnTo>
                  <a:pt x="4473739" y="2971309"/>
                </a:lnTo>
                <a:lnTo>
                  <a:pt x="0" y="2971309"/>
                </a:lnTo>
                <a:lnTo>
                  <a:pt x="0" y="0"/>
                </a:lnTo>
                <a:close/>
              </a:path>
            </a:pathLst>
          </a:custGeom>
          <a:blipFill>
            <a:blip r:embed="rId5"/>
            <a:stretch>
              <a:fillRect/>
            </a:stretch>
          </a:blipFill>
        </p:spPr>
      </p:sp>
      <p:sp>
        <p:nvSpPr>
          <p:cNvPr id="15" name="TextBox 15"/>
          <p:cNvSpPr txBox="1"/>
          <p:nvPr/>
        </p:nvSpPr>
        <p:spPr>
          <a:xfrm>
            <a:off x="3690980" y="1232286"/>
            <a:ext cx="10906040" cy="1349947"/>
          </a:xfrm>
          <a:prstGeom prst="rect">
            <a:avLst/>
          </a:prstGeom>
        </p:spPr>
        <p:txBody>
          <a:bodyPr lIns="0" tIns="0" rIns="0" bIns="0" rtlCol="0" anchor="t">
            <a:spAutoFit/>
          </a:bodyPr>
          <a:lstStyle/>
          <a:p>
            <a:pPr algn="ctr">
              <a:lnSpc>
                <a:spcPts val="11082"/>
              </a:lnSpc>
            </a:pPr>
            <a:r>
              <a:rPr lang="en-US" sz="8030" spc="786">
                <a:solidFill>
                  <a:srgbClr val="FFFFFF"/>
                </a:solidFill>
                <a:latin typeface="Oswald Bold"/>
                <a:ea typeface="Oswald Bold"/>
                <a:cs typeface="Oswald Bold"/>
                <a:sym typeface="Oswald Bold"/>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887923">
            <a:off x="14454395" y="-8246509"/>
            <a:ext cx="12301711" cy="12623024"/>
          </a:xfrm>
          <a:custGeom>
            <a:avLst/>
            <a:gdLst/>
            <a:ahLst/>
            <a:cxnLst/>
            <a:rect l="l" t="t" r="r" b="b"/>
            <a:pathLst>
              <a:path w="12301711" h="12623024">
                <a:moveTo>
                  <a:pt x="0" y="0"/>
                </a:moveTo>
                <a:lnTo>
                  <a:pt x="12301711" y="0"/>
                </a:lnTo>
                <a:lnTo>
                  <a:pt x="12301711" y="12623024"/>
                </a:lnTo>
                <a:lnTo>
                  <a:pt x="0" y="126230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887923">
            <a:off x="-4305563" y="6945429"/>
            <a:ext cx="8108244" cy="8320026"/>
          </a:xfrm>
          <a:custGeom>
            <a:avLst/>
            <a:gdLst/>
            <a:ahLst/>
            <a:cxnLst/>
            <a:rect l="l" t="t" r="r" b="b"/>
            <a:pathLst>
              <a:path w="8108244" h="8320026">
                <a:moveTo>
                  <a:pt x="0" y="0"/>
                </a:moveTo>
                <a:lnTo>
                  <a:pt x="8108243" y="0"/>
                </a:lnTo>
                <a:lnTo>
                  <a:pt x="8108243" y="8320026"/>
                </a:lnTo>
                <a:lnTo>
                  <a:pt x="0" y="832002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601783" y="3864505"/>
            <a:ext cx="3005067" cy="1395619"/>
            <a:chOff x="0" y="0"/>
            <a:chExt cx="1102203" cy="511887"/>
          </a:xfrm>
        </p:grpSpPr>
        <p:sp>
          <p:nvSpPr>
            <p:cNvPr id="6" name="Freeform 6"/>
            <p:cNvSpPr/>
            <p:nvPr/>
          </p:nvSpPr>
          <p:spPr>
            <a:xfrm>
              <a:off x="0" y="0"/>
              <a:ext cx="1102203" cy="511887"/>
            </a:xfrm>
            <a:custGeom>
              <a:avLst/>
              <a:gdLst/>
              <a:ahLst/>
              <a:cxnLst/>
              <a:rect l="l" t="t" r="r" b="b"/>
              <a:pathLst>
                <a:path w="1102203" h="511887">
                  <a:moveTo>
                    <a:pt x="79865" y="0"/>
                  </a:moveTo>
                  <a:lnTo>
                    <a:pt x="1022338" y="0"/>
                  </a:lnTo>
                  <a:cubicBezTo>
                    <a:pt x="1043519" y="0"/>
                    <a:pt x="1063833" y="8414"/>
                    <a:pt x="1078811" y="23392"/>
                  </a:cubicBezTo>
                  <a:cubicBezTo>
                    <a:pt x="1093788" y="38369"/>
                    <a:pt x="1102203" y="58683"/>
                    <a:pt x="1102203" y="79865"/>
                  </a:cubicBezTo>
                  <a:lnTo>
                    <a:pt x="1102203" y="432022"/>
                  </a:lnTo>
                  <a:cubicBezTo>
                    <a:pt x="1102203" y="476130"/>
                    <a:pt x="1066446" y="511887"/>
                    <a:pt x="1022338" y="511887"/>
                  </a:cubicBezTo>
                  <a:lnTo>
                    <a:pt x="79865" y="511887"/>
                  </a:lnTo>
                  <a:cubicBezTo>
                    <a:pt x="35757" y="511887"/>
                    <a:pt x="0" y="476130"/>
                    <a:pt x="0" y="432022"/>
                  </a:cubicBezTo>
                  <a:lnTo>
                    <a:pt x="0" y="79865"/>
                  </a:lnTo>
                  <a:cubicBezTo>
                    <a:pt x="0" y="35757"/>
                    <a:pt x="35757" y="0"/>
                    <a:pt x="79865" y="0"/>
                  </a:cubicBezTo>
                  <a:close/>
                </a:path>
              </a:pathLst>
            </a:custGeom>
            <a:solidFill>
              <a:srgbClr val="FFFFFF">
                <a:alpha val="98824"/>
              </a:srgbClr>
            </a:solidFill>
          </p:spPr>
        </p:sp>
        <p:sp>
          <p:nvSpPr>
            <p:cNvPr id="7" name="TextBox 7"/>
            <p:cNvSpPr txBox="1"/>
            <p:nvPr/>
          </p:nvSpPr>
          <p:spPr>
            <a:xfrm>
              <a:off x="0" y="-19050"/>
              <a:ext cx="1102203" cy="530937"/>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a:off x="3856759" y="6180648"/>
            <a:ext cx="2888276" cy="1442637"/>
            <a:chOff x="0" y="0"/>
            <a:chExt cx="1067681" cy="533285"/>
          </a:xfrm>
        </p:grpSpPr>
        <p:sp>
          <p:nvSpPr>
            <p:cNvPr id="9" name="Freeform 9"/>
            <p:cNvSpPr/>
            <p:nvPr/>
          </p:nvSpPr>
          <p:spPr>
            <a:xfrm>
              <a:off x="0" y="0"/>
              <a:ext cx="1067681" cy="533285"/>
            </a:xfrm>
            <a:custGeom>
              <a:avLst/>
              <a:gdLst/>
              <a:ahLst/>
              <a:cxnLst/>
              <a:rect l="l" t="t" r="r" b="b"/>
              <a:pathLst>
                <a:path w="1067681" h="533285">
                  <a:moveTo>
                    <a:pt x="83094" y="0"/>
                  </a:moveTo>
                  <a:lnTo>
                    <a:pt x="984587" y="0"/>
                  </a:lnTo>
                  <a:cubicBezTo>
                    <a:pt x="1006625" y="0"/>
                    <a:pt x="1027760" y="8755"/>
                    <a:pt x="1043343" y="24338"/>
                  </a:cubicBezTo>
                  <a:cubicBezTo>
                    <a:pt x="1058926" y="39921"/>
                    <a:pt x="1067681" y="61056"/>
                    <a:pt x="1067681" y="83094"/>
                  </a:cubicBezTo>
                  <a:lnTo>
                    <a:pt x="1067681" y="450191"/>
                  </a:lnTo>
                  <a:cubicBezTo>
                    <a:pt x="1067681" y="496083"/>
                    <a:pt x="1030478" y="533285"/>
                    <a:pt x="984587" y="533285"/>
                  </a:cubicBezTo>
                  <a:lnTo>
                    <a:pt x="83094" y="533285"/>
                  </a:lnTo>
                  <a:cubicBezTo>
                    <a:pt x="37203" y="533285"/>
                    <a:pt x="0" y="496083"/>
                    <a:pt x="0" y="450191"/>
                  </a:cubicBezTo>
                  <a:lnTo>
                    <a:pt x="0" y="83094"/>
                  </a:lnTo>
                  <a:cubicBezTo>
                    <a:pt x="0" y="37203"/>
                    <a:pt x="37203" y="0"/>
                    <a:pt x="83094" y="0"/>
                  </a:cubicBezTo>
                  <a:close/>
                </a:path>
              </a:pathLst>
            </a:custGeom>
            <a:solidFill>
              <a:srgbClr val="FFFFFF">
                <a:alpha val="98824"/>
              </a:srgbClr>
            </a:solidFill>
          </p:spPr>
        </p:sp>
        <p:sp>
          <p:nvSpPr>
            <p:cNvPr id="10" name="TextBox 10"/>
            <p:cNvSpPr txBox="1"/>
            <p:nvPr/>
          </p:nvSpPr>
          <p:spPr>
            <a:xfrm>
              <a:off x="0" y="-19050"/>
              <a:ext cx="1067681" cy="552335"/>
            </a:xfrm>
            <a:prstGeom prst="rect">
              <a:avLst/>
            </a:prstGeom>
          </p:spPr>
          <p:txBody>
            <a:bodyPr lIns="50800" tIns="50800" rIns="50800" bIns="50800" rtlCol="0" anchor="ctr"/>
            <a:lstStyle/>
            <a:p>
              <a:pPr algn="ctr">
                <a:lnSpc>
                  <a:spcPts val="2859"/>
                </a:lnSpc>
              </a:pPr>
              <a:endParaRPr/>
            </a:p>
          </p:txBody>
        </p:sp>
      </p:grpSp>
      <p:grpSp>
        <p:nvGrpSpPr>
          <p:cNvPr id="11" name="Group 11"/>
          <p:cNvGrpSpPr/>
          <p:nvPr/>
        </p:nvGrpSpPr>
        <p:grpSpPr>
          <a:xfrm>
            <a:off x="7207504" y="3864505"/>
            <a:ext cx="3479838" cy="1395619"/>
            <a:chOff x="0" y="0"/>
            <a:chExt cx="1276340" cy="511887"/>
          </a:xfrm>
        </p:grpSpPr>
        <p:sp>
          <p:nvSpPr>
            <p:cNvPr id="12" name="Freeform 12"/>
            <p:cNvSpPr/>
            <p:nvPr/>
          </p:nvSpPr>
          <p:spPr>
            <a:xfrm>
              <a:off x="0" y="0"/>
              <a:ext cx="1276340" cy="511887"/>
            </a:xfrm>
            <a:custGeom>
              <a:avLst/>
              <a:gdLst/>
              <a:ahLst/>
              <a:cxnLst/>
              <a:rect l="l" t="t" r="r" b="b"/>
              <a:pathLst>
                <a:path w="1276340" h="511887">
                  <a:moveTo>
                    <a:pt x="68969" y="0"/>
                  </a:moveTo>
                  <a:lnTo>
                    <a:pt x="1207371" y="0"/>
                  </a:lnTo>
                  <a:cubicBezTo>
                    <a:pt x="1245461" y="0"/>
                    <a:pt x="1276340" y="30878"/>
                    <a:pt x="1276340" y="68969"/>
                  </a:cubicBezTo>
                  <a:lnTo>
                    <a:pt x="1276340" y="442919"/>
                  </a:lnTo>
                  <a:cubicBezTo>
                    <a:pt x="1276340" y="461210"/>
                    <a:pt x="1269073" y="478753"/>
                    <a:pt x="1256139" y="491687"/>
                  </a:cubicBezTo>
                  <a:cubicBezTo>
                    <a:pt x="1243205" y="504621"/>
                    <a:pt x="1225663" y="511887"/>
                    <a:pt x="1207371" y="511887"/>
                  </a:cubicBezTo>
                  <a:lnTo>
                    <a:pt x="68969" y="511887"/>
                  </a:lnTo>
                  <a:cubicBezTo>
                    <a:pt x="50677" y="511887"/>
                    <a:pt x="33135" y="504621"/>
                    <a:pt x="20200" y="491687"/>
                  </a:cubicBezTo>
                  <a:cubicBezTo>
                    <a:pt x="7266" y="478753"/>
                    <a:pt x="0" y="461210"/>
                    <a:pt x="0" y="442919"/>
                  </a:cubicBezTo>
                  <a:lnTo>
                    <a:pt x="0" y="68969"/>
                  </a:lnTo>
                  <a:cubicBezTo>
                    <a:pt x="0" y="50677"/>
                    <a:pt x="7266" y="33135"/>
                    <a:pt x="20200" y="20200"/>
                  </a:cubicBezTo>
                  <a:cubicBezTo>
                    <a:pt x="33135" y="7266"/>
                    <a:pt x="50677" y="0"/>
                    <a:pt x="68969" y="0"/>
                  </a:cubicBezTo>
                  <a:close/>
                </a:path>
              </a:pathLst>
            </a:custGeom>
            <a:solidFill>
              <a:srgbClr val="FFFFFF">
                <a:alpha val="98824"/>
              </a:srgbClr>
            </a:solidFill>
          </p:spPr>
        </p:sp>
        <p:sp>
          <p:nvSpPr>
            <p:cNvPr id="13" name="TextBox 13"/>
            <p:cNvSpPr txBox="1"/>
            <p:nvPr/>
          </p:nvSpPr>
          <p:spPr>
            <a:xfrm>
              <a:off x="0" y="-19050"/>
              <a:ext cx="1276340" cy="530937"/>
            </a:xfrm>
            <a:prstGeom prst="rect">
              <a:avLst/>
            </a:prstGeom>
          </p:spPr>
          <p:txBody>
            <a:bodyPr lIns="50800" tIns="50800" rIns="50800" bIns="50800" rtlCol="0" anchor="ctr"/>
            <a:lstStyle/>
            <a:p>
              <a:pPr algn="ctr">
                <a:lnSpc>
                  <a:spcPts val="2859"/>
                </a:lnSpc>
              </a:pPr>
              <a:endParaRPr/>
            </a:p>
          </p:txBody>
        </p:sp>
      </p:grpSp>
      <p:sp>
        <p:nvSpPr>
          <p:cNvPr id="14" name="TextBox 14"/>
          <p:cNvSpPr txBox="1"/>
          <p:nvPr/>
        </p:nvSpPr>
        <p:spPr>
          <a:xfrm>
            <a:off x="2018038" y="1202973"/>
            <a:ext cx="14251923" cy="1594138"/>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231F20"/>
                </a:solidFill>
                <a:latin typeface="Oswald Bold"/>
                <a:ea typeface="Oswald Bold"/>
                <a:cs typeface="Oswald Bold"/>
                <a:sym typeface="Oswald Bold"/>
              </a:rPr>
              <a:t>PROBLEM STATEMENT</a:t>
            </a:r>
          </a:p>
        </p:txBody>
      </p:sp>
      <p:sp>
        <p:nvSpPr>
          <p:cNvPr id="15" name="TextBox 15"/>
          <p:cNvSpPr txBox="1"/>
          <p:nvPr/>
        </p:nvSpPr>
        <p:spPr>
          <a:xfrm>
            <a:off x="1601783" y="4011452"/>
            <a:ext cx="3005067" cy="1054100"/>
          </a:xfrm>
          <a:prstGeom prst="rect">
            <a:avLst/>
          </a:prstGeom>
        </p:spPr>
        <p:txBody>
          <a:bodyPr lIns="0" tIns="0" rIns="0" bIns="0" rtlCol="0" anchor="t">
            <a:spAutoFit/>
          </a:bodyPr>
          <a:lstStyle/>
          <a:p>
            <a:pPr algn="ctr">
              <a:lnSpc>
                <a:spcPts val="2800"/>
              </a:lnSpc>
            </a:pPr>
            <a:r>
              <a:rPr lang="en-US" sz="2000">
                <a:solidFill>
                  <a:srgbClr val="100F0D"/>
                </a:solidFill>
                <a:latin typeface="Montserrat Light"/>
                <a:ea typeface="Montserrat Light"/>
                <a:cs typeface="Montserrat Light"/>
                <a:sym typeface="Montserrat Light"/>
              </a:rPr>
              <a:t>Overwhelming number of hotel options on online platforms.</a:t>
            </a:r>
          </a:p>
        </p:txBody>
      </p:sp>
      <p:sp>
        <p:nvSpPr>
          <p:cNvPr id="16" name="TextBox 16"/>
          <p:cNvSpPr txBox="1"/>
          <p:nvPr/>
        </p:nvSpPr>
        <p:spPr>
          <a:xfrm>
            <a:off x="4163480" y="6476419"/>
            <a:ext cx="2888276" cy="1054100"/>
          </a:xfrm>
          <a:prstGeom prst="rect">
            <a:avLst/>
          </a:prstGeom>
        </p:spPr>
        <p:txBody>
          <a:bodyPr lIns="0" tIns="0" rIns="0" bIns="0" rtlCol="0" anchor="t">
            <a:spAutoFit/>
          </a:bodyPr>
          <a:lstStyle/>
          <a:p>
            <a:pPr algn="ctr">
              <a:lnSpc>
                <a:spcPts val="2800"/>
              </a:lnSpc>
            </a:pPr>
            <a:r>
              <a:rPr lang="en-US" sz="2000">
                <a:solidFill>
                  <a:srgbClr val="100F0D"/>
                </a:solidFill>
                <a:latin typeface="Montserrat Light"/>
                <a:ea typeface="Montserrat Light"/>
                <a:cs typeface="Montserrat Light"/>
                <a:sym typeface="Montserrat Light"/>
              </a:rPr>
              <a:t>Difficulty in finding hotels that match individual preferences.</a:t>
            </a:r>
          </a:p>
        </p:txBody>
      </p:sp>
      <p:sp>
        <p:nvSpPr>
          <p:cNvPr id="17" name="TextBox 17"/>
          <p:cNvSpPr txBox="1"/>
          <p:nvPr/>
        </p:nvSpPr>
        <p:spPr>
          <a:xfrm>
            <a:off x="7207504" y="3945060"/>
            <a:ext cx="3456044" cy="1054100"/>
          </a:xfrm>
          <a:prstGeom prst="rect">
            <a:avLst/>
          </a:prstGeom>
        </p:spPr>
        <p:txBody>
          <a:bodyPr lIns="0" tIns="0" rIns="0" bIns="0" rtlCol="0" anchor="t">
            <a:spAutoFit/>
          </a:bodyPr>
          <a:lstStyle/>
          <a:p>
            <a:pPr algn="ctr">
              <a:lnSpc>
                <a:spcPts val="2800"/>
              </a:lnSpc>
            </a:pPr>
            <a:r>
              <a:rPr lang="en-US" sz="2000">
                <a:solidFill>
                  <a:srgbClr val="100F0D"/>
                </a:solidFill>
                <a:latin typeface="Montserrat Light"/>
                <a:ea typeface="Montserrat Light"/>
                <a:cs typeface="Montserrat Light"/>
                <a:sym typeface="Montserrat Light"/>
              </a:rPr>
              <a:t>Inefficient use of customer feedback for improving recommendations.</a:t>
            </a:r>
          </a:p>
        </p:txBody>
      </p:sp>
      <p:sp>
        <p:nvSpPr>
          <p:cNvPr id="18" name="Freeform 18"/>
          <p:cNvSpPr/>
          <p:nvPr/>
        </p:nvSpPr>
        <p:spPr>
          <a:xfrm rot="8590847" flipH="1" flipV="1">
            <a:off x="7080427" y="6021151"/>
            <a:ext cx="1129183" cy="318994"/>
          </a:xfrm>
          <a:custGeom>
            <a:avLst/>
            <a:gdLst/>
            <a:ahLst/>
            <a:cxnLst/>
            <a:rect l="l" t="t" r="r" b="b"/>
            <a:pathLst>
              <a:path w="1129183" h="318994">
                <a:moveTo>
                  <a:pt x="1129182" y="318994"/>
                </a:moveTo>
                <a:lnTo>
                  <a:pt x="0" y="318994"/>
                </a:lnTo>
                <a:lnTo>
                  <a:pt x="0" y="0"/>
                </a:lnTo>
                <a:lnTo>
                  <a:pt x="1129182" y="0"/>
                </a:lnTo>
                <a:lnTo>
                  <a:pt x="1129182" y="318994"/>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9" name="Freeform 19"/>
          <p:cNvSpPr/>
          <p:nvPr/>
        </p:nvSpPr>
        <p:spPr>
          <a:xfrm rot="2238676">
            <a:off x="2510236" y="6003019"/>
            <a:ext cx="1156288" cy="326651"/>
          </a:xfrm>
          <a:custGeom>
            <a:avLst/>
            <a:gdLst/>
            <a:ahLst/>
            <a:cxnLst/>
            <a:rect l="l" t="t" r="r" b="b"/>
            <a:pathLst>
              <a:path w="1156288" h="326651">
                <a:moveTo>
                  <a:pt x="0" y="0"/>
                </a:moveTo>
                <a:lnTo>
                  <a:pt x="1156289" y="0"/>
                </a:lnTo>
                <a:lnTo>
                  <a:pt x="1156289" y="326651"/>
                </a:lnTo>
                <a:lnTo>
                  <a:pt x="0" y="32665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20" name="Group 20"/>
          <p:cNvGrpSpPr/>
          <p:nvPr/>
        </p:nvGrpSpPr>
        <p:grpSpPr>
          <a:xfrm>
            <a:off x="10312718" y="6021673"/>
            <a:ext cx="3150382" cy="1784959"/>
            <a:chOff x="0" y="0"/>
            <a:chExt cx="1164571" cy="659828"/>
          </a:xfrm>
        </p:grpSpPr>
        <p:sp>
          <p:nvSpPr>
            <p:cNvPr id="21" name="Freeform 21"/>
            <p:cNvSpPr/>
            <p:nvPr/>
          </p:nvSpPr>
          <p:spPr>
            <a:xfrm>
              <a:off x="0" y="0"/>
              <a:ext cx="1164571" cy="659828"/>
            </a:xfrm>
            <a:custGeom>
              <a:avLst/>
              <a:gdLst/>
              <a:ahLst/>
              <a:cxnLst/>
              <a:rect l="l" t="t" r="r" b="b"/>
              <a:pathLst>
                <a:path w="1164571" h="659828">
                  <a:moveTo>
                    <a:pt x="76181" y="0"/>
                  </a:moveTo>
                  <a:lnTo>
                    <a:pt x="1088390" y="0"/>
                  </a:lnTo>
                  <a:cubicBezTo>
                    <a:pt x="1108594" y="0"/>
                    <a:pt x="1127971" y="8026"/>
                    <a:pt x="1142258" y="22313"/>
                  </a:cubicBezTo>
                  <a:cubicBezTo>
                    <a:pt x="1156545" y="36600"/>
                    <a:pt x="1164571" y="55977"/>
                    <a:pt x="1164571" y="76181"/>
                  </a:cubicBezTo>
                  <a:lnTo>
                    <a:pt x="1164571" y="583647"/>
                  </a:lnTo>
                  <a:cubicBezTo>
                    <a:pt x="1164571" y="603852"/>
                    <a:pt x="1156545" y="623229"/>
                    <a:pt x="1142258" y="637515"/>
                  </a:cubicBezTo>
                  <a:cubicBezTo>
                    <a:pt x="1127971" y="651802"/>
                    <a:pt x="1108594" y="659828"/>
                    <a:pt x="1088390" y="659828"/>
                  </a:cubicBezTo>
                  <a:lnTo>
                    <a:pt x="76181" y="659828"/>
                  </a:lnTo>
                  <a:cubicBezTo>
                    <a:pt x="55977" y="659828"/>
                    <a:pt x="36600" y="651802"/>
                    <a:pt x="22313" y="637515"/>
                  </a:cubicBezTo>
                  <a:cubicBezTo>
                    <a:pt x="8026" y="623229"/>
                    <a:pt x="0" y="603852"/>
                    <a:pt x="0" y="583647"/>
                  </a:cubicBezTo>
                  <a:lnTo>
                    <a:pt x="0" y="76181"/>
                  </a:lnTo>
                  <a:cubicBezTo>
                    <a:pt x="0" y="55977"/>
                    <a:pt x="8026" y="36600"/>
                    <a:pt x="22313" y="22313"/>
                  </a:cubicBezTo>
                  <a:cubicBezTo>
                    <a:pt x="36600" y="8026"/>
                    <a:pt x="55977" y="0"/>
                    <a:pt x="76181" y="0"/>
                  </a:cubicBezTo>
                  <a:close/>
                </a:path>
              </a:pathLst>
            </a:custGeom>
            <a:solidFill>
              <a:srgbClr val="FFFFFF">
                <a:alpha val="98824"/>
              </a:srgbClr>
            </a:solidFill>
          </p:spPr>
        </p:sp>
        <p:sp>
          <p:nvSpPr>
            <p:cNvPr id="22" name="TextBox 22"/>
            <p:cNvSpPr txBox="1"/>
            <p:nvPr/>
          </p:nvSpPr>
          <p:spPr>
            <a:xfrm>
              <a:off x="0" y="-19050"/>
              <a:ext cx="1164571" cy="678878"/>
            </a:xfrm>
            <a:prstGeom prst="rect">
              <a:avLst/>
            </a:prstGeom>
          </p:spPr>
          <p:txBody>
            <a:bodyPr lIns="50800" tIns="50800" rIns="50800" bIns="50800" rtlCol="0" anchor="ctr"/>
            <a:lstStyle/>
            <a:p>
              <a:pPr algn="ctr">
                <a:lnSpc>
                  <a:spcPts val="2859"/>
                </a:lnSpc>
              </a:pPr>
              <a:r>
                <a:rPr lang="en-US" sz="2199">
                  <a:solidFill>
                    <a:srgbClr val="FFFFFF">
                      <a:alpha val="98824"/>
                    </a:srgbClr>
                  </a:solidFill>
                  <a:latin typeface="Open Sauce"/>
                  <a:ea typeface="Open Sauce"/>
                  <a:cs typeface="Open Sauce"/>
                  <a:sym typeface="Open Sauce"/>
                </a:rPr>
                <a:t>Lack of personalized recommendations based on user history and behavior.</a:t>
              </a:r>
            </a:p>
          </p:txBody>
        </p:sp>
      </p:grpSp>
      <p:sp>
        <p:nvSpPr>
          <p:cNvPr id="23" name="TextBox 23"/>
          <p:cNvSpPr txBox="1"/>
          <p:nvPr/>
        </p:nvSpPr>
        <p:spPr>
          <a:xfrm>
            <a:off x="10739774" y="6348298"/>
            <a:ext cx="2888276" cy="1298575"/>
          </a:xfrm>
          <a:prstGeom prst="rect">
            <a:avLst/>
          </a:prstGeom>
        </p:spPr>
        <p:txBody>
          <a:bodyPr lIns="0" tIns="0" rIns="0" bIns="0" rtlCol="0" anchor="t">
            <a:spAutoFit/>
          </a:bodyPr>
          <a:lstStyle/>
          <a:p>
            <a:pPr algn="ctr">
              <a:lnSpc>
                <a:spcPts val="2600"/>
              </a:lnSpc>
              <a:spcBef>
                <a:spcPct val="0"/>
              </a:spcBef>
            </a:pPr>
            <a:r>
              <a:rPr lang="en-US" sz="2000">
                <a:solidFill>
                  <a:srgbClr val="000000"/>
                </a:solidFill>
                <a:latin typeface="Montserrat Light"/>
                <a:ea typeface="Montserrat Light"/>
                <a:cs typeface="Montserrat Light"/>
                <a:sym typeface="Montserrat Light"/>
              </a:rPr>
              <a:t>Lack of personalized recommendations based on user history and behavior.</a:t>
            </a:r>
          </a:p>
        </p:txBody>
      </p:sp>
      <p:sp>
        <p:nvSpPr>
          <p:cNvPr id="24" name="Freeform 24"/>
          <p:cNvSpPr/>
          <p:nvPr/>
        </p:nvSpPr>
        <p:spPr>
          <a:xfrm rot="2138518">
            <a:off x="8923620" y="6018233"/>
            <a:ext cx="1048578" cy="296223"/>
          </a:xfrm>
          <a:custGeom>
            <a:avLst/>
            <a:gdLst/>
            <a:ahLst/>
            <a:cxnLst/>
            <a:rect l="l" t="t" r="r" b="b"/>
            <a:pathLst>
              <a:path w="1048578" h="296223">
                <a:moveTo>
                  <a:pt x="0" y="0"/>
                </a:moveTo>
                <a:lnTo>
                  <a:pt x="1048578" y="0"/>
                </a:lnTo>
                <a:lnTo>
                  <a:pt x="1048578" y="296223"/>
                </a:lnTo>
                <a:lnTo>
                  <a:pt x="0" y="2962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25" name="Group 25"/>
          <p:cNvGrpSpPr/>
          <p:nvPr/>
        </p:nvGrpSpPr>
        <p:grpSpPr>
          <a:xfrm>
            <a:off x="13535835" y="3669835"/>
            <a:ext cx="3150382" cy="1784959"/>
            <a:chOff x="0" y="0"/>
            <a:chExt cx="1164571" cy="659828"/>
          </a:xfrm>
        </p:grpSpPr>
        <p:sp>
          <p:nvSpPr>
            <p:cNvPr id="26" name="Freeform 26"/>
            <p:cNvSpPr/>
            <p:nvPr/>
          </p:nvSpPr>
          <p:spPr>
            <a:xfrm>
              <a:off x="0" y="0"/>
              <a:ext cx="1164571" cy="659828"/>
            </a:xfrm>
            <a:custGeom>
              <a:avLst/>
              <a:gdLst/>
              <a:ahLst/>
              <a:cxnLst/>
              <a:rect l="l" t="t" r="r" b="b"/>
              <a:pathLst>
                <a:path w="1164571" h="659828">
                  <a:moveTo>
                    <a:pt x="76181" y="0"/>
                  </a:moveTo>
                  <a:lnTo>
                    <a:pt x="1088390" y="0"/>
                  </a:lnTo>
                  <a:cubicBezTo>
                    <a:pt x="1108594" y="0"/>
                    <a:pt x="1127971" y="8026"/>
                    <a:pt x="1142258" y="22313"/>
                  </a:cubicBezTo>
                  <a:cubicBezTo>
                    <a:pt x="1156545" y="36600"/>
                    <a:pt x="1164571" y="55977"/>
                    <a:pt x="1164571" y="76181"/>
                  </a:cubicBezTo>
                  <a:lnTo>
                    <a:pt x="1164571" y="583647"/>
                  </a:lnTo>
                  <a:cubicBezTo>
                    <a:pt x="1164571" y="603852"/>
                    <a:pt x="1156545" y="623229"/>
                    <a:pt x="1142258" y="637515"/>
                  </a:cubicBezTo>
                  <a:cubicBezTo>
                    <a:pt x="1127971" y="651802"/>
                    <a:pt x="1108594" y="659828"/>
                    <a:pt x="1088390" y="659828"/>
                  </a:cubicBezTo>
                  <a:lnTo>
                    <a:pt x="76181" y="659828"/>
                  </a:lnTo>
                  <a:cubicBezTo>
                    <a:pt x="55977" y="659828"/>
                    <a:pt x="36600" y="651802"/>
                    <a:pt x="22313" y="637515"/>
                  </a:cubicBezTo>
                  <a:cubicBezTo>
                    <a:pt x="8026" y="623229"/>
                    <a:pt x="0" y="603852"/>
                    <a:pt x="0" y="583647"/>
                  </a:cubicBezTo>
                  <a:lnTo>
                    <a:pt x="0" y="76181"/>
                  </a:lnTo>
                  <a:cubicBezTo>
                    <a:pt x="0" y="55977"/>
                    <a:pt x="8026" y="36600"/>
                    <a:pt x="22313" y="22313"/>
                  </a:cubicBezTo>
                  <a:cubicBezTo>
                    <a:pt x="36600" y="8026"/>
                    <a:pt x="55977" y="0"/>
                    <a:pt x="76181" y="0"/>
                  </a:cubicBezTo>
                  <a:close/>
                </a:path>
              </a:pathLst>
            </a:custGeom>
            <a:solidFill>
              <a:srgbClr val="FFFFFF">
                <a:alpha val="98824"/>
              </a:srgbClr>
            </a:solidFill>
          </p:spPr>
        </p:sp>
        <p:sp>
          <p:nvSpPr>
            <p:cNvPr id="27" name="TextBox 27"/>
            <p:cNvSpPr txBox="1"/>
            <p:nvPr/>
          </p:nvSpPr>
          <p:spPr>
            <a:xfrm>
              <a:off x="0" y="-19050"/>
              <a:ext cx="1164571" cy="678878"/>
            </a:xfrm>
            <a:prstGeom prst="rect">
              <a:avLst/>
            </a:prstGeom>
          </p:spPr>
          <p:txBody>
            <a:bodyPr lIns="50800" tIns="50800" rIns="50800" bIns="50800" rtlCol="0" anchor="ctr"/>
            <a:lstStyle/>
            <a:p>
              <a:pPr algn="ctr">
                <a:lnSpc>
                  <a:spcPts val="2859"/>
                </a:lnSpc>
              </a:pPr>
              <a:r>
                <a:rPr lang="en-US" sz="2199">
                  <a:solidFill>
                    <a:srgbClr val="FFFFFF">
                      <a:alpha val="98824"/>
                    </a:srgbClr>
                  </a:solidFill>
                  <a:latin typeface="Open Sauce"/>
                  <a:ea typeface="Open Sauce"/>
                  <a:cs typeface="Open Sauce"/>
                  <a:sym typeface="Open Sauce"/>
                </a:rPr>
                <a:t>Lack of personalized recommendations based on user history and behavior.</a:t>
              </a:r>
            </a:p>
          </p:txBody>
        </p:sp>
      </p:grpSp>
      <p:sp>
        <p:nvSpPr>
          <p:cNvPr id="28" name="TextBox 28"/>
          <p:cNvSpPr txBox="1"/>
          <p:nvPr/>
        </p:nvSpPr>
        <p:spPr>
          <a:xfrm>
            <a:off x="13601571" y="3898740"/>
            <a:ext cx="3018910" cy="1298575"/>
          </a:xfrm>
          <a:prstGeom prst="rect">
            <a:avLst/>
          </a:prstGeom>
        </p:spPr>
        <p:txBody>
          <a:bodyPr lIns="0" tIns="0" rIns="0" bIns="0" rtlCol="0" anchor="t">
            <a:spAutoFit/>
          </a:bodyPr>
          <a:lstStyle/>
          <a:p>
            <a:pPr algn="ctr">
              <a:lnSpc>
                <a:spcPts val="2600"/>
              </a:lnSpc>
              <a:spcBef>
                <a:spcPct val="0"/>
              </a:spcBef>
            </a:pPr>
            <a:r>
              <a:rPr lang="en-US" sz="2000">
                <a:solidFill>
                  <a:srgbClr val="000000"/>
                </a:solidFill>
                <a:latin typeface="Montserrat Light"/>
                <a:ea typeface="Montserrat Light"/>
                <a:cs typeface="Montserrat Light"/>
                <a:sym typeface="Montserrat Light"/>
              </a:rPr>
              <a:t>Existing recommendation systems often provide generic suggestions.</a:t>
            </a:r>
          </a:p>
        </p:txBody>
      </p:sp>
      <p:sp>
        <p:nvSpPr>
          <p:cNvPr id="29" name="Freeform 29"/>
          <p:cNvSpPr/>
          <p:nvPr/>
        </p:nvSpPr>
        <p:spPr>
          <a:xfrm rot="8590847" flipH="1" flipV="1">
            <a:off x="13518802" y="6047005"/>
            <a:ext cx="1129183" cy="318994"/>
          </a:xfrm>
          <a:custGeom>
            <a:avLst/>
            <a:gdLst/>
            <a:ahLst/>
            <a:cxnLst/>
            <a:rect l="l" t="t" r="r" b="b"/>
            <a:pathLst>
              <a:path w="1129183" h="318994">
                <a:moveTo>
                  <a:pt x="1129182" y="318994"/>
                </a:moveTo>
                <a:lnTo>
                  <a:pt x="0" y="318994"/>
                </a:lnTo>
                <a:lnTo>
                  <a:pt x="0" y="0"/>
                </a:lnTo>
                <a:lnTo>
                  <a:pt x="1129182" y="0"/>
                </a:lnTo>
                <a:lnTo>
                  <a:pt x="1129182" y="318994"/>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9477818" y="5145121"/>
            <a:ext cx="4113179" cy="4087473"/>
            <a:chOff x="0" y="0"/>
            <a:chExt cx="1279723" cy="1271725"/>
          </a:xfrm>
        </p:grpSpPr>
        <p:sp>
          <p:nvSpPr>
            <p:cNvPr id="4" name="Freeform 4"/>
            <p:cNvSpPr/>
            <p:nvPr/>
          </p:nvSpPr>
          <p:spPr>
            <a:xfrm>
              <a:off x="0" y="0"/>
              <a:ext cx="1279723" cy="1271725"/>
            </a:xfrm>
            <a:custGeom>
              <a:avLst/>
              <a:gdLst/>
              <a:ahLst/>
              <a:cxnLst/>
              <a:rect l="l" t="t" r="r" b="b"/>
              <a:pathLst>
                <a:path w="1279723" h="1271725">
                  <a:moveTo>
                    <a:pt x="0" y="0"/>
                  </a:moveTo>
                  <a:lnTo>
                    <a:pt x="1279723" y="0"/>
                  </a:lnTo>
                  <a:lnTo>
                    <a:pt x="1279723" y="1271725"/>
                  </a:lnTo>
                  <a:lnTo>
                    <a:pt x="0" y="1271725"/>
                  </a:lnTo>
                  <a:close/>
                </a:path>
              </a:pathLst>
            </a:custGeom>
            <a:solidFill>
              <a:srgbClr val="1A1A1A"/>
            </a:solidFill>
          </p:spPr>
        </p:sp>
        <p:sp>
          <p:nvSpPr>
            <p:cNvPr id="5" name="TextBox 5"/>
            <p:cNvSpPr txBox="1"/>
            <p:nvPr/>
          </p:nvSpPr>
          <p:spPr>
            <a:xfrm>
              <a:off x="0" y="-57150"/>
              <a:ext cx="1279723" cy="1328875"/>
            </a:xfrm>
            <a:prstGeom prst="rect">
              <a:avLst/>
            </a:prstGeom>
          </p:spPr>
          <p:txBody>
            <a:bodyPr lIns="50800" tIns="50800" rIns="50800" bIns="50800" rtlCol="0" anchor="ctr"/>
            <a:lstStyle/>
            <a:p>
              <a:pPr marL="0" lvl="0" indent="0" algn="ctr">
                <a:lnSpc>
                  <a:spcPts val="4114"/>
                </a:lnSpc>
                <a:spcBef>
                  <a:spcPct val="0"/>
                </a:spcBef>
              </a:pPr>
              <a:endParaRPr/>
            </a:p>
          </p:txBody>
        </p:sp>
      </p:grpSp>
      <p:grpSp>
        <p:nvGrpSpPr>
          <p:cNvPr id="6" name="Group 6"/>
          <p:cNvGrpSpPr/>
          <p:nvPr/>
        </p:nvGrpSpPr>
        <p:grpSpPr>
          <a:xfrm>
            <a:off x="4672095" y="5145121"/>
            <a:ext cx="4113179" cy="4113179"/>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1A1A1A"/>
            </a:solidFill>
          </p:spPr>
        </p:sp>
        <p:sp>
          <p:nvSpPr>
            <p:cNvPr id="8" name="TextBox 8"/>
            <p:cNvSpPr txBox="1"/>
            <p:nvPr/>
          </p:nvSpPr>
          <p:spPr>
            <a:xfrm>
              <a:off x="0" y="-57150"/>
              <a:ext cx="812800" cy="869950"/>
            </a:xfrm>
            <a:prstGeom prst="rect">
              <a:avLst/>
            </a:prstGeom>
          </p:spPr>
          <p:txBody>
            <a:bodyPr lIns="50800" tIns="50800" rIns="50800" bIns="50800" rtlCol="0" anchor="ctr"/>
            <a:lstStyle/>
            <a:p>
              <a:pPr marL="0" lvl="0" indent="0" algn="ctr">
                <a:lnSpc>
                  <a:spcPts val="4114"/>
                </a:lnSpc>
                <a:spcBef>
                  <a:spcPct val="0"/>
                </a:spcBef>
              </a:pPr>
              <a:endParaRPr/>
            </a:p>
          </p:txBody>
        </p:sp>
      </p:grpSp>
      <p:sp>
        <p:nvSpPr>
          <p:cNvPr id="9" name="TextBox 9"/>
          <p:cNvSpPr txBox="1"/>
          <p:nvPr/>
        </p:nvSpPr>
        <p:spPr>
          <a:xfrm>
            <a:off x="2335030" y="796950"/>
            <a:ext cx="13617940" cy="1594138"/>
          </a:xfrm>
          <a:prstGeom prst="rect">
            <a:avLst/>
          </a:prstGeom>
        </p:spPr>
        <p:txBody>
          <a:bodyPr lIns="0" tIns="0" rIns="0" bIns="0" rtlCol="0" anchor="t">
            <a:spAutoFit/>
          </a:bodyPr>
          <a:lstStyle/>
          <a:p>
            <a:pPr marL="0" lvl="0" indent="0" algn="ctr">
              <a:lnSpc>
                <a:spcPts val="13015"/>
              </a:lnSpc>
              <a:spcBef>
                <a:spcPct val="0"/>
              </a:spcBef>
            </a:pPr>
            <a:r>
              <a:rPr lang="en-US" sz="9431" spc="924">
                <a:solidFill>
                  <a:srgbClr val="231F20"/>
                </a:solidFill>
                <a:latin typeface="Oswald Bold"/>
                <a:ea typeface="Oswald Bold"/>
                <a:cs typeface="Oswald Bold"/>
                <a:sym typeface="Oswald Bold"/>
              </a:rPr>
              <a:t>PROPOSED SOLUTION</a:t>
            </a:r>
          </a:p>
        </p:txBody>
      </p:sp>
      <p:sp>
        <p:nvSpPr>
          <p:cNvPr id="10" name="TextBox 10"/>
          <p:cNvSpPr txBox="1"/>
          <p:nvPr/>
        </p:nvSpPr>
        <p:spPr>
          <a:xfrm>
            <a:off x="3125962" y="2858149"/>
            <a:ext cx="12036076" cy="1800860"/>
          </a:xfrm>
          <a:prstGeom prst="rect">
            <a:avLst/>
          </a:prstGeom>
        </p:spPr>
        <p:txBody>
          <a:bodyPr lIns="0" tIns="0" rIns="0" bIns="0" rtlCol="0" anchor="t">
            <a:spAutoFit/>
          </a:bodyPr>
          <a:lstStyle/>
          <a:p>
            <a:pPr algn="ctr">
              <a:lnSpc>
                <a:spcPts val="2859"/>
              </a:lnSpc>
            </a:pPr>
            <a:r>
              <a:rPr lang="en-US" sz="2199">
                <a:solidFill>
                  <a:srgbClr val="000000"/>
                </a:solidFill>
                <a:latin typeface="Montserrat Light"/>
                <a:ea typeface="Montserrat Light"/>
                <a:cs typeface="Montserrat Light"/>
                <a:sym typeface="Montserrat Light"/>
              </a:rPr>
              <a:t>The proposed solution uses Filtering and Sorting systems. </a:t>
            </a:r>
          </a:p>
          <a:p>
            <a:pPr algn="ctr">
              <a:lnSpc>
                <a:spcPts val="2859"/>
              </a:lnSpc>
            </a:pPr>
            <a:r>
              <a:rPr lang="en-US" sz="2199">
                <a:solidFill>
                  <a:srgbClr val="000000"/>
                </a:solidFill>
                <a:latin typeface="Montserrat Light"/>
                <a:ea typeface="Montserrat Light"/>
                <a:cs typeface="Montserrat Light"/>
                <a:sym typeface="Montserrat Light"/>
              </a:rPr>
              <a:t>Comprehensive Data collection is done on hotels, including amenities, pricing, location, and customer reviews to extract meaningful insights and provide tailored recommendations.</a:t>
            </a:r>
          </a:p>
          <a:p>
            <a:pPr algn="ctr">
              <a:lnSpc>
                <a:spcPts val="2859"/>
              </a:lnSpc>
              <a:spcBef>
                <a:spcPct val="0"/>
              </a:spcBef>
            </a:pPr>
            <a:r>
              <a:rPr lang="en-US" sz="2199">
                <a:solidFill>
                  <a:srgbClr val="000000"/>
                </a:solidFill>
                <a:latin typeface="Montserrat Light"/>
                <a:ea typeface="Montserrat Light"/>
                <a:cs typeface="Montserrat Light"/>
                <a:sym typeface="Montserrat Light"/>
              </a:rPr>
              <a:t>Libraries used : Numpy, Pandas, Pickle</a:t>
            </a:r>
          </a:p>
        </p:txBody>
      </p:sp>
      <p:sp>
        <p:nvSpPr>
          <p:cNvPr id="11" name="TextBox 11"/>
          <p:cNvSpPr txBox="1"/>
          <p:nvPr/>
        </p:nvSpPr>
        <p:spPr>
          <a:xfrm>
            <a:off x="5835764" y="5243879"/>
            <a:ext cx="1813441" cy="414655"/>
          </a:xfrm>
          <a:prstGeom prst="rect">
            <a:avLst/>
          </a:prstGeom>
        </p:spPr>
        <p:txBody>
          <a:bodyPr lIns="0" tIns="0" rIns="0" bIns="0" rtlCol="0" anchor="t">
            <a:spAutoFit/>
          </a:bodyPr>
          <a:lstStyle/>
          <a:p>
            <a:pPr algn="ctr">
              <a:lnSpc>
                <a:spcPts val="3379"/>
              </a:lnSpc>
              <a:spcBef>
                <a:spcPct val="0"/>
              </a:spcBef>
            </a:pPr>
            <a:r>
              <a:rPr lang="en-US" sz="2599">
                <a:solidFill>
                  <a:srgbClr val="FFFBFB"/>
                </a:solidFill>
                <a:latin typeface="Open Sauce Bold"/>
                <a:ea typeface="Open Sauce Bold"/>
                <a:cs typeface="Open Sauce Bold"/>
                <a:sym typeface="Open Sauce Bold"/>
              </a:rPr>
              <a:t>FILTERING </a:t>
            </a:r>
          </a:p>
        </p:txBody>
      </p:sp>
      <p:sp>
        <p:nvSpPr>
          <p:cNvPr id="12" name="TextBox 12"/>
          <p:cNvSpPr txBox="1"/>
          <p:nvPr/>
        </p:nvSpPr>
        <p:spPr>
          <a:xfrm>
            <a:off x="10715971" y="5243879"/>
            <a:ext cx="1636871" cy="414655"/>
          </a:xfrm>
          <a:prstGeom prst="rect">
            <a:avLst/>
          </a:prstGeom>
        </p:spPr>
        <p:txBody>
          <a:bodyPr lIns="0" tIns="0" rIns="0" bIns="0" rtlCol="0" anchor="t">
            <a:spAutoFit/>
          </a:bodyPr>
          <a:lstStyle/>
          <a:p>
            <a:pPr algn="ctr">
              <a:lnSpc>
                <a:spcPts val="3379"/>
              </a:lnSpc>
              <a:spcBef>
                <a:spcPct val="0"/>
              </a:spcBef>
            </a:pPr>
            <a:r>
              <a:rPr lang="en-US" sz="2599">
                <a:solidFill>
                  <a:srgbClr val="FFFBFB"/>
                </a:solidFill>
                <a:latin typeface="Open Sauce Bold"/>
                <a:ea typeface="Open Sauce Bold"/>
                <a:cs typeface="Open Sauce Bold"/>
                <a:sym typeface="Open Sauce Bold"/>
              </a:rPr>
              <a:t>SORTING </a:t>
            </a:r>
          </a:p>
        </p:txBody>
      </p:sp>
      <p:sp>
        <p:nvSpPr>
          <p:cNvPr id="13" name="TextBox 13"/>
          <p:cNvSpPr txBox="1"/>
          <p:nvPr/>
        </p:nvSpPr>
        <p:spPr>
          <a:xfrm>
            <a:off x="4798969" y="5843304"/>
            <a:ext cx="3844588" cy="2577084"/>
          </a:xfrm>
          <a:prstGeom prst="rect">
            <a:avLst/>
          </a:prstGeom>
        </p:spPr>
        <p:txBody>
          <a:bodyPr lIns="0" tIns="0" rIns="0" bIns="0" rtlCol="0" anchor="t">
            <a:spAutoFit/>
          </a:bodyPr>
          <a:lstStyle/>
          <a:p>
            <a:pPr algn="l">
              <a:lnSpc>
                <a:spcPts val="3497"/>
              </a:lnSpc>
            </a:pPr>
            <a:r>
              <a:rPr lang="en-US" sz="2199">
                <a:solidFill>
                  <a:srgbClr val="FFFBFB"/>
                </a:solidFill>
                <a:latin typeface="Montserrat Light"/>
                <a:ea typeface="Montserrat Light"/>
                <a:cs typeface="Montserrat Light"/>
                <a:sym typeface="Montserrat Light"/>
              </a:rPr>
              <a:t>Filtering is done based on:</a:t>
            </a:r>
          </a:p>
          <a:p>
            <a:pPr marL="474979" lvl="1" indent="-237490" algn="l">
              <a:lnSpc>
                <a:spcPts val="3409"/>
              </a:lnSpc>
              <a:buFont typeface="Arial"/>
              <a:buChar char="•"/>
            </a:pPr>
            <a:r>
              <a:rPr lang="en-US" sz="2199">
                <a:solidFill>
                  <a:srgbClr val="FFFBFB"/>
                </a:solidFill>
                <a:latin typeface="Montserrat Light"/>
                <a:ea typeface="Montserrat Light"/>
                <a:cs typeface="Montserrat Light"/>
                <a:sym typeface="Montserrat Light"/>
              </a:rPr>
              <a:t>Tag-based filtering from descriptive query </a:t>
            </a:r>
          </a:p>
          <a:p>
            <a:pPr marL="474979" lvl="1" indent="-237490" algn="l">
              <a:lnSpc>
                <a:spcPts val="3497"/>
              </a:lnSpc>
              <a:buFont typeface="Arial"/>
              <a:buChar char="•"/>
            </a:pPr>
            <a:r>
              <a:rPr lang="en-US" sz="2199">
                <a:solidFill>
                  <a:srgbClr val="FFFBFB"/>
                </a:solidFill>
                <a:latin typeface="Montserrat Light"/>
                <a:ea typeface="Montserrat Light"/>
                <a:cs typeface="Montserrat Light"/>
                <a:sym typeface="Montserrat Light"/>
              </a:rPr>
              <a:t>Country-based</a:t>
            </a:r>
          </a:p>
          <a:p>
            <a:pPr marL="474979" lvl="1" indent="-237490" algn="l">
              <a:lnSpc>
                <a:spcPts val="3497"/>
              </a:lnSpc>
              <a:buFont typeface="Arial"/>
              <a:buChar char="•"/>
            </a:pPr>
            <a:r>
              <a:rPr lang="en-US" sz="2199">
                <a:solidFill>
                  <a:srgbClr val="FFFBFB"/>
                </a:solidFill>
                <a:latin typeface="Montserrat Light"/>
                <a:ea typeface="Montserrat Light"/>
                <a:cs typeface="Montserrat Light"/>
                <a:sym typeface="Montserrat Light"/>
              </a:rPr>
              <a:t>Star rating based (3 star, 4 star, etc.</a:t>
            </a:r>
          </a:p>
        </p:txBody>
      </p:sp>
      <p:sp>
        <p:nvSpPr>
          <p:cNvPr id="14" name="TextBox 14"/>
          <p:cNvSpPr txBox="1"/>
          <p:nvPr/>
        </p:nvSpPr>
        <p:spPr>
          <a:xfrm>
            <a:off x="9862578" y="5856225"/>
            <a:ext cx="3844588" cy="2347468"/>
          </a:xfrm>
          <a:prstGeom prst="rect">
            <a:avLst/>
          </a:prstGeom>
        </p:spPr>
        <p:txBody>
          <a:bodyPr lIns="0" tIns="0" rIns="0" bIns="0" rtlCol="0" anchor="t">
            <a:spAutoFit/>
          </a:bodyPr>
          <a:lstStyle/>
          <a:p>
            <a:pPr algn="l">
              <a:lnSpc>
                <a:spcPts val="3805"/>
              </a:lnSpc>
            </a:pPr>
            <a:r>
              <a:rPr lang="en-US" sz="2199" dirty="0">
                <a:solidFill>
                  <a:srgbClr val="FFFBFB"/>
                </a:solidFill>
                <a:latin typeface="Montserrat Light"/>
                <a:ea typeface="Montserrat Light"/>
                <a:cs typeface="Montserrat Light"/>
                <a:sym typeface="Montserrat Light"/>
              </a:rPr>
              <a:t>Sorting is based on :</a:t>
            </a:r>
          </a:p>
          <a:p>
            <a:pPr marL="474979" lvl="1" indent="-237490" algn="l">
              <a:lnSpc>
                <a:spcPts val="3805"/>
              </a:lnSpc>
              <a:buFont typeface="Arial"/>
              <a:buChar char="•"/>
            </a:pPr>
            <a:r>
              <a:rPr lang="en-US" sz="2199" dirty="0">
                <a:solidFill>
                  <a:srgbClr val="FFFBFB"/>
                </a:solidFill>
                <a:latin typeface="Montserrat Light"/>
                <a:ea typeface="Montserrat Light"/>
                <a:cs typeface="Montserrat Light"/>
                <a:sym typeface="Montserrat Light"/>
              </a:rPr>
              <a:t>Hotel Rating based</a:t>
            </a:r>
          </a:p>
          <a:p>
            <a:pPr marL="474979" lvl="1" indent="-237490" algn="l">
              <a:lnSpc>
                <a:spcPts val="3805"/>
              </a:lnSpc>
              <a:buFont typeface="Arial"/>
              <a:buChar char="•"/>
            </a:pPr>
            <a:r>
              <a:rPr lang="en-US" sz="2199" dirty="0">
                <a:solidFill>
                  <a:srgbClr val="FFFBFB"/>
                </a:solidFill>
                <a:latin typeface="Montserrat Light"/>
                <a:ea typeface="Montserrat Light"/>
                <a:cs typeface="Montserrat Light"/>
                <a:sym typeface="Montserrat Light"/>
              </a:rPr>
              <a:t>Customer Review Sorting</a:t>
            </a:r>
          </a:p>
          <a:p>
            <a:pPr marL="474979" lvl="1" indent="-237490" algn="l">
              <a:lnSpc>
                <a:spcPts val="3805"/>
              </a:lnSpc>
              <a:buFont typeface="Arial"/>
              <a:buChar char="•"/>
            </a:pPr>
            <a:r>
              <a:rPr lang="en-US" sz="2199" dirty="0">
                <a:solidFill>
                  <a:srgbClr val="FFFBFB"/>
                </a:solidFill>
                <a:latin typeface="Montserrat Light"/>
                <a:ea typeface="Montserrat Light"/>
                <a:cs typeface="Montserrat Light"/>
                <a:sym typeface="Montserrat Light"/>
              </a:rPr>
              <a:t>Price Based Sorting</a:t>
            </a:r>
          </a:p>
        </p:txBody>
      </p:sp>
      <p:sp>
        <p:nvSpPr>
          <p:cNvPr id="15" name="Freeform 15"/>
          <p:cNvSpPr/>
          <p:nvPr/>
        </p:nvSpPr>
        <p:spPr>
          <a:xfrm rot="887923">
            <a:off x="-4484769" y="7466691"/>
            <a:ext cx="13977230" cy="14342307"/>
          </a:xfrm>
          <a:custGeom>
            <a:avLst/>
            <a:gdLst/>
            <a:ahLst/>
            <a:cxnLst/>
            <a:rect l="l" t="t" r="r" b="b"/>
            <a:pathLst>
              <a:path w="13977230" h="14342307">
                <a:moveTo>
                  <a:pt x="0" y="0"/>
                </a:moveTo>
                <a:lnTo>
                  <a:pt x="13977231" y="0"/>
                </a:lnTo>
                <a:lnTo>
                  <a:pt x="13977231"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6" name="Freeform 16"/>
          <p:cNvSpPr/>
          <p:nvPr/>
        </p:nvSpPr>
        <p:spPr>
          <a:xfrm rot="-10580377">
            <a:off x="16241448" y="-5591017"/>
            <a:ext cx="12102934" cy="12419055"/>
          </a:xfrm>
          <a:custGeom>
            <a:avLst/>
            <a:gdLst/>
            <a:ahLst/>
            <a:cxnLst/>
            <a:rect l="l" t="t" r="r" b="b"/>
            <a:pathLst>
              <a:path w="12102934" h="12419055">
                <a:moveTo>
                  <a:pt x="0" y="0"/>
                </a:moveTo>
                <a:lnTo>
                  <a:pt x="12102934" y="0"/>
                </a:lnTo>
                <a:lnTo>
                  <a:pt x="12102934" y="12419056"/>
                </a:lnTo>
                <a:lnTo>
                  <a:pt x="0" y="124190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887923">
            <a:off x="-4129532" y="8152778"/>
            <a:ext cx="13977230" cy="14342307"/>
          </a:xfrm>
          <a:custGeom>
            <a:avLst/>
            <a:gdLst/>
            <a:ahLst/>
            <a:cxnLst/>
            <a:rect l="l" t="t" r="r" b="b"/>
            <a:pathLst>
              <a:path w="13977230" h="14342307">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887923">
            <a:off x="13743010" y="-4039881"/>
            <a:ext cx="7032580" cy="7216267"/>
          </a:xfrm>
          <a:custGeom>
            <a:avLst/>
            <a:gdLst/>
            <a:ahLst/>
            <a:cxnLst/>
            <a:rect l="l" t="t" r="r" b="b"/>
            <a:pathLst>
              <a:path w="7032580" h="7216267">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028700" y="866775"/>
            <a:ext cx="11192241" cy="1594138"/>
          </a:xfrm>
          <a:prstGeom prst="rect">
            <a:avLst/>
          </a:prstGeom>
        </p:spPr>
        <p:txBody>
          <a:bodyPr lIns="0" tIns="0" rIns="0" bIns="0" rtlCol="0" anchor="t">
            <a:spAutoFit/>
          </a:bodyPr>
          <a:lstStyle/>
          <a:p>
            <a:pPr marL="0" lvl="0" indent="0" algn="l">
              <a:lnSpc>
                <a:spcPts val="13015"/>
              </a:lnSpc>
              <a:spcBef>
                <a:spcPct val="0"/>
              </a:spcBef>
            </a:pPr>
            <a:r>
              <a:rPr lang="en-US" sz="9431" spc="924">
                <a:solidFill>
                  <a:srgbClr val="231F20"/>
                </a:solidFill>
                <a:latin typeface="Oswald Bold"/>
                <a:ea typeface="Oswald Bold"/>
                <a:cs typeface="Oswald Bold"/>
                <a:sym typeface="Oswald Bold"/>
              </a:rPr>
              <a:t>ALGORITHMS USED</a:t>
            </a:r>
          </a:p>
        </p:txBody>
      </p:sp>
      <p:grpSp>
        <p:nvGrpSpPr>
          <p:cNvPr id="5" name="Group 5"/>
          <p:cNvGrpSpPr/>
          <p:nvPr/>
        </p:nvGrpSpPr>
        <p:grpSpPr>
          <a:xfrm>
            <a:off x="16967520" y="8856034"/>
            <a:ext cx="2094695" cy="2377721"/>
            <a:chOff x="0" y="0"/>
            <a:chExt cx="551689" cy="626231"/>
          </a:xfrm>
        </p:grpSpPr>
        <p:sp>
          <p:nvSpPr>
            <p:cNvPr id="6" name="Freeform 6"/>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7" name="TextBox 7"/>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a:off x="-1047348" y="-1349021"/>
            <a:ext cx="2094695" cy="2377721"/>
            <a:chOff x="0" y="0"/>
            <a:chExt cx="551689" cy="626231"/>
          </a:xfrm>
        </p:grpSpPr>
        <p:sp>
          <p:nvSpPr>
            <p:cNvPr id="9" name="Freeform 9"/>
            <p:cNvSpPr/>
            <p:nvPr/>
          </p:nvSpPr>
          <p:spPr>
            <a:xfrm>
              <a:off x="0" y="0"/>
              <a:ext cx="551689" cy="626231"/>
            </a:xfrm>
            <a:custGeom>
              <a:avLst/>
              <a:gdLst/>
              <a:ahLst/>
              <a:cxnLst/>
              <a:rect l="l" t="t" r="r" b="b"/>
              <a:pathLst>
                <a:path w="551689" h="626231">
                  <a:moveTo>
                    <a:pt x="0" y="0"/>
                  </a:moveTo>
                  <a:lnTo>
                    <a:pt x="551689" y="0"/>
                  </a:lnTo>
                  <a:lnTo>
                    <a:pt x="551689" y="626231"/>
                  </a:lnTo>
                  <a:lnTo>
                    <a:pt x="0" y="626231"/>
                  </a:lnTo>
                  <a:close/>
                </a:path>
              </a:pathLst>
            </a:custGeom>
            <a:solidFill>
              <a:srgbClr val="CCCCCC"/>
            </a:solidFill>
          </p:spPr>
        </p:sp>
        <p:sp>
          <p:nvSpPr>
            <p:cNvPr id="10" name="TextBox 10"/>
            <p:cNvSpPr txBox="1"/>
            <p:nvPr/>
          </p:nvSpPr>
          <p:spPr>
            <a:xfrm>
              <a:off x="0" y="-19050"/>
              <a:ext cx="551689" cy="645281"/>
            </a:xfrm>
            <a:prstGeom prst="rect">
              <a:avLst/>
            </a:prstGeom>
          </p:spPr>
          <p:txBody>
            <a:bodyPr lIns="50800" tIns="50800" rIns="50800" bIns="50800" rtlCol="0" anchor="ctr"/>
            <a:lstStyle/>
            <a:p>
              <a:pPr algn="ctr">
                <a:lnSpc>
                  <a:spcPts val="2859"/>
                </a:lnSpc>
              </a:pPr>
              <a:endParaRPr/>
            </a:p>
          </p:txBody>
        </p:sp>
      </p:grpSp>
      <p:sp>
        <p:nvSpPr>
          <p:cNvPr id="11" name="TextBox 11"/>
          <p:cNvSpPr txBox="1"/>
          <p:nvPr/>
        </p:nvSpPr>
        <p:spPr>
          <a:xfrm>
            <a:off x="2324493" y="3037811"/>
            <a:ext cx="11738158" cy="2260195"/>
          </a:xfrm>
          <a:prstGeom prst="rect">
            <a:avLst/>
          </a:prstGeom>
        </p:spPr>
        <p:txBody>
          <a:bodyPr lIns="0" tIns="0" rIns="0" bIns="0" rtlCol="0" anchor="t">
            <a:spAutoFit/>
          </a:bodyPr>
          <a:lstStyle/>
          <a:p>
            <a:pPr algn="ctr">
              <a:lnSpc>
                <a:spcPts val="4512"/>
              </a:lnSpc>
            </a:pPr>
            <a:r>
              <a:rPr lang="en-US" sz="3223">
                <a:solidFill>
                  <a:srgbClr val="231F20"/>
                </a:solidFill>
                <a:latin typeface="Canva Sans"/>
                <a:ea typeface="Canva Sans"/>
                <a:cs typeface="Canva Sans"/>
                <a:sym typeface="Canva Sans"/>
              </a:rPr>
              <a:t>In the hotel recommendation system,  the filtering function accepts the dataframe,  country, description, price and other parameters in order to filter out the suitable hotels that best fit the criteria required by the user.</a:t>
            </a:r>
          </a:p>
        </p:txBody>
      </p:sp>
      <p:sp>
        <p:nvSpPr>
          <p:cNvPr id="12" name="TextBox 12"/>
          <p:cNvSpPr txBox="1"/>
          <p:nvPr/>
        </p:nvSpPr>
        <p:spPr>
          <a:xfrm>
            <a:off x="3813897" y="5915769"/>
            <a:ext cx="8382351" cy="569493"/>
          </a:xfrm>
          <a:prstGeom prst="rect">
            <a:avLst/>
          </a:prstGeom>
        </p:spPr>
        <p:txBody>
          <a:bodyPr lIns="0" tIns="0" rIns="0" bIns="0" rtlCol="0" anchor="t">
            <a:spAutoFit/>
          </a:bodyPr>
          <a:lstStyle/>
          <a:p>
            <a:pPr algn="ctr">
              <a:lnSpc>
                <a:spcPts val="4659"/>
              </a:lnSpc>
            </a:pPr>
            <a:r>
              <a:rPr lang="en-US" sz="3327">
                <a:solidFill>
                  <a:srgbClr val="231F20"/>
                </a:solidFill>
                <a:latin typeface="Canva Sans"/>
                <a:ea typeface="Canva Sans"/>
                <a:cs typeface="Canva Sans"/>
                <a:sym typeface="Canva Sans"/>
              </a:rPr>
              <a:t>Some Libraries that have been used are:</a:t>
            </a:r>
          </a:p>
        </p:txBody>
      </p:sp>
      <p:sp>
        <p:nvSpPr>
          <p:cNvPr id="13" name="TextBox 13"/>
          <p:cNvSpPr txBox="1"/>
          <p:nvPr/>
        </p:nvSpPr>
        <p:spPr>
          <a:xfrm>
            <a:off x="3813897" y="6589310"/>
            <a:ext cx="2256681" cy="580390"/>
          </a:xfrm>
          <a:prstGeom prst="rect">
            <a:avLst/>
          </a:prstGeom>
        </p:spPr>
        <p:txBody>
          <a:bodyPr lIns="0" tIns="0" rIns="0" bIns="0" rtlCol="0" anchor="t">
            <a:spAutoFit/>
          </a:bodyPr>
          <a:lstStyle/>
          <a:p>
            <a:pPr marL="734059" lvl="1" indent="-367030" algn="ctr">
              <a:lnSpc>
                <a:spcPts val="4759"/>
              </a:lnSpc>
              <a:buFont typeface="Arial"/>
              <a:buChar char="•"/>
            </a:pPr>
            <a:r>
              <a:rPr lang="en-US" sz="3399">
                <a:solidFill>
                  <a:srgbClr val="231F20"/>
                </a:solidFill>
                <a:latin typeface="Canva Sans"/>
                <a:ea typeface="Canva Sans"/>
                <a:cs typeface="Canva Sans"/>
                <a:sym typeface="Canva Sans"/>
              </a:rPr>
              <a:t>Pandas</a:t>
            </a:r>
          </a:p>
        </p:txBody>
      </p:sp>
      <p:sp>
        <p:nvSpPr>
          <p:cNvPr id="14" name="TextBox 14"/>
          <p:cNvSpPr txBox="1"/>
          <p:nvPr/>
        </p:nvSpPr>
        <p:spPr>
          <a:xfrm>
            <a:off x="3733800" y="7135325"/>
            <a:ext cx="10195855" cy="580390"/>
          </a:xfrm>
          <a:prstGeom prst="rect">
            <a:avLst/>
          </a:prstGeom>
        </p:spPr>
        <p:txBody>
          <a:bodyPr wrap="square" lIns="0" tIns="0" rIns="0" bIns="0" rtlCol="0" anchor="t">
            <a:spAutoFit/>
          </a:bodyPr>
          <a:lstStyle/>
          <a:p>
            <a:pPr marL="734059" lvl="1" indent="-367030" algn="ctr">
              <a:lnSpc>
                <a:spcPts val="4759"/>
              </a:lnSpc>
              <a:buFont typeface="Arial"/>
              <a:buChar char="•"/>
            </a:pPr>
            <a:r>
              <a:rPr lang="en-US" sz="3399" dirty="0" err="1">
                <a:solidFill>
                  <a:srgbClr val="231F20"/>
                </a:solidFill>
                <a:latin typeface="Canva Sans"/>
                <a:ea typeface="Canva Sans"/>
                <a:cs typeface="Canva Sans"/>
                <a:sym typeface="Canva Sans"/>
              </a:rPr>
              <a:t>Tf-Idf</a:t>
            </a:r>
            <a:r>
              <a:rPr lang="en-US" sz="3399" dirty="0">
                <a:solidFill>
                  <a:srgbClr val="231F20"/>
                </a:solidFill>
                <a:latin typeface="Canva Sans"/>
                <a:ea typeface="Canva Sans"/>
                <a:cs typeface="Canva Sans"/>
                <a:sym typeface="Canva Sans"/>
              </a:rPr>
              <a:t> Vectorizer and  cosine from scikit learn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nvGrpSpPr>
          <p:cNvPr id="8" name="Group 8"/>
          <p:cNvGrpSpPr/>
          <p:nvPr/>
        </p:nvGrpSpPr>
        <p:grpSpPr>
          <a:xfrm>
            <a:off x="2463543" y="1774508"/>
            <a:ext cx="12905978" cy="6737985"/>
            <a:chOff x="0" y="0"/>
            <a:chExt cx="1556842" cy="812800"/>
          </a:xfrm>
        </p:grpSpPr>
        <p:sp>
          <p:nvSpPr>
            <p:cNvPr id="9" name="Freeform 9"/>
            <p:cNvSpPr/>
            <p:nvPr/>
          </p:nvSpPr>
          <p:spPr>
            <a:xfrm>
              <a:off x="0" y="0"/>
              <a:ext cx="1556842" cy="812800"/>
            </a:xfrm>
            <a:custGeom>
              <a:avLst/>
              <a:gdLst/>
              <a:ahLst/>
              <a:cxnLst/>
              <a:rect l="l" t="t" r="r" b="b"/>
              <a:pathLst>
                <a:path w="1556842" h="812800">
                  <a:moveTo>
                    <a:pt x="0" y="0"/>
                  </a:moveTo>
                  <a:lnTo>
                    <a:pt x="1556842" y="0"/>
                  </a:lnTo>
                  <a:lnTo>
                    <a:pt x="1556842" y="812800"/>
                  </a:lnTo>
                  <a:lnTo>
                    <a:pt x="0" y="812800"/>
                  </a:lnTo>
                  <a:close/>
                </a:path>
              </a:pathLst>
            </a:custGeom>
            <a:blipFill>
              <a:blip r:embed="rId11"/>
              <a:stretch>
                <a:fillRect l="-376" r="-376"/>
              </a:stretch>
            </a:blipFill>
          </p:spPr>
        </p:sp>
      </p:grpSp>
      <p:sp>
        <p:nvSpPr>
          <p:cNvPr id="10" name="TextBox 10"/>
          <p:cNvSpPr txBox="1"/>
          <p:nvPr/>
        </p:nvSpPr>
        <p:spPr>
          <a:xfrm>
            <a:off x="1077108" y="178753"/>
            <a:ext cx="9514691" cy="1342099"/>
          </a:xfrm>
          <a:prstGeom prst="rect">
            <a:avLst/>
          </a:prstGeom>
        </p:spPr>
        <p:txBody>
          <a:bodyPr wrap="square" lIns="0" tIns="0" rIns="0" bIns="0" rtlCol="0" anchor="t">
            <a:spAutoFit/>
          </a:bodyPr>
          <a:lstStyle/>
          <a:p>
            <a:pPr algn="ctr">
              <a:lnSpc>
                <a:spcPts val="11200"/>
              </a:lnSpc>
            </a:pPr>
            <a:r>
              <a:rPr lang="en-US" sz="8000" dirty="0">
                <a:solidFill>
                  <a:srgbClr val="000000"/>
                </a:solidFill>
                <a:latin typeface="Canva Sans Bold"/>
                <a:ea typeface="Canva Sans Bold"/>
                <a:cs typeface="Canva Sans Bold"/>
                <a:sym typeface="Canva Sans Bold"/>
              </a:rPr>
              <a:t>Code Snippets</a:t>
            </a:r>
          </a:p>
        </p:txBody>
      </p:sp>
      <p:sp>
        <p:nvSpPr>
          <p:cNvPr id="11" name="TextBox 11"/>
          <p:cNvSpPr txBox="1"/>
          <p:nvPr/>
        </p:nvSpPr>
        <p:spPr>
          <a:xfrm>
            <a:off x="4458297" y="8778695"/>
            <a:ext cx="8410724"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Sample output of the searching function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nvGrpSpPr>
          <p:cNvPr id="8" name="Group 8"/>
          <p:cNvGrpSpPr/>
          <p:nvPr/>
        </p:nvGrpSpPr>
        <p:grpSpPr>
          <a:xfrm>
            <a:off x="2438400" y="1813831"/>
            <a:ext cx="12905978" cy="6737985"/>
            <a:chOff x="0" y="0"/>
            <a:chExt cx="1556842" cy="812800"/>
          </a:xfrm>
        </p:grpSpPr>
        <p:sp>
          <p:nvSpPr>
            <p:cNvPr id="9" name="Freeform 9"/>
            <p:cNvSpPr/>
            <p:nvPr/>
          </p:nvSpPr>
          <p:spPr>
            <a:xfrm>
              <a:off x="0" y="0"/>
              <a:ext cx="1556842" cy="812800"/>
            </a:xfrm>
            <a:custGeom>
              <a:avLst/>
              <a:gdLst/>
              <a:ahLst/>
              <a:cxnLst/>
              <a:rect l="l" t="t" r="r" b="b"/>
              <a:pathLst>
                <a:path w="1556842" h="812800">
                  <a:moveTo>
                    <a:pt x="0" y="0"/>
                  </a:moveTo>
                  <a:lnTo>
                    <a:pt x="1556842" y="0"/>
                  </a:lnTo>
                  <a:lnTo>
                    <a:pt x="1556842" y="812800"/>
                  </a:lnTo>
                  <a:lnTo>
                    <a:pt x="0" y="812800"/>
                  </a:lnTo>
                  <a:close/>
                </a:path>
              </a:pathLst>
            </a:custGeom>
            <a:blipFill>
              <a:blip r:embed="rId11"/>
              <a:stretch>
                <a:fillRect l="-376" r="-376"/>
              </a:stretch>
            </a:blipFill>
          </p:spPr>
        </p:sp>
      </p:grpSp>
      <p:sp>
        <p:nvSpPr>
          <p:cNvPr id="10" name="TextBox 10"/>
          <p:cNvSpPr txBox="1"/>
          <p:nvPr/>
        </p:nvSpPr>
        <p:spPr>
          <a:xfrm>
            <a:off x="1219200" y="214866"/>
            <a:ext cx="9057491" cy="1342099"/>
          </a:xfrm>
          <a:prstGeom prst="rect">
            <a:avLst/>
          </a:prstGeom>
        </p:spPr>
        <p:txBody>
          <a:bodyPr wrap="square" lIns="0" tIns="0" rIns="0" bIns="0" rtlCol="0" anchor="t">
            <a:spAutoFit/>
          </a:bodyPr>
          <a:lstStyle/>
          <a:p>
            <a:pPr algn="ctr">
              <a:lnSpc>
                <a:spcPts val="11200"/>
              </a:lnSpc>
            </a:pPr>
            <a:r>
              <a:rPr lang="en-US" sz="8000" dirty="0">
                <a:solidFill>
                  <a:srgbClr val="000000"/>
                </a:solidFill>
                <a:latin typeface="Canva Sans Bold"/>
                <a:ea typeface="Canva Sans Bold"/>
                <a:cs typeface="Canva Sans Bold"/>
                <a:sym typeface="Canva Sans Bold"/>
              </a:rPr>
              <a:t>Code Snippets</a:t>
            </a:r>
          </a:p>
        </p:txBody>
      </p:sp>
      <p:sp>
        <p:nvSpPr>
          <p:cNvPr id="11" name="TextBox 11"/>
          <p:cNvSpPr txBox="1"/>
          <p:nvPr/>
        </p:nvSpPr>
        <p:spPr>
          <a:xfrm>
            <a:off x="4089648" y="8778695"/>
            <a:ext cx="10108704"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Request and Response from the back-end server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8663659" y="6071953"/>
            <a:ext cx="960682" cy="1052540"/>
          </a:xfrm>
          <a:custGeom>
            <a:avLst/>
            <a:gdLst/>
            <a:ahLst/>
            <a:cxnLst/>
            <a:rect l="l" t="t" r="r" b="b"/>
            <a:pathLst>
              <a:path w="960682" h="1052540">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4994936" y="7891202"/>
            <a:ext cx="1268693" cy="1211025"/>
          </a:xfrm>
          <a:custGeom>
            <a:avLst/>
            <a:gdLst/>
            <a:ahLst/>
            <a:cxnLst/>
            <a:rect l="l" t="t" r="r" b="b"/>
            <a:pathLst>
              <a:path w="1268693" h="1211025">
                <a:moveTo>
                  <a:pt x="0" y="0"/>
                </a:moveTo>
                <a:lnTo>
                  <a:pt x="1268693" y="0"/>
                </a:lnTo>
                <a:lnTo>
                  <a:pt x="1268693" y="1211025"/>
                </a:lnTo>
                <a:lnTo>
                  <a:pt x="0" y="12110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2106315" y="7936159"/>
            <a:ext cx="1104804" cy="1121111"/>
          </a:xfrm>
          <a:custGeom>
            <a:avLst/>
            <a:gdLst/>
            <a:ahLst/>
            <a:cxnLst/>
            <a:rect l="l" t="t" r="r" b="b"/>
            <a:pathLst>
              <a:path w="1104804" h="1121111">
                <a:moveTo>
                  <a:pt x="0" y="0"/>
                </a:moveTo>
                <a:lnTo>
                  <a:pt x="1104805" y="0"/>
                </a:lnTo>
                <a:lnTo>
                  <a:pt x="1104805" y="1121111"/>
                </a:lnTo>
                <a:lnTo>
                  <a:pt x="0" y="112111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TextBox 10"/>
          <p:cNvSpPr txBox="1"/>
          <p:nvPr/>
        </p:nvSpPr>
        <p:spPr>
          <a:xfrm>
            <a:off x="1077109" y="178753"/>
            <a:ext cx="7231856" cy="1368417"/>
          </a:xfrm>
          <a:prstGeom prst="rect">
            <a:avLst/>
          </a:prstGeom>
        </p:spPr>
        <p:txBody>
          <a:bodyPr lIns="0" tIns="0" rIns="0" bIns="0" rtlCol="0" anchor="t">
            <a:spAutoFit/>
          </a:bodyPr>
          <a:lstStyle/>
          <a:p>
            <a:pPr algn="ctr">
              <a:lnSpc>
                <a:spcPts val="11200"/>
              </a:lnSpc>
            </a:pPr>
            <a:r>
              <a:rPr lang="en-US" sz="8000" dirty="0">
                <a:solidFill>
                  <a:srgbClr val="000000"/>
                </a:solidFill>
                <a:latin typeface="Canva Sans Bold"/>
                <a:ea typeface="Canva Sans Bold"/>
                <a:cs typeface="Canva Sans Bold"/>
                <a:sym typeface="Canva Sans Bold"/>
              </a:rPr>
              <a:t>Frontend</a:t>
            </a:r>
          </a:p>
        </p:txBody>
      </p:sp>
      <p:pic>
        <p:nvPicPr>
          <p:cNvPr id="15" name="Picture 14">
            <a:extLst>
              <a:ext uri="{FF2B5EF4-FFF2-40B4-BE49-F238E27FC236}">
                <a16:creationId xmlns:a16="http://schemas.microsoft.com/office/drawing/2014/main" id="{3D6ABC66-A3D4-3877-8377-76525B458DD7}"/>
              </a:ext>
            </a:extLst>
          </p:cNvPr>
          <p:cNvPicPr>
            <a:picLocks noChangeAspect="1"/>
          </p:cNvPicPr>
          <p:nvPr/>
        </p:nvPicPr>
        <p:blipFill rotWithShape="1">
          <a:blip r:embed="rId11"/>
          <a:srcRect t="11121"/>
          <a:stretch/>
        </p:blipFill>
        <p:spPr>
          <a:xfrm>
            <a:off x="2290444" y="1758801"/>
            <a:ext cx="13707111" cy="6848046"/>
          </a:xfrm>
          <a:prstGeom prst="rect">
            <a:avLst/>
          </a:prstGeom>
        </p:spPr>
      </p:pic>
    </p:spTree>
    <p:extLst>
      <p:ext uri="{BB962C8B-B14F-4D97-AF65-F5344CB8AC3E}">
        <p14:creationId xmlns:p14="http://schemas.microsoft.com/office/powerpoint/2010/main" val="3841991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301</Words>
  <Application>Microsoft Office PowerPoint</Application>
  <PresentationFormat>Custom</PresentationFormat>
  <Paragraphs>38</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Oswald Bold</vt:lpstr>
      <vt:lpstr>Montserrat Light</vt:lpstr>
      <vt:lpstr>Open Sauce Bold</vt:lpstr>
      <vt:lpstr>Open Sauce</vt:lpstr>
      <vt:lpstr>Canva Sans Bold</vt:lpstr>
      <vt:lpstr>Arial</vt:lpstr>
      <vt:lpstr>Canva Sans</vt:lpstr>
      <vt:lpstr>DM Sans Italics</vt:lpstr>
      <vt:lpstr>Calibri</vt:lpstr>
      <vt:lpstr>Open Sauce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Avirup Ray</cp:lastModifiedBy>
  <cp:revision>2</cp:revision>
  <dcterms:created xsi:type="dcterms:W3CDTF">2006-08-16T00:00:00Z</dcterms:created>
  <dcterms:modified xsi:type="dcterms:W3CDTF">2024-08-23T17:52:49Z</dcterms:modified>
  <dc:identifier>DAGOZh0NOdA</dc:identifier>
</cp:coreProperties>
</file>