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Lst>
  <p:sldSz cx="18288000" cy="10287000"/>
  <p:notesSz cx="6858000" cy="9144000"/>
  <p:embeddedFontLst>
    <p:embeddedFont>
      <p:font typeface="Oswald Bold" charset="1" panose="00000800000000000000"/>
      <p:regular r:id="rId13"/>
    </p:embeddedFont>
    <p:embeddedFont>
      <p:font typeface="DM Sans Italics" charset="1" panose="00000000000000000000"/>
      <p:regular r:id="rId14"/>
    </p:embeddedFont>
    <p:embeddedFont>
      <p:font typeface="Open Sauce Semi-Bold" charset="1" panose="00000700000000000000"/>
      <p:regular r:id="rId15"/>
    </p:embeddedFont>
    <p:embeddedFont>
      <p:font typeface="Montserrat Light" charset="1" panose="00000400000000000000"/>
      <p:regular r:id="rId16"/>
    </p:embeddedFont>
    <p:embeddedFont>
      <p:font typeface="Open Sauce" charset="1" panose="00000500000000000000"/>
      <p:regular r:id="rId17"/>
    </p:embeddedFont>
    <p:embeddedFont>
      <p:font typeface="Open Sauce Bold" charset="1" panose="00000800000000000000"/>
      <p:regular r:id="rId18"/>
    </p:embeddedFont>
    <p:embeddedFont>
      <p:font typeface="Canva Sans" charset="1" panose="020B0503030501040103"/>
      <p:regular r:id="rId19"/>
    </p:embeddedFont>
    <p:embeddedFont>
      <p:font typeface="Canva Sans Bold" charset="1" panose="020B0803030501040103"/>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7.png" Type="http://schemas.openxmlformats.org/officeDocument/2006/relationships/image"/><Relationship Id="rId6"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svg" Type="http://schemas.openxmlformats.org/officeDocument/2006/relationships/image"/><Relationship Id="rId11" Target="../media/image15.png" Type="http://schemas.openxmlformats.org/officeDocument/2006/relationships/image"/><Relationship Id="rId2" Target="../media/image1.pn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11.png" Type="http://schemas.openxmlformats.org/officeDocument/2006/relationships/image"/><Relationship Id="rId6" Target="../media/image12.svg" Type="http://schemas.openxmlformats.org/officeDocument/2006/relationships/image"/><Relationship Id="rId7" Target="../media/image13.png" Type="http://schemas.openxmlformats.org/officeDocument/2006/relationships/image"/><Relationship Id="rId8" Target="../media/image14.svg" Type="http://schemas.openxmlformats.org/officeDocument/2006/relationships/image"/><Relationship Id="rId9" Target="../media/image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svg" Type="http://schemas.openxmlformats.org/officeDocument/2006/relationships/image"/><Relationship Id="rId11" Target="../media/image16.png" Type="http://schemas.openxmlformats.org/officeDocument/2006/relationships/image"/><Relationship Id="rId2" Target="../media/image1.pn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11.png" Type="http://schemas.openxmlformats.org/officeDocument/2006/relationships/image"/><Relationship Id="rId6" Target="../media/image12.svg" Type="http://schemas.openxmlformats.org/officeDocument/2006/relationships/image"/><Relationship Id="rId7" Target="../media/image13.png" Type="http://schemas.openxmlformats.org/officeDocument/2006/relationships/image"/><Relationship Id="rId8" Target="../media/image14.svg" Type="http://schemas.openxmlformats.org/officeDocument/2006/relationships/image"/><Relationship Id="rId9" Target="../media/image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7659121">
            <a:off x="15091031" y="5585714"/>
            <a:ext cx="7629294" cy="7828566"/>
          </a:xfrm>
          <a:custGeom>
            <a:avLst/>
            <a:gdLst/>
            <a:ahLst/>
            <a:cxnLst/>
            <a:rect r="r" b="b" t="t" l="l"/>
            <a:pathLst>
              <a:path h="7828566" w="7629294">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3258071" y="-4629150"/>
            <a:ext cx="9022634" cy="9258300"/>
          </a:xfrm>
          <a:custGeom>
            <a:avLst/>
            <a:gdLst/>
            <a:ahLst/>
            <a:cxnLst/>
            <a:rect r="r" b="b" t="t" l="l"/>
            <a:pathLst>
              <a:path h="9258300" w="9022634">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4236347" y="3202251"/>
            <a:ext cx="9815307" cy="4524958"/>
            <a:chOff x="0" y="0"/>
            <a:chExt cx="1895495" cy="873843"/>
          </a:xfrm>
        </p:grpSpPr>
        <p:sp>
          <p:nvSpPr>
            <p:cNvPr name="Freeform 6" id="6"/>
            <p:cNvSpPr/>
            <p:nvPr/>
          </p:nvSpPr>
          <p:spPr>
            <a:xfrm flipH="false" flipV="false" rot="0">
              <a:off x="0" y="0"/>
              <a:ext cx="1895495" cy="873843"/>
            </a:xfrm>
            <a:custGeom>
              <a:avLst/>
              <a:gdLst/>
              <a:ahLst/>
              <a:cxnLst/>
              <a:rect r="r" b="b" t="t" l="l"/>
              <a:pathLst>
                <a:path h="873843" w="1895495">
                  <a:moveTo>
                    <a:pt x="0" y="0"/>
                  </a:moveTo>
                  <a:lnTo>
                    <a:pt x="1895495" y="0"/>
                  </a:lnTo>
                  <a:lnTo>
                    <a:pt x="1895495" y="873843"/>
                  </a:lnTo>
                  <a:lnTo>
                    <a:pt x="0" y="873843"/>
                  </a:lnTo>
                  <a:close/>
                </a:path>
              </a:pathLst>
            </a:custGeom>
            <a:solidFill>
              <a:srgbClr val="000000">
                <a:alpha val="0"/>
              </a:srgbClr>
            </a:solidFill>
            <a:ln w="38100" cap="sq">
              <a:solidFill>
                <a:srgbClr val="000000"/>
              </a:solidFill>
              <a:prstDash val="solid"/>
              <a:miter/>
            </a:ln>
          </p:spPr>
        </p:sp>
        <p:sp>
          <p:nvSpPr>
            <p:cNvPr name="TextBox 7" id="7"/>
            <p:cNvSpPr txBox="true"/>
            <p:nvPr/>
          </p:nvSpPr>
          <p:spPr>
            <a:xfrm>
              <a:off x="0" y="-19050"/>
              <a:ext cx="1895495" cy="892893"/>
            </a:xfrm>
            <a:prstGeom prst="rect">
              <a:avLst/>
            </a:prstGeom>
          </p:spPr>
          <p:txBody>
            <a:bodyPr anchor="ctr" rtlCol="false" tIns="50800" lIns="50800" bIns="50800" rIns="50800"/>
            <a:lstStyle/>
            <a:p>
              <a:pPr algn="ctr">
                <a:lnSpc>
                  <a:spcPts val="2859"/>
                </a:lnSpc>
              </a:pPr>
            </a:p>
          </p:txBody>
        </p:sp>
      </p:grpSp>
      <p:sp>
        <p:nvSpPr>
          <p:cNvPr name="TextBox 8" id="8"/>
          <p:cNvSpPr txBox="true"/>
          <p:nvPr/>
        </p:nvSpPr>
        <p:spPr>
          <a:xfrm rot="0">
            <a:off x="4236347" y="4472611"/>
            <a:ext cx="9815307" cy="2948030"/>
          </a:xfrm>
          <a:prstGeom prst="rect">
            <a:avLst/>
          </a:prstGeom>
        </p:spPr>
        <p:txBody>
          <a:bodyPr anchor="t" rtlCol="false" tIns="0" lIns="0" bIns="0" rIns="0">
            <a:spAutoFit/>
          </a:bodyPr>
          <a:lstStyle/>
          <a:p>
            <a:pPr algn="ctr">
              <a:lnSpc>
                <a:spcPts val="11784"/>
              </a:lnSpc>
            </a:pPr>
            <a:r>
              <a:rPr lang="en-US" sz="8539" spc="836">
                <a:solidFill>
                  <a:srgbClr val="231F20"/>
                </a:solidFill>
                <a:latin typeface="Oswald Bold"/>
                <a:ea typeface="Oswald Bold"/>
                <a:cs typeface="Oswald Bold"/>
                <a:sym typeface="Oswald Bold"/>
              </a:rPr>
              <a:t>RECOMMENDATION SYSTEM</a:t>
            </a:r>
          </a:p>
        </p:txBody>
      </p:sp>
      <p:sp>
        <p:nvSpPr>
          <p:cNvPr name="TextBox 9" id="9"/>
          <p:cNvSpPr txBox="true"/>
          <p:nvPr/>
        </p:nvSpPr>
        <p:spPr>
          <a:xfrm rot="0">
            <a:off x="4236347" y="3438109"/>
            <a:ext cx="9815307" cy="1186902"/>
          </a:xfrm>
          <a:prstGeom prst="rect">
            <a:avLst/>
          </a:prstGeom>
        </p:spPr>
        <p:txBody>
          <a:bodyPr anchor="t" rtlCol="false" tIns="0" lIns="0" bIns="0" rIns="0">
            <a:spAutoFit/>
          </a:bodyPr>
          <a:lstStyle/>
          <a:p>
            <a:pPr algn="ctr">
              <a:lnSpc>
                <a:spcPts val="9748"/>
              </a:lnSpc>
            </a:pPr>
            <a:r>
              <a:rPr lang="en-US" sz="7063" spc="692">
                <a:solidFill>
                  <a:srgbClr val="231F20"/>
                </a:solidFill>
                <a:latin typeface="Oswald Bold"/>
                <a:ea typeface="Oswald Bold"/>
                <a:cs typeface="Oswald Bold"/>
                <a:sym typeface="Oswald Bold"/>
              </a:rPr>
              <a:t>HOTEL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0" y="0"/>
            <a:ext cx="18288000" cy="3086100"/>
            <a:chOff x="0" y="0"/>
            <a:chExt cx="4816593" cy="812800"/>
          </a:xfrm>
        </p:grpSpPr>
        <p:sp>
          <p:nvSpPr>
            <p:cNvPr name="Freeform 4" id="4"/>
            <p:cNvSpPr/>
            <p:nvPr/>
          </p:nvSpPr>
          <p:spPr>
            <a:xfrm flipH="false" flipV="false" rot="0">
              <a:off x="0" y="0"/>
              <a:ext cx="4816592" cy="812800"/>
            </a:xfrm>
            <a:custGeom>
              <a:avLst/>
              <a:gdLst/>
              <a:ahLst/>
              <a:cxnLst/>
              <a:rect r="r" b="b" t="t" l="l"/>
              <a:pathLst>
                <a:path h="812800" w="4816592">
                  <a:moveTo>
                    <a:pt x="0" y="0"/>
                  </a:moveTo>
                  <a:lnTo>
                    <a:pt x="4816592" y="0"/>
                  </a:lnTo>
                  <a:lnTo>
                    <a:pt x="4816592" y="812800"/>
                  </a:lnTo>
                  <a:lnTo>
                    <a:pt x="0" y="812800"/>
                  </a:lnTo>
                  <a:close/>
                </a:path>
              </a:pathLst>
            </a:custGeom>
            <a:solidFill>
              <a:srgbClr val="1A1A1A"/>
            </a:solidFill>
          </p:spPr>
        </p:sp>
        <p:sp>
          <p:nvSpPr>
            <p:cNvPr name="TextBox 5" id="5"/>
            <p:cNvSpPr txBox="true"/>
            <p:nvPr/>
          </p:nvSpPr>
          <p:spPr>
            <a:xfrm>
              <a:off x="0" y="-19050"/>
              <a:ext cx="4816593" cy="831850"/>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13451022" y="-4729397"/>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851369" y="-3442596"/>
            <a:ext cx="6709932" cy="6885191"/>
          </a:xfrm>
          <a:custGeom>
            <a:avLst/>
            <a:gdLst/>
            <a:ahLst/>
            <a:cxnLst/>
            <a:rect r="r" b="b" t="t" l="l"/>
            <a:pathLst>
              <a:path h="6885191" w="6709932">
                <a:moveTo>
                  <a:pt x="0" y="0"/>
                </a:moveTo>
                <a:lnTo>
                  <a:pt x="6709932" y="0"/>
                </a:lnTo>
                <a:lnTo>
                  <a:pt x="6709932" y="6885192"/>
                </a:lnTo>
                <a:lnTo>
                  <a:pt x="0" y="68851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0">
            <a:off x="1454110" y="4303387"/>
            <a:ext cx="4473739" cy="636748"/>
            <a:chOff x="0" y="0"/>
            <a:chExt cx="1178269" cy="167703"/>
          </a:xfrm>
        </p:grpSpPr>
        <p:sp>
          <p:nvSpPr>
            <p:cNvPr name="Freeform 9" id="9"/>
            <p:cNvSpPr/>
            <p:nvPr/>
          </p:nvSpPr>
          <p:spPr>
            <a:xfrm flipH="false" flipV="false" rot="0">
              <a:off x="0" y="0"/>
              <a:ext cx="1178269" cy="167703"/>
            </a:xfrm>
            <a:custGeom>
              <a:avLst/>
              <a:gdLst/>
              <a:ahLst/>
              <a:cxnLst/>
              <a:rect r="r" b="b" t="t" l="l"/>
              <a:pathLst>
                <a:path h="167703" w="1178269">
                  <a:moveTo>
                    <a:pt x="0" y="0"/>
                  </a:moveTo>
                  <a:lnTo>
                    <a:pt x="1178269" y="0"/>
                  </a:lnTo>
                  <a:lnTo>
                    <a:pt x="1178269" y="167703"/>
                  </a:lnTo>
                  <a:lnTo>
                    <a:pt x="0" y="167703"/>
                  </a:lnTo>
                  <a:close/>
                </a:path>
              </a:pathLst>
            </a:custGeom>
            <a:solidFill>
              <a:srgbClr val="1A1A1A"/>
            </a:solidFill>
          </p:spPr>
        </p:sp>
        <p:sp>
          <p:nvSpPr>
            <p:cNvPr name="TextBox 10" id="10"/>
            <p:cNvSpPr txBox="true"/>
            <p:nvPr/>
          </p:nvSpPr>
          <p:spPr>
            <a:xfrm>
              <a:off x="0" y="-57150"/>
              <a:ext cx="1178269" cy="224853"/>
            </a:xfrm>
            <a:prstGeom prst="rect">
              <a:avLst/>
            </a:prstGeom>
          </p:spPr>
          <p:txBody>
            <a:bodyPr anchor="ctr" rtlCol="false" tIns="50800" lIns="50800" bIns="50800" rIns="50800"/>
            <a:lstStyle/>
            <a:p>
              <a:pPr algn="ctr" marL="0" indent="0" lvl="0">
                <a:lnSpc>
                  <a:spcPts val="4114"/>
                </a:lnSpc>
                <a:spcBef>
                  <a:spcPct val="0"/>
                </a:spcBef>
              </a:pPr>
              <a:r>
                <a:rPr lang="en-US" sz="2981" spc="29">
                  <a:solidFill>
                    <a:srgbClr val="FFFFFF"/>
                  </a:solidFill>
                  <a:latin typeface="DM Sans Italics"/>
                  <a:ea typeface="DM Sans Italics"/>
                  <a:cs typeface="DM Sans Italics"/>
                  <a:sym typeface="DM Sans Italics"/>
                </a:rPr>
                <a:t>Mission</a:t>
              </a:r>
            </a:p>
          </p:txBody>
        </p:sp>
      </p:grpSp>
      <p:grpSp>
        <p:nvGrpSpPr>
          <p:cNvPr name="Group 11" id="11"/>
          <p:cNvGrpSpPr/>
          <p:nvPr/>
        </p:nvGrpSpPr>
        <p:grpSpPr>
          <a:xfrm rot="0">
            <a:off x="6698941" y="4030908"/>
            <a:ext cx="9389668" cy="4591164"/>
            <a:chOff x="0" y="0"/>
            <a:chExt cx="1813298" cy="886628"/>
          </a:xfrm>
        </p:grpSpPr>
        <p:sp>
          <p:nvSpPr>
            <p:cNvPr name="Freeform 12" id="12"/>
            <p:cNvSpPr/>
            <p:nvPr/>
          </p:nvSpPr>
          <p:spPr>
            <a:xfrm flipH="false" flipV="false" rot="0">
              <a:off x="0" y="0"/>
              <a:ext cx="1813297" cy="886628"/>
            </a:xfrm>
            <a:custGeom>
              <a:avLst/>
              <a:gdLst/>
              <a:ahLst/>
              <a:cxnLst/>
              <a:rect r="r" b="b" t="t" l="l"/>
              <a:pathLst>
                <a:path h="886628" w="1813297">
                  <a:moveTo>
                    <a:pt x="0" y="0"/>
                  </a:moveTo>
                  <a:lnTo>
                    <a:pt x="1813297" y="0"/>
                  </a:lnTo>
                  <a:lnTo>
                    <a:pt x="1813297" y="886628"/>
                  </a:lnTo>
                  <a:lnTo>
                    <a:pt x="0" y="886628"/>
                  </a:lnTo>
                  <a:close/>
                </a:path>
              </a:pathLst>
            </a:custGeom>
            <a:solidFill>
              <a:srgbClr val="000000">
                <a:alpha val="0"/>
              </a:srgbClr>
            </a:solidFill>
            <a:ln w="38100" cap="sq">
              <a:solidFill>
                <a:srgbClr val="000000"/>
              </a:solidFill>
              <a:prstDash val="solid"/>
              <a:miter/>
            </a:ln>
          </p:spPr>
        </p:sp>
        <p:sp>
          <p:nvSpPr>
            <p:cNvPr name="TextBox 13" id="13"/>
            <p:cNvSpPr txBox="true"/>
            <p:nvPr/>
          </p:nvSpPr>
          <p:spPr>
            <a:xfrm>
              <a:off x="0" y="-28575"/>
              <a:ext cx="1813298" cy="915203"/>
            </a:xfrm>
            <a:prstGeom prst="rect">
              <a:avLst/>
            </a:prstGeom>
          </p:spPr>
          <p:txBody>
            <a:bodyPr anchor="ctr" rtlCol="false" tIns="50800" lIns="50800" bIns="50800" rIns="50800"/>
            <a:lstStyle/>
            <a:p>
              <a:pPr algn="ctr">
                <a:lnSpc>
                  <a:spcPts val="3509"/>
                </a:lnSpc>
              </a:pPr>
              <a:r>
                <a:rPr lang="en-US" sz="2699">
                  <a:solidFill>
                    <a:srgbClr val="000000"/>
                  </a:solidFill>
                  <a:latin typeface="Open Sauce Semi-Bold"/>
                  <a:ea typeface="Open Sauce Semi-Bold"/>
                  <a:cs typeface="Open Sauce Semi-Bold"/>
                  <a:sym typeface="Open Sauce Semi-Bold"/>
                </a:rPr>
                <a:t>The proliferation of online travel platforms has led to an overwhelming number of hotel options. This project aims to develop a hotel recommendation system that leverages customer feedback to provide personalized and accurate recommendations. </a:t>
              </a:r>
            </a:p>
            <a:p>
              <a:pPr algn="ctr">
                <a:lnSpc>
                  <a:spcPts val="3509"/>
                </a:lnSpc>
              </a:pPr>
              <a:r>
                <a:rPr lang="en-US" sz="2699">
                  <a:solidFill>
                    <a:srgbClr val="000000"/>
                  </a:solidFill>
                  <a:latin typeface="Open Sauce Semi-Bold"/>
                  <a:ea typeface="Open Sauce Semi-Bold"/>
                  <a:cs typeface="Open Sauce Semi-Bold"/>
                  <a:sym typeface="Open Sauce Semi-Bold"/>
                </a:rPr>
                <a:t>By analyzing customer reviews and preferences, the system will assist travelers in selecting hotels that align with their specific needs and tastes, enhancing overall travel experiences.</a:t>
              </a:r>
            </a:p>
            <a:p>
              <a:pPr algn="ctr">
                <a:lnSpc>
                  <a:spcPts val="3509"/>
                </a:lnSpc>
              </a:pPr>
            </a:p>
          </p:txBody>
        </p:sp>
      </p:grpSp>
      <p:sp>
        <p:nvSpPr>
          <p:cNvPr name="Freeform 14" id="14"/>
          <p:cNvSpPr/>
          <p:nvPr/>
        </p:nvSpPr>
        <p:spPr>
          <a:xfrm flipH="false" flipV="false" rot="0">
            <a:off x="1454110" y="4940134"/>
            <a:ext cx="4473739" cy="2971308"/>
          </a:xfrm>
          <a:custGeom>
            <a:avLst/>
            <a:gdLst/>
            <a:ahLst/>
            <a:cxnLst/>
            <a:rect r="r" b="b" t="t" l="l"/>
            <a:pathLst>
              <a:path h="2971308" w="4473739">
                <a:moveTo>
                  <a:pt x="0" y="0"/>
                </a:moveTo>
                <a:lnTo>
                  <a:pt x="4473739" y="0"/>
                </a:lnTo>
                <a:lnTo>
                  <a:pt x="4473739" y="2971309"/>
                </a:lnTo>
                <a:lnTo>
                  <a:pt x="0" y="2971309"/>
                </a:lnTo>
                <a:lnTo>
                  <a:pt x="0" y="0"/>
                </a:lnTo>
                <a:close/>
              </a:path>
            </a:pathLst>
          </a:custGeom>
          <a:blipFill>
            <a:blip r:embed="rId5"/>
            <a:stretch>
              <a:fillRect l="0" t="0" r="0" b="0"/>
            </a:stretch>
          </a:blipFill>
        </p:spPr>
      </p:sp>
      <p:sp>
        <p:nvSpPr>
          <p:cNvPr name="TextBox 15" id="15"/>
          <p:cNvSpPr txBox="true"/>
          <p:nvPr/>
        </p:nvSpPr>
        <p:spPr>
          <a:xfrm rot="0">
            <a:off x="3690980" y="1232286"/>
            <a:ext cx="10906040" cy="1349947"/>
          </a:xfrm>
          <a:prstGeom prst="rect">
            <a:avLst/>
          </a:prstGeom>
        </p:spPr>
        <p:txBody>
          <a:bodyPr anchor="t" rtlCol="false" tIns="0" lIns="0" bIns="0" rIns="0">
            <a:spAutoFit/>
          </a:bodyPr>
          <a:lstStyle/>
          <a:p>
            <a:pPr algn="ctr">
              <a:lnSpc>
                <a:spcPts val="11082"/>
              </a:lnSpc>
            </a:pPr>
            <a:r>
              <a:rPr lang="en-US" sz="8030" spc="786">
                <a:solidFill>
                  <a:srgbClr val="FFFFFF"/>
                </a:solidFill>
                <a:latin typeface="Oswald Bold"/>
                <a:ea typeface="Oswald Bold"/>
                <a:cs typeface="Oswald Bold"/>
                <a:sym typeface="Oswald Bold"/>
              </a:rPr>
              <a:t>INTRODUCTION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887923">
            <a:off x="14454395" y="-8246509"/>
            <a:ext cx="12301711" cy="12623024"/>
          </a:xfrm>
          <a:custGeom>
            <a:avLst/>
            <a:gdLst/>
            <a:ahLst/>
            <a:cxnLst/>
            <a:rect r="r" b="b" t="t" l="l"/>
            <a:pathLst>
              <a:path h="12623024" w="12301711">
                <a:moveTo>
                  <a:pt x="0" y="0"/>
                </a:moveTo>
                <a:lnTo>
                  <a:pt x="12301711" y="0"/>
                </a:lnTo>
                <a:lnTo>
                  <a:pt x="12301711" y="12623024"/>
                </a:lnTo>
                <a:lnTo>
                  <a:pt x="0" y="1262302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887923">
            <a:off x="-4305563" y="6945429"/>
            <a:ext cx="8108244" cy="8320026"/>
          </a:xfrm>
          <a:custGeom>
            <a:avLst/>
            <a:gdLst/>
            <a:ahLst/>
            <a:cxnLst/>
            <a:rect r="r" b="b" t="t" l="l"/>
            <a:pathLst>
              <a:path h="8320026" w="8108244">
                <a:moveTo>
                  <a:pt x="0" y="0"/>
                </a:moveTo>
                <a:lnTo>
                  <a:pt x="8108243" y="0"/>
                </a:lnTo>
                <a:lnTo>
                  <a:pt x="8108243" y="8320026"/>
                </a:lnTo>
                <a:lnTo>
                  <a:pt x="0" y="832002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1601783" y="3864505"/>
            <a:ext cx="3005067" cy="1395619"/>
            <a:chOff x="0" y="0"/>
            <a:chExt cx="1102203" cy="511887"/>
          </a:xfrm>
        </p:grpSpPr>
        <p:sp>
          <p:nvSpPr>
            <p:cNvPr name="Freeform 6" id="6"/>
            <p:cNvSpPr/>
            <p:nvPr/>
          </p:nvSpPr>
          <p:spPr>
            <a:xfrm flipH="false" flipV="false" rot="0">
              <a:off x="0" y="0"/>
              <a:ext cx="1102203" cy="511887"/>
            </a:xfrm>
            <a:custGeom>
              <a:avLst/>
              <a:gdLst/>
              <a:ahLst/>
              <a:cxnLst/>
              <a:rect r="r" b="b" t="t" l="l"/>
              <a:pathLst>
                <a:path h="511887" w="1102203">
                  <a:moveTo>
                    <a:pt x="79865" y="0"/>
                  </a:moveTo>
                  <a:lnTo>
                    <a:pt x="1022338" y="0"/>
                  </a:lnTo>
                  <a:cubicBezTo>
                    <a:pt x="1043519" y="0"/>
                    <a:pt x="1063833" y="8414"/>
                    <a:pt x="1078811" y="23392"/>
                  </a:cubicBezTo>
                  <a:cubicBezTo>
                    <a:pt x="1093788" y="38369"/>
                    <a:pt x="1102203" y="58683"/>
                    <a:pt x="1102203" y="79865"/>
                  </a:cubicBezTo>
                  <a:lnTo>
                    <a:pt x="1102203" y="432022"/>
                  </a:lnTo>
                  <a:cubicBezTo>
                    <a:pt x="1102203" y="476130"/>
                    <a:pt x="1066446" y="511887"/>
                    <a:pt x="1022338" y="511887"/>
                  </a:cubicBezTo>
                  <a:lnTo>
                    <a:pt x="79865" y="511887"/>
                  </a:lnTo>
                  <a:cubicBezTo>
                    <a:pt x="35757" y="511887"/>
                    <a:pt x="0" y="476130"/>
                    <a:pt x="0" y="432022"/>
                  </a:cubicBezTo>
                  <a:lnTo>
                    <a:pt x="0" y="79865"/>
                  </a:lnTo>
                  <a:cubicBezTo>
                    <a:pt x="0" y="35757"/>
                    <a:pt x="35757" y="0"/>
                    <a:pt x="79865" y="0"/>
                  </a:cubicBezTo>
                  <a:close/>
                </a:path>
              </a:pathLst>
            </a:custGeom>
            <a:solidFill>
              <a:srgbClr val="FFFFFF">
                <a:alpha val="98824"/>
              </a:srgbClr>
            </a:solidFill>
          </p:spPr>
        </p:sp>
        <p:sp>
          <p:nvSpPr>
            <p:cNvPr name="TextBox 7" id="7"/>
            <p:cNvSpPr txBox="true"/>
            <p:nvPr/>
          </p:nvSpPr>
          <p:spPr>
            <a:xfrm>
              <a:off x="0" y="-19050"/>
              <a:ext cx="1102203" cy="530937"/>
            </a:xfrm>
            <a:prstGeom prst="rect">
              <a:avLst/>
            </a:prstGeom>
          </p:spPr>
          <p:txBody>
            <a:bodyPr anchor="ctr" rtlCol="false" tIns="50800" lIns="50800" bIns="50800" rIns="50800"/>
            <a:lstStyle/>
            <a:p>
              <a:pPr algn="ctr">
                <a:lnSpc>
                  <a:spcPts val="2859"/>
                </a:lnSpc>
              </a:pPr>
            </a:p>
          </p:txBody>
        </p:sp>
      </p:grpSp>
      <p:grpSp>
        <p:nvGrpSpPr>
          <p:cNvPr name="Group 8" id="8"/>
          <p:cNvGrpSpPr/>
          <p:nvPr/>
        </p:nvGrpSpPr>
        <p:grpSpPr>
          <a:xfrm rot="0">
            <a:off x="3856759" y="6180648"/>
            <a:ext cx="2888276" cy="1442637"/>
            <a:chOff x="0" y="0"/>
            <a:chExt cx="1067681" cy="533285"/>
          </a:xfrm>
        </p:grpSpPr>
        <p:sp>
          <p:nvSpPr>
            <p:cNvPr name="Freeform 9" id="9"/>
            <p:cNvSpPr/>
            <p:nvPr/>
          </p:nvSpPr>
          <p:spPr>
            <a:xfrm flipH="false" flipV="false" rot="0">
              <a:off x="0" y="0"/>
              <a:ext cx="1067681" cy="533285"/>
            </a:xfrm>
            <a:custGeom>
              <a:avLst/>
              <a:gdLst/>
              <a:ahLst/>
              <a:cxnLst/>
              <a:rect r="r" b="b" t="t" l="l"/>
              <a:pathLst>
                <a:path h="533285" w="1067681">
                  <a:moveTo>
                    <a:pt x="83094" y="0"/>
                  </a:moveTo>
                  <a:lnTo>
                    <a:pt x="984587" y="0"/>
                  </a:lnTo>
                  <a:cubicBezTo>
                    <a:pt x="1006625" y="0"/>
                    <a:pt x="1027760" y="8755"/>
                    <a:pt x="1043343" y="24338"/>
                  </a:cubicBezTo>
                  <a:cubicBezTo>
                    <a:pt x="1058926" y="39921"/>
                    <a:pt x="1067681" y="61056"/>
                    <a:pt x="1067681" y="83094"/>
                  </a:cubicBezTo>
                  <a:lnTo>
                    <a:pt x="1067681" y="450191"/>
                  </a:lnTo>
                  <a:cubicBezTo>
                    <a:pt x="1067681" y="496083"/>
                    <a:pt x="1030478" y="533285"/>
                    <a:pt x="984587" y="533285"/>
                  </a:cubicBezTo>
                  <a:lnTo>
                    <a:pt x="83094" y="533285"/>
                  </a:lnTo>
                  <a:cubicBezTo>
                    <a:pt x="37203" y="533285"/>
                    <a:pt x="0" y="496083"/>
                    <a:pt x="0" y="450191"/>
                  </a:cubicBezTo>
                  <a:lnTo>
                    <a:pt x="0" y="83094"/>
                  </a:lnTo>
                  <a:cubicBezTo>
                    <a:pt x="0" y="37203"/>
                    <a:pt x="37203" y="0"/>
                    <a:pt x="83094" y="0"/>
                  </a:cubicBezTo>
                  <a:close/>
                </a:path>
              </a:pathLst>
            </a:custGeom>
            <a:solidFill>
              <a:srgbClr val="FFFFFF">
                <a:alpha val="98824"/>
              </a:srgbClr>
            </a:solidFill>
          </p:spPr>
        </p:sp>
        <p:sp>
          <p:nvSpPr>
            <p:cNvPr name="TextBox 10" id="10"/>
            <p:cNvSpPr txBox="true"/>
            <p:nvPr/>
          </p:nvSpPr>
          <p:spPr>
            <a:xfrm>
              <a:off x="0" y="-19050"/>
              <a:ext cx="1067681" cy="552335"/>
            </a:xfrm>
            <a:prstGeom prst="rect">
              <a:avLst/>
            </a:prstGeom>
          </p:spPr>
          <p:txBody>
            <a:bodyPr anchor="ctr" rtlCol="false" tIns="50800" lIns="50800" bIns="50800" rIns="50800"/>
            <a:lstStyle/>
            <a:p>
              <a:pPr algn="ctr">
                <a:lnSpc>
                  <a:spcPts val="2859"/>
                </a:lnSpc>
              </a:pPr>
            </a:p>
          </p:txBody>
        </p:sp>
      </p:grpSp>
      <p:grpSp>
        <p:nvGrpSpPr>
          <p:cNvPr name="Group 11" id="11"/>
          <p:cNvGrpSpPr/>
          <p:nvPr/>
        </p:nvGrpSpPr>
        <p:grpSpPr>
          <a:xfrm rot="0">
            <a:off x="7207504" y="3864505"/>
            <a:ext cx="3479838" cy="1395619"/>
            <a:chOff x="0" y="0"/>
            <a:chExt cx="1276340" cy="511887"/>
          </a:xfrm>
        </p:grpSpPr>
        <p:sp>
          <p:nvSpPr>
            <p:cNvPr name="Freeform 12" id="12"/>
            <p:cNvSpPr/>
            <p:nvPr/>
          </p:nvSpPr>
          <p:spPr>
            <a:xfrm flipH="false" flipV="false" rot="0">
              <a:off x="0" y="0"/>
              <a:ext cx="1276340" cy="511887"/>
            </a:xfrm>
            <a:custGeom>
              <a:avLst/>
              <a:gdLst/>
              <a:ahLst/>
              <a:cxnLst/>
              <a:rect r="r" b="b" t="t" l="l"/>
              <a:pathLst>
                <a:path h="511887" w="1276340">
                  <a:moveTo>
                    <a:pt x="68969" y="0"/>
                  </a:moveTo>
                  <a:lnTo>
                    <a:pt x="1207371" y="0"/>
                  </a:lnTo>
                  <a:cubicBezTo>
                    <a:pt x="1245461" y="0"/>
                    <a:pt x="1276340" y="30878"/>
                    <a:pt x="1276340" y="68969"/>
                  </a:cubicBezTo>
                  <a:lnTo>
                    <a:pt x="1276340" y="442919"/>
                  </a:lnTo>
                  <a:cubicBezTo>
                    <a:pt x="1276340" y="461210"/>
                    <a:pt x="1269073" y="478753"/>
                    <a:pt x="1256139" y="491687"/>
                  </a:cubicBezTo>
                  <a:cubicBezTo>
                    <a:pt x="1243205" y="504621"/>
                    <a:pt x="1225663" y="511887"/>
                    <a:pt x="1207371" y="511887"/>
                  </a:cubicBezTo>
                  <a:lnTo>
                    <a:pt x="68969" y="511887"/>
                  </a:lnTo>
                  <a:cubicBezTo>
                    <a:pt x="50677" y="511887"/>
                    <a:pt x="33135" y="504621"/>
                    <a:pt x="20200" y="491687"/>
                  </a:cubicBezTo>
                  <a:cubicBezTo>
                    <a:pt x="7266" y="478753"/>
                    <a:pt x="0" y="461210"/>
                    <a:pt x="0" y="442919"/>
                  </a:cubicBezTo>
                  <a:lnTo>
                    <a:pt x="0" y="68969"/>
                  </a:lnTo>
                  <a:cubicBezTo>
                    <a:pt x="0" y="50677"/>
                    <a:pt x="7266" y="33135"/>
                    <a:pt x="20200" y="20200"/>
                  </a:cubicBezTo>
                  <a:cubicBezTo>
                    <a:pt x="33135" y="7266"/>
                    <a:pt x="50677" y="0"/>
                    <a:pt x="68969" y="0"/>
                  </a:cubicBezTo>
                  <a:close/>
                </a:path>
              </a:pathLst>
            </a:custGeom>
            <a:solidFill>
              <a:srgbClr val="FFFFFF">
                <a:alpha val="98824"/>
              </a:srgbClr>
            </a:solidFill>
          </p:spPr>
        </p:sp>
        <p:sp>
          <p:nvSpPr>
            <p:cNvPr name="TextBox 13" id="13"/>
            <p:cNvSpPr txBox="true"/>
            <p:nvPr/>
          </p:nvSpPr>
          <p:spPr>
            <a:xfrm>
              <a:off x="0" y="-19050"/>
              <a:ext cx="1276340" cy="530937"/>
            </a:xfrm>
            <a:prstGeom prst="rect">
              <a:avLst/>
            </a:prstGeom>
          </p:spPr>
          <p:txBody>
            <a:bodyPr anchor="ctr" rtlCol="false" tIns="50800" lIns="50800" bIns="50800" rIns="50800"/>
            <a:lstStyle/>
            <a:p>
              <a:pPr algn="ctr">
                <a:lnSpc>
                  <a:spcPts val="2859"/>
                </a:lnSpc>
              </a:pPr>
            </a:p>
          </p:txBody>
        </p:sp>
      </p:grpSp>
      <p:sp>
        <p:nvSpPr>
          <p:cNvPr name="TextBox 14" id="14"/>
          <p:cNvSpPr txBox="true"/>
          <p:nvPr/>
        </p:nvSpPr>
        <p:spPr>
          <a:xfrm rot="0">
            <a:off x="2018038" y="1202973"/>
            <a:ext cx="14251923" cy="1594138"/>
          </a:xfrm>
          <a:prstGeom prst="rect">
            <a:avLst/>
          </a:prstGeom>
        </p:spPr>
        <p:txBody>
          <a:bodyPr anchor="t" rtlCol="false" tIns="0" lIns="0" bIns="0" rIns="0">
            <a:spAutoFit/>
          </a:bodyPr>
          <a:lstStyle/>
          <a:p>
            <a:pPr algn="ctr" marL="0" indent="0" lvl="0">
              <a:lnSpc>
                <a:spcPts val="13015"/>
              </a:lnSpc>
              <a:spcBef>
                <a:spcPct val="0"/>
              </a:spcBef>
            </a:pPr>
            <a:r>
              <a:rPr lang="en-US" sz="9431" spc="924">
                <a:solidFill>
                  <a:srgbClr val="231F20"/>
                </a:solidFill>
                <a:latin typeface="Oswald Bold"/>
                <a:ea typeface="Oswald Bold"/>
                <a:cs typeface="Oswald Bold"/>
                <a:sym typeface="Oswald Bold"/>
              </a:rPr>
              <a:t>PROBLEM STATEMENT</a:t>
            </a:r>
          </a:p>
        </p:txBody>
      </p:sp>
      <p:sp>
        <p:nvSpPr>
          <p:cNvPr name="TextBox 15" id="15"/>
          <p:cNvSpPr txBox="true"/>
          <p:nvPr/>
        </p:nvSpPr>
        <p:spPr>
          <a:xfrm rot="0">
            <a:off x="1601783" y="4011452"/>
            <a:ext cx="3005067" cy="1054100"/>
          </a:xfrm>
          <a:prstGeom prst="rect">
            <a:avLst/>
          </a:prstGeom>
        </p:spPr>
        <p:txBody>
          <a:bodyPr anchor="t" rtlCol="false" tIns="0" lIns="0" bIns="0" rIns="0">
            <a:spAutoFit/>
          </a:bodyPr>
          <a:lstStyle/>
          <a:p>
            <a:pPr algn="ctr">
              <a:lnSpc>
                <a:spcPts val="2800"/>
              </a:lnSpc>
            </a:pPr>
            <a:r>
              <a:rPr lang="en-US" sz="2000">
                <a:solidFill>
                  <a:srgbClr val="100F0D"/>
                </a:solidFill>
                <a:latin typeface="Montserrat Light"/>
                <a:ea typeface="Montserrat Light"/>
                <a:cs typeface="Montserrat Light"/>
                <a:sym typeface="Montserrat Light"/>
              </a:rPr>
              <a:t>Overwhelming number of hotel options on online platforms.</a:t>
            </a:r>
          </a:p>
        </p:txBody>
      </p:sp>
      <p:sp>
        <p:nvSpPr>
          <p:cNvPr name="TextBox 16" id="16"/>
          <p:cNvSpPr txBox="true"/>
          <p:nvPr/>
        </p:nvSpPr>
        <p:spPr>
          <a:xfrm rot="0">
            <a:off x="4163480" y="6476419"/>
            <a:ext cx="2888276" cy="1054100"/>
          </a:xfrm>
          <a:prstGeom prst="rect">
            <a:avLst/>
          </a:prstGeom>
        </p:spPr>
        <p:txBody>
          <a:bodyPr anchor="t" rtlCol="false" tIns="0" lIns="0" bIns="0" rIns="0">
            <a:spAutoFit/>
          </a:bodyPr>
          <a:lstStyle/>
          <a:p>
            <a:pPr algn="ctr">
              <a:lnSpc>
                <a:spcPts val="2800"/>
              </a:lnSpc>
            </a:pPr>
            <a:r>
              <a:rPr lang="en-US" sz="2000">
                <a:solidFill>
                  <a:srgbClr val="100F0D"/>
                </a:solidFill>
                <a:latin typeface="Montserrat Light"/>
                <a:ea typeface="Montserrat Light"/>
                <a:cs typeface="Montserrat Light"/>
                <a:sym typeface="Montserrat Light"/>
              </a:rPr>
              <a:t>Difficulty in finding hotels that match individual preferences.</a:t>
            </a:r>
          </a:p>
        </p:txBody>
      </p:sp>
      <p:sp>
        <p:nvSpPr>
          <p:cNvPr name="TextBox 17" id="17"/>
          <p:cNvSpPr txBox="true"/>
          <p:nvPr/>
        </p:nvSpPr>
        <p:spPr>
          <a:xfrm rot="0">
            <a:off x="7207504" y="3945060"/>
            <a:ext cx="3456044" cy="1054100"/>
          </a:xfrm>
          <a:prstGeom prst="rect">
            <a:avLst/>
          </a:prstGeom>
        </p:spPr>
        <p:txBody>
          <a:bodyPr anchor="t" rtlCol="false" tIns="0" lIns="0" bIns="0" rIns="0">
            <a:spAutoFit/>
          </a:bodyPr>
          <a:lstStyle/>
          <a:p>
            <a:pPr algn="ctr">
              <a:lnSpc>
                <a:spcPts val="2800"/>
              </a:lnSpc>
            </a:pPr>
            <a:r>
              <a:rPr lang="en-US" sz="2000">
                <a:solidFill>
                  <a:srgbClr val="100F0D"/>
                </a:solidFill>
                <a:latin typeface="Montserrat Light"/>
                <a:ea typeface="Montserrat Light"/>
                <a:cs typeface="Montserrat Light"/>
                <a:sym typeface="Montserrat Light"/>
              </a:rPr>
              <a:t>Inefficient use of customer feedback for improving recommendations.</a:t>
            </a:r>
          </a:p>
        </p:txBody>
      </p:sp>
      <p:sp>
        <p:nvSpPr>
          <p:cNvPr name="Freeform 18" id="18"/>
          <p:cNvSpPr/>
          <p:nvPr/>
        </p:nvSpPr>
        <p:spPr>
          <a:xfrm flipH="true" flipV="true" rot="8590847">
            <a:off x="7080427" y="6021151"/>
            <a:ext cx="1129183" cy="318994"/>
          </a:xfrm>
          <a:custGeom>
            <a:avLst/>
            <a:gdLst/>
            <a:ahLst/>
            <a:cxnLst/>
            <a:rect r="r" b="b" t="t" l="l"/>
            <a:pathLst>
              <a:path h="318994" w="1129183">
                <a:moveTo>
                  <a:pt x="1129182" y="318994"/>
                </a:moveTo>
                <a:lnTo>
                  <a:pt x="0" y="318994"/>
                </a:lnTo>
                <a:lnTo>
                  <a:pt x="0" y="0"/>
                </a:lnTo>
                <a:lnTo>
                  <a:pt x="1129182" y="0"/>
                </a:lnTo>
                <a:lnTo>
                  <a:pt x="1129182" y="318994"/>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9" id="19"/>
          <p:cNvSpPr/>
          <p:nvPr/>
        </p:nvSpPr>
        <p:spPr>
          <a:xfrm flipH="false" flipV="false" rot="2238676">
            <a:off x="2510236" y="6003019"/>
            <a:ext cx="1156288" cy="326651"/>
          </a:xfrm>
          <a:custGeom>
            <a:avLst/>
            <a:gdLst/>
            <a:ahLst/>
            <a:cxnLst/>
            <a:rect r="r" b="b" t="t" l="l"/>
            <a:pathLst>
              <a:path h="326651" w="1156288">
                <a:moveTo>
                  <a:pt x="0" y="0"/>
                </a:moveTo>
                <a:lnTo>
                  <a:pt x="1156289" y="0"/>
                </a:lnTo>
                <a:lnTo>
                  <a:pt x="1156289" y="326651"/>
                </a:lnTo>
                <a:lnTo>
                  <a:pt x="0" y="32665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20" id="20"/>
          <p:cNvGrpSpPr/>
          <p:nvPr/>
        </p:nvGrpSpPr>
        <p:grpSpPr>
          <a:xfrm rot="0">
            <a:off x="10312718" y="6021673"/>
            <a:ext cx="3150382" cy="1784959"/>
            <a:chOff x="0" y="0"/>
            <a:chExt cx="1164571" cy="659828"/>
          </a:xfrm>
        </p:grpSpPr>
        <p:sp>
          <p:nvSpPr>
            <p:cNvPr name="Freeform 21" id="21"/>
            <p:cNvSpPr/>
            <p:nvPr/>
          </p:nvSpPr>
          <p:spPr>
            <a:xfrm flipH="false" flipV="false" rot="0">
              <a:off x="0" y="0"/>
              <a:ext cx="1164571" cy="659828"/>
            </a:xfrm>
            <a:custGeom>
              <a:avLst/>
              <a:gdLst/>
              <a:ahLst/>
              <a:cxnLst/>
              <a:rect r="r" b="b" t="t" l="l"/>
              <a:pathLst>
                <a:path h="659828" w="1164571">
                  <a:moveTo>
                    <a:pt x="76181" y="0"/>
                  </a:moveTo>
                  <a:lnTo>
                    <a:pt x="1088390" y="0"/>
                  </a:lnTo>
                  <a:cubicBezTo>
                    <a:pt x="1108594" y="0"/>
                    <a:pt x="1127971" y="8026"/>
                    <a:pt x="1142258" y="22313"/>
                  </a:cubicBezTo>
                  <a:cubicBezTo>
                    <a:pt x="1156545" y="36600"/>
                    <a:pt x="1164571" y="55977"/>
                    <a:pt x="1164571" y="76181"/>
                  </a:cubicBezTo>
                  <a:lnTo>
                    <a:pt x="1164571" y="583647"/>
                  </a:lnTo>
                  <a:cubicBezTo>
                    <a:pt x="1164571" y="603852"/>
                    <a:pt x="1156545" y="623229"/>
                    <a:pt x="1142258" y="637515"/>
                  </a:cubicBezTo>
                  <a:cubicBezTo>
                    <a:pt x="1127971" y="651802"/>
                    <a:pt x="1108594" y="659828"/>
                    <a:pt x="1088390" y="659828"/>
                  </a:cubicBezTo>
                  <a:lnTo>
                    <a:pt x="76181" y="659828"/>
                  </a:lnTo>
                  <a:cubicBezTo>
                    <a:pt x="55977" y="659828"/>
                    <a:pt x="36600" y="651802"/>
                    <a:pt x="22313" y="637515"/>
                  </a:cubicBezTo>
                  <a:cubicBezTo>
                    <a:pt x="8026" y="623229"/>
                    <a:pt x="0" y="603852"/>
                    <a:pt x="0" y="583647"/>
                  </a:cubicBezTo>
                  <a:lnTo>
                    <a:pt x="0" y="76181"/>
                  </a:lnTo>
                  <a:cubicBezTo>
                    <a:pt x="0" y="55977"/>
                    <a:pt x="8026" y="36600"/>
                    <a:pt x="22313" y="22313"/>
                  </a:cubicBezTo>
                  <a:cubicBezTo>
                    <a:pt x="36600" y="8026"/>
                    <a:pt x="55977" y="0"/>
                    <a:pt x="76181" y="0"/>
                  </a:cubicBezTo>
                  <a:close/>
                </a:path>
              </a:pathLst>
            </a:custGeom>
            <a:solidFill>
              <a:srgbClr val="FFFFFF">
                <a:alpha val="98824"/>
              </a:srgbClr>
            </a:solidFill>
          </p:spPr>
        </p:sp>
        <p:sp>
          <p:nvSpPr>
            <p:cNvPr name="TextBox 22" id="22"/>
            <p:cNvSpPr txBox="true"/>
            <p:nvPr/>
          </p:nvSpPr>
          <p:spPr>
            <a:xfrm>
              <a:off x="0" y="-19050"/>
              <a:ext cx="1164571" cy="678878"/>
            </a:xfrm>
            <a:prstGeom prst="rect">
              <a:avLst/>
            </a:prstGeom>
          </p:spPr>
          <p:txBody>
            <a:bodyPr anchor="ctr" rtlCol="false" tIns="50800" lIns="50800" bIns="50800" rIns="50800"/>
            <a:lstStyle/>
            <a:p>
              <a:pPr algn="ctr">
                <a:lnSpc>
                  <a:spcPts val="2859"/>
                </a:lnSpc>
              </a:pPr>
              <a:r>
                <a:rPr lang="en-US" sz="2199">
                  <a:solidFill>
                    <a:srgbClr val="FFFFFF">
                      <a:alpha val="98824"/>
                    </a:srgbClr>
                  </a:solidFill>
                  <a:latin typeface="Open Sauce"/>
                  <a:ea typeface="Open Sauce"/>
                  <a:cs typeface="Open Sauce"/>
                  <a:sym typeface="Open Sauce"/>
                </a:rPr>
                <a:t>Lack of personalized recommendations based on user history and behavior.</a:t>
              </a:r>
            </a:p>
          </p:txBody>
        </p:sp>
      </p:grpSp>
      <p:sp>
        <p:nvSpPr>
          <p:cNvPr name="TextBox 23" id="23"/>
          <p:cNvSpPr txBox="true"/>
          <p:nvPr/>
        </p:nvSpPr>
        <p:spPr>
          <a:xfrm rot="0">
            <a:off x="10739774" y="6348298"/>
            <a:ext cx="2888276" cy="1298575"/>
          </a:xfrm>
          <a:prstGeom prst="rect">
            <a:avLst/>
          </a:prstGeom>
        </p:spPr>
        <p:txBody>
          <a:bodyPr anchor="t" rtlCol="false" tIns="0" lIns="0" bIns="0" rIns="0">
            <a:spAutoFit/>
          </a:bodyPr>
          <a:lstStyle/>
          <a:p>
            <a:pPr algn="ctr">
              <a:lnSpc>
                <a:spcPts val="2600"/>
              </a:lnSpc>
              <a:spcBef>
                <a:spcPct val="0"/>
              </a:spcBef>
            </a:pPr>
            <a:r>
              <a:rPr lang="en-US" sz="2000">
                <a:solidFill>
                  <a:srgbClr val="000000"/>
                </a:solidFill>
                <a:latin typeface="Montserrat Light"/>
                <a:ea typeface="Montserrat Light"/>
                <a:cs typeface="Montserrat Light"/>
                <a:sym typeface="Montserrat Light"/>
              </a:rPr>
              <a:t>Lack of personalized recommendations based on user history and behavior.</a:t>
            </a:r>
          </a:p>
        </p:txBody>
      </p:sp>
      <p:sp>
        <p:nvSpPr>
          <p:cNvPr name="Freeform 24" id="24"/>
          <p:cNvSpPr/>
          <p:nvPr/>
        </p:nvSpPr>
        <p:spPr>
          <a:xfrm flipH="false" flipV="false" rot="2138518">
            <a:off x="8923620" y="6018233"/>
            <a:ext cx="1048578" cy="296223"/>
          </a:xfrm>
          <a:custGeom>
            <a:avLst/>
            <a:gdLst/>
            <a:ahLst/>
            <a:cxnLst/>
            <a:rect r="r" b="b" t="t" l="l"/>
            <a:pathLst>
              <a:path h="296223" w="1048578">
                <a:moveTo>
                  <a:pt x="0" y="0"/>
                </a:moveTo>
                <a:lnTo>
                  <a:pt x="1048578" y="0"/>
                </a:lnTo>
                <a:lnTo>
                  <a:pt x="1048578" y="296223"/>
                </a:lnTo>
                <a:lnTo>
                  <a:pt x="0" y="29622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25" id="25"/>
          <p:cNvGrpSpPr/>
          <p:nvPr/>
        </p:nvGrpSpPr>
        <p:grpSpPr>
          <a:xfrm rot="0">
            <a:off x="13535835" y="3669835"/>
            <a:ext cx="3150382" cy="1784959"/>
            <a:chOff x="0" y="0"/>
            <a:chExt cx="1164571" cy="659828"/>
          </a:xfrm>
        </p:grpSpPr>
        <p:sp>
          <p:nvSpPr>
            <p:cNvPr name="Freeform 26" id="26"/>
            <p:cNvSpPr/>
            <p:nvPr/>
          </p:nvSpPr>
          <p:spPr>
            <a:xfrm flipH="false" flipV="false" rot="0">
              <a:off x="0" y="0"/>
              <a:ext cx="1164571" cy="659828"/>
            </a:xfrm>
            <a:custGeom>
              <a:avLst/>
              <a:gdLst/>
              <a:ahLst/>
              <a:cxnLst/>
              <a:rect r="r" b="b" t="t" l="l"/>
              <a:pathLst>
                <a:path h="659828" w="1164571">
                  <a:moveTo>
                    <a:pt x="76181" y="0"/>
                  </a:moveTo>
                  <a:lnTo>
                    <a:pt x="1088390" y="0"/>
                  </a:lnTo>
                  <a:cubicBezTo>
                    <a:pt x="1108594" y="0"/>
                    <a:pt x="1127971" y="8026"/>
                    <a:pt x="1142258" y="22313"/>
                  </a:cubicBezTo>
                  <a:cubicBezTo>
                    <a:pt x="1156545" y="36600"/>
                    <a:pt x="1164571" y="55977"/>
                    <a:pt x="1164571" y="76181"/>
                  </a:cubicBezTo>
                  <a:lnTo>
                    <a:pt x="1164571" y="583647"/>
                  </a:lnTo>
                  <a:cubicBezTo>
                    <a:pt x="1164571" y="603852"/>
                    <a:pt x="1156545" y="623229"/>
                    <a:pt x="1142258" y="637515"/>
                  </a:cubicBezTo>
                  <a:cubicBezTo>
                    <a:pt x="1127971" y="651802"/>
                    <a:pt x="1108594" y="659828"/>
                    <a:pt x="1088390" y="659828"/>
                  </a:cubicBezTo>
                  <a:lnTo>
                    <a:pt x="76181" y="659828"/>
                  </a:lnTo>
                  <a:cubicBezTo>
                    <a:pt x="55977" y="659828"/>
                    <a:pt x="36600" y="651802"/>
                    <a:pt x="22313" y="637515"/>
                  </a:cubicBezTo>
                  <a:cubicBezTo>
                    <a:pt x="8026" y="623229"/>
                    <a:pt x="0" y="603852"/>
                    <a:pt x="0" y="583647"/>
                  </a:cubicBezTo>
                  <a:lnTo>
                    <a:pt x="0" y="76181"/>
                  </a:lnTo>
                  <a:cubicBezTo>
                    <a:pt x="0" y="55977"/>
                    <a:pt x="8026" y="36600"/>
                    <a:pt x="22313" y="22313"/>
                  </a:cubicBezTo>
                  <a:cubicBezTo>
                    <a:pt x="36600" y="8026"/>
                    <a:pt x="55977" y="0"/>
                    <a:pt x="76181" y="0"/>
                  </a:cubicBezTo>
                  <a:close/>
                </a:path>
              </a:pathLst>
            </a:custGeom>
            <a:solidFill>
              <a:srgbClr val="FFFFFF">
                <a:alpha val="98824"/>
              </a:srgbClr>
            </a:solidFill>
          </p:spPr>
        </p:sp>
        <p:sp>
          <p:nvSpPr>
            <p:cNvPr name="TextBox 27" id="27"/>
            <p:cNvSpPr txBox="true"/>
            <p:nvPr/>
          </p:nvSpPr>
          <p:spPr>
            <a:xfrm>
              <a:off x="0" y="-19050"/>
              <a:ext cx="1164571" cy="678878"/>
            </a:xfrm>
            <a:prstGeom prst="rect">
              <a:avLst/>
            </a:prstGeom>
          </p:spPr>
          <p:txBody>
            <a:bodyPr anchor="ctr" rtlCol="false" tIns="50800" lIns="50800" bIns="50800" rIns="50800"/>
            <a:lstStyle/>
            <a:p>
              <a:pPr algn="ctr">
                <a:lnSpc>
                  <a:spcPts val="2859"/>
                </a:lnSpc>
              </a:pPr>
              <a:r>
                <a:rPr lang="en-US" sz="2199">
                  <a:solidFill>
                    <a:srgbClr val="FFFFFF">
                      <a:alpha val="98824"/>
                    </a:srgbClr>
                  </a:solidFill>
                  <a:latin typeface="Open Sauce"/>
                  <a:ea typeface="Open Sauce"/>
                  <a:cs typeface="Open Sauce"/>
                  <a:sym typeface="Open Sauce"/>
                </a:rPr>
                <a:t>Lack of personalized recommendations based on user history and behavior.</a:t>
              </a:r>
            </a:p>
          </p:txBody>
        </p:sp>
      </p:grpSp>
      <p:sp>
        <p:nvSpPr>
          <p:cNvPr name="TextBox 28" id="28"/>
          <p:cNvSpPr txBox="true"/>
          <p:nvPr/>
        </p:nvSpPr>
        <p:spPr>
          <a:xfrm rot="0">
            <a:off x="13601571" y="3898740"/>
            <a:ext cx="3018910" cy="1298575"/>
          </a:xfrm>
          <a:prstGeom prst="rect">
            <a:avLst/>
          </a:prstGeom>
        </p:spPr>
        <p:txBody>
          <a:bodyPr anchor="t" rtlCol="false" tIns="0" lIns="0" bIns="0" rIns="0">
            <a:spAutoFit/>
          </a:bodyPr>
          <a:lstStyle/>
          <a:p>
            <a:pPr algn="ctr">
              <a:lnSpc>
                <a:spcPts val="2600"/>
              </a:lnSpc>
              <a:spcBef>
                <a:spcPct val="0"/>
              </a:spcBef>
            </a:pPr>
            <a:r>
              <a:rPr lang="en-US" sz="2000">
                <a:solidFill>
                  <a:srgbClr val="000000"/>
                </a:solidFill>
                <a:latin typeface="Montserrat Light"/>
                <a:ea typeface="Montserrat Light"/>
                <a:cs typeface="Montserrat Light"/>
                <a:sym typeface="Montserrat Light"/>
              </a:rPr>
              <a:t>Existing recommendation systems often provide generic suggestions.</a:t>
            </a:r>
          </a:p>
        </p:txBody>
      </p:sp>
      <p:sp>
        <p:nvSpPr>
          <p:cNvPr name="Freeform 29" id="29"/>
          <p:cNvSpPr/>
          <p:nvPr/>
        </p:nvSpPr>
        <p:spPr>
          <a:xfrm flipH="true" flipV="true" rot="8590847">
            <a:off x="13518802" y="6047005"/>
            <a:ext cx="1129183" cy="318994"/>
          </a:xfrm>
          <a:custGeom>
            <a:avLst/>
            <a:gdLst/>
            <a:ahLst/>
            <a:cxnLst/>
            <a:rect r="r" b="b" t="t" l="l"/>
            <a:pathLst>
              <a:path h="318994" w="1129183">
                <a:moveTo>
                  <a:pt x="1129182" y="318994"/>
                </a:moveTo>
                <a:lnTo>
                  <a:pt x="0" y="318994"/>
                </a:lnTo>
                <a:lnTo>
                  <a:pt x="0" y="0"/>
                </a:lnTo>
                <a:lnTo>
                  <a:pt x="1129182" y="0"/>
                </a:lnTo>
                <a:lnTo>
                  <a:pt x="1129182" y="318994"/>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grpSp>
        <p:nvGrpSpPr>
          <p:cNvPr name="Group 3" id="3"/>
          <p:cNvGrpSpPr/>
          <p:nvPr/>
        </p:nvGrpSpPr>
        <p:grpSpPr>
          <a:xfrm rot="0">
            <a:off x="9477818" y="5145121"/>
            <a:ext cx="4113179" cy="4087473"/>
            <a:chOff x="0" y="0"/>
            <a:chExt cx="1279723" cy="1271725"/>
          </a:xfrm>
        </p:grpSpPr>
        <p:sp>
          <p:nvSpPr>
            <p:cNvPr name="Freeform 4" id="4"/>
            <p:cNvSpPr/>
            <p:nvPr/>
          </p:nvSpPr>
          <p:spPr>
            <a:xfrm flipH="false" flipV="false" rot="0">
              <a:off x="0" y="0"/>
              <a:ext cx="1279723" cy="1271725"/>
            </a:xfrm>
            <a:custGeom>
              <a:avLst/>
              <a:gdLst/>
              <a:ahLst/>
              <a:cxnLst/>
              <a:rect r="r" b="b" t="t" l="l"/>
              <a:pathLst>
                <a:path h="1271725" w="1279723">
                  <a:moveTo>
                    <a:pt x="0" y="0"/>
                  </a:moveTo>
                  <a:lnTo>
                    <a:pt x="1279723" y="0"/>
                  </a:lnTo>
                  <a:lnTo>
                    <a:pt x="1279723" y="1271725"/>
                  </a:lnTo>
                  <a:lnTo>
                    <a:pt x="0" y="1271725"/>
                  </a:lnTo>
                  <a:close/>
                </a:path>
              </a:pathLst>
            </a:custGeom>
            <a:solidFill>
              <a:srgbClr val="1A1A1A"/>
            </a:solidFill>
          </p:spPr>
        </p:sp>
        <p:sp>
          <p:nvSpPr>
            <p:cNvPr name="TextBox 5" id="5"/>
            <p:cNvSpPr txBox="true"/>
            <p:nvPr/>
          </p:nvSpPr>
          <p:spPr>
            <a:xfrm>
              <a:off x="0" y="-57150"/>
              <a:ext cx="1279723" cy="1328875"/>
            </a:xfrm>
            <a:prstGeom prst="rect">
              <a:avLst/>
            </a:prstGeom>
          </p:spPr>
          <p:txBody>
            <a:bodyPr anchor="ctr" rtlCol="false" tIns="50800" lIns="50800" bIns="50800" rIns="50800"/>
            <a:lstStyle/>
            <a:p>
              <a:pPr algn="ctr" marL="0" indent="0" lvl="0">
                <a:lnSpc>
                  <a:spcPts val="4114"/>
                </a:lnSpc>
                <a:spcBef>
                  <a:spcPct val="0"/>
                </a:spcBef>
              </a:pPr>
            </a:p>
          </p:txBody>
        </p:sp>
      </p:grpSp>
      <p:grpSp>
        <p:nvGrpSpPr>
          <p:cNvPr name="Group 6" id="6"/>
          <p:cNvGrpSpPr/>
          <p:nvPr/>
        </p:nvGrpSpPr>
        <p:grpSpPr>
          <a:xfrm rot="0">
            <a:off x="4672095" y="5145121"/>
            <a:ext cx="4113179" cy="4113179"/>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1A1A1A"/>
            </a:solidFill>
          </p:spPr>
        </p:sp>
        <p:sp>
          <p:nvSpPr>
            <p:cNvPr name="TextBox 8" id="8"/>
            <p:cNvSpPr txBox="true"/>
            <p:nvPr/>
          </p:nvSpPr>
          <p:spPr>
            <a:xfrm>
              <a:off x="0" y="-57150"/>
              <a:ext cx="812800" cy="869950"/>
            </a:xfrm>
            <a:prstGeom prst="rect">
              <a:avLst/>
            </a:prstGeom>
          </p:spPr>
          <p:txBody>
            <a:bodyPr anchor="ctr" rtlCol="false" tIns="50800" lIns="50800" bIns="50800" rIns="50800"/>
            <a:lstStyle/>
            <a:p>
              <a:pPr algn="ctr" marL="0" indent="0" lvl="0">
                <a:lnSpc>
                  <a:spcPts val="4114"/>
                </a:lnSpc>
                <a:spcBef>
                  <a:spcPct val="0"/>
                </a:spcBef>
              </a:pPr>
            </a:p>
          </p:txBody>
        </p:sp>
      </p:grpSp>
      <p:sp>
        <p:nvSpPr>
          <p:cNvPr name="TextBox 9" id="9"/>
          <p:cNvSpPr txBox="true"/>
          <p:nvPr/>
        </p:nvSpPr>
        <p:spPr>
          <a:xfrm rot="0">
            <a:off x="2335030" y="796950"/>
            <a:ext cx="13617940" cy="1594138"/>
          </a:xfrm>
          <a:prstGeom prst="rect">
            <a:avLst/>
          </a:prstGeom>
        </p:spPr>
        <p:txBody>
          <a:bodyPr anchor="t" rtlCol="false" tIns="0" lIns="0" bIns="0" rIns="0">
            <a:spAutoFit/>
          </a:bodyPr>
          <a:lstStyle/>
          <a:p>
            <a:pPr algn="ctr" marL="0" indent="0" lvl="0">
              <a:lnSpc>
                <a:spcPts val="13015"/>
              </a:lnSpc>
              <a:spcBef>
                <a:spcPct val="0"/>
              </a:spcBef>
            </a:pPr>
            <a:r>
              <a:rPr lang="en-US" sz="9431" spc="924">
                <a:solidFill>
                  <a:srgbClr val="231F20"/>
                </a:solidFill>
                <a:latin typeface="Oswald Bold"/>
                <a:ea typeface="Oswald Bold"/>
                <a:cs typeface="Oswald Bold"/>
                <a:sym typeface="Oswald Bold"/>
              </a:rPr>
              <a:t>PROPOSED SOLUTION</a:t>
            </a:r>
          </a:p>
        </p:txBody>
      </p:sp>
      <p:sp>
        <p:nvSpPr>
          <p:cNvPr name="TextBox 10" id="10"/>
          <p:cNvSpPr txBox="true"/>
          <p:nvPr/>
        </p:nvSpPr>
        <p:spPr>
          <a:xfrm rot="0">
            <a:off x="3125962" y="2858149"/>
            <a:ext cx="12036076" cy="1800860"/>
          </a:xfrm>
          <a:prstGeom prst="rect">
            <a:avLst/>
          </a:prstGeom>
        </p:spPr>
        <p:txBody>
          <a:bodyPr anchor="t" rtlCol="false" tIns="0" lIns="0" bIns="0" rIns="0">
            <a:spAutoFit/>
          </a:bodyPr>
          <a:lstStyle/>
          <a:p>
            <a:pPr algn="ctr">
              <a:lnSpc>
                <a:spcPts val="2859"/>
              </a:lnSpc>
            </a:pPr>
            <a:r>
              <a:rPr lang="en-US" sz="2199">
                <a:solidFill>
                  <a:srgbClr val="000000"/>
                </a:solidFill>
                <a:latin typeface="Montserrat Light"/>
                <a:ea typeface="Montserrat Light"/>
                <a:cs typeface="Montserrat Light"/>
                <a:sym typeface="Montserrat Light"/>
              </a:rPr>
              <a:t>The proposed solution uses Filtering and Sorting systems. </a:t>
            </a:r>
          </a:p>
          <a:p>
            <a:pPr algn="ctr">
              <a:lnSpc>
                <a:spcPts val="2859"/>
              </a:lnSpc>
            </a:pPr>
            <a:r>
              <a:rPr lang="en-US" sz="2199">
                <a:solidFill>
                  <a:srgbClr val="000000"/>
                </a:solidFill>
                <a:latin typeface="Montserrat Light"/>
                <a:ea typeface="Montserrat Light"/>
                <a:cs typeface="Montserrat Light"/>
                <a:sym typeface="Montserrat Light"/>
              </a:rPr>
              <a:t>Comprehensive Data collection is done on hotels, including amenities, pricing, location, and customer reviews to extract meaningful insights and provide tailored recommendations.</a:t>
            </a:r>
          </a:p>
          <a:p>
            <a:pPr algn="ctr">
              <a:lnSpc>
                <a:spcPts val="2859"/>
              </a:lnSpc>
              <a:spcBef>
                <a:spcPct val="0"/>
              </a:spcBef>
            </a:pPr>
            <a:r>
              <a:rPr lang="en-US" sz="2199">
                <a:solidFill>
                  <a:srgbClr val="000000"/>
                </a:solidFill>
                <a:latin typeface="Montserrat Light"/>
                <a:ea typeface="Montserrat Light"/>
                <a:cs typeface="Montserrat Light"/>
                <a:sym typeface="Montserrat Light"/>
              </a:rPr>
              <a:t>Libraries used : Numpy, Pandas, Pickle</a:t>
            </a:r>
          </a:p>
        </p:txBody>
      </p:sp>
      <p:sp>
        <p:nvSpPr>
          <p:cNvPr name="TextBox 11" id="11"/>
          <p:cNvSpPr txBox="true"/>
          <p:nvPr/>
        </p:nvSpPr>
        <p:spPr>
          <a:xfrm rot="0">
            <a:off x="5835764" y="5243879"/>
            <a:ext cx="1813441" cy="414655"/>
          </a:xfrm>
          <a:prstGeom prst="rect">
            <a:avLst/>
          </a:prstGeom>
        </p:spPr>
        <p:txBody>
          <a:bodyPr anchor="t" rtlCol="false" tIns="0" lIns="0" bIns="0" rIns="0">
            <a:spAutoFit/>
          </a:bodyPr>
          <a:lstStyle/>
          <a:p>
            <a:pPr algn="ctr">
              <a:lnSpc>
                <a:spcPts val="3379"/>
              </a:lnSpc>
              <a:spcBef>
                <a:spcPct val="0"/>
              </a:spcBef>
            </a:pPr>
            <a:r>
              <a:rPr lang="en-US" sz="2599">
                <a:solidFill>
                  <a:srgbClr val="FFFBFB"/>
                </a:solidFill>
                <a:latin typeface="Open Sauce Bold"/>
                <a:ea typeface="Open Sauce Bold"/>
                <a:cs typeface="Open Sauce Bold"/>
                <a:sym typeface="Open Sauce Bold"/>
              </a:rPr>
              <a:t>FILTERING </a:t>
            </a:r>
          </a:p>
        </p:txBody>
      </p:sp>
      <p:sp>
        <p:nvSpPr>
          <p:cNvPr name="TextBox 12" id="12"/>
          <p:cNvSpPr txBox="true"/>
          <p:nvPr/>
        </p:nvSpPr>
        <p:spPr>
          <a:xfrm rot="0">
            <a:off x="10715971" y="5243879"/>
            <a:ext cx="1636871" cy="414655"/>
          </a:xfrm>
          <a:prstGeom prst="rect">
            <a:avLst/>
          </a:prstGeom>
        </p:spPr>
        <p:txBody>
          <a:bodyPr anchor="t" rtlCol="false" tIns="0" lIns="0" bIns="0" rIns="0">
            <a:spAutoFit/>
          </a:bodyPr>
          <a:lstStyle/>
          <a:p>
            <a:pPr algn="ctr">
              <a:lnSpc>
                <a:spcPts val="3379"/>
              </a:lnSpc>
              <a:spcBef>
                <a:spcPct val="0"/>
              </a:spcBef>
            </a:pPr>
            <a:r>
              <a:rPr lang="en-US" sz="2599">
                <a:solidFill>
                  <a:srgbClr val="FFFBFB"/>
                </a:solidFill>
                <a:latin typeface="Open Sauce Bold"/>
                <a:ea typeface="Open Sauce Bold"/>
                <a:cs typeface="Open Sauce Bold"/>
                <a:sym typeface="Open Sauce Bold"/>
              </a:rPr>
              <a:t>SORTING </a:t>
            </a:r>
          </a:p>
        </p:txBody>
      </p:sp>
      <p:sp>
        <p:nvSpPr>
          <p:cNvPr name="TextBox 13" id="13"/>
          <p:cNvSpPr txBox="true"/>
          <p:nvPr/>
        </p:nvSpPr>
        <p:spPr>
          <a:xfrm rot="0">
            <a:off x="4798969" y="5843304"/>
            <a:ext cx="3844588" cy="2577084"/>
          </a:xfrm>
          <a:prstGeom prst="rect">
            <a:avLst/>
          </a:prstGeom>
        </p:spPr>
        <p:txBody>
          <a:bodyPr anchor="t" rtlCol="false" tIns="0" lIns="0" bIns="0" rIns="0">
            <a:spAutoFit/>
          </a:bodyPr>
          <a:lstStyle/>
          <a:p>
            <a:pPr algn="l">
              <a:lnSpc>
                <a:spcPts val="3497"/>
              </a:lnSpc>
            </a:pPr>
            <a:r>
              <a:rPr lang="en-US" sz="2199">
                <a:solidFill>
                  <a:srgbClr val="FFFBFB"/>
                </a:solidFill>
                <a:latin typeface="Montserrat Light"/>
                <a:ea typeface="Montserrat Light"/>
                <a:cs typeface="Montserrat Light"/>
                <a:sym typeface="Montserrat Light"/>
              </a:rPr>
              <a:t>Filtering is done based on:</a:t>
            </a:r>
          </a:p>
          <a:p>
            <a:pPr algn="l" marL="474979" indent="-237490" lvl="1">
              <a:lnSpc>
                <a:spcPts val="3409"/>
              </a:lnSpc>
              <a:buFont typeface="Arial"/>
              <a:buChar char="•"/>
            </a:pPr>
            <a:r>
              <a:rPr lang="en-US" sz="2199">
                <a:solidFill>
                  <a:srgbClr val="FFFBFB"/>
                </a:solidFill>
                <a:latin typeface="Montserrat Light"/>
                <a:ea typeface="Montserrat Light"/>
                <a:cs typeface="Montserrat Light"/>
                <a:sym typeface="Montserrat Light"/>
              </a:rPr>
              <a:t>Tag-based filtering from descriptive query </a:t>
            </a:r>
          </a:p>
          <a:p>
            <a:pPr algn="l" marL="474979" indent="-237490" lvl="1">
              <a:lnSpc>
                <a:spcPts val="3497"/>
              </a:lnSpc>
              <a:buFont typeface="Arial"/>
              <a:buChar char="•"/>
            </a:pPr>
            <a:r>
              <a:rPr lang="en-US" sz="2199">
                <a:solidFill>
                  <a:srgbClr val="FFFBFB"/>
                </a:solidFill>
                <a:latin typeface="Montserrat Light"/>
                <a:ea typeface="Montserrat Light"/>
                <a:cs typeface="Montserrat Light"/>
                <a:sym typeface="Montserrat Light"/>
              </a:rPr>
              <a:t>Country-based</a:t>
            </a:r>
          </a:p>
          <a:p>
            <a:pPr algn="l" marL="474979" indent="-237490" lvl="1">
              <a:lnSpc>
                <a:spcPts val="3497"/>
              </a:lnSpc>
              <a:buFont typeface="Arial"/>
              <a:buChar char="•"/>
            </a:pPr>
            <a:r>
              <a:rPr lang="en-US" sz="2199">
                <a:solidFill>
                  <a:srgbClr val="FFFBFB"/>
                </a:solidFill>
                <a:latin typeface="Montserrat Light"/>
                <a:ea typeface="Montserrat Light"/>
                <a:cs typeface="Montserrat Light"/>
                <a:sym typeface="Montserrat Light"/>
              </a:rPr>
              <a:t>Star rating based (3 star, 4 star, etc.</a:t>
            </a:r>
          </a:p>
        </p:txBody>
      </p:sp>
      <p:sp>
        <p:nvSpPr>
          <p:cNvPr name="TextBox 14" id="14"/>
          <p:cNvSpPr txBox="true"/>
          <p:nvPr/>
        </p:nvSpPr>
        <p:spPr>
          <a:xfrm rot="0">
            <a:off x="9612113" y="5805204"/>
            <a:ext cx="3844588" cy="2347468"/>
          </a:xfrm>
          <a:prstGeom prst="rect">
            <a:avLst/>
          </a:prstGeom>
        </p:spPr>
        <p:txBody>
          <a:bodyPr anchor="t" rtlCol="false" tIns="0" lIns="0" bIns="0" rIns="0">
            <a:spAutoFit/>
          </a:bodyPr>
          <a:lstStyle/>
          <a:p>
            <a:pPr algn="l">
              <a:lnSpc>
                <a:spcPts val="3805"/>
              </a:lnSpc>
            </a:pPr>
            <a:r>
              <a:rPr lang="en-US" sz="2199">
                <a:solidFill>
                  <a:srgbClr val="FFFBFB"/>
                </a:solidFill>
                <a:latin typeface="Montserrat Light"/>
                <a:ea typeface="Montserrat Light"/>
                <a:cs typeface="Montserrat Light"/>
                <a:sym typeface="Montserrat Light"/>
              </a:rPr>
              <a:t>Sorting is based on :</a:t>
            </a:r>
          </a:p>
          <a:p>
            <a:pPr algn="l" marL="474979" indent="-237490" lvl="1">
              <a:lnSpc>
                <a:spcPts val="3805"/>
              </a:lnSpc>
              <a:buFont typeface="Arial"/>
              <a:buChar char="•"/>
            </a:pPr>
            <a:r>
              <a:rPr lang="en-US" sz="2199">
                <a:solidFill>
                  <a:srgbClr val="FFFBFB"/>
                </a:solidFill>
                <a:latin typeface="Montserrat Light"/>
                <a:ea typeface="Montserrat Light"/>
                <a:cs typeface="Montserrat Light"/>
                <a:sym typeface="Montserrat Light"/>
              </a:rPr>
              <a:t>Hotel Rating based</a:t>
            </a:r>
          </a:p>
          <a:p>
            <a:pPr algn="l" marL="474979" indent="-237490" lvl="1">
              <a:lnSpc>
                <a:spcPts val="3805"/>
              </a:lnSpc>
              <a:buFont typeface="Arial"/>
              <a:buChar char="•"/>
            </a:pPr>
            <a:r>
              <a:rPr lang="en-US" sz="2199">
                <a:solidFill>
                  <a:srgbClr val="FFFBFB"/>
                </a:solidFill>
                <a:latin typeface="Montserrat Light"/>
                <a:ea typeface="Montserrat Light"/>
                <a:cs typeface="Montserrat Light"/>
                <a:sym typeface="Montserrat Light"/>
              </a:rPr>
              <a:t>Customer Review Sorting</a:t>
            </a:r>
          </a:p>
          <a:p>
            <a:pPr algn="l" marL="474979" indent="-237490" lvl="1">
              <a:lnSpc>
                <a:spcPts val="3805"/>
              </a:lnSpc>
              <a:buFont typeface="Arial"/>
              <a:buChar char="•"/>
            </a:pPr>
            <a:r>
              <a:rPr lang="en-US" sz="2199">
                <a:solidFill>
                  <a:srgbClr val="FFFBFB"/>
                </a:solidFill>
                <a:latin typeface="Montserrat Light"/>
                <a:ea typeface="Montserrat Light"/>
                <a:cs typeface="Montserrat Light"/>
                <a:sym typeface="Montserrat Light"/>
              </a:rPr>
              <a:t>Price Based Sorting</a:t>
            </a:r>
          </a:p>
        </p:txBody>
      </p:sp>
      <p:sp>
        <p:nvSpPr>
          <p:cNvPr name="Freeform 15" id="15"/>
          <p:cNvSpPr/>
          <p:nvPr/>
        </p:nvSpPr>
        <p:spPr>
          <a:xfrm flipH="false" flipV="false" rot="887923">
            <a:off x="-4484769" y="7466691"/>
            <a:ext cx="13977230" cy="14342307"/>
          </a:xfrm>
          <a:custGeom>
            <a:avLst/>
            <a:gdLst/>
            <a:ahLst/>
            <a:cxnLst/>
            <a:rect r="r" b="b" t="t" l="l"/>
            <a:pathLst>
              <a:path h="14342307" w="13977230">
                <a:moveTo>
                  <a:pt x="0" y="0"/>
                </a:moveTo>
                <a:lnTo>
                  <a:pt x="13977231" y="0"/>
                </a:lnTo>
                <a:lnTo>
                  <a:pt x="13977231" y="14342307"/>
                </a:lnTo>
                <a:lnTo>
                  <a:pt x="0" y="143423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6" id="16"/>
          <p:cNvSpPr/>
          <p:nvPr/>
        </p:nvSpPr>
        <p:spPr>
          <a:xfrm flipH="false" flipV="false" rot="-10580377">
            <a:off x="16241448" y="-5591017"/>
            <a:ext cx="12102934" cy="12419055"/>
          </a:xfrm>
          <a:custGeom>
            <a:avLst/>
            <a:gdLst/>
            <a:ahLst/>
            <a:cxnLst/>
            <a:rect r="r" b="b" t="t" l="l"/>
            <a:pathLst>
              <a:path h="12419055" w="12102934">
                <a:moveTo>
                  <a:pt x="0" y="0"/>
                </a:moveTo>
                <a:lnTo>
                  <a:pt x="12102934" y="0"/>
                </a:lnTo>
                <a:lnTo>
                  <a:pt x="12102934" y="12419056"/>
                </a:lnTo>
                <a:lnTo>
                  <a:pt x="0" y="1241905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2F4F5"/>
        </a:solidFill>
      </p:bgPr>
    </p:bg>
    <p:spTree>
      <p:nvGrpSpPr>
        <p:cNvPr id="1" name=""/>
        <p:cNvGrpSpPr/>
        <p:nvPr/>
      </p:nvGrpSpPr>
      <p:grpSpPr>
        <a:xfrm>
          <a:off x="0" y="0"/>
          <a:ext cx="0" cy="0"/>
          <a:chOff x="0" y="0"/>
          <a:chExt cx="0" cy="0"/>
        </a:xfrm>
      </p:grpSpPr>
      <p:sp>
        <p:nvSpPr>
          <p:cNvPr name="Freeform 2" id="2"/>
          <p:cNvSpPr/>
          <p:nvPr/>
        </p:nvSpPr>
        <p:spPr>
          <a:xfrm flipH="false" flipV="false" rot="887923">
            <a:off x="-4129532" y="8152778"/>
            <a:ext cx="13977230" cy="14342307"/>
          </a:xfrm>
          <a:custGeom>
            <a:avLst/>
            <a:gdLst/>
            <a:ahLst/>
            <a:cxnLst/>
            <a:rect r="r" b="b" t="t" l="l"/>
            <a:pathLst>
              <a:path h="14342307" w="13977230">
                <a:moveTo>
                  <a:pt x="0" y="0"/>
                </a:moveTo>
                <a:lnTo>
                  <a:pt x="13977230" y="0"/>
                </a:lnTo>
                <a:lnTo>
                  <a:pt x="13977230" y="14342307"/>
                </a:lnTo>
                <a:lnTo>
                  <a:pt x="0" y="1434230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887923">
            <a:off x="13743010" y="-4039881"/>
            <a:ext cx="7032580" cy="7216267"/>
          </a:xfrm>
          <a:custGeom>
            <a:avLst/>
            <a:gdLst/>
            <a:ahLst/>
            <a:cxnLst/>
            <a:rect r="r" b="b" t="t" l="l"/>
            <a:pathLst>
              <a:path h="7216267" w="7032580">
                <a:moveTo>
                  <a:pt x="0" y="0"/>
                </a:moveTo>
                <a:lnTo>
                  <a:pt x="7032580" y="0"/>
                </a:lnTo>
                <a:lnTo>
                  <a:pt x="7032580" y="7216267"/>
                </a:lnTo>
                <a:lnTo>
                  <a:pt x="0" y="72162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028700" y="866775"/>
            <a:ext cx="11192241" cy="1594138"/>
          </a:xfrm>
          <a:prstGeom prst="rect">
            <a:avLst/>
          </a:prstGeom>
        </p:spPr>
        <p:txBody>
          <a:bodyPr anchor="t" rtlCol="false" tIns="0" lIns="0" bIns="0" rIns="0">
            <a:spAutoFit/>
          </a:bodyPr>
          <a:lstStyle/>
          <a:p>
            <a:pPr algn="l" marL="0" indent="0" lvl="0">
              <a:lnSpc>
                <a:spcPts val="13015"/>
              </a:lnSpc>
              <a:spcBef>
                <a:spcPct val="0"/>
              </a:spcBef>
            </a:pPr>
            <a:r>
              <a:rPr lang="en-US" sz="9431" spc="924">
                <a:solidFill>
                  <a:srgbClr val="231F20"/>
                </a:solidFill>
                <a:latin typeface="Oswald Bold"/>
                <a:ea typeface="Oswald Bold"/>
                <a:cs typeface="Oswald Bold"/>
                <a:sym typeface="Oswald Bold"/>
              </a:rPr>
              <a:t>ALGORITHMS USED</a:t>
            </a:r>
          </a:p>
        </p:txBody>
      </p:sp>
      <p:grpSp>
        <p:nvGrpSpPr>
          <p:cNvPr name="Group 5" id="5"/>
          <p:cNvGrpSpPr/>
          <p:nvPr/>
        </p:nvGrpSpPr>
        <p:grpSpPr>
          <a:xfrm rot="0">
            <a:off x="16967520" y="8856034"/>
            <a:ext cx="2094695" cy="2377721"/>
            <a:chOff x="0" y="0"/>
            <a:chExt cx="551689" cy="626231"/>
          </a:xfrm>
        </p:grpSpPr>
        <p:sp>
          <p:nvSpPr>
            <p:cNvPr name="Freeform 6" id="6"/>
            <p:cNvSpPr/>
            <p:nvPr/>
          </p:nvSpPr>
          <p:spPr>
            <a:xfrm flipH="false" flipV="false" rot="0">
              <a:off x="0" y="0"/>
              <a:ext cx="551689" cy="626231"/>
            </a:xfrm>
            <a:custGeom>
              <a:avLst/>
              <a:gdLst/>
              <a:ahLst/>
              <a:cxnLst/>
              <a:rect r="r" b="b" t="t" l="l"/>
              <a:pathLst>
                <a:path h="626231" w="551689">
                  <a:moveTo>
                    <a:pt x="0" y="0"/>
                  </a:moveTo>
                  <a:lnTo>
                    <a:pt x="551689" y="0"/>
                  </a:lnTo>
                  <a:lnTo>
                    <a:pt x="551689" y="626231"/>
                  </a:lnTo>
                  <a:lnTo>
                    <a:pt x="0" y="626231"/>
                  </a:lnTo>
                  <a:close/>
                </a:path>
              </a:pathLst>
            </a:custGeom>
            <a:solidFill>
              <a:srgbClr val="CCCCCC"/>
            </a:solidFill>
          </p:spPr>
        </p:sp>
        <p:sp>
          <p:nvSpPr>
            <p:cNvPr name="TextBox 7" id="7"/>
            <p:cNvSpPr txBox="true"/>
            <p:nvPr/>
          </p:nvSpPr>
          <p:spPr>
            <a:xfrm>
              <a:off x="0" y="-19050"/>
              <a:ext cx="551689" cy="645281"/>
            </a:xfrm>
            <a:prstGeom prst="rect">
              <a:avLst/>
            </a:prstGeom>
          </p:spPr>
          <p:txBody>
            <a:bodyPr anchor="ctr" rtlCol="false" tIns="50800" lIns="50800" bIns="50800" rIns="50800"/>
            <a:lstStyle/>
            <a:p>
              <a:pPr algn="ctr">
                <a:lnSpc>
                  <a:spcPts val="2859"/>
                </a:lnSpc>
              </a:pPr>
            </a:p>
          </p:txBody>
        </p:sp>
      </p:grpSp>
      <p:grpSp>
        <p:nvGrpSpPr>
          <p:cNvPr name="Group 8" id="8"/>
          <p:cNvGrpSpPr/>
          <p:nvPr/>
        </p:nvGrpSpPr>
        <p:grpSpPr>
          <a:xfrm rot="0">
            <a:off x="-1047348" y="-1349021"/>
            <a:ext cx="2094695" cy="2377721"/>
            <a:chOff x="0" y="0"/>
            <a:chExt cx="551689" cy="626231"/>
          </a:xfrm>
        </p:grpSpPr>
        <p:sp>
          <p:nvSpPr>
            <p:cNvPr name="Freeform 9" id="9"/>
            <p:cNvSpPr/>
            <p:nvPr/>
          </p:nvSpPr>
          <p:spPr>
            <a:xfrm flipH="false" flipV="false" rot="0">
              <a:off x="0" y="0"/>
              <a:ext cx="551689" cy="626231"/>
            </a:xfrm>
            <a:custGeom>
              <a:avLst/>
              <a:gdLst/>
              <a:ahLst/>
              <a:cxnLst/>
              <a:rect r="r" b="b" t="t" l="l"/>
              <a:pathLst>
                <a:path h="626231" w="551689">
                  <a:moveTo>
                    <a:pt x="0" y="0"/>
                  </a:moveTo>
                  <a:lnTo>
                    <a:pt x="551689" y="0"/>
                  </a:lnTo>
                  <a:lnTo>
                    <a:pt x="551689" y="626231"/>
                  </a:lnTo>
                  <a:lnTo>
                    <a:pt x="0" y="626231"/>
                  </a:lnTo>
                  <a:close/>
                </a:path>
              </a:pathLst>
            </a:custGeom>
            <a:solidFill>
              <a:srgbClr val="CCCCCC"/>
            </a:solidFill>
          </p:spPr>
        </p:sp>
        <p:sp>
          <p:nvSpPr>
            <p:cNvPr name="TextBox 10" id="10"/>
            <p:cNvSpPr txBox="true"/>
            <p:nvPr/>
          </p:nvSpPr>
          <p:spPr>
            <a:xfrm>
              <a:off x="0" y="-19050"/>
              <a:ext cx="551689" cy="645281"/>
            </a:xfrm>
            <a:prstGeom prst="rect">
              <a:avLst/>
            </a:prstGeom>
          </p:spPr>
          <p:txBody>
            <a:bodyPr anchor="ctr" rtlCol="false" tIns="50800" lIns="50800" bIns="50800" rIns="50800"/>
            <a:lstStyle/>
            <a:p>
              <a:pPr algn="ctr">
                <a:lnSpc>
                  <a:spcPts val="2859"/>
                </a:lnSpc>
              </a:pPr>
            </a:p>
          </p:txBody>
        </p:sp>
      </p:grpSp>
      <p:sp>
        <p:nvSpPr>
          <p:cNvPr name="TextBox 11" id="11"/>
          <p:cNvSpPr txBox="true"/>
          <p:nvPr/>
        </p:nvSpPr>
        <p:spPr>
          <a:xfrm rot="0">
            <a:off x="2324493" y="3037811"/>
            <a:ext cx="11738158" cy="2260195"/>
          </a:xfrm>
          <a:prstGeom prst="rect">
            <a:avLst/>
          </a:prstGeom>
        </p:spPr>
        <p:txBody>
          <a:bodyPr anchor="t" rtlCol="false" tIns="0" lIns="0" bIns="0" rIns="0">
            <a:spAutoFit/>
          </a:bodyPr>
          <a:lstStyle/>
          <a:p>
            <a:pPr algn="ctr">
              <a:lnSpc>
                <a:spcPts val="4512"/>
              </a:lnSpc>
            </a:pPr>
            <a:r>
              <a:rPr lang="en-US" sz="3223">
                <a:solidFill>
                  <a:srgbClr val="231F20"/>
                </a:solidFill>
                <a:latin typeface="Canva Sans"/>
                <a:ea typeface="Canva Sans"/>
                <a:cs typeface="Canva Sans"/>
                <a:sym typeface="Canva Sans"/>
              </a:rPr>
              <a:t>In the hotel recommendation system,  the filtering function accepts the dataframe,  country, description, price and other parameters in order to filter out the suitable hotels that best fit the criteria required by the user.</a:t>
            </a:r>
          </a:p>
        </p:txBody>
      </p:sp>
      <p:sp>
        <p:nvSpPr>
          <p:cNvPr name="TextBox 12" id="12"/>
          <p:cNvSpPr txBox="true"/>
          <p:nvPr/>
        </p:nvSpPr>
        <p:spPr>
          <a:xfrm rot="0">
            <a:off x="3813897" y="5915769"/>
            <a:ext cx="8382351" cy="569493"/>
          </a:xfrm>
          <a:prstGeom prst="rect">
            <a:avLst/>
          </a:prstGeom>
        </p:spPr>
        <p:txBody>
          <a:bodyPr anchor="t" rtlCol="false" tIns="0" lIns="0" bIns="0" rIns="0">
            <a:spAutoFit/>
          </a:bodyPr>
          <a:lstStyle/>
          <a:p>
            <a:pPr algn="ctr">
              <a:lnSpc>
                <a:spcPts val="4659"/>
              </a:lnSpc>
            </a:pPr>
            <a:r>
              <a:rPr lang="en-US" sz="3327">
                <a:solidFill>
                  <a:srgbClr val="231F20"/>
                </a:solidFill>
                <a:latin typeface="Canva Sans"/>
                <a:ea typeface="Canva Sans"/>
                <a:cs typeface="Canva Sans"/>
                <a:sym typeface="Canva Sans"/>
              </a:rPr>
              <a:t>Some Libraries that have been used are:</a:t>
            </a:r>
          </a:p>
        </p:txBody>
      </p:sp>
      <p:sp>
        <p:nvSpPr>
          <p:cNvPr name="TextBox 13" id="13"/>
          <p:cNvSpPr txBox="true"/>
          <p:nvPr/>
        </p:nvSpPr>
        <p:spPr>
          <a:xfrm rot="0">
            <a:off x="3813897" y="6589310"/>
            <a:ext cx="2256681" cy="580390"/>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231F20"/>
                </a:solidFill>
                <a:latin typeface="Canva Sans"/>
                <a:ea typeface="Canva Sans"/>
                <a:cs typeface="Canva Sans"/>
                <a:sym typeface="Canva Sans"/>
              </a:rPr>
              <a:t>Pandas</a:t>
            </a:r>
          </a:p>
        </p:txBody>
      </p:sp>
      <p:sp>
        <p:nvSpPr>
          <p:cNvPr name="TextBox 14" id="14"/>
          <p:cNvSpPr txBox="true"/>
          <p:nvPr/>
        </p:nvSpPr>
        <p:spPr>
          <a:xfrm rot="0">
            <a:off x="3813897" y="7103025"/>
            <a:ext cx="9956453" cy="580390"/>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231F20"/>
                </a:solidFill>
                <a:latin typeface="Canva Sans"/>
                <a:ea typeface="Canva Sans"/>
                <a:cs typeface="Canva Sans"/>
                <a:sym typeface="Canva Sans"/>
              </a:rPr>
              <a:t>Tf-IdfVectorizer and  cosine from scikit learn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8663659" y="6071953"/>
            <a:ext cx="960682" cy="1052540"/>
          </a:xfrm>
          <a:custGeom>
            <a:avLst/>
            <a:gdLst/>
            <a:ahLst/>
            <a:cxnLst/>
            <a:rect r="r" b="b" t="t" l="l"/>
            <a:pathLst>
              <a:path h="1052540" w="960682">
                <a:moveTo>
                  <a:pt x="0" y="0"/>
                </a:moveTo>
                <a:lnTo>
                  <a:pt x="960682" y="0"/>
                </a:lnTo>
                <a:lnTo>
                  <a:pt x="960682" y="1052541"/>
                </a:lnTo>
                <a:lnTo>
                  <a:pt x="0" y="10525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994936" y="7891202"/>
            <a:ext cx="1268693" cy="1211025"/>
          </a:xfrm>
          <a:custGeom>
            <a:avLst/>
            <a:gdLst/>
            <a:ahLst/>
            <a:cxnLst/>
            <a:rect r="r" b="b" t="t" l="l"/>
            <a:pathLst>
              <a:path h="1211025" w="1268693">
                <a:moveTo>
                  <a:pt x="0" y="0"/>
                </a:moveTo>
                <a:lnTo>
                  <a:pt x="1268693" y="0"/>
                </a:lnTo>
                <a:lnTo>
                  <a:pt x="1268693" y="1211025"/>
                </a:lnTo>
                <a:lnTo>
                  <a:pt x="0" y="121102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2106315" y="7936159"/>
            <a:ext cx="1104804" cy="1121111"/>
          </a:xfrm>
          <a:custGeom>
            <a:avLst/>
            <a:gdLst/>
            <a:ahLst/>
            <a:cxnLst/>
            <a:rect r="r" b="b" t="t" l="l"/>
            <a:pathLst>
              <a:path h="1121111" w="1104804">
                <a:moveTo>
                  <a:pt x="0" y="0"/>
                </a:moveTo>
                <a:lnTo>
                  <a:pt x="1104805" y="0"/>
                </a:lnTo>
                <a:lnTo>
                  <a:pt x="1104805" y="1121111"/>
                </a:lnTo>
                <a:lnTo>
                  <a:pt x="0" y="112111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7" id="7"/>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8" id="8"/>
          <p:cNvGrpSpPr/>
          <p:nvPr/>
        </p:nvGrpSpPr>
        <p:grpSpPr>
          <a:xfrm rot="0">
            <a:off x="2463543" y="1774508"/>
            <a:ext cx="12905978" cy="6737985"/>
            <a:chOff x="0" y="0"/>
            <a:chExt cx="1556842" cy="812800"/>
          </a:xfrm>
        </p:grpSpPr>
        <p:sp>
          <p:nvSpPr>
            <p:cNvPr name="Freeform 9" id="9"/>
            <p:cNvSpPr/>
            <p:nvPr/>
          </p:nvSpPr>
          <p:spPr>
            <a:xfrm flipH="false" flipV="false" rot="0">
              <a:off x="0" y="0"/>
              <a:ext cx="1556842" cy="812800"/>
            </a:xfrm>
            <a:custGeom>
              <a:avLst/>
              <a:gdLst/>
              <a:ahLst/>
              <a:cxnLst/>
              <a:rect r="r" b="b" t="t" l="l"/>
              <a:pathLst>
                <a:path h="812800" w="1556842">
                  <a:moveTo>
                    <a:pt x="0" y="0"/>
                  </a:moveTo>
                  <a:lnTo>
                    <a:pt x="1556842" y="0"/>
                  </a:lnTo>
                  <a:lnTo>
                    <a:pt x="1556842" y="812800"/>
                  </a:lnTo>
                  <a:lnTo>
                    <a:pt x="0" y="812800"/>
                  </a:lnTo>
                  <a:close/>
                </a:path>
              </a:pathLst>
            </a:custGeom>
            <a:blipFill>
              <a:blip r:embed="rId11"/>
              <a:stretch>
                <a:fillRect l="-376" t="0" r="-376" b="0"/>
              </a:stretch>
            </a:blipFill>
          </p:spPr>
        </p:sp>
      </p:grpSp>
      <p:sp>
        <p:nvSpPr>
          <p:cNvPr name="TextBox 10" id="10"/>
          <p:cNvSpPr txBox="true"/>
          <p:nvPr/>
        </p:nvSpPr>
        <p:spPr>
          <a:xfrm rot="0">
            <a:off x="1077109" y="178753"/>
            <a:ext cx="7231856" cy="1368417"/>
          </a:xfrm>
          <a:prstGeom prst="rect">
            <a:avLst/>
          </a:prstGeom>
        </p:spPr>
        <p:txBody>
          <a:bodyPr anchor="t" rtlCol="false" tIns="0" lIns="0" bIns="0" rIns="0">
            <a:spAutoFit/>
          </a:bodyPr>
          <a:lstStyle/>
          <a:p>
            <a:pPr algn="ctr">
              <a:lnSpc>
                <a:spcPts val="11200"/>
              </a:lnSpc>
            </a:pPr>
            <a:r>
              <a:rPr lang="en-US" sz="8000">
                <a:solidFill>
                  <a:srgbClr val="000000"/>
                </a:solidFill>
                <a:latin typeface="Canva Sans Bold"/>
                <a:ea typeface="Canva Sans Bold"/>
                <a:cs typeface="Canva Sans Bold"/>
                <a:sym typeface="Canva Sans Bold"/>
              </a:rPr>
              <a:t>Code Snippets</a:t>
            </a:r>
          </a:p>
        </p:txBody>
      </p:sp>
      <p:sp>
        <p:nvSpPr>
          <p:cNvPr name="TextBox 11" id="11"/>
          <p:cNvSpPr txBox="true"/>
          <p:nvPr/>
        </p:nvSpPr>
        <p:spPr>
          <a:xfrm rot="0">
            <a:off x="4458297" y="8778695"/>
            <a:ext cx="8410724"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Sample output of the searching function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38888" r="0" b="-38888"/>
            </a:stretch>
          </a:blipFill>
        </p:spPr>
      </p:sp>
      <p:sp>
        <p:nvSpPr>
          <p:cNvPr name="Freeform 3" id="3"/>
          <p:cNvSpPr/>
          <p:nvPr/>
        </p:nvSpPr>
        <p:spPr>
          <a:xfrm flipH="false" flipV="false" rot="0">
            <a:off x="8663659" y="6071953"/>
            <a:ext cx="960682" cy="1052540"/>
          </a:xfrm>
          <a:custGeom>
            <a:avLst/>
            <a:gdLst/>
            <a:ahLst/>
            <a:cxnLst/>
            <a:rect r="r" b="b" t="t" l="l"/>
            <a:pathLst>
              <a:path h="1052540" w="960682">
                <a:moveTo>
                  <a:pt x="0" y="0"/>
                </a:moveTo>
                <a:lnTo>
                  <a:pt x="960682" y="0"/>
                </a:lnTo>
                <a:lnTo>
                  <a:pt x="960682" y="1052541"/>
                </a:lnTo>
                <a:lnTo>
                  <a:pt x="0" y="10525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4994936" y="7891202"/>
            <a:ext cx="1268693" cy="1211025"/>
          </a:xfrm>
          <a:custGeom>
            <a:avLst/>
            <a:gdLst/>
            <a:ahLst/>
            <a:cxnLst/>
            <a:rect r="r" b="b" t="t" l="l"/>
            <a:pathLst>
              <a:path h="1211025" w="1268693">
                <a:moveTo>
                  <a:pt x="0" y="0"/>
                </a:moveTo>
                <a:lnTo>
                  <a:pt x="1268693" y="0"/>
                </a:lnTo>
                <a:lnTo>
                  <a:pt x="1268693" y="1211025"/>
                </a:lnTo>
                <a:lnTo>
                  <a:pt x="0" y="121102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2106315" y="7936159"/>
            <a:ext cx="1104804" cy="1121111"/>
          </a:xfrm>
          <a:custGeom>
            <a:avLst/>
            <a:gdLst/>
            <a:ahLst/>
            <a:cxnLst/>
            <a:rect r="r" b="b" t="t" l="l"/>
            <a:pathLst>
              <a:path h="1121111" w="1104804">
                <a:moveTo>
                  <a:pt x="0" y="0"/>
                </a:moveTo>
                <a:lnTo>
                  <a:pt x="1104805" y="0"/>
                </a:lnTo>
                <a:lnTo>
                  <a:pt x="1104805" y="1121111"/>
                </a:lnTo>
                <a:lnTo>
                  <a:pt x="0" y="112111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4479722" y="-4833750"/>
            <a:ext cx="7616557" cy="7815497"/>
          </a:xfrm>
          <a:custGeom>
            <a:avLst/>
            <a:gdLst/>
            <a:ahLst/>
            <a:cxnLst/>
            <a:rect r="r" b="b" t="t" l="l"/>
            <a:pathLst>
              <a:path h="7815497" w="7616557">
                <a:moveTo>
                  <a:pt x="0" y="0"/>
                </a:moveTo>
                <a:lnTo>
                  <a:pt x="7616556" y="0"/>
                </a:lnTo>
                <a:lnTo>
                  <a:pt x="7616556" y="7815497"/>
                </a:lnTo>
                <a:lnTo>
                  <a:pt x="0" y="781549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7" id="7"/>
          <p:cNvSpPr/>
          <p:nvPr/>
        </p:nvSpPr>
        <p:spPr>
          <a:xfrm flipH="false" flipV="false" rot="-4176364">
            <a:off x="-4105129" y="6530238"/>
            <a:ext cx="7616557" cy="7815497"/>
          </a:xfrm>
          <a:custGeom>
            <a:avLst/>
            <a:gdLst/>
            <a:ahLst/>
            <a:cxnLst/>
            <a:rect r="r" b="b" t="t" l="l"/>
            <a:pathLst>
              <a:path h="7815497" w="7616557">
                <a:moveTo>
                  <a:pt x="0" y="0"/>
                </a:moveTo>
                <a:lnTo>
                  <a:pt x="7616556" y="0"/>
                </a:lnTo>
                <a:lnTo>
                  <a:pt x="7616556" y="7815496"/>
                </a:lnTo>
                <a:lnTo>
                  <a:pt x="0" y="781549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8" id="8"/>
          <p:cNvGrpSpPr/>
          <p:nvPr/>
        </p:nvGrpSpPr>
        <p:grpSpPr>
          <a:xfrm rot="0">
            <a:off x="2463543" y="1774508"/>
            <a:ext cx="12905978" cy="6737985"/>
            <a:chOff x="0" y="0"/>
            <a:chExt cx="1556842" cy="812800"/>
          </a:xfrm>
        </p:grpSpPr>
        <p:sp>
          <p:nvSpPr>
            <p:cNvPr name="Freeform 9" id="9"/>
            <p:cNvSpPr/>
            <p:nvPr/>
          </p:nvSpPr>
          <p:spPr>
            <a:xfrm flipH="false" flipV="false" rot="0">
              <a:off x="0" y="0"/>
              <a:ext cx="1556842" cy="812800"/>
            </a:xfrm>
            <a:custGeom>
              <a:avLst/>
              <a:gdLst/>
              <a:ahLst/>
              <a:cxnLst/>
              <a:rect r="r" b="b" t="t" l="l"/>
              <a:pathLst>
                <a:path h="812800" w="1556842">
                  <a:moveTo>
                    <a:pt x="0" y="0"/>
                  </a:moveTo>
                  <a:lnTo>
                    <a:pt x="1556842" y="0"/>
                  </a:lnTo>
                  <a:lnTo>
                    <a:pt x="1556842" y="812800"/>
                  </a:lnTo>
                  <a:lnTo>
                    <a:pt x="0" y="812800"/>
                  </a:lnTo>
                  <a:close/>
                </a:path>
              </a:pathLst>
            </a:custGeom>
            <a:blipFill>
              <a:blip r:embed="rId11"/>
              <a:stretch>
                <a:fillRect l="-376" t="0" r="-376" b="0"/>
              </a:stretch>
            </a:blipFill>
          </p:spPr>
        </p:sp>
      </p:grpSp>
      <p:sp>
        <p:nvSpPr>
          <p:cNvPr name="TextBox 10" id="10"/>
          <p:cNvSpPr txBox="true"/>
          <p:nvPr/>
        </p:nvSpPr>
        <p:spPr>
          <a:xfrm rot="0">
            <a:off x="1077109" y="178753"/>
            <a:ext cx="7231856" cy="1368417"/>
          </a:xfrm>
          <a:prstGeom prst="rect">
            <a:avLst/>
          </a:prstGeom>
        </p:spPr>
        <p:txBody>
          <a:bodyPr anchor="t" rtlCol="false" tIns="0" lIns="0" bIns="0" rIns="0">
            <a:spAutoFit/>
          </a:bodyPr>
          <a:lstStyle/>
          <a:p>
            <a:pPr algn="ctr">
              <a:lnSpc>
                <a:spcPts val="11200"/>
              </a:lnSpc>
            </a:pPr>
            <a:r>
              <a:rPr lang="en-US" sz="8000">
                <a:solidFill>
                  <a:srgbClr val="000000"/>
                </a:solidFill>
                <a:latin typeface="Canva Sans Bold"/>
                <a:ea typeface="Canva Sans Bold"/>
                <a:cs typeface="Canva Sans Bold"/>
                <a:sym typeface="Canva Sans Bold"/>
              </a:rPr>
              <a:t>Code Snippets</a:t>
            </a:r>
          </a:p>
        </p:txBody>
      </p:sp>
      <p:sp>
        <p:nvSpPr>
          <p:cNvPr name="TextBox 11" id="11"/>
          <p:cNvSpPr txBox="true"/>
          <p:nvPr/>
        </p:nvSpPr>
        <p:spPr>
          <a:xfrm rot="0">
            <a:off x="4089648" y="8778695"/>
            <a:ext cx="10108704"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Request and Response from the back-end server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DAGOZh0NOdA</dc:identifier>
  <dcterms:modified xsi:type="dcterms:W3CDTF">2011-08-01T06:04:30Z</dcterms:modified>
  <cp:revision>1</cp:revision>
  <dc:title>Grey minimalist business project presentation </dc:title>
</cp:coreProperties>
</file>