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0" r:id="rId1"/>
  </p:sldMasterIdLst>
  <p:notesMasterIdLst>
    <p:notesMasterId r:id="rId34"/>
  </p:notesMasterIdLst>
  <p:handoutMasterIdLst>
    <p:handoutMasterId r:id="rId35"/>
  </p:handoutMasterIdLst>
  <p:sldIdLst>
    <p:sldId id="256" r:id="rId2"/>
    <p:sldId id="258" r:id="rId3"/>
    <p:sldId id="260" r:id="rId4"/>
    <p:sldId id="267" r:id="rId5"/>
    <p:sldId id="272" r:id="rId6"/>
    <p:sldId id="262" r:id="rId7"/>
    <p:sldId id="269" r:id="rId8"/>
    <p:sldId id="263" r:id="rId9"/>
    <p:sldId id="274" r:id="rId10"/>
    <p:sldId id="275" r:id="rId11"/>
    <p:sldId id="276" r:id="rId12"/>
    <p:sldId id="264" r:id="rId13"/>
    <p:sldId id="278" r:id="rId14"/>
    <p:sldId id="277" r:id="rId15"/>
    <p:sldId id="279" r:id="rId16"/>
    <p:sldId id="280" r:id="rId17"/>
    <p:sldId id="281" r:id="rId18"/>
    <p:sldId id="282" r:id="rId19"/>
    <p:sldId id="283" r:id="rId20"/>
    <p:sldId id="284" r:id="rId21"/>
    <p:sldId id="285" r:id="rId22"/>
    <p:sldId id="268" r:id="rId23"/>
    <p:sldId id="286" r:id="rId24"/>
    <p:sldId id="287" r:id="rId25"/>
    <p:sldId id="288" r:id="rId26"/>
    <p:sldId id="265" r:id="rId27"/>
    <p:sldId id="289" r:id="rId28"/>
    <p:sldId id="290" r:id="rId29"/>
    <p:sldId id="291" r:id="rId30"/>
    <p:sldId id="266" r:id="rId31"/>
    <p:sldId id="271" r:id="rId32"/>
    <p:sldId id="29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AD59AE1-A4BF-4BA9-938D-D76A4ADB84DB}">
          <p14:sldIdLst>
            <p14:sldId id="256"/>
            <p14:sldId id="258"/>
            <p14:sldId id="260"/>
            <p14:sldId id="267"/>
            <p14:sldId id="272"/>
            <p14:sldId id="262"/>
            <p14:sldId id="269"/>
            <p14:sldId id="263"/>
            <p14:sldId id="274"/>
            <p14:sldId id="275"/>
            <p14:sldId id="276"/>
            <p14:sldId id="264"/>
            <p14:sldId id="278"/>
            <p14:sldId id="277"/>
            <p14:sldId id="279"/>
            <p14:sldId id="280"/>
            <p14:sldId id="281"/>
            <p14:sldId id="282"/>
            <p14:sldId id="283"/>
            <p14:sldId id="284"/>
            <p14:sldId id="285"/>
            <p14:sldId id="268"/>
            <p14:sldId id="286"/>
            <p14:sldId id="287"/>
            <p14:sldId id="288"/>
            <p14:sldId id="265"/>
            <p14:sldId id="289"/>
            <p14:sldId id="290"/>
            <p14:sldId id="291"/>
            <p14:sldId id="266"/>
            <p14:sldId id="271"/>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EDADA"/>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4" d="100"/>
          <a:sy n="64" d="100"/>
        </p:scale>
        <p:origin x="7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virup%20Saha\Downloads\M%20Tech%20Survey%20E%20Learning%20Model%2005062022%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virup%20Saha\Downloads\M%20Tech%20Survey%20E%20Learning%20Model%2005062022%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virup%20Saha\Downloads\M%20Tech%20Survey%20E%20Learning%20Model%2005062022%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virup%20Saha\Downloads\M%20Tech%20Survey%20E%20Learning%20Model%2005062022%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virup%20Saha\Downloads\M%20Tech%20Survey%20E%20Learning%20Model%2005062022%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virup%20Saha\Downloads\M%20Tech%20Survey%20E%20Learning%20Model%2005062022%20(1).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spc="50" normalizeH="0" baseline="0">
                <a:solidFill>
                  <a:schemeClr val="tx1">
                    <a:lumMod val="65000"/>
                    <a:lumOff val="35000"/>
                  </a:schemeClr>
                </a:solidFill>
                <a:latin typeface="+mj-lt"/>
                <a:ea typeface="+mj-ea"/>
                <a:cs typeface="+mj-cs"/>
              </a:defRPr>
            </a:pPr>
            <a:r>
              <a:rPr lang="en-US" sz="1400" b="1" dirty="0" smtClean="0"/>
              <a:t>GRAPHICAL REPRESENTATION OF MEAN VALUES OF QUALITY SUB-CRITERIA </a:t>
            </a:r>
            <a:endParaRPr lang="en-US" sz="1400" b="1" dirty="0"/>
          </a:p>
        </c:rich>
      </c:tx>
      <c:layout>
        <c:manualLayout>
          <c:xMode val="edge"/>
          <c:yMode val="edge"/>
          <c:x val="0.15219054139901581"/>
          <c:y val="2.9912763945473028E-2"/>
        </c:manualLayout>
      </c:layout>
      <c:overlay val="0"/>
      <c:spPr>
        <a:noFill/>
        <a:ln>
          <a:noFill/>
        </a:ln>
        <a:effectLst/>
      </c:spPr>
      <c:txPr>
        <a:bodyPr rot="0" spcFirstLastPara="1" vertOverflow="ellipsis" vert="horz" wrap="square" anchor="ctr" anchorCtr="1"/>
        <a:lstStyle/>
        <a:p>
          <a:pPr>
            <a:defRPr sz="1400" b="1"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manualLayout>
          <c:layoutTarget val="inner"/>
          <c:xMode val="edge"/>
          <c:yMode val="edge"/>
          <c:x val="8.0593082518708503E-2"/>
          <c:y val="0.10260371565199851"/>
          <c:w val="0.90284919498368921"/>
          <c:h val="0.48741287547389911"/>
        </c:manualLayout>
      </c:layout>
      <c:barChart>
        <c:barDir val="col"/>
        <c:grouping val="clustered"/>
        <c:varyColors val="0"/>
        <c:ser>
          <c:idx val="0"/>
          <c:order val="0"/>
          <c:tx>
            <c:strRef>
              <c:f>'Survey Details Table'!$C$70</c:f>
              <c:strCache>
                <c:ptCount val="1"/>
                <c:pt idx="0">
                  <c:v>Mean</c:v>
                </c:pt>
              </c:strCache>
            </c:strRef>
          </c:tx>
          <c:spPr>
            <a:solidFill>
              <a:schemeClr val="accent1">
                <a:alpha val="70000"/>
              </a:schemeClr>
            </a:solidFill>
            <a:ln>
              <a:noFill/>
            </a:ln>
            <a:effectLst/>
          </c:spPr>
          <c:invertIfNegative val="0"/>
          <c:cat>
            <c:strRef>
              <c:f>'Survey Details Table'!$B$71:$B$113</c:f>
              <c:strCache>
                <c:ptCount val="43"/>
                <c:pt idx="0">
                  <c:v>Timely</c:v>
                </c:pt>
                <c:pt idx="2">
                  <c:v>Relevant</c:v>
                </c:pt>
                <c:pt idx="4">
                  <c:v>Multilingual</c:v>
                </c:pt>
                <c:pt idx="6">
                  <c:v>Variety of Presentation</c:v>
                </c:pt>
                <c:pt idx="8">
                  <c:v>Accuracy</c:v>
                </c:pt>
                <c:pt idx="10">
                  <c:v>Reliabilty of Content</c:v>
                </c:pt>
                <c:pt idx="12">
                  <c:v>Attractive</c:v>
                </c:pt>
                <c:pt idx="14">
                  <c:v>Appropriateness</c:v>
                </c:pt>
                <c:pt idx="16">
                  <c:v>Color</c:v>
                </c:pt>
                <c:pt idx="18">
                  <c:v>Multimedia Elements</c:v>
                </c:pt>
                <c:pt idx="20">
                  <c:v>Text</c:v>
                </c:pt>
                <c:pt idx="22">
                  <c:v>Browser Compatibilty</c:v>
                </c:pt>
                <c:pt idx="24">
                  <c:v>Index</c:v>
                </c:pt>
                <c:pt idx="26">
                  <c:v>Navigation</c:v>
                </c:pt>
                <c:pt idx="28">
                  <c:v>Consistency</c:v>
                </c:pt>
                <c:pt idx="30">
                  <c:v>Links</c:v>
                </c:pt>
                <c:pt idx="32">
                  <c:v>Logo</c:v>
                </c:pt>
                <c:pt idx="34">
                  <c:v>Domain</c:v>
                </c:pt>
                <c:pt idx="36">
                  <c:v>User Friendly</c:v>
                </c:pt>
                <c:pt idx="38">
                  <c:v>Reliability</c:v>
                </c:pt>
                <c:pt idx="40">
                  <c:v>Availability</c:v>
                </c:pt>
                <c:pt idx="42">
                  <c:v>Interactive Features</c:v>
                </c:pt>
              </c:strCache>
            </c:strRef>
          </c:cat>
          <c:val>
            <c:numRef>
              <c:f>'Survey Details Table'!$C$71:$C$113</c:f>
              <c:numCache>
                <c:formatCode>General</c:formatCode>
                <c:ptCount val="43"/>
                <c:pt idx="0" formatCode="0.00">
                  <c:v>3.7417840375586855</c:v>
                </c:pt>
                <c:pt idx="2" formatCode="0.00">
                  <c:v>3.8309859154929575</c:v>
                </c:pt>
                <c:pt idx="4" formatCode="0.00">
                  <c:v>3.4976525821596245</c:v>
                </c:pt>
                <c:pt idx="6" formatCode="0.00">
                  <c:v>3.619718309859155</c:v>
                </c:pt>
                <c:pt idx="8" formatCode="0.00">
                  <c:v>3.727699530516432</c:v>
                </c:pt>
                <c:pt idx="10" formatCode="0.00">
                  <c:v>3.8450704225352115</c:v>
                </c:pt>
                <c:pt idx="12" formatCode="0.00">
                  <c:v>3.488262910798122</c:v>
                </c:pt>
                <c:pt idx="14" formatCode="0.00">
                  <c:v>3.6384976525821595</c:v>
                </c:pt>
                <c:pt idx="16" formatCode="0.00">
                  <c:v>3.5774647887323945</c:v>
                </c:pt>
                <c:pt idx="18" formatCode="0.00">
                  <c:v>3.615023474178404</c:v>
                </c:pt>
                <c:pt idx="20" formatCode="0.00">
                  <c:v>3.624413145539906</c:v>
                </c:pt>
                <c:pt idx="22" formatCode="0.00">
                  <c:v>3.5586854460093895</c:v>
                </c:pt>
                <c:pt idx="24" formatCode="0.00">
                  <c:v>3.4694835680751175</c:v>
                </c:pt>
                <c:pt idx="26" formatCode="0.00">
                  <c:v>3.624413145539906</c:v>
                </c:pt>
                <c:pt idx="28" formatCode="0.00">
                  <c:v>3.60093896713615</c:v>
                </c:pt>
                <c:pt idx="30" formatCode="0.00">
                  <c:v>3.624413145539906</c:v>
                </c:pt>
                <c:pt idx="32" formatCode="0.00">
                  <c:v>3.5539906103286385</c:v>
                </c:pt>
                <c:pt idx="34" formatCode="0.00">
                  <c:v>3.568075117370892</c:v>
                </c:pt>
                <c:pt idx="36" formatCode="0.00">
                  <c:v>3.699530516431925</c:v>
                </c:pt>
                <c:pt idx="38" formatCode="0.00">
                  <c:v>3.708920187793427</c:v>
                </c:pt>
                <c:pt idx="40" formatCode="0.00">
                  <c:v>3.544600938967136</c:v>
                </c:pt>
                <c:pt idx="42" formatCode="0.00">
                  <c:v>3.6666666666666665</c:v>
                </c:pt>
              </c:numCache>
            </c:numRef>
          </c:val>
          <c:extLst xmlns:c16r2="http://schemas.microsoft.com/office/drawing/2015/06/chart">
            <c:ext xmlns:c16="http://schemas.microsoft.com/office/drawing/2014/chart" uri="{C3380CC4-5D6E-409C-BE32-E72D297353CC}">
              <c16:uniqueId val="{00000000-79B1-435A-A6C8-46BF738CCF3E}"/>
            </c:ext>
          </c:extLst>
        </c:ser>
        <c:ser>
          <c:idx val="1"/>
          <c:order val="1"/>
          <c:tx>
            <c:strRef>
              <c:f>'Survey Details Table'!$D$70</c:f>
              <c:strCache>
                <c:ptCount val="1"/>
                <c:pt idx="0">
                  <c:v>Average Mean Deviation</c:v>
                </c:pt>
              </c:strCache>
            </c:strRef>
          </c:tx>
          <c:spPr>
            <a:solidFill>
              <a:schemeClr val="accent2">
                <a:alpha val="70000"/>
              </a:schemeClr>
            </a:solidFill>
            <a:ln>
              <a:noFill/>
            </a:ln>
            <a:effectLst/>
          </c:spPr>
          <c:invertIfNegative val="0"/>
          <c:cat>
            <c:strRef>
              <c:f>'Survey Details Table'!$B$71:$B$113</c:f>
              <c:strCache>
                <c:ptCount val="43"/>
                <c:pt idx="0">
                  <c:v>Timely</c:v>
                </c:pt>
                <c:pt idx="2">
                  <c:v>Relevant</c:v>
                </c:pt>
                <c:pt idx="4">
                  <c:v>Multilingual</c:v>
                </c:pt>
                <c:pt idx="6">
                  <c:v>Variety of Presentation</c:v>
                </c:pt>
                <c:pt idx="8">
                  <c:v>Accuracy</c:v>
                </c:pt>
                <c:pt idx="10">
                  <c:v>Reliabilty of Content</c:v>
                </c:pt>
                <c:pt idx="12">
                  <c:v>Attractive</c:v>
                </c:pt>
                <c:pt idx="14">
                  <c:v>Appropriateness</c:v>
                </c:pt>
                <c:pt idx="16">
                  <c:v>Color</c:v>
                </c:pt>
                <c:pt idx="18">
                  <c:v>Multimedia Elements</c:v>
                </c:pt>
                <c:pt idx="20">
                  <c:v>Text</c:v>
                </c:pt>
                <c:pt idx="22">
                  <c:v>Browser Compatibilty</c:v>
                </c:pt>
                <c:pt idx="24">
                  <c:v>Index</c:v>
                </c:pt>
                <c:pt idx="26">
                  <c:v>Navigation</c:v>
                </c:pt>
                <c:pt idx="28">
                  <c:v>Consistency</c:v>
                </c:pt>
                <c:pt idx="30">
                  <c:v>Links</c:v>
                </c:pt>
                <c:pt idx="32">
                  <c:v>Logo</c:v>
                </c:pt>
                <c:pt idx="34">
                  <c:v>Domain</c:v>
                </c:pt>
                <c:pt idx="36">
                  <c:v>User Friendly</c:v>
                </c:pt>
                <c:pt idx="38">
                  <c:v>Reliability</c:v>
                </c:pt>
                <c:pt idx="40">
                  <c:v>Availability</c:v>
                </c:pt>
                <c:pt idx="42">
                  <c:v>Interactive Features</c:v>
                </c:pt>
              </c:strCache>
            </c:strRef>
          </c:cat>
          <c:val>
            <c:numRef>
              <c:f>'Survey Details Table'!$D$71:$D$113</c:f>
              <c:numCache>
                <c:formatCode>General</c:formatCode>
                <c:ptCount val="43"/>
                <c:pt idx="0" formatCode="0.00">
                  <c:v>3.6284677763551003</c:v>
                </c:pt>
                <c:pt idx="2" formatCode="0.00">
                  <c:v>3.6284677763551003</c:v>
                </c:pt>
                <c:pt idx="4" formatCode="0.00">
                  <c:v>3.6284677763551003</c:v>
                </c:pt>
                <c:pt idx="6" formatCode="0.00">
                  <c:v>3.6284677763551003</c:v>
                </c:pt>
                <c:pt idx="8" formatCode="0.00">
                  <c:v>3.6284677763551003</c:v>
                </c:pt>
                <c:pt idx="10" formatCode="0.00">
                  <c:v>3.6284677763551003</c:v>
                </c:pt>
                <c:pt idx="12" formatCode="0.00">
                  <c:v>3.6284677763551003</c:v>
                </c:pt>
                <c:pt idx="14" formatCode="0.00">
                  <c:v>3.6284677763551003</c:v>
                </c:pt>
                <c:pt idx="16" formatCode="0.00">
                  <c:v>3.6284677763551003</c:v>
                </c:pt>
                <c:pt idx="18" formatCode="0.00">
                  <c:v>3.6284677763551003</c:v>
                </c:pt>
                <c:pt idx="20" formatCode="0.00">
                  <c:v>3.6284677763551003</c:v>
                </c:pt>
                <c:pt idx="22" formatCode="0.00">
                  <c:v>3.6284677763551003</c:v>
                </c:pt>
                <c:pt idx="24" formatCode="0.00">
                  <c:v>3.6284677763551003</c:v>
                </c:pt>
                <c:pt idx="26" formatCode="0.00">
                  <c:v>3.6284677763551003</c:v>
                </c:pt>
                <c:pt idx="28" formatCode="0.00">
                  <c:v>3.6284677763551003</c:v>
                </c:pt>
                <c:pt idx="30" formatCode="0.00">
                  <c:v>3.6284677763551003</c:v>
                </c:pt>
                <c:pt idx="32" formatCode="0.00">
                  <c:v>3.6284677763551003</c:v>
                </c:pt>
                <c:pt idx="34" formatCode="0.00">
                  <c:v>3.6284677763551003</c:v>
                </c:pt>
                <c:pt idx="36" formatCode="0.00">
                  <c:v>3.6284677763551003</c:v>
                </c:pt>
                <c:pt idx="38" formatCode="0.00">
                  <c:v>3.6284677763551003</c:v>
                </c:pt>
                <c:pt idx="40" formatCode="0.00">
                  <c:v>3.6284677763551003</c:v>
                </c:pt>
                <c:pt idx="42" formatCode="0.00">
                  <c:v>3.6284677763551003</c:v>
                </c:pt>
              </c:numCache>
            </c:numRef>
          </c:val>
          <c:extLst xmlns:c16r2="http://schemas.microsoft.com/office/drawing/2015/06/chart">
            <c:ext xmlns:c16="http://schemas.microsoft.com/office/drawing/2014/chart" uri="{C3380CC4-5D6E-409C-BE32-E72D297353CC}">
              <c16:uniqueId val="{00000001-79B1-435A-A6C8-46BF738CCF3E}"/>
            </c:ext>
          </c:extLst>
        </c:ser>
        <c:dLbls>
          <c:showLegendKey val="0"/>
          <c:showVal val="0"/>
          <c:showCatName val="0"/>
          <c:showSerName val="0"/>
          <c:showPercent val="0"/>
          <c:showBubbleSize val="0"/>
        </c:dLbls>
        <c:gapWidth val="80"/>
        <c:overlap val="25"/>
        <c:axId val="1734092592"/>
        <c:axId val="1734096944"/>
      </c:barChart>
      <c:catAx>
        <c:axId val="1734092592"/>
        <c:scaling>
          <c:orientation val="minMax"/>
        </c:scaling>
        <c:delete val="0"/>
        <c:axPos val="b"/>
        <c:title>
          <c:tx>
            <c:rich>
              <a:bodyPr rot="0" spcFirstLastPara="1" vertOverflow="ellipsis" vert="horz" wrap="square" anchor="ctr" anchorCtr="1"/>
              <a:lstStyle/>
              <a:p>
                <a:pPr>
                  <a:defRPr sz="1050" b="1" i="0" u="none" strike="noStrike" kern="1200" cap="all" baseline="0">
                    <a:solidFill>
                      <a:schemeClr val="tx1">
                        <a:lumMod val="65000"/>
                        <a:lumOff val="35000"/>
                      </a:schemeClr>
                    </a:solidFill>
                    <a:latin typeface="+mn-lt"/>
                    <a:ea typeface="+mn-ea"/>
                    <a:cs typeface="+mn-cs"/>
                  </a:defRPr>
                </a:pPr>
                <a:r>
                  <a:rPr lang="en-US" sz="1050" b="1"/>
                  <a:t>Sub CRITERIA</a:t>
                </a:r>
              </a:p>
            </c:rich>
          </c:tx>
          <c:layout>
            <c:manualLayout>
              <c:xMode val="edge"/>
              <c:yMode val="edge"/>
              <c:x val="0.45225343993837147"/>
              <c:y val="0.93070477019433162"/>
            </c:manualLayout>
          </c:layout>
          <c:overlay val="0"/>
          <c:spPr>
            <a:noFill/>
            <a:ln>
              <a:noFill/>
            </a:ln>
            <a:effectLst/>
          </c:spPr>
          <c:txPr>
            <a:bodyPr rot="0" spcFirstLastPara="1" vertOverflow="ellipsis" vert="horz" wrap="square" anchor="ctr" anchorCtr="1"/>
            <a:lstStyle/>
            <a:p>
              <a:pPr>
                <a:defRPr sz="1050" b="1"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5400000" spcFirstLastPara="1" vertOverflow="ellipsis" wrap="square" anchor="ctr" anchorCtr="1"/>
          <a:lstStyle/>
          <a:p>
            <a:pPr>
              <a:defRPr sz="800" b="0" i="0" u="none" strike="noStrike" kern="1200" cap="none" spc="20" normalizeH="0" baseline="0">
                <a:solidFill>
                  <a:schemeClr val="tx1">
                    <a:lumMod val="65000"/>
                    <a:lumOff val="35000"/>
                  </a:schemeClr>
                </a:solidFill>
                <a:latin typeface="+mn-lt"/>
                <a:ea typeface="+mn-ea"/>
                <a:cs typeface="+mn-cs"/>
              </a:defRPr>
            </a:pPr>
            <a:endParaRPr lang="en-US"/>
          </a:p>
        </c:txPr>
        <c:crossAx val="1734096944"/>
        <c:crosses val="autoZero"/>
        <c:auto val="1"/>
        <c:lblAlgn val="ctr"/>
        <c:lblOffset val="100"/>
        <c:noMultiLvlLbl val="0"/>
      </c:catAx>
      <c:valAx>
        <c:axId val="1734096944"/>
        <c:scaling>
          <c:orientation val="minMax"/>
        </c:scaling>
        <c:delete val="0"/>
        <c:axPos val="l"/>
        <c:majorGridlines>
          <c:spPr>
            <a:ln w="9525" cap="flat" cmpd="sng" algn="ctr">
              <a:solidFill>
                <a:schemeClr val="tx1">
                  <a:lumMod val="5000"/>
                  <a:lumOff val="95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tx1">
                        <a:lumMod val="65000"/>
                        <a:lumOff val="35000"/>
                      </a:schemeClr>
                    </a:solidFill>
                    <a:latin typeface="+mn-lt"/>
                    <a:ea typeface="+mn-ea"/>
                    <a:cs typeface="+mn-cs"/>
                  </a:defRPr>
                </a:pPr>
                <a:r>
                  <a:rPr lang="en-US" sz="900" b="1"/>
                  <a:t>MEAN VALUES</a:t>
                </a:r>
              </a:p>
            </c:rich>
          </c:tx>
          <c:layout>
            <c:manualLayout>
              <c:xMode val="edge"/>
              <c:yMode val="edge"/>
              <c:x val="1.5021425548446958E-2"/>
              <c:y val="0.30024296540644629"/>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34092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u="none"/>
              <a:t>Accuracy of Plot distance</a:t>
            </a:r>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4968216883161798E-2"/>
          <c:y val="9.0749701492962659E-2"/>
          <c:w val="0.90765029389273943"/>
          <c:h val="0.56566252413941154"/>
        </c:manualLayout>
      </c:layout>
      <c:lineChart>
        <c:grouping val="standard"/>
        <c:varyColors val="0"/>
        <c:ser>
          <c:idx val="0"/>
          <c:order val="0"/>
          <c:tx>
            <c:strRef>
              <c:f>'Quality Model VIKOR'!$B$122</c:f>
              <c:strCache>
                <c:ptCount val="1"/>
                <c:pt idx="0">
                  <c:v>Plot Distance (Obtain)</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'Quality Model VIKOR'!$A$123:$A$144</c:f>
              <c:strCache>
                <c:ptCount val="22"/>
                <c:pt idx="0">
                  <c:v>Relevant</c:v>
                </c:pt>
                <c:pt idx="1">
                  <c:v>Timely</c:v>
                </c:pt>
                <c:pt idx="2">
                  <c:v>Interactive Features</c:v>
                </c:pt>
                <c:pt idx="3">
                  <c:v>Reliabilty of Content</c:v>
                </c:pt>
                <c:pt idx="4">
                  <c:v>Variety of Presentation</c:v>
                </c:pt>
                <c:pt idx="5">
                  <c:v>Appropriateness</c:v>
                </c:pt>
                <c:pt idx="6">
                  <c:v>Links</c:v>
                </c:pt>
                <c:pt idx="7">
                  <c:v>Multimedia Elements</c:v>
                </c:pt>
                <c:pt idx="8">
                  <c:v>Navigation</c:v>
                </c:pt>
                <c:pt idx="9">
                  <c:v>Reliability</c:v>
                </c:pt>
                <c:pt idx="10">
                  <c:v>Text</c:v>
                </c:pt>
                <c:pt idx="11">
                  <c:v>Color</c:v>
                </c:pt>
                <c:pt idx="12">
                  <c:v>Consistency</c:v>
                </c:pt>
                <c:pt idx="13">
                  <c:v>User Friendly</c:v>
                </c:pt>
                <c:pt idx="14">
                  <c:v>Availability</c:v>
                </c:pt>
                <c:pt idx="15">
                  <c:v>Multilingual</c:v>
                </c:pt>
                <c:pt idx="16">
                  <c:v>Domain</c:v>
                </c:pt>
                <c:pt idx="17">
                  <c:v>Accuracy</c:v>
                </c:pt>
                <c:pt idx="18">
                  <c:v>Attractive</c:v>
                </c:pt>
                <c:pt idx="19">
                  <c:v>Index</c:v>
                </c:pt>
                <c:pt idx="20">
                  <c:v>Logo</c:v>
                </c:pt>
                <c:pt idx="21">
                  <c:v>Browser Compatibilty</c:v>
                </c:pt>
              </c:strCache>
            </c:strRef>
          </c:cat>
          <c:val>
            <c:numRef>
              <c:f>'Quality Model VIKOR'!$B$123:$B$144</c:f>
              <c:numCache>
                <c:formatCode>0.000000000</c:formatCode>
                <c:ptCount val="22"/>
                <c:pt idx="0" formatCode="0.0">
                  <c:v>0</c:v>
                </c:pt>
                <c:pt idx="1">
                  <c:v>4.7619047619047616E-2</c:v>
                </c:pt>
                <c:pt idx="2">
                  <c:v>9.5238095238095233E-2</c:v>
                </c:pt>
                <c:pt idx="3">
                  <c:v>0.14285714285714285</c:v>
                </c:pt>
                <c:pt idx="4">
                  <c:v>0.19047619047619047</c:v>
                </c:pt>
                <c:pt idx="5">
                  <c:v>0.23809523809523808</c:v>
                </c:pt>
                <c:pt idx="6">
                  <c:v>0.2857142857142857</c:v>
                </c:pt>
                <c:pt idx="7">
                  <c:v>0.33333333333333331</c:v>
                </c:pt>
                <c:pt idx="8">
                  <c:v>0.38095238095238093</c:v>
                </c:pt>
                <c:pt idx="9">
                  <c:v>0.42857142857142855</c:v>
                </c:pt>
                <c:pt idx="10">
                  <c:v>0.47619047619047616</c:v>
                </c:pt>
                <c:pt idx="11">
                  <c:v>0.52380952380952372</c:v>
                </c:pt>
                <c:pt idx="12">
                  <c:v>0.5714285714285714</c:v>
                </c:pt>
                <c:pt idx="13">
                  <c:v>0.61904761904761907</c:v>
                </c:pt>
                <c:pt idx="14">
                  <c:v>0.66666666666666663</c:v>
                </c:pt>
                <c:pt idx="15">
                  <c:v>0.71428571428571419</c:v>
                </c:pt>
                <c:pt idx="16">
                  <c:v>0.76190476190476186</c:v>
                </c:pt>
                <c:pt idx="17">
                  <c:v>0.80952380952380953</c:v>
                </c:pt>
                <c:pt idx="18">
                  <c:v>0.8571428571428571</c:v>
                </c:pt>
                <c:pt idx="19">
                  <c:v>0.90476190476190466</c:v>
                </c:pt>
                <c:pt idx="20">
                  <c:v>0.95238095238095233</c:v>
                </c:pt>
                <c:pt idx="21" formatCode="0.0">
                  <c:v>1</c:v>
                </c:pt>
              </c:numCache>
            </c:numRef>
          </c:val>
          <c:smooth val="0"/>
          <c:extLst xmlns:c16r2="http://schemas.microsoft.com/office/drawing/2015/06/chart">
            <c:ext xmlns:c16="http://schemas.microsoft.com/office/drawing/2014/chart" uri="{C3380CC4-5D6E-409C-BE32-E72D297353CC}">
              <c16:uniqueId val="{00000000-781C-4063-B07F-E8141EC7E51C}"/>
            </c:ext>
          </c:extLst>
        </c:ser>
        <c:ser>
          <c:idx val="2"/>
          <c:order val="2"/>
          <c:tx>
            <c:strRef>
              <c:f>'Quality Model VIKOR'!$D$122</c:f>
              <c:strCache>
                <c:ptCount val="1"/>
                <c:pt idx="0">
                  <c:v>Cumulative Plot Distance (Idle)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'Quality Model VIKOR'!$A$123:$A$144</c:f>
              <c:strCache>
                <c:ptCount val="22"/>
                <c:pt idx="0">
                  <c:v>Relevant</c:v>
                </c:pt>
                <c:pt idx="1">
                  <c:v>Timely</c:v>
                </c:pt>
                <c:pt idx="2">
                  <c:v>Interactive Features</c:v>
                </c:pt>
                <c:pt idx="3">
                  <c:v>Reliabilty of Content</c:v>
                </c:pt>
                <c:pt idx="4">
                  <c:v>Variety of Presentation</c:v>
                </c:pt>
                <c:pt idx="5">
                  <c:v>Appropriateness</c:v>
                </c:pt>
                <c:pt idx="6">
                  <c:v>Links</c:v>
                </c:pt>
                <c:pt idx="7">
                  <c:v>Multimedia Elements</c:v>
                </c:pt>
                <c:pt idx="8">
                  <c:v>Navigation</c:v>
                </c:pt>
                <c:pt idx="9">
                  <c:v>Reliability</c:v>
                </c:pt>
                <c:pt idx="10">
                  <c:v>Text</c:v>
                </c:pt>
                <c:pt idx="11">
                  <c:v>Color</c:v>
                </c:pt>
                <c:pt idx="12">
                  <c:v>Consistency</c:v>
                </c:pt>
                <c:pt idx="13">
                  <c:v>User Friendly</c:v>
                </c:pt>
                <c:pt idx="14">
                  <c:v>Availability</c:v>
                </c:pt>
                <c:pt idx="15">
                  <c:v>Multilingual</c:v>
                </c:pt>
                <c:pt idx="16">
                  <c:v>Domain</c:v>
                </c:pt>
                <c:pt idx="17">
                  <c:v>Accuracy</c:v>
                </c:pt>
                <c:pt idx="18">
                  <c:v>Attractive</c:v>
                </c:pt>
                <c:pt idx="19">
                  <c:v>Index</c:v>
                </c:pt>
                <c:pt idx="20">
                  <c:v>Logo</c:v>
                </c:pt>
                <c:pt idx="21">
                  <c:v>Browser Compatibilty</c:v>
                </c:pt>
              </c:strCache>
            </c:strRef>
          </c:cat>
          <c:val>
            <c:numRef>
              <c:f>'Quality Model VIKOR'!$D$123:$D$144</c:f>
              <c:numCache>
                <c:formatCode>0.000000000</c:formatCode>
                <c:ptCount val="22"/>
                <c:pt idx="0" formatCode="0.0">
                  <c:v>0</c:v>
                </c:pt>
                <c:pt idx="1">
                  <c:v>2.6298111517168453E-2</c:v>
                </c:pt>
                <c:pt idx="2">
                  <c:v>4.4384326502741822E-2</c:v>
                </c:pt>
                <c:pt idx="3">
                  <c:v>7.8771372069077472E-2</c:v>
                </c:pt>
                <c:pt idx="4">
                  <c:v>0.11505737183014267</c:v>
                </c:pt>
                <c:pt idx="5">
                  <c:v>0.15152307938323453</c:v>
                </c:pt>
                <c:pt idx="6">
                  <c:v>0.19110607012049891</c:v>
                </c:pt>
                <c:pt idx="7">
                  <c:v>0.23083592558979282</c:v>
                </c:pt>
                <c:pt idx="8">
                  <c:v>0.27110174978644735</c:v>
                </c:pt>
                <c:pt idx="9">
                  <c:v>0.31210713874496343</c:v>
                </c:pt>
                <c:pt idx="10">
                  <c:v>0.35355419009529265</c:v>
                </c:pt>
                <c:pt idx="11">
                  <c:v>0.39809277952941574</c:v>
                </c:pt>
                <c:pt idx="12">
                  <c:v>0.44521583806907</c:v>
                </c:pt>
                <c:pt idx="13">
                  <c:v>0.49708094324844437</c:v>
                </c:pt>
                <c:pt idx="14">
                  <c:v>0.55174249226612893</c:v>
                </c:pt>
                <c:pt idx="15">
                  <c:v>0.61112055536608989</c:v>
                </c:pt>
                <c:pt idx="16">
                  <c:v>0.67106982242718649</c:v>
                </c:pt>
                <c:pt idx="17">
                  <c:v>0.73421340273872326</c:v>
                </c:pt>
                <c:pt idx="18">
                  <c:v>0.79895875898253343</c:v>
                </c:pt>
                <c:pt idx="19">
                  <c:v>0.86412606228167188</c:v>
                </c:pt>
                <c:pt idx="20">
                  <c:v>0.92973869174997781</c:v>
                </c:pt>
                <c:pt idx="21" formatCode="0.0">
                  <c:v>1</c:v>
                </c:pt>
              </c:numCache>
            </c:numRef>
          </c:val>
          <c:smooth val="0"/>
          <c:extLst xmlns:c16r2="http://schemas.microsoft.com/office/drawing/2015/06/chart">
            <c:ext xmlns:c16="http://schemas.microsoft.com/office/drawing/2014/chart" uri="{C3380CC4-5D6E-409C-BE32-E72D297353CC}">
              <c16:uniqueId val="{00000002-781C-4063-B07F-E8141EC7E51C}"/>
            </c:ext>
          </c:extLst>
        </c:ser>
        <c:dLbls>
          <c:showLegendKey val="0"/>
          <c:showVal val="0"/>
          <c:showCatName val="0"/>
          <c:showSerName val="0"/>
          <c:showPercent val="0"/>
          <c:showBubbleSize val="0"/>
        </c:dLbls>
        <c:marker val="1"/>
        <c:smooth val="0"/>
        <c:axId val="1734100208"/>
        <c:axId val="1734101840"/>
        <c:extLst xmlns:c16r2="http://schemas.microsoft.com/office/drawing/2015/06/chart">
          <c:ext xmlns:c15="http://schemas.microsoft.com/office/drawing/2012/chart" uri="{02D57815-91ED-43cb-92C2-25804820EDAC}">
            <c15:filteredLineSeries>
              <c15:ser>
                <c:idx val="1"/>
                <c:order val="1"/>
                <c:tx>
                  <c:strRef>
                    <c:extLst xmlns:c16r2="http://schemas.microsoft.com/office/drawing/2015/06/chart">
                      <c:ext uri="{02D57815-91ED-43cb-92C2-25804820EDAC}">
                        <c15:formulaRef>
                          <c15:sqref>'Quality Model VIKOR'!$C$122</c15:sqref>
                        </c15:formulaRef>
                      </c:ext>
                    </c:extLst>
                    <c:strCache>
                      <c:ptCount val="1"/>
                      <c:pt idx="0">
                        <c:v>Plot Distance (ideal)</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extLst xmlns:c16r2="http://schemas.microsoft.com/office/drawing/2015/06/chart">
                      <c:ext uri="{02D57815-91ED-43cb-92C2-25804820EDAC}">
                        <c15:formulaRef>
                          <c15:sqref>'Quality Model VIKOR'!$A$123:$A$144</c15:sqref>
                        </c15:formulaRef>
                      </c:ext>
                    </c:extLst>
                    <c:strCache>
                      <c:ptCount val="22"/>
                      <c:pt idx="0">
                        <c:v>Relevant</c:v>
                      </c:pt>
                      <c:pt idx="1">
                        <c:v>Timely</c:v>
                      </c:pt>
                      <c:pt idx="2">
                        <c:v>Interactive Features</c:v>
                      </c:pt>
                      <c:pt idx="3">
                        <c:v>Reliabilty of Content</c:v>
                      </c:pt>
                      <c:pt idx="4">
                        <c:v>Variety of Presentation</c:v>
                      </c:pt>
                      <c:pt idx="5">
                        <c:v>Appropriateness</c:v>
                      </c:pt>
                      <c:pt idx="6">
                        <c:v>Links</c:v>
                      </c:pt>
                      <c:pt idx="7">
                        <c:v>Multimedia Elements</c:v>
                      </c:pt>
                      <c:pt idx="8">
                        <c:v>Navigation</c:v>
                      </c:pt>
                      <c:pt idx="9">
                        <c:v>Reliability</c:v>
                      </c:pt>
                      <c:pt idx="10">
                        <c:v>Text</c:v>
                      </c:pt>
                      <c:pt idx="11">
                        <c:v>Color</c:v>
                      </c:pt>
                      <c:pt idx="12">
                        <c:v>Consistency</c:v>
                      </c:pt>
                      <c:pt idx="13">
                        <c:v>User Friendly</c:v>
                      </c:pt>
                      <c:pt idx="14">
                        <c:v>Availability</c:v>
                      </c:pt>
                      <c:pt idx="15">
                        <c:v>Multilingual</c:v>
                      </c:pt>
                      <c:pt idx="16">
                        <c:v>Domain</c:v>
                      </c:pt>
                      <c:pt idx="17">
                        <c:v>Accuracy</c:v>
                      </c:pt>
                      <c:pt idx="18">
                        <c:v>Attractive</c:v>
                      </c:pt>
                      <c:pt idx="19">
                        <c:v>Index</c:v>
                      </c:pt>
                      <c:pt idx="20">
                        <c:v>Logo</c:v>
                      </c:pt>
                      <c:pt idx="21">
                        <c:v>Browser Compatibilty</c:v>
                      </c:pt>
                    </c:strCache>
                  </c:strRef>
                </c:cat>
                <c:val>
                  <c:numRef>
                    <c:extLst xmlns:c16r2="http://schemas.microsoft.com/office/drawing/2015/06/chart">
                      <c:ext uri="{02D57815-91ED-43cb-92C2-25804820EDAC}">
                        <c15:formulaRef>
                          <c15:sqref>'Quality Model VIKOR'!$C$123:$C$144</c15:sqref>
                        </c15:formulaRef>
                      </c:ext>
                    </c:extLst>
                    <c:numCache>
                      <c:formatCode>0.000000000</c:formatCode>
                      <c:ptCount val="22"/>
                      <c:pt idx="0">
                        <c:v>9.2743700401583737E-3</c:v>
                      </c:pt>
                      <c:pt idx="1">
                        <c:v>1.7023741477010079E-2</c:v>
                      </c:pt>
                      <c:pt idx="2">
                        <c:v>1.8086214985573366E-2</c:v>
                      </c:pt>
                      <c:pt idx="3">
                        <c:v>3.4387045566335657E-2</c:v>
                      </c:pt>
                      <c:pt idx="4">
                        <c:v>3.6285999761065196E-2</c:v>
                      </c:pt>
                      <c:pt idx="5">
                        <c:v>3.6465707553091864E-2</c:v>
                      </c:pt>
                      <c:pt idx="6">
                        <c:v>3.958299073726438E-2</c:v>
                      </c:pt>
                      <c:pt idx="7">
                        <c:v>3.9729855469293911E-2</c:v>
                      </c:pt>
                      <c:pt idx="8">
                        <c:v>4.0265824196654552E-2</c:v>
                      </c:pt>
                      <c:pt idx="9">
                        <c:v>4.100538895851609E-2</c:v>
                      </c:pt>
                      <c:pt idx="10">
                        <c:v>4.1447051350329202E-2</c:v>
                      </c:pt>
                      <c:pt idx="11">
                        <c:v>4.4538589434123102E-2</c:v>
                      </c:pt>
                      <c:pt idx="12">
                        <c:v>4.7123058539654268E-2</c:v>
                      </c:pt>
                      <c:pt idx="13">
                        <c:v>5.186510517937435E-2</c:v>
                      </c:pt>
                      <c:pt idx="14">
                        <c:v>5.4661549017684545E-2</c:v>
                      </c:pt>
                      <c:pt idx="15">
                        <c:v>5.9378063099960916E-2</c:v>
                      </c:pt>
                      <c:pt idx="16">
                        <c:v>5.9949267061096642E-2</c:v>
                      </c:pt>
                      <c:pt idx="17">
                        <c:v>6.3143580311536732E-2</c:v>
                      </c:pt>
                      <c:pt idx="18">
                        <c:v>6.4745356243810129E-2</c:v>
                      </c:pt>
                      <c:pt idx="19">
                        <c:v>6.5167303299138446E-2</c:v>
                      </c:pt>
                      <c:pt idx="20">
                        <c:v>6.5612629468305955E-2</c:v>
                      </c:pt>
                      <c:pt idx="21">
                        <c:v>7.0261308250022206E-2</c:v>
                      </c:pt>
                    </c:numCache>
                  </c:numRef>
                </c:val>
                <c:smooth val="0"/>
                <c:extLst xmlns:c16r2="http://schemas.microsoft.com/office/drawing/2015/06/chart">
                  <c:ext xmlns:c16="http://schemas.microsoft.com/office/drawing/2014/chart" uri="{C3380CC4-5D6E-409C-BE32-E72D297353CC}">
                    <c16:uniqueId val="{00000001-781C-4063-B07F-E8141EC7E51C}"/>
                  </c:ext>
                </c:extLst>
              </c15:ser>
            </c15:filteredLineSeries>
          </c:ext>
        </c:extLst>
      </c:lineChart>
      <c:catAx>
        <c:axId val="1734100208"/>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sz="900" b="1"/>
                  <a:t>Sub Criteria</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734101840"/>
        <c:crosses val="autoZero"/>
        <c:auto val="1"/>
        <c:lblAlgn val="ctr"/>
        <c:lblOffset val="100"/>
        <c:noMultiLvlLbl val="0"/>
      </c:catAx>
      <c:valAx>
        <c:axId val="1734101840"/>
        <c:scaling>
          <c:orientation val="minMax"/>
          <c:max val="1.100000000000000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1" i="0" u="none" strike="noStrike" kern="1200" baseline="0">
                    <a:solidFill>
                      <a:schemeClr val="tx1">
                        <a:lumMod val="65000"/>
                        <a:lumOff val="35000"/>
                      </a:schemeClr>
                    </a:solidFill>
                    <a:latin typeface="+mn-lt"/>
                    <a:ea typeface="+mn-ea"/>
                    <a:cs typeface="+mn-cs"/>
                  </a:defRPr>
                </a:pPr>
                <a:r>
                  <a:rPr lang="en-US" sz="600" b="1"/>
                  <a:t>Plot Distance</a:t>
                </a:r>
              </a:p>
            </c:rich>
          </c:tx>
          <c:layout/>
          <c:overlay val="0"/>
          <c:spPr>
            <a:noFill/>
            <a:ln>
              <a:noFill/>
            </a:ln>
            <a:effectLst/>
          </c:spPr>
          <c:txPr>
            <a:bodyPr rot="-5400000" spcFirstLastPara="1" vertOverflow="ellipsis" vert="horz" wrap="square" anchor="ctr" anchorCtr="1"/>
            <a:lstStyle/>
            <a:p>
              <a:pPr>
                <a:defRPr sz="600" b="1"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4100208"/>
        <c:crosses val="autoZero"/>
        <c:crossBetween val="between"/>
      </c:valAx>
      <c:spPr>
        <a:noFill/>
        <a:ln>
          <a:noFill/>
        </a:ln>
        <a:effectLst/>
      </c:spPr>
    </c:plotArea>
    <c:legend>
      <c:legendPos val="b"/>
      <c:layout>
        <c:manualLayout>
          <c:xMode val="edge"/>
          <c:yMode val="edge"/>
          <c:x val="0.1399413931518674"/>
          <c:y val="0.16496064076660971"/>
          <c:w val="0.47361602829811306"/>
          <c:h val="5.089438122839565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Accuracy of Plot Distance</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5518455434586716E-2"/>
          <c:y val="0.14405455701517761"/>
          <c:w val="0.87439304749261115"/>
          <c:h val="0.50648716321687781"/>
        </c:manualLayout>
      </c:layout>
      <c:lineChart>
        <c:grouping val="standard"/>
        <c:varyColors val="0"/>
        <c:ser>
          <c:idx val="0"/>
          <c:order val="0"/>
          <c:tx>
            <c:strRef>
              <c:f>'Quality Model AHP-VIKOR'!$B$111</c:f>
              <c:strCache>
                <c:ptCount val="1"/>
                <c:pt idx="0">
                  <c:v>Plot Distance (Obtained)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'Quality Model AHP-VIKOR'!$A$112:$A$119</c:f>
              <c:strCache>
                <c:ptCount val="8"/>
                <c:pt idx="0">
                  <c:v>Relevant</c:v>
                </c:pt>
                <c:pt idx="1">
                  <c:v>Reliabilty of Content</c:v>
                </c:pt>
                <c:pt idx="2">
                  <c:v>Timely</c:v>
                </c:pt>
                <c:pt idx="3">
                  <c:v>Reliability</c:v>
                </c:pt>
                <c:pt idx="4">
                  <c:v>Accuracy</c:v>
                </c:pt>
                <c:pt idx="5">
                  <c:v>Appropriateness</c:v>
                </c:pt>
                <c:pt idx="6">
                  <c:v>User Friendly</c:v>
                </c:pt>
                <c:pt idx="7">
                  <c:v>Interactive Features</c:v>
                </c:pt>
              </c:strCache>
            </c:strRef>
          </c:cat>
          <c:val>
            <c:numRef>
              <c:f>'Quality Model AHP-VIKOR'!$B$112:$B$119</c:f>
              <c:numCache>
                <c:formatCode>General</c:formatCode>
                <c:ptCount val="8"/>
                <c:pt idx="0">
                  <c:v>0</c:v>
                </c:pt>
                <c:pt idx="1">
                  <c:v>0.14285714285714285</c:v>
                </c:pt>
                <c:pt idx="2">
                  <c:v>0.2857142857142857</c:v>
                </c:pt>
                <c:pt idx="3">
                  <c:v>0.42857142857142855</c:v>
                </c:pt>
                <c:pt idx="4">
                  <c:v>0.5714285714285714</c:v>
                </c:pt>
                <c:pt idx="5">
                  <c:v>0.71428571428571419</c:v>
                </c:pt>
                <c:pt idx="6">
                  <c:v>0.8571428571428571</c:v>
                </c:pt>
                <c:pt idx="7">
                  <c:v>1</c:v>
                </c:pt>
              </c:numCache>
            </c:numRef>
          </c:val>
          <c:smooth val="0"/>
          <c:extLst xmlns:c16r2="http://schemas.microsoft.com/office/drawing/2015/06/chart">
            <c:ext xmlns:c16="http://schemas.microsoft.com/office/drawing/2014/chart" uri="{C3380CC4-5D6E-409C-BE32-E72D297353CC}">
              <c16:uniqueId val="{00000000-92E9-4411-B934-0D5CBAABE956}"/>
            </c:ext>
          </c:extLst>
        </c:ser>
        <c:ser>
          <c:idx val="2"/>
          <c:order val="2"/>
          <c:tx>
            <c:strRef>
              <c:f>'Quality Model AHP-VIKOR'!$D$111</c:f>
              <c:strCache>
                <c:ptCount val="1"/>
                <c:pt idx="0">
                  <c:v>Cumulative Plot Distance (Ideal)</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'Quality Model AHP-VIKOR'!$A$112:$A$119</c:f>
              <c:strCache>
                <c:ptCount val="8"/>
                <c:pt idx="0">
                  <c:v>Relevant</c:v>
                </c:pt>
                <c:pt idx="1">
                  <c:v>Reliabilty of Content</c:v>
                </c:pt>
                <c:pt idx="2">
                  <c:v>Timely</c:v>
                </c:pt>
                <c:pt idx="3">
                  <c:v>Reliability</c:v>
                </c:pt>
                <c:pt idx="4">
                  <c:v>Accuracy</c:v>
                </c:pt>
                <c:pt idx="5">
                  <c:v>Appropriateness</c:v>
                </c:pt>
                <c:pt idx="6">
                  <c:v>User Friendly</c:v>
                </c:pt>
                <c:pt idx="7">
                  <c:v>Interactive Features</c:v>
                </c:pt>
              </c:strCache>
            </c:strRef>
          </c:cat>
          <c:val>
            <c:numRef>
              <c:f>'Quality Model AHP-VIKOR'!$D$112:$D$119</c:f>
              <c:numCache>
                <c:formatCode>General</c:formatCode>
                <c:ptCount val="8"/>
                <c:pt idx="0">
                  <c:v>0</c:v>
                </c:pt>
                <c:pt idx="1">
                  <c:v>8.1203274134925216E-2</c:v>
                </c:pt>
                <c:pt idx="2">
                  <c:v>0.17037026092609575</c:v>
                </c:pt>
                <c:pt idx="3" formatCode="0.000000000">
                  <c:v>0.26429479034307513</c:v>
                </c:pt>
                <c:pt idx="4">
                  <c:v>0.41333737182707381</c:v>
                </c:pt>
                <c:pt idx="5">
                  <c:v>0.58853166277592273</c:v>
                </c:pt>
                <c:pt idx="6">
                  <c:v>0.78063591501433172</c:v>
                </c:pt>
                <c:pt idx="7">
                  <c:v>1</c:v>
                </c:pt>
              </c:numCache>
            </c:numRef>
          </c:val>
          <c:smooth val="0"/>
          <c:extLst xmlns:c16r2="http://schemas.microsoft.com/office/drawing/2015/06/chart">
            <c:ext xmlns:c16="http://schemas.microsoft.com/office/drawing/2014/chart" uri="{C3380CC4-5D6E-409C-BE32-E72D297353CC}">
              <c16:uniqueId val="{00000002-92E9-4411-B934-0D5CBAABE956}"/>
            </c:ext>
          </c:extLst>
        </c:ser>
        <c:dLbls>
          <c:showLegendKey val="0"/>
          <c:showVal val="0"/>
          <c:showCatName val="0"/>
          <c:showSerName val="0"/>
          <c:showPercent val="0"/>
          <c:showBubbleSize val="0"/>
        </c:dLbls>
        <c:marker val="1"/>
        <c:smooth val="0"/>
        <c:axId val="1734107824"/>
        <c:axId val="1734097488"/>
        <c:extLst xmlns:c16r2="http://schemas.microsoft.com/office/drawing/2015/06/chart">
          <c:ext xmlns:c15="http://schemas.microsoft.com/office/drawing/2012/chart" uri="{02D57815-91ED-43cb-92C2-25804820EDAC}">
            <c15:filteredLineSeries>
              <c15:ser>
                <c:idx val="1"/>
                <c:order val="1"/>
                <c:tx>
                  <c:strRef>
                    <c:extLst xmlns:c16r2="http://schemas.microsoft.com/office/drawing/2015/06/chart">
                      <c:ext uri="{02D57815-91ED-43cb-92C2-25804820EDAC}">
                        <c15:formulaRef>
                          <c15:sqref>'Quality Model AHP-VIKOR'!$C$111</c15:sqref>
                        </c15:formulaRef>
                      </c:ext>
                    </c:extLst>
                    <c:strCache>
                      <c:ptCount val="1"/>
                      <c:pt idx="0">
                        <c:v>Plot Distance (Obtained)</c:v>
                      </c:pt>
                    </c:strCache>
                  </c:strRef>
                </c:tx>
                <c:spPr>
                  <a:ln w="28575" cap="rnd">
                    <a:solidFill>
                      <a:schemeClr val="accent4"/>
                    </a:solidFill>
                    <a:round/>
                  </a:ln>
                  <a:effectLst/>
                </c:spPr>
                <c:marker>
                  <c:symbol val="none"/>
                </c:marker>
                <c:cat>
                  <c:strRef>
                    <c:extLst xmlns:c16r2="http://schemas.microsoft.com/office/drawing/2015/06/chart">
                      <c:ext uri="{02D57815-91ED-43cb-92C2-25804820EDAC}">
                        <c15:formulaRef>
                          <c15:sqref>'Quality Model AHP-VIKOR'!$A$112:$A$119</c15:sqref>
                        </c15:formulaRef>
                      </c:ext>
                    </c:extLst>
                    <c:strCache>
                      <c:ptCount val="8"/>
                      <c:pt idx="0">
                        <c:v>Relevant</c:v>
                      </c:pt>
                      <c:pt idx="1">
                        <c:v>Reliabilty of Content</c:v>
                      </c:pt>
                      <c:pt idx="2">
                        <c:v>Timely</c:v>
                      </c:pt>
                      <c:pt idx="3">
                        <c:v>Reliability</c:v>
                      </c:pt>
                      <c:pt idx="4">
                        <c:v>Accuracy</c:v>
                      </c:pt>
                      <c:pt idx="5">
                        <c:v>Appropriateness</c:v>
                      </c:pt>
                      <c:pt idx="6">
                        <c:v>User Friendly</c:v>
                      </c:pt>
                      <c:pt idx="7">
                        <c:v>Interactive Features</c:v>
                      </c:pt>
                    </c:strCache>
                  </c:strRef>
                </c:cat>
                <c:val>
                  <c:numRef>
                    <c:extLst xmlns:c16r2="http://schemas.microsoft.com/office/drawing/2015/06/chart">
                      <c:ext uri="{02D57815-91ED-43cb-92C2-25804820EDAC}">
                        <c15:formulaRef>
                          <c15:sqref>'Quality Model AHP-VIKOR'!$C$112:$C$119</c15:sqref>
                        </c15:formulaRef>
                      </c:ext>
                    </c:extLst>
                    <c:numCache>
                      <c:formatCode>General</c:formatCode>
                      <c:ptCount val="8"/>
                      <c:pt idx="0">
                        <c:v>0</c:v>
                      </c:pt>
                      <c:pt idx="1">
                        <c:v>8.1203274134925216E-2</c:v>
                      </c:pt>
                      <c:pt idx="2">
                        <c:v>8.9166986791170535E-2</c:v>
                      </c:pt>
                      <c:pt idx="3">
                        <c:v>9.392452941697936E-2</c:v>
                      </c:pt>
                      <c:pt idx="4">
                        <c:v>0.14904258148399868</c:v>
                      </c:pt>
                      <c:pt idx="5">
                        <c:v>0.17519429094884897</c:v>
                      </c:pt>
                      <c:pt idx="6">
                        <c:v>0.19210425223840899</c:v>
                      </c:pt>
                      <c:pt idx="7">
                        <c:v>0.21936408498566834</c:v>
                      </c:pt>
                    </c:numCache>
                  </c:numRef>
                </c:val>
                <c:smooth val="0"/>
                <c:extLst xmlns:c16r2="http://schemas.microsoft.com/office/drawing/2015/06/chart">
                  <c:ext xmlns:c16="http://schemas.microsoft.com/office/drawing/2014/chart" uri="{C3380CC4-5D6E-409C-BE32-E72D297353CC}">
                    <c16:uniqueId val="{00000001-92E9-4411-B934-0D5CBAABE956}"/>
                  </c:ext>
                </c:extLst>
              </c15:ser>
            </c15:filteredLineSeries>
          </c:ext>
        </c:extLst>
      </c:lineChart>
      <c:catAx>
        <c:axId val="17341078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a:t>Sub criteria</a:t>
                </a:r>
              </a:p>
            </c:rich>
          </c:tx>
          <c:layout>
            <c:manualLayout>
              <c:xMode val="edge"/>
              <c:yMode val="edge"/>
              <c:x val="0.45064851880150308"/>
              <c:y val="0.9006313415790360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4097488"/>
        <c:crosses val="autoZero"/>
        <c:auto val="1"/>
        <c:lblAlgn val="ctr"/>
        <c:lblOffset val="100"/>
        <c:noMultiLvlLbl val="0"/>
      </c:catAx>
      <c:valAx>
        <c:axId val="17340974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a:t>Plot Distance</a:t>
                </a:r>
              </a:p>
            </c:rich>
          </c:tx>
          <c:layout>
            <c:manualLayout>
              <c:xMode val="edge"/>
              <c:yMode val="edge"/>
              <c:x val="6.6335228873953293E-3"/>
              <c:y val="0.2991081022188493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4107824"/>
        <c:crosses val="autoZero"/>
        <c:crossBetween val="between"/>
      </c:valAx>
      <c:spPr>
        <a:noFill/>
        <a:ln>
          <a:noFill/>
        </a:ln>
        <a:effectLst/>
      </c:spPr>
    </c:plotArea>
    <c:legend>
      <c:legendPos val="b"/>
      <c:layout>
        <c:manualLayout>
          <c:xMode val="edge"/>
          <c:yMode val="edge"/>
          <c:x val="8.4188048352521749E-2"/>
          <c:y val="0.13874282737357266"/>
          <c:w val="0.8803535950177922"/>
          <c:h val="6.285712854498685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smtClean="0"/>
              <a:t>Fig: </a:t>
            </a:r>
            <a:r>
              <a:rPr lang="en-IN" sz="1600" b="1" dirty="0"/>
              <a:t>Accuracy level using AHP</a:t>
            </a:r>
            <a:endParaRPr lang="en-IN" b="1" dirty="0"/>
          </a:p>
        </c:rich>
      </c:tx>
      <c:layout>
        <c:manualLayout>
          <c:xMode val="edge"/>
          <c:yMode val="edge"/>
          <c:x val="0.23392428790824352"/>
          <c:y val="0.89564257347420628"/>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'Quality Model AHP'!$M$12</c:f>
              <c:strCache>
                <c:ptCount val="1"/>
                <c:pt idx="0">
                  <c:v>Ideal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'Quality Model AHP'!$L$13:$L$20</c:f>
              <c:strCache>
                <c:ptCount val="8"/>
                <c:pt idx="0">
                  <c:v>Reliabilty of Content</c:v>
                </c:pt>
                <c:pt idx="1">
                  <c:v>Relevant</c:v>
                </c:pt>
                <c:pt idx="2">
                  <c:v>Timely</c:v>
                </c:pt>
                <c:pt idx="3">
                  <c:v>Accuracy</c:v>
                </c:pt>
                <c:pt idx="4">
                  <c:v>Reliability</c:v>
                </c:pt>
                <c:pt idx="5">
                  <c:v>User Friendly</c:v>
                </c:pt>
                <c:pt idx="6">
                  <c:v>Interactive Features</c:v>
                </c:pt>
                <c:pt idx="7">
                  <c:v>Appropriateness</c:v>
                </c:pt>
              </c:strCache>
            </c:strRef>
          </c:cat>
          <c:val>
            <c:numRef>
              <c:f>'Quality Model AHP'!$M$13:$M$20</c:f>
              <c:numCache>
                <c:formatCode>0.000</c:formatCode>
                <c:ptCount val="8"/>
                <c:pt idx="0">
                  <c:v>10.747046392747221</c:v>
                </c:pt>
                <c:pt idx="1">
                  <c:v>10.707679922444115</c:v>
                </c:pt>
                <c:pt idx="2">
                  <c:v>10.458358943857794</c:v>
                </c:pt>
                <c:pt idx="3">
                  <c:v>10.418992473554688</c:v>
                </c:pt>
                <c:pt idx="4">
                  <c:v>15.786114720625111</c:v>
                </c:pt>
                <c:pt idx="5">
                  <c:v>15.746149873231124</c:v>
                </c:pt>
                <c:pt idx="6">
                  <c:v>15.606272907352164</c:v>
                </c:pt>
                <c:pt idx="7">
                  <c:v>10.529384766187777</c:v>
                </c:pt>
              </c:numCache>
            </c:numRef>
          </c:val>
          <c:smooth val="0"/>
        </c:ser>
        <c:ser>
          <c:idx val="1"/>
          <c:order val="1"/>
          <c:tx>
            <c:strRef>
              <c:f>'Quality Model AHP'!$N$12</c:f>
              <c:strCache>
                <c:ptCount val="1"/>
                <c:pt idx="0">
                  <c:v>Obtained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'Quality Model AHP'!$L$13:$L$20</c:f>
              <c:strCache>
                <c:ptCount val="8"/>
                <c:pt idx="0">
                  <c:v>Reliabilty of Content</c:v>
                </c:pt>
                <c:pt idx="1">
                  <c:v>Relevant</c:v>
                </c:pt>
                <c:pt idx="2">
                  <c:v>Timely</c:v>
                </c:pt>
                <c:pt idx="3">
                  <c:v>Accuracy</c:v>
                </c:pt>
                <c:pt idx="4">
                  <c:v>Reliability</c:v>
                </c:pt>
                <c:pt idx="5">
                  <c:v>User Friendly</c:v>
                </c:pt>
                <c:pt idx="6">
                  <c:v>Interactive Features</c:v>
                </c:pt>
                <c:pt idx="7">
                  <c:v>Appropriateness</c:v>
                </c:pt>
              </c:strCache>
            </c:strRef>
          </c:cat>
          <c:val>
            <c:numRef>
              <c:f>'Quality Model AHP'!$N$13:$N$20</c:f>
              <c:numCache>
                <c:formatCode>0.000</c:formatCode>
                <c:ptCount val="8"/>
                <c:pt idx="0">
                  <c:v>12.877358490566039</c:v>
                </c:pt>
                <c:pt idx="1">
                  <c:v>12.830188679245284</c:v>
                </c:pt>
                <c:pt idx="2">
                  <c:v>12.531446540880504</c:v>
                </c:pt>
                <c:pt idx="3">
                  <c:v>12.484276729559749</c:v>
                </c:pt>
                <c:pt idx="4">
                  <c:v>12.421383647798741</c:v>
                </c:pt>
                <c:pt idx="5">
                  <c:v>12.389937106918239</c:v>
                </c:pt>
                <c:pt idx="6">
                  <c:v>12.279874213836479</c:v>
                </c:pt>
                <c:pt idx="7">
                  <c:v>12.185534591194969</c:v>
                </c:pt>
              </c:numCache>
            </c:numRef>
          </c:val>
          <c:smooth val="0"/>
        </c:ser>
        <c:dLbls>
          <c:dLblPos val="t"/>
          <c:showLegendKey val="0"/>
          <c:showVal val="0"/>
          <c:showCatName val="0"/>
          <c:showSerName val="0"/>
          <c:showPercent val="0"/>
          <c:showBubbleSize val="0"/>
        </c:dLbls>
        <c:marker val="1"/>
        <c:smooth val="0"/>
        <c:axId val="1761188208"/>
        <c:axId val="1761188752"/>
      </c:lineChart>
      <c:catAx>
        <c:axId val="1761188208"/>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sz="1200" b="1"/>
                  <a:t>Sub Criteria</a:t>
                </a:r>
              </a:p>
            </c:rich>
          </c:tx>
          <c:layout>
            <c:manualLayout>
              <c:xMode val="edge"/>
              <c:yMode val="edge"/>
              <c:x val="0.45261480852977987"/>
              <c:y val="0.8031666104720897"/>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61188752"/>
        <c:crosses val="autoZero"/>
        <c:auto val="1"/>
        <c:lblAlgn val="ctr"/>
        <c:lblOffset val="100"/>
        <c:noMultiLvlLbl val="0"/>
      </c:catAx>
      <c:valAx>
        <c:axId val="1761188752"/>
        <c:scaling>
          <c:orientation val="minMax"/>
          <c:max val="1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sz="1200" b="1"/>
                  <a:t>Criteria Weightage</a:t>
                </a:r>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1188208"/>
        <c:crosses val="autoZero"/>
        <c:crossBetween val="between"/>
      </c:valAx>
      <c:spPr>
        <a:noFill/>
        <a:ln>
          <a:noFill/>
        </a:ln>
        <a:effectLst/>
      </c:spPr>
    </c:plotArea>
    <c:legend>
      <c:legendPos val="b"/>
      <c:layout>
        <c:manualLayout>
          <c:xMode val="edge"/>
          <c:yMode val="edge"/>
          <c:x val="0.24721438613259591"/>
          <c:y val="6.3306230965238575E-2"/>
          <c:w val="0.51539211637830373"/>
          <c:h val="5.92292683466081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Fig. Accuracy </a:t>
            </a:r>
            <a:r>
              <a:rPr lang="en-US" dirty="0"/>
              <a:t>Level</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'Accuracy level'!$E$1</c:f>
              <c:strCache>
                <c:ptCount val="1"/>
                <c:pt idx="0">
                  <c:v>Accuracy Level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1"/>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'Accuracy level'!$D$2:$D$4</c:f>
              <c:strCache>
                <c:ptCount val="3"/>
                <c:pt idx="0">
                  <c:v>AHP</c:v>
                </c:pt>
                <c:pt idx="1">
                  <c:v>VIKOR</c:v>
                </c:pt>
                <c:pt idx="2">
                  <c:v>AHP-VIKOR</c:v>
                </c:pt>
              </c:strCache>
            </c:strRef>
          </c:cat>
          <c:val>
            <c:numRef>
              <c:f>'Accuracy level'!$E$2:$E$4</c:f>
              <c:numCache>
                <c:formatCode>0.000</c:formatCode>
                <c:ptCount val="3"/>
                <c:pt idx="0">
                  <c:v>3.8839999999999999</c:v>
                </c:pt>
                <c:pt idx="1">
                  <c:v>18.584335686198429</c:v>
                </c:pt>
                <c:pt idx="2">
                  <c:v>21.271901827849295</c:v>
                </c:pt>
              </c:numCache>
            </c:numRef>
          </c:val>
          <c:smooth val="0"/>
        </c:ser>
        <c:dLbls>
          <c:dLblPos val="t"/>
          <c:showLegendKey val="0"/>
          <c:showVal val="1"/>
          <c:showCatName val="0"/>
          <c:showSerName val="0"/>
          <c:showPercent val="0"/>
          <c:showBubbleSize val="0"/>
        </c:dLbls>
        <c:marker val="1"/>
        <c:smooth val="0"/>
        <c:axId val="1768666976"/>
        <c:axId val="1768671872"/>
      </c:lineChart>
      <c:catAx>
        <c:axId val="1768666976"/>
        <c:scaling>
          <c:orientation val="minMax"/>
        </c:scaling>
        <c:delete val="0"/>
        <c:axPos val="b"/>
        <c:title>
          <c:tx>
            <c:rich>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IN" sz="1050" b="1" dirty="0" smtClean="0"/>
                  <a:t>METHODOLOGIES</a:t>
                </a:r>
                <a:endParaRPr lang="en-IN" sz="1050" b="1" dirty="0"/>
              </a:p>
            </c:rich>
          </c:tx>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8671872"/>
        <c:crosses val="autoZero"/>
        <c:auto val="1"/>
        <c:lblAlgn val="ctr"/>
        <c:lblOffset val="100"/>
        <c:noMultiLvlLbl val="0"/>
      </c:catAx>
      <c:valAx>
        <c:axId val="1768671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IN" sz="1050" b="1" dirty="0" smtClean="0"/>
                  <a:t>EFFECIENCY</a:t>
                </a:r>
                <a:r>
                  <a:rPr lang="en-IN" sz="1050" b="1" baseline="0" dirty="0" smtClean="0"/>
                  <a:t> LEVEL</a:t>
                </a:r>
                <a:endParaRPr lang="en-IN" sz="1050" b="1" dirty="0"/>
              </a:p>
            </c:rich>
          </c:tx>
          <c:layout/>
          <c:overlay val="0"/>
          <c:spPr>
            <a:noFill/>
            <a:ln>
              <a:noFill/>
            </a:ln>
            <a:effectLst/>
          </c:spPr>
          <c:txPr>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86669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1"/>
              <a:t>VIKOR</a:t>
            </a:r>
            <a:r>
              <a:rPr lang="en-IN" sz="1800" b="1" baseline="0"/>
              <a:t> vs AHP-VIKOR</a:t>
            </a:r>
            <a:endParaRPr lang="en-IN" sz="1800" b="1"/>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'Accuracy level'!$P$8</c:f>
              <c:strCache>
                <c:ptCount val="1"/>
                <c:pt idx="0">
                  <c:v>AHP-VIKOR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'Accuracy level'!$O$9:$O$16</c:f>
              <c:strCache>
                <c:ptCount val="8"/>
                <c:pt idx="0">
                  <c:v>Reliabilty of Content</c:v>
                </c:pt>
                <c:pt idx="1">
                  <c:v>Relevant</c:v>
                </c:pt>
                <c:pt idx="2">
                  <c:v>Timely</c:v>
                </c:pt>
                <c:pt idx="3">
                  <c:v>Accuracy</c:v>
                </c:pt>
                <c:pt idx="4">
                  <c:v>Reliability</c:v>
                </c:pt>
                <c:pt idx="5">
                  <c:v>User Friendly</c:v>
                </c:pt>
                <c:pt idx="6">
                  <c:v>Interactive Features</c:v>
                </c:pt>
                <c:pt idx="7">
                  <c:v>Appropriateness</c:v>
                </c:pt>
              </c:strCache>
            </c:strRef>
          </c:cat>
          <c:val>
            <c:numRef>
              <c:f>'Accuracy level'!$P$9:$P$16</c:f>
              <c:numCache>
                <c:formatCode>0.000</c:formatCode>
                <c:ptCount val="8"/>
                <c:pt idx="0">
                  <c:v>0.24087336244541438</c:v>
                </c:pt>
                <c:pt idx="1">
                  <c:v>0</c:v>
                </c:pt>
                <c:pt idx="2">
                  <c:v>0.2193603976801986</c:v>
                </c:pt>
                <c:pt idx="3">
                  <c:v>0.13123568773234198</c:v>
                </c:pt>
                <c:pt idx="4">
                  <c:v>0.20824917413874475</c:v>
                </c:pt>
                <c:pt idx="5">
                  <c:v>0.10181818181818181</c:v>
                </c:pt>
                <c:pt idx="6">
                  <c:v>8.9165487977369118E-2</c:v>
                </c:pt>
                <c:pt idx="7">
                  <c:v>0.11164579380139152</c:v>
                </c:pt>
              </c:numCache>
            </c:numRef>
          </c:val>
          <c:smooth val="0"/>
        </c:ser>
        <c:ser>
          <c:idx val="1"/>
          <c:order val="1"/>
          <c:tx>
            <c:strRef>
              <c:f>'Accuracy level'!$Q$8</c:f>
              <c:strCache>
                <c:ptCount val="1"/>
                <c:pt idx="0">
                  <c:v>VIKOR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'Accuracy level'!$O$9:$O$16</c:f>
              <c:strCache>
                <c:ptCount val="8"/>
                <c:pt idx="0">
                  <c:v>Reliabilty of Content</c:v>
                </c:pt>
                <c:pt idx="1">
                  <c:v>Relevant</c:v>
                </c:pt>
                <c:pt idx="2">
                  <c:v>Timely</c:v>
                </c:pt>
                <c:pt idx="3">
                  <c:v>Accuracy</c:v>
                </c:pt>
                <c:pt idx="4">
                  <c:v>Reliability</c:v>
                </c:pt>
                <c:pt idx="5">
                  <c:v>User Friendly</c:v>
                </c:pt>
                <c:pt idx="6">
                  <c:v>Interactive Features</c:v>
                </c:pt>
                <c:pt idx="7">
                  <c:v>Appropriateness</c:v>
                </c:pt>
              </c:strCache>
            </c:strRef>
          </c:cat>
          <c:val>
            <c:numRef>
              <c:f>'Accuracy level'!$Q$9:$Q$16</c:f>
              <c:numCache>
                <c:formatCode>0.000</c:formatCode>
                <c:ptCount val="8"/>
                <c:pt idx="0">
                  <c:v>0.20461892697888481</c:v>
                </c:pt>
                <c:pt idx="1">
                  <c:v>0.66384134915677606</c:v>
                </c:pt>
                <c:pt idx="2">
                  <c:v>0.41331926799169244</c:v>
                </c:pt>
                <c:pt idx="3">
                  <c:v>0.1114323947271019</c:v>
                </c:pt>
                <c:pt idx="4">
                  <c:v>0.17159306482560063</c:v>
                </c:pt>
                <c:pt idx="5">
                  <c:v>0.13566424557364598</c:v>
                </c:pt>
                <c:pt idx="6">
                  <c:v>0.38903885480572586</c:v>
                </c:pt>
                <c:pt idx="7">
                  <c:v>0.19295499355149712</c:v>
                </c:pt>
              </c:numCache>
            </c:numRef>
          </c:val>
          <c:smooth val="0"/>
        </c:ser>
        <c:dLbls>
          <c:showLegendKey val="0"/>
          <c:showVal val="0"/>
          <c:showCatName val="0"/>
          <c:showSerName val="0"/>
          <c:showPercent val="0"/>
          <c:showBubbleSize val="0"/>
        </c:dLbls>
        <c:marker val="1"/>
        <c:smooth val="0"/>
        <c:axId val="1761176784"/>
        <c:axId val="1761180048"/>
      </c:lineChart>
      <c:catAx>
        <c:axId val="17611767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Accepted Sub-Criteria</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1180048"/>
        <c:crosses val="autoZero"/>
        <c:auto val="1"/>
        <c:lblAlgn val="ctr"/>
        <c:lblOffset val="100"/>
        <c:noMultiLvlLbl val="0"/>
      </c:catAx>
      <c:valAx>
        <c:axId val="1761180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Normalized</a:t>
                </a:r>
                <a:r>
                  <a:rPr lang="en-IN" sz="1100" b="1" baseline="0"/>
                  <a:t> Qj value</a:t>
                </a:r>
                <a:endParaRPr lang="en-IN" sz="1100" b="1"/>
              </a:p>
            </c:rich>
          </c:tx>
          <c:layout>
            <c:manualLayout>
              <c:xMode val="edge"/>
              <c:yMode val="edge"/>
              <c:x val="1.2759172790344019E-2"/>
              <c:y val="0.2324696752680149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117678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70231A-D870-41C5-8641-7AB63332EF02}" type="datetimeFigureOut">
              <a:rPr lang="en-IN" smtClean="0"/>
              <a:t>01-07-2022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Multiple-criteria decisionmaking</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C1CD22-F6FD-4121-BCDE-BDFC66934D5C}" type="slidenum">
              <a:rPr lang="en-IN" smtClean="0"/>
              <a:t>‹#›</a:t>
            </a:fld>
            <a:endParaRPr lang="en-IN"/>
          </a:p>
        </p:txBody>
      </p:sp>
    </p:spTree>
    <p:extLst>
      <p:ext uri="{BB962C8B-B14F-4D97-AF65-F5344CB8AC3E}">
        <p14:creationId xmlns:p14="http://schemas.microsoft.com/office/powerpoint/2010/main" val="353199624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913842-01DD-4B0B-81A2-78C1F7A1150C}" type="datetimeFigureOut">
              <a:rPr lang="en-IN" smtClean="0"/>
              <a:t>01-07-2022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Multiple-criteria decisionmaking</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1DC7A-A664-41BF-B30A-A35C917F27A9}" type="slidenum">
              <a:rPr lang="en-IN" smtClean="0"/>
              <a:t>‹#›</a:t>
            </a:fld>
            <a:endParaRPr lang="en-IN"/>
          </a:p>
        </p:txBody>
      </p:sp>
    </p:spTree>
    <p:extLst>
      <p:ext uri="{BB962C8B-B14F-4D97-AF65-F5344CB8AC3E}">
        <p14:creationId xmlns:p14="http://schemas.microsoft.com/office/powerpoint/2010/main" val="147501708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CE1DC7A-A664-41BF-B30A-A35C917F27A9}" type="slidenum">
              <a:rPr lang="en-IN" smtClean="0"/>
              <a:t>3</a:t>
            </a:fld>
            <a:endParaRPr lang="en-IN"/>
          </a:p>
        </p:txBody>
      </p:sp>
      <p:sp>
        <p:nvSpPr>
          <p:cNvPr id="5" name="Footer Placeholder 4"/>
          <p:cNvSpPr>
            <a:spLocks noGrp="1"/>
          </p:cNvSpPr>
          <p:nvPr>
            <p:ph type="ftr" sz="quarter" idx="11"/>
          </p:nvPr>
        </p:nvSpPr>
        <p:spPr/>
        <p:txBody>
          <a:bodyPr/>
          <a:lstStyle/>
          <a:p>
            <a:r>
              <a:rPr lang="en-IN" smtClean="0"/>
              <a:t>Multiple-criteria decisionmaking</a:t>
            </a:r>
            <a:endParaRPr lang="en-IN"/>
          </a:p>
        </p:txBody>
      </p:sp>
    </p:spTree>
    <p:extLst>
      <p:ext uri="{BB962C8B-B14F-4D97-AF65-F5344CB8AC3E}">
        <p14:creationId xmlns:p14="http://schemas.microsoft.com/office/powerpoint/2010/main" val="2259434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752746-B82A-4992-8F9C-A3D0B784E414}"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3040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A58679-99DB-49B7-8154-86AB2701BBC3}"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11444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A58679-99DB-49B7-8154-86AB2701BBC3}"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21523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A58679-99DB-49B7-8154-86AB2701BBC3}"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17303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A58679-99DB-49B7-8154-86AB2701BBC3}"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00042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A58679-99DB-49B7-8154-86AB2701BBC3}"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99770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FE4D7A-8D65-4FF9-92B1-BA0490F56D82}"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735337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341018-E7B5-4DBD-8336-C0D6F503DC91}"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009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BA4E96-4DE8-479C-87EF-427A67092AE9}"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24935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411C74-DC5E-423C-8E74-E3DC932E8DFF}" type="datetime1">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7023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80A978-F936-44B1-85BD-BB3E1869BCEE}" type="datetime1">
              <a:rPr lang="en-US" smtClean="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764248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C4D2A9-4577-46B6-8308-C91334C80A83}" type="datetime1">
              <a:rPr lang="en-US" smtClean="0"/>
              <a:t>7/1/2022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0523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B81732-ADDC-4BA7-BE83-163680D3347D}" type="datetime1">
              <a:rPr lang="en-US" smtClean="0"/>
              <a:t>7/1/2022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19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B2D0A-EBB6-40F8-87DA-4135B013EBC4}" type="datetime1">
              <a:rPr lang="en-US" smtClean="0"/>
              <a:t>7/1/2022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372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ADC085-B6D1-4019-829B-198ABFFEA0C2}" type="datetime1">
              <a:rPr lang="en-US" smtClean="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69792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7F600DE-90C8-4D73-BE8D-E510BE0BB6BD}" type="datetime1">
              <a:rPr lang="en-US" smtClean="0"/>
              <a:t>7/1/2022</a:t>
            </a:fld>
            <a:endParaRPr lang="en-US" dirty="0"/>
          </a:p>
        </p:txBody>
      </p:sp>
    </p:spTree>
    <p:extLst>
      <p:ext uri="{BB962C8B-B14F-4D97-AF65-F5344CB8AC3E}">
        <p14:creationId xmlns:p14="http://schemas.microsoft.com/office/powerpoint/2010/main" val="3552179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A58679-99DB-49B7-8154-86AB2701BBC3}" type="datetime1">
              <a:rPr lang="en-US" smtClean="0"/>
              <a:t>7/1/2022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1050416"/>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725" y="1694326"/>
            <a:ext cx="7046259" cy="927850"/>
          </a:xfrm>
        </p:spPr>
        <p:txBody>
          <a:bodyPr anchor="t">
            <a:normAutofit fontScale="90000"/>
          </a:bodyPr>
          <a:lstStyle/>
          <a:p>
            <a:pPr algn="ctr"/>
            <a:r>
              <a:rPr lang="en-IN" sz="2800" dirty="0">
                <a:solidFill>
                  <a:schemeClr val="accent2">
                    <a:lumMod val="50000"/>
                  </a:schemeClr>
                </a:solidFill>
                <a:latin typeface="Algerian" panose="04020705040A02060702" pitchFamily="82" charset="0"/>
              </a:rPr>
              <a:t>An Optimized Model Using </a:t>
            </a:r>
            <a:r>
              <a:rPr lang="en-IN" sz="2800" dirty="0" smtClean="0">
                <a:solidFill>
                  <a:schemeClr val="accent2">
                    <a:lumMod val="50000"/>
                  </a:schemeClr>
                </a:solidFill>
                <a:latin typeface="Algerian" panose="04020705040A02060702" pitchFamily="82" charset="0"/>
              </a:rPr>
              <a:t>AHP-VIKOR</a:t>
            </a:r>
            <a:br>
              <a:rPr lang="en-IN" sz="2800" dirty="0" smtClean="0">
                <a:solidFill>
                  <a:schemeClr val="accent2">
                    <a:lumMod val="50000"/>
                  </a:schemeClr>
                </a:solidFill>
                <a:latin typeface="Algerian" panose="04020705040A02060702" pitchFamily="82" charset="0"/>
              </a:rPr>
            </a:br>
            <a:r>
              <a:rPr lang="en-IN" sz="2800" dirty="0" smtClean="0">
                <a:solidFill>
                  <a:schemeClr val="accent2">
                    <a:lumMod val="50000"/>
                  </a:schemeClr>
                </a:solidFill>
                <a:latin typeface="Algerian" panose="04020705040A02060702" pitchFamily="82" charset="0"/>
              </a:rPr>
              <a:t> </a:t>
            </a:r>
            <a:r>
              <a:rPr lang="en-IN" sz="2800" dirty="0">
                <a:solidFill>
                  <a:schemeClr val="accent2">
                    <a:lumMod val="50000"/>
                  </a:schemeClr>
                </a:solidFill>
                <a:latin typeface="Algerian" panose="04020705040A02060702" pitchFamily="82" charset="0"/>
              </a:rPr>
              <a:t>in </a:t>
            </a:r>
            <a:r>
              <a:rPr lang="en-IN" sz="2800" dirty="0" smtClean="0">
                <a:solidFill>
                  <a:schemeClr val="accent2">
                    <a:lumMod val="50000"/>
                  </a:schemeClr>
                </a:solidFill>
                <a:latin typeface="Algerian" panose="04020705040A02060702" pitchFamily="82" charset="0"/>
              </a:rPr>
              <a:t>the Web-Service </a:t>
            </a:r>
            <a:r>
              <a:rPr lang="en-IN" sz="2800" dirty="0">
                <a:solidFill>
                  <a:schemeClr val="accent2">
                    <a:lumMod val="50000"/>
                  </a:schemeClr>
                </a:solidFill>
                <a:latin typeface="Algerian" panose="04020705040A02060702" pitchFamily="82" charset="0"/>
              </a:rPr>
              <a:t>Based E-Learning</a:t>
            </a:r>
          </a:p>
        </p:txBody>
      </p:sp>
      <p:sp>
        <p:nvSpPr>
          <p:cNvPr id="3" name="Subtitle 2"/>
          <p:cNvSpPr>
            <a:spLocks noGrp="1"/>
          </p:cNvSpPr>
          <p:nvPr>
            <p:ph type="subTitle" idx="1"/>
          </p:nvPr>
        </p:nvSpPr>
        <p:spPr>
          <a:xfrm>
            <a:off x="3455896" y="3442452"/>
            <a:ext cx="2689410" cy="658902"/>
          </a:xfrm>
        </p:spPr>
        <p:txBody>
          <a:bodyPr>
            <a:normAutofit lnSpcReduction="10000"/>
          </a:bodyPr>
          <a:lstStyle/>
          <a:p>
            <a:pPr algn="ctr">
              <a:spcBef>
                <a:spcPts val="600"/>
              </a:spcBef>
            </a:pPr>
            <a:r>
              <a:rPr lang="en-IN" sz="1500" i="1" dirty="0" smtClean="0">
                <a:solidFill>
                  <a:schemeClr val="accent2">
                    <a:lumMod val="50000"/>
                  </a:schemeClr>
                </a:solidFill>
                <a:ea typeface="Adobe Song Std L" panose="02020300000000000000" pitchFamily="18" charset="-128"/>
                <a:cs typeface="Times New Roman" pitchFamily="18" charset="0"/>
              </a:rPr>
              <a:t>Supervisor</a:t>
            </a:r>
            <a:endParaRPr lang="en-IN" sz="2000" i="1" dirty="0" smtClean="0">
              <a:solidFill>
                <a:schemeClr val="accent2">
                  <a:lumMod val="50000"/>
                </a:schemeClr>
              </a:solidFill>
              <a:ea typeface="Adobe Song Std L" panose="02020300000000000000" pitchFamily="18" charset="-128"/>
              <a:cs typeface="Times New Roman" pitchFamily="18" charset="0"/>
            </a:endParaRPr>
          </a:p>
          <a:p>
            <a:pPr algn="ctr">
              <a:spcBef>
                <a:spcPts val="600"/>
              </a:spcBef>
            </a:pPr>
            <a:r>
              <a:rPr lang="en-IN" sz="1900" b="1" dirty="0" smtClean="0">
                <a:solidFill>
                  <a:schemeClr val="accent1">
                    <a:lumMod val="50000"/>
                  </a:schemeClr>
                </a:solidFill>
                <a:latin typeface="Adobe Song Std L" panose="02020300000000000000" pitchFamily="18" charset="-128"/>
                <a:ea typeface="Adobe Song Std L" panose="02020300000000000000" pitchFamily="18" charset="-128"/>
                <a:cs typeface="Times New Roman" pitchFamily="18" charset="0"/>
              </a:rPr>
              <a:t>Mr. Joydeep Mukherjee</a:t>
            </a:r>
            <a:endParaRPr lang="en-IN" sz="1700" b="1" dirty="0">
              <a:solidFill>
                <a:schemeClr val="accent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9662" y="275660"/>
            <a:ext cx="1156447" cy="1143001"/>
          </a:xfrm>
          <a:prstGeom prst="rect">
            <a:avLst/>
          </a:prstGeom>
        </p:spPr>
      </p:pic>
      <p:sp>
        <p:nvSpPr>
          <p:cNvPr id="5" name="Title 1"/>
          <p:cNvSpPr txBox="1">
            <a:spLocks/>
          </p:cNvSpPr>
          <p:nvPr/>
        </p:nvSpPr>
        <p:spPr>
          <a:xfrm>
            <a:off x="2596273" y="524435"/>
            <a:ext cx="4476873" cy="779923"/>
          </a:xfrm>
          <a:prstGeom prst="rect">
            <a:avLst/>
          </a:prstGeom>
        </p:spPr>
        <p:txBody>
          <a:bodyPr vert="horz" lIns="91440" tIns="45720" rIns="91440" bIns="45720" rtlCol="0" anchor="t">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1" dirty="0">
                <a:solidFill>
                  <a:schemeClr val="accent2">
                    <a:lumMod val="50000"/>
                  </a:schemeClr>
                </a:solidFill>
                <a:latin typeface="Adobe Song Std L" panose="02020300000000000000" pitchFamily="18" charset="-128"/>
                <a:ea typeface="Adobe Song Std L" panose="02020300000000000000" pitchFamily="18" charset="-128"/>
                <a:cs typeface="Times New Roman" pitchFamily="18" charset="0"/>
              </a:rPr>
              <a:t>School Of Education Technology</a:t>
            </a:r>
          </a:p>
          <a:p>
            <a:pPr algn="ctr"/>
            <a:r>
              <a:rPr lang="en-US" sz="2000" b="1" dirty="0" smtClean="0">
                <a:solidFill>
                  <a:schemeClr val="accent2">
                    <a:lumMod val="50000"/>
                  </a:schemeClr>
                </a:solidFill>
                <a:latin typeface="Adobe Song Std L" panose="02020300000000000000" pitchFamily="18" charset="-128"/>
                <a:ea typeface="Adobe Song Std L" panose="02020300000000000000" pitchFamily="18" charset="-128"/>
                <a:cs typeface="Times New Roman" pitchFamily="18" charset="0"/>
              </a:rPr>
              <a:t>Jadavpur University, Kolkata-700032</a:t>
            </a:r>
            <a:endParaRPr lang="en-IN" sz="2000" b="1" dirty="0">
              <a:solidFill>
                <a:schemeClr val="accent2">
                  <a:lumMod val="50000"/>
                </a:schemeClr>
              </a:solidFill>
              <a:latin typeface="Adobe Song Std L" panose="02020300000000000000" pitchFamily="18" charset="-128"/>
              <a:ea typeface="Adobe Song Std L" panose="02020300000000000000" pitchFamily="18" charset="-128"/>
              <a:cs typeface="Times New Roman" pitchFamily="18" charset="0"/>
            </a:endParaRPr>
          </a:p>
        </p:txBody>
      </p:sp>
      <p:sp>
        <p:nvSpPr>
          <p:cNvPr id="8" name="Subtitle 2"/>
          <p:cNvSpPr txBox="1">
            <a:spLocks/>
          </p:cNvSpPr>
          <p:nvPr/>
        </p:nvSpPr>
        <p:spPr>
          <a:xfrm>
            <a:off x="3232772" y="2909047"/>
            <a:ext cx="3194922" cy="43927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IN" sz="2000" b="1" dirty="0" smtClean="0">
                <a:solidFill>
                  <a:schemeClr val="accent2">
                    <a:lumMod val="50000"/>
                  </a:schemeClr>
                </a:solidFill>
                <a:latin typeface="Adobe Song Std L" panose="02020300000000000000" pitchFamily="18" charset="-128"/>
                <a:ea typeface="Adobe Song Std L" panose="02020300000000000000" pitchFamily="18" charset="-128"/>
                <a:cs typeface="Times New Roman" pitchFamily="18" charset="0"/>
              </a:rPr>
              <a:t>M. Tech Thesis Presentation</a:t>
            </a:r>
            <a:endParaRPr lang="en-IN" b="1" dirty="0"/>
          </a:p>
        </p:txBody>
      </p:sp>
      <p:sp>
        <p:nvSpPr>
          <p:cNvPr id="9" name="Subtitle 2"/>
          <p:cNvSpPr txBox="1">
            <a:spLocks/>
          </p:cNvSpPr>
          <p:nvPr/>
        </p:nvSpPr>
        <p:spPr>
          <a:xfrm>
            <a:off x="2191872" y="4397189"/>
            <a:ext cx="5230899" cy="236668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spcBef>
                <a:spcPts val="600"/>
              </a:spcBef>
            </a:pPr>
            <a:r>
              <a:rPr lang="en-IN" sz="1400" i="1" dirty="0" smtClean="0">
                <a:solidFill>
                  <a:schemeClr val="accent2">
                    <a:lumMod val="50000"/>
                  </a:schemeClr>
                </a:solidFill>
                <a:ea typeface="Adobe Song Std L" panose="02020300000000000000" pitchFamily="18" charset="-128"/>
                <a:cs typeface="Times New Roman" pitchFamily="18" charset="0"/>
              </a:rPr>
              <a:t>Presented By</a:t>
            </a:r>
            <a:endParaRPr lang="en-IN" sz="2000" i="1" dirty="0" smtClean="0">
              <a:solidFill>
                <a:schemeClr val="accent2">
                  <a:lumMod val="50000"/>
                </a:schemeClr>
              </a:solidFill>
              <a:ea typeface="Adobe Song Std L" panose="02020300000000000000" pitchFamily="18" charset="-128"/>
              <a:cs typeface="Times New Roman" pitchFamily="18" charset="0"/>
            </a:endParaRPr>
          </a:p>
          <a:p>
            <a:pPr algn="ctr">
              <a:spcBef>
                <a:spcPts val="600"/>
              </a:spcBef>
            </a:pPr>
            <a:r>
              <a:rPr lang="en-IN" sz="2000" b="1" dirty="0" smtClean="0">
                <a:solidFill>
                  <a:schemeClr val="accent1">
                    <a:lumMod val="50000"/>
                  </a:schemeClr>
                </a:solidFill>
                <a:latin typeface="Adobe Song Std L" panose="02020300000000000000" pitchFamily="18" charset="-128"/>
                <a:ea typeface="Adobe Song Std L" panose="02020300000000000000" pitchFamily="18" charset="-128"/>
                <a:cs typeface="Times New Roman" pitchFamily="18" charset="0"/>
              </a:rPr>
              <a:t>Avirup Saha</a:t>
            </a:r>
          </a:p>
          <a:p>
            <a:pPr algn="ctr">
              <a:spcBef>
                <a:spcPts val="600"/>
              </a:spcBef>
            </a:pPr>
            <a:endParaRPr lang="en-IN" b="1" dirty="0" smtClean="0">
              <a:solidFill>
                <a:schemeClr val="accent1">
                  <a:lumMod val="50000"/>
                </a:schemeClr>
              </a:solidFill>
              <a:latin typeface="Adobe Song Std L" panose="02020300000000000000" pitchFamily="18" charset="-128"/>
              <a:ea typeface="Adobe Song Std L" panose="02020300000000000000" pitchFamily="18" charset="-128"/>
              <a:cs typeface="Times New Roman" pitchFamily="18" charset="0"/>
            </a:endParaRPr>
          </a:p>
          <a:p>
            <a:pPr algn="ctr">
              <a:spcBef>
                <a:spcPts val="600"/>
              </a:spcBef>
            </a:pPr>
            <a:r>
              <a:rPr lang="en-IN" b="1" dirty="0" smtClean="0">
                <a:solidFill>
                  <a:schemeClr val="accent2">
                    <a:lumMod val="50000"/>
                  </a:schemeClr>
                </a:solidFill>
                <a:latin typeface="Adobe Song Std L" panose="02020300000000000000" pitchFamily="18" charset="-128"/>
                <a:ea typeface="Adobe Song Std L" panose="02020300000000000000" pitchFamily="18" charset="-128"/>
                <a:cs typeface="Times New Roman" pitchFamily="18" charset="0"/>
              </a:rPr>
              <a:t>Class Roll No.: </a:t>
            </a:r>
            <a:r>
              <a:rPr lang="en-IN" b="1" dirty="0" smtClean="0">
                <a:solidFill>
                  <a:schemeClr val="accent1">
                    <a:lumMod val="50000"/>
                  </a:schemeClr>
                </a:solidFill>
                <a:latin typeface="Adobe Song Std L" panose="02020300000000000000" pitchFamily="18" charset="-128"/>
                <a:ea typeface="Adobe Song Std L" panose="02020300000000000000" pitchFamily="18" charset="-128"/>
                <a:cs typeface="Times New Roman" pitchFamily="18" charset="0"/>
              </a:rPr>
              <a:t>002030402005</a:t>
            </a:r>
          </a:p>
          <a:p>
            <a:pPr algn="ctr">
              <a:spcBef>
                <a:spcPts val="600"/>
              </a:spcBef>
            </a:pPr>
            <a:r>
              <a:rPr lang="en-IN" b="1" dirty="0" smtClean="0">
                <a:solidFill>
                  <a:schemeClr val="accent2">
                    <a:lumMod val="50000"/>
                  </a:schemeClr>
                </a:solidFill>
                <a:latin typeface="Adobe Song Std L" panose="02020300000000000000" pitchFamily="18" charset="-128"/>
                <a:ea typeface="Adobe Song Std L" panose="02020300000000000000" pitchFamily="18" charset="-128"/>
                <a:cs typeface="Times New Roman" pitchFamily="18" charset="0"/>
              </a:rPr>
              <a:t>Examination Roll No.: </a:t>
            </a:r>
            <a:r>
              <a:rPr lang="en-IN" b="1" dirty="0" smtClean="0">
                <a:solidFill>
                  <a:schemeClr val="accent1">
                    <a:lumMod val="50000"/>
                  </a:schemeClr>
                </a:solidFill>
                <a:latin typeface="Adobe Song Std L" panose="02020300000000000000" pitchFamily="18" charset="-128"/>
                <a:ea typeface="Adobe Song Std L" panose="02020300000000000000" pitchFamily="18" charset="-128"/>
                <a:cs typeface="Times New Roman" pitchFamily="18" charset="0"/>
              </a:rPr>
              <a:t>M4CWE22005</a:t>
            </a:r>
          </a:p>
          <a:p>
            <a:pPr algn="ctr">
              <a:spcBef>
                <a:spcPts val="600"/>
              </a:spcBef>
            </a:pPr>
            <a:r>
              <a:rPr lang="en-IN" b="1" dirty="0" smtClean="0">
                <a:solidFill>
                  <a:schemeClr val="accent2">
                    <a:lumMod val="50000"/>
                  </a:schemeClr>
                </a:solidFill>
                <a:latin typeface="Adobe Song Std L" panose="02020300000000000000" pitchFamily="18" charset="-128"/>
                <a:ea typeface="Adobe Song Std L" panose="02020300000000000000" pitchFamily="18" charset="-128"/>
                <a:cs typeface="Times New Roman" pitchFamily="18" charset="0"/>
              </a:rPr>
              <a:t>University Registration Roll No.: </a:t>
            </a:r>
            <a:r>
              <a:rPr lang="en-IN" b="1" dirty="0" smtClean="0">
                <a:solidFill>
                  <a:schemeClr val="accent1">
                    <a:lumMod val="50000"/>
                  </a:schemeClr>
                </a:solidFill>
                <a:latin typeface="Adobe Song Std L" panose="02020300000000000000" pitchFamily="18" charset="-128"/>
                <a:ea typeface="Adobe Song Std L" panose="02020300000000000000" pitchFamily="18" charset="-128"/>
                <a:cs typeface="Times New Roman" pitchFamily="18" charset="0"/>
              </a:rPr>
              <a:t>154487 of 2020-21</a:t>
            </a:r>
          </a:p>
          <a:p>
            <a:pPr algn="ctr">
              <a:spcBef>
                <a:spcPts val="600"/>
              </a:spcBef>
            </a:pPr>
            <a:endParaRPr lang="en-IN" b="1" dirty="0" smtClean="0">
              <a:solidFill>
                <a:schemeClr val="accent1">
                  <a:lumMod val="50000"/>
                </a:schemeClr>
              </a:solidFill>
              <a:latin typeface="Adobe Song Std L" panose="02020300000000000000" pitchFamily="18" charset="-128"/>
              <a:ea typeface="Adobe Song Std L" panose="02020300000000000000" pitchFamily="18" charset="-128"/>
              <a:cs typeface="Times New Roman" pitchFamily="18" charset="0"/>
            </a:endParaRPr>
          </a:p>
          <a:p>
            <a:pPr algn="ctr">
              <a:spcBef>
                <a:spcPts val="600"/>
              </a:spcBef>
            </a:pPr>
            <a:endParaRPr lang="en-IN" sz="1600" b="1" dirty="0">
              <a:solidFill>
                <a:schemeClr val="accent1">
                  <a:lumMod val="50000"/>
                </a:schemeClr>
              </a:solidFill>
            </a:endParaRPr>
          </a:p>
        </p:txBody>
      </p:sp>
      <p:sp>
        <p:nvSpPr>
          <p:cNvPr id="21" name="Subtitle 2"/>
          <p:cNvSpPr txBox="1">
            <a:spLocks/>
          </p:cNvSpPr>
          <p:nvPr/>
        </p:nvSpPr>
        <p:spPr>
          <a:xfrm>
            <a:off x="134468" y="6154263"/>
            <a:ext cx="1653985" cy="354108"/>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spcBef>
                <a:spcPts val="600"/>
              </a:spcBef>
            </a:pPr>
            <a:r>
              <a:rPr lang="en-IN" sz="1400" dirty="0" smtClean="0">
                <a:solidFill>
                  <a:schemeClr val="accent2">
                    <a:lumMod val="50000"/>
                  </a:schemeClr>
                </a:solidFill>
                <a:ea typeface="Adobe Song Std L" panose="02020300000000000000" pitchFamily="18" charset="-128"/>
                <a:cs typeface="Times New Roman" pitchFamily="18" charset="0"/>
              </a:rPr>
              <a:t>Date: </a:t>
            </a:r>
            <a:r>
              <a:rPr lang="en-IN" sz="1400" dirty="0" smtClean="0">
                <a:solidFill>
                  <a:schemeClr val="accent1">
                    <a:lumMod val="50000"/>
                  </a:schemeClr>
                </a:solidFill>
                <a:ea typeface="Adobe Song Std L" panose="02020300000000000000" pitchFamily="18" charset="-128"/>
                <a:cs typeface="Times New Roman" pitchFamily="18" charset="0"/>
              </a:rPr>
              <a:t>05.07.2022</a:t>
            </a:r>
            <a:endParaRPr lang="en-IN" sz="1600" b="1" dirty="0">
              <a:solidFill>
                <a:schemeClr val="accent1">
                  <a:lumMod val="50000"/>
                </a:schemeClr>
              </a:solidFill>
            </a:endParaRPr>
          </a:p>
        </p:txBody>
      </p:sp>
      <p:grpSp>
        <p:nvGrpSpPr>
          <p:cNvPr id="22" name="Group 21"/>
          <p:cNvGrpSpPr/>
          <p:nvPr/>
        </p:nvGrpSpPr>
        <p:grpSpPr>
          <a:xfrm>
            <a:off x="6870700" y="3056596"/>
            <a:ext cx="2573616" cy="2594157"/>
            <a:chOff x="6925235" y="2878796"/>
            <a:chExt cx="2595282" cy="2594157"/>
          </a:xfrm>
        </p:grpSpPr>
        <p:grpSp>
          <p:nvGrpSpPr>
            <p:cNvPr id="19" name="Group 18"/>
            <p:cNvGrpSpPr/>
            <p:nvPr/>
          </p:nvGrpSpPr>
          <p:grpSpPr>
            <a:xfrm>
              <a:off x="6925235" y="2878796"/>
              <a:ext cx="2595282" cy="2594157"/>
              <a:chOff x="7341395" y="5286375"/>
              <a:chExt cx="1016794" cy="1038225"/>
            </a:xfrm>
          </p:grpSpPr>
          <p:sp>
            <p:nvSpPr>
              <p:cNvPr id="16" name="Oval 15"/>
              <p:cNvSpPr/>
              <p:nvPr/>
            </p:nvSpPr>
            <p:spPr>
              <a:xfrm>
                <a:off x="7341395" y="5298279"/>
                <a:ext cx="1016794" cy="100012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https://elearning-adbi.org/wp-content/uploads/2019/07/abdi-elearning-homepage-slid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2960" y="5286375"/>
                <a:ext cx="983322" cy="103822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7527131" y="6098381"/>
                <a:ext cx="645320" cy="7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Rectangle 19"/>
            <p:cNvSpPr/>
            <p:nvPr/>
          </p:nvSpPr>
          <p:spPr>
            <a:xfrm>
              <a:off x="7596188" y="4840585"/>
              <a:ext cx="1261269" cy="246221"/>
            </a:xfrm>
            <a:prstGeom prst="rect">
              <a:avLst/>
            </a:prstGeom>
            <a:noFill/>
          </p:spPr>
          <p:txBody>
            <a:bodyPr wrap="square" lIns="91440" tIns="45720" rIns="91440" bIns="45720">
              <a:spAutoFit/>
            </a:bodyPr>
            <a:lstStyle/>
            <a:p>
              <a:pPr algn="ctr"/>
              <a:r>
                <a:rPr lang="en-US" sz="1000" b="1" cap="none" spc="0" dirty="0" smtClean="0">
                  <a:ln w="0"/>
                  <a:solidFill>
                    <a:schemeClr val="bg1"/>
                  </a:solidFill>
                </a:rPr>
                <a:t>E-Learning </a:t>
              </a:r>
              <a:r>
                <a:rPr lang="en-US" sz="1000" b="1" dirty="0" smtClean="0">
                  <a:ln w="0"/>
                  <a:solidFill>
                    <a:schemeClr val="bg1"/>
                  </a:solidFill>
                </a:rPr>
                <a:t>Model</a:t>
              </a:r>
              <a:endParaRPr lang="en-US" sz="1000" b="1" cap="none" spc="0" dirty="0">
                <a:ln w="0"/>
                <a:solidFill>
                  <a:schemeClr val="bg1"/>
                </a:solidFill>
              </a:endParaRPr>
            </a:p>
          </p:txBody>
        </p:sp>
      </p:grpSp>
    </p:spTree>
    <p:extLst>
      <p:ext uri="{BB962C8B-B14F-4D97-AF65-F5344CB8AC3E}">
        <p14:creationId xmlns:p14="http://schemas.microsoft.com/office/powerpoint/2010/main" val="3595212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lumMod val="50000"/>
                  </a:schemeClr>
                </a:solidFill>
              </a:rPr>
              <a:t>Proposed Approaches(contd.)</a:t>
            </a:r>
            <a:endParaRPr lang="en-IN" dirty="0"/>
          </a:p>
        </p:txBody>
      </p:sp>
      <p:sp>
        <p:nvSpPr>
          <p:cNvPr id="3" name="Content Placeholder 2"/>
          <p:cNvSpPr>
            <a:spLocks noGrp="1"/>
          </p:cNvSpPr>
          <p:nvPr>
            <p:ph idx="1"/>
          </p:nvPr>
        </p:nvSpPr>
        <p:spPr>
          <a:xfrm>
            <a:off x="556311" y="1438835"/>
            <a:ext cx="8856629" cy="4602528"/>
          </a:xfrm>
        </p:spPr>
        <p:txBody>
          <a:bodyPr>
            <a:normAutofit/>
          </a:bodyPr>
          <a:lstStyle/>
          <a:p>
            <a:r>
              <a:rPr lang="en-IN" sz="1400" dirty="0">
                <a:solidFill>
                  <a:schemeClr val="tx1">
                    <a:lumMod val="95000"/>
                    <a:lumOff val="5000"/>
                  </a:schemeClr>
                </a:solidFill>
              </a:rPr>
              <a:t>Wang et al. proposed standard </a:t>
            </a:r>
            <a:r>
              <a:rPr lang="en-IN" sz="1400" b="1" dirty="0"/>
              <a:t>ISO/IEC 27001:2013</a:t>
            </a:r>
            <a:r>
              <a:rPr lang="en-IN" sz="1400" dirty="0"/>
              <a:t>[21]</a:t>
            </a:r>
            <a:r>
              <a:rPr lang="en-IN" sz="1400" b="1" dirty="0"/>
              <a:t> </a:t>
            </a:r>
            <a:r>
              <a:rPr lang="en-IN" sz="1400" dirty="0"/>
              <a:t> for </a:t>
            </a:r>
            <a:r>
              <a:rPr lang="en-IN" sz="1400" dirty="0" smtClean="0"/>
              <a:t>designing E-Learning Model.</a:t>
            </a:r>
          </a:p>
          <a:p>
            <a:r>
              <a:rPr lang="en-IN" sz="1400" b="1" dirty="0" smtClean="0"/>
              <a:t> Machine learning</a:t>
            </a:r>
            <a:r>
              <a:rPr lang="en-IN" sz="1400" dirty="0" smtClean="0"/>
              <a:t>[24] </a:t>
            </a:r>
            <a:r>
              <a:rPr lang="en-IN" sz="1400" dirty="0"/>
              <a:t>based proctored test, customized LMS </a:t>
            </a:r>
            <a:r>
              <a:rPr lang="en-IN" sz="1400" dirty="0" smtClean="0"/>
              <a:t>and 24X7 </a:t>
            </a:r>
            <a:r>
              <a:rPr lang="en-IN" sz="1400" dirty="0"/>
              <a:t>help desk are </a:t>
            </a:r>
            <a:r>
              <a:rPr lang="en-IN" sz="1400" dirty="0" smtClean="0"/>
              <a:t>the factors </a:t>
            </a:r>
            <a:r>
              <a:rPr lang="en-IN" sz="1400" dirty="0"/>
              <a:t>that can lead to best E-Learning model </a:t>
            </a:r>
            <a:r>
              <a:rPr lang="en-IN" sz="1400" dirty="0" smtClean="0"/>
              <a:t>establishment</a:t>
            </a:r>
            <a:r>
              <a:rPr lang="en-IN" sz="1400" dirty="0"/>
              <a:t>. OS independent LMS, progress-tracker and other aspects can build </a:t>
            </a:r>
            <a:r>
              <a:rPr lang="en-IN" sz="1400" dirty="0" smtClean="0"/>
              <a:t>a proper </a:t>
            </a:r>
            <a:r>
              <a:rPr lang="en-IN" sz="1400" dirty="0"/>
              <a:t>E-Learning </a:t>
            </a:r>
            <a:r>
              <a:rPr lang="en-IN" sz="1400" dirty="0" smtClean="0"/>
              <a:t>Mode.</a:t>
            </a:r>
          </a:p>
          <a:p>
            <a:r>
              <a:rPr lang="en-IN" sz="1400" b="1" dirty="0" smtClean="0"/>
              <a:t>Gamification</a:t>
            </a:r>
            <a:r>
              <a:rPr lang="en-IN" sz="1400" dirty="0" smtClean="0"/>
              <a:t>[25] </a:t>
            </a:r>
            <a:r>
              <a:rPr lang="en-IN" sz="1400" dirty="0"/>
              <a:t>of E-Learning course is always compelling for the </a:t>
            </a:r>
            <a:r>
              <a:rPr lang="en-IN" sz="1400" dirty="0" smtClean="0"/>
              <a:t>learner. It </a:t>
            </a:r>
            <a:r>
              <a:rPr lang="en-IN" sz="1400" dirty="0"/>
              <a:t>is the most effective and powerful method of motivating students</a:t>
            </a:r>
            <a:r>
              <a:rPr lang="en-IN" sz="1400" dirty="0" smtClean="0"/>
              <a:t>.</a:t>
            </a:r>
          </a:p>
          <a:p>
            <a:r>
              <a:rPr lang="en-IN" sz="1400" b="1" dirty="0" smtClean="0"/>
              <a:t>Certification</a:t>
            </a:r>
            <a:r>
              <a:rPr lang="en-IN" sz="1400" dirty="0" smtClean="0"/>
              <a:t>[26] </a:t>
            </a:r>
            <a:r>
              <a:rPr lang="en-IN" sz="1400" dirty="0"/>
              <a:t>on the completion of the course motivates the </a:t>
            </a:r>
            <a:r>
              <a:rPr lang="en-IN" sz="1400" dirty="0" smtClean="0"/>
              <a:t>student and </a:t>
            </a:r>
            <a:r>
              <a:rPr lang="en-IN" sz="1400" dirty="0"/>
              <a:t>such reward after completing courses has some benefits also and </a:t>
            </a:r>
            <a:r>
              <a:rPr lang="en-IN" sz="1400" dirty="0" smtClean="0"/>
              <a:t>showcasing certification </a:t>
            </a:r>
            <a:r>
              <a:rPr lang="en-IN" sz="1400" dirty="0"/>
              <a:t>for future use is also </a:t>
            </a:r>
            <a:r>
              <a:rPr lang="en-IN" sz="1400" dirty="0" smtClean="0"/>
              <a:t>beneficial.</a:t>
            </a:r>
          </a:p>
          <a:p>
            <a:r>
              <a:rPr lang="en-IN" sz="1400" dirty="0"/>
              <a:t>Design of eLearning tool </a:t>
            </a:r>
            <a:r>
              <a:rPr lang="en-IN" sz="1400" dirty="0" smtClean="0"/>
              <a:t>with an eccentric design, eye-catching </a:t>
            </a:r>
            <a:r>
              <a:rPr lang="en-IN" sz="1400" dirty="0"/>
              <a:t>logo, creative representation with </a:t>
            </a:r>
            <a:r>
              <a:rPr lang="en-IN" sz="1400" dirty="0" smtClean="0"/>
              <a:t>robust </a:t>
            </a:r>
            <a:r>
              <a:rPr lang="en-IN" sz="1400" dirty="0"/>
              <a:t>back end technology always have potential to gain more </a:t>
            </a:r>
            <a:r>
              <a:rPr lang="en-IN" sz="1400" dirty="0" smtClean="0"/>
              <a:t>learner.</a:t>
            </a:r>
          </a:p>
          <a:p>
            <a:r>
              <a:rPr lang="en-IN" sz="1400" dirty="0"/>
              <a:t>Individual accomplishment, report cards, course advancement and </a:t>
            </a:r>
            <a:r>
              <a:rPr lang="en-IN" sz="1400" dirty="0" smtClean="0"/>
              <a:t>training </a:t>
            </a:r>
            <a:r>
              <a:rPr lang="en-IN" sz="1400" dirty="0"/>
              <a:t>histories potentially improve instructional strategies for individuals and </a:t>
            </a:r>
            <a:r>
              <a:rPr lang="en-IN" sz="1400" dirty="0" smtClean="0"/>
              <a:t>comparable </a:t>
            </a:r>
            <a:r>
              <a:rPr lang="en-IN" sz="1400" dirty="0"/>
              <a:t>developing learners can utilize the flexible LMS[36] to share the </a:t>
            </a:r>
            <a:r>
              <a:rPr lang="en-IN" sz="1400" dirty="0" smtClean="0"/>
              <a:t>same course </a:t>
            </a:r>
            <a:r>
              <a:rPr lang="en-IN" sz="1400" dirty="0"/>
              <a:t>design, as well as other study materials</a:t>
            </a:r>
            <a:br>
              <a:rPr lang="en-IN" sz="1400" dirty="0"/>
            </a:br>
            <a:endParaRPr lang="en-IN" sz="1400" dirty="0">
              <a:ea typeface="Adobe Gothic Std B" panose="020B0800000000000000" pitchFamily="34" charset="-128"/>
            </a:endParaRPr>
          </a:p>
        </p:txBody>
      </p:sp>
      <p:sp>
        <p:nvSpPr>
          <p:cNvPr id="4" name="Rectangle 3"/>
          <p:cNvSpPr/>
          <p:nvPr/>
        </p:nvSpPr>
        <p:spPr>
          <a:xfrm>
            <a:off x="556311" y="5334021"/>
            <a:ext cx="8596667" cy="1077218"/>
          </a:xfrm>
          <a:prstGeom prst="rect">
            <a:avLst/>
          </a:prstGeom>
        </p:spPr>
        <p:txBody>
          <a:bodyPr wrap="square" anchor="b">
            <a:spAutoFit/>
          </a:bodyPr>
          <a:lstStyle/>
          <a:p>
            <a:r>
              <a:rPr lang="en-IN" sz="800" dirty="0" smtClean="0">
                <a:solidFill>
                  <a:schemeClr val="bg1">
                    <a:lumMod val="50000"/>
                  </a:schemeClr>
                </a:solidFill>
              </a:rPr>
              <a:t>[</a:t>
            </a:r>
            <a:r>
              <a:rPr lang="en-IN" sz="800" dirty="0">
                <a:solidFill>
                  <a:schemeClr val="bg1">
                    <a:lumMod val="50000"/>
                  </a:schemeClr>
                </a:solidFill>
              </a:rPr>
              <a:t>21] Hsu, C., Wang, T., &amp; Lu, A. (2016, January). The impact of ISO 27001 certification on firm performance. In </a:t>
            </a:r>
            <a:r>
              <a:rPr lang="en-IN" sz="800" i="1" dirty="0">
                <a:solidFill>
                  <a:schemeClr val="bg1">
                    <a:lumMod val="50000"/>
                  </a:schemeClr>
                </a:solidFill>
              </a:rPr>
              <a:t>2016 49th Hawaii International Conference on System Sciences (HICSS)</a:t>
            </a:r>
            <a:r>
              <a:rPr lang="en-IN" sz="800" dirty="0">
                <a:solidFill>
                  <a:schemeClr val="bg1">
                    <a:lumMod val="50000"/>
                  </a:schemeClr>
                </a:solidFill>
              </a:rPr>
              <a:t> (pp. 4842-4848). IEEE</a:t>
            </a:r>
            <a:r>
              <a:rPr lang="en-IN" sz="800" dirty="0" smtClean="0">
                <a:solidFill>
                  <a:schemeClr val="bg1">
                    <a:lumMod val="50000"/>
                  </a:schemeClr>
                </a:solidFill>
              </a:rPr>
              <a:t>.</a:t>
            </a:r>
          </a:p>
          <a:p>
            <a:r>
              <a:rPr lang="en-IN" sz="800" dirty="0" smtClean="0">
                <a:solidFill>
                  <a:schemeClr val="bg1">
                    <a:lumMod val="50000"/>
                  </a:schemeClr>
                </a:solidFill>
              </a:rPr>
              <a:t>[22] </a:t>
            </a:r>
            <a:r>
              <a:rPr lang="en-IN" sz="800" dirty="0" err="1" smtClean="0">
                <a:solidFill>
                  <a:schemeClr val="bg1">
                    <a:lumMod val="50000"/>
                  </a:schemeClr>
                </a:solidFill>
              </a:rPr>
              <a:t>Morteza</a:t>
            </a:r>
            <a:r>
              <a:rPr lang="en-IN" sz="800" dirty="0" smtClean="0">
                <a:solidFill>
                  <a:schemeClr val="bg1">
                    <a:lumMod val="50000"/>
                  </a:schemeClr>
                </a:solidFill>
              </a:rPr>
              <a:t> </a:t>
            </a:r>
            <a:r>
              <a:rPr lang="en-IN" sz="800" dirty="0" err="1" smtClean="0">
                <a:solidFill>
                  <a:schemeClr val="bg1">
                    <a:lumMod val="50000"/>
                  </a:schemeClr>
                </a:solidFill>
              </a:rPr>
              <a:t>Yazdani</a:t>
            </a:r>
            <a:r>
              <a:rPr lang="en-IN" sz="800" dirty="0" smtClean="0">
                <a:solidFill>
                  <a:schemeClr val="bg1">
                    <a:lumMod val="50000"/>
                  </a:schemeClr>
                </a:solidFill>
              </a:rPr>
              <a:t> and Felipe R </a:t>
            </a:r>
            <a:r>
              <a:rPr lang="en-IN" sz="800" dirty="0" err="1" smtClean="0">
                <a:solidFill>
                  <a:schemeClr val="bg1">
                    <a:lumMod val="50000"/>
                  </a:schemeClr>
                </a:solidFill>
              </a:rPr>
              <a:t>Graeml</a:t>
            </a:r>
            <a:r>
              <a:rPr lang="en-IN" sz="800" dirty="0" smtClean="0">
                <a:solidFill>
                  <a:schemeClr val="bg1">
                    <a:lumMod val="50000"/>
                  </a:schemeClr>
                </a:solidFill>
              </a:rPr>
              <a:t>. “VIKOR and its applications: A state-of-the-art survey”. In: International Journal of Strategic Decision Sciences (IJSDS) 5.2 (2014), pp. 56–83</a:t>
            </a:r>
          </a:p>
          <a:p>
            <a:r>
              <a:rPr lang="en-IN" sz="800" dirty="0" smtClean="0">
                <a:solidFill>
                  <a:schemeClr val="bg1">
                    <a:lumMod val="50000"/>
                  </a:schemeClr>
                </a:solidFill>
              </a:rPr>
              <a:t>[24]</a:t>
            </a:r>
            <a:r>
              <a:rPr lang="en-IN" sz="800" dirty="0">
                <a:solidFill>
                  <a:schemeClr val="bg1">
                    <a:lumMod val="50000"/>
                  </a:schemeClr>
                </a:solidFill>
              </a:rPr>
              <a:t> </a:t>
            </a:r>
            <a:r>
              <a:rPr lang="en-IN" sz="800" dirty="0" err="1">
                <a:solidFill>
                  <a:schemeClr val="bg1">
                    <a:lumMod val="50000"/>
                  </a:schemeClr>
                </a:solidFill>
              </a:rPr>
              <a:t>Oztekin</a:t>
            </a:r>
            <a:r>
              <a:rPr lang="en-IN" sz="800" dirty="0">
                <a:solidFill>
                  <a:schemeClr val="bg1">
                    <a:lumMod val="50000"/>
                  </a:schemeClr>
                </a:solidFill>
              </a:rPr>
              <a:t>, </a:t>
            </a:r>
            <a:r>
              <a:rPr lang="en-IN" sz="800" dirty="0" err="1">
                <a:solidFill>
                  <a:schemeClr val="bg1">
                    <a:lumMod val="50000"/>
                  </a:schemeClr>
                </a:solidFill>
              </a:rPr>
              <a:t>Asil</a:t>
            </a:r>
            <a:r>
              <a:rPr lang="en-IN" sz="800" dirty="0">
                <a:solidFill>
                  <a:schemeClr val="bg1">
                    <a:lumMod val="50000"/>
                  </a:schemeClr>
                </a:solidFill>
              </a:rPr>
              <a:t> and </a:t>
            </a:r>
            <a:r>
              <a:rPr lang="en-IN" sz="800" dirty="0" err="1">
                <a:solidFill>
                  <a:schemeClr val="bg1">
                    <a:lumMod val="50000"/>
                  </a:schemeClr>
                </a:solidFill>
              </a:rPr>
              <a:t>Delen</a:t>
            </a:r>
            <a:r>
              <a:rPr lang="en-IN" sz="800" dirty="0">
                <a:solidFill>
                  <a:schemeClr val="bg1">
                    <a:lumMod val="50000"/>
                  </a:schemeClr>
                </a:solidFill>
              </a:rPr>
              <a:t>, </a:t>
            </a:r>
            <a:r>
              <a:rPr lang="en-IN" sz="800" dirty="0" err="1">
                <a:solidFill>
                  <a:schemeClr val="bg1">
                    <a:lumMod val="50000"/>
                  </a:schemeClr>
                </a:solidFill>
              </a:rPr>
              <a:t>Dursun</a:t>
            </a:r>
            <a:r>
              <a:rPr lang="en-IN" sz="800" dirty="0">
                <a:solidFill>
                  <a:schemeClr val="bg1">
                    <a:lumMod val="50000"/>
                  </a:schemeClr>
                </a:solidFill>
              </a:rPr>
              <a:t> and </a:t>
            </a:r>
            <a:r>
              <a:rPr lang="en-IN" sz="800" dirty="0" err="1">
                <a:solidFill>
                  <a:schemeClr val="bg1">
                    <a:lumMod val="50000"/>
                  </a:schemeClr>
                </a:solidFill>
              </a:rPr>
              <a:t>Turkyilmaz</a:t>
            </a:r>
            <a:r>
              <a:rPr lang="en-IN" sz="800" dirty="0">
                <a:solidFill>
                  <a:schemeClr val="bg1">
                    <a:lumMod val="50000"/>
                  </a:schemeClr>
                </a:solidFill>
              </a:rPr>
              <a:t>, Ali and </a:t>
            </a:r>
            <a:r>
              <a:rPr lang="en-IN" sz="800" dirty="0" err="1">
                <a:solidFill>
                  <a:schemeClr val="bg1">
                    <a:lumMod val="50000"/>
                  </a:schemeClr>
                </a:solidFill>
              </a:rPr>
              <a:t>Zaim</a:t>
            </a:r>
            <a:r>
              <a:rPr lang="en-IN" sz="800" dirty="0">
                <a:solidFill>
                  <a:schemeClr val="bg1">
                    <a:lumMod val="50000"/>
                  </a:schemeClr>
                </a:solidFill>
              </a:rPr>
              <a:t>, </a:t>
            </a:r>
            <a:r>
              <a:rPr lang="en-IN" sz="800" dirty="0" err="1" smtClean="0">
                <a:solidFill>
                  <a:schemeClr val="bg1">
                    <a:lumMod val="50000"/>
                  </a:schemeClr>
                </a:solidFill>
              </a:rPr>
              <a:t>Selim</a:t>
            </a:r>
            <a:r>
              <a:rPr lang="en-IN" sz="800" dirty="0" smtClean="0">
                <a:solidFill>
                  <a:schemeClr val="bg1">
                    <a:lumMod val="50000"/>
                  </a:schemeClr>
                </a:solidFill>
              </a:rPr>
              <a:t> “</a:t>
            </a:r>
            <a:r>
              <a:rPr lang="en-IN" sz="800" dirty="0">
                <a:solidFill>
                  <a:schemeClr val="bg1">
                    <a:lumMod val="50000"/>
                  </a:schemeClr>
                </a:solidFill>
              </a:rPr>
              <a:t>A machine learning-based usability evaluation </a:t>
            </a:r>
            <a:r>
              <a:rPr lang="en-IN" sz="800" dirty="0" smtClean="0">
                <a:solidFill>
                  <a:schemeClr val="bg1">
                    <a:lumMod val="50000"/>
                  </a:schemeClr>
                </a:solidFill>
              </a:rPr>
              <a:t>method for </a:t>
            </a:r>
            <a:r>
              <a:rPr lang="en-IN" sz="800" dirty="0">
                <a:solidFill>
                  <a:schemeClr val="bg1">
                    <a:lumMod val="50000"/>
                  </a:schemeClr>
                </a:solidFill>
              </a:rPr>
              <a:t>eLearning systems”. In: Decision Support Systems 56 (2013), pp. </a:t>
            </a:r>
            <a:r>
              <a:rPr lang="en-IN" sz="800" dirty="0" smtClean="0">
                <a:solidFill>
                  <a:schemeClr val="bg1">
                    <a:lumMod val="50000"/>
                  </a:schemeClr>
                </a:solidFill>
              </a:rPr>
              <a:t>63–73</a:t>
            </a:r>
          </a:p>
          <a:p>
            <a:r>
              <a:rPr lang="en-IN" sz="800" dirty="0" smtClean="0">
                <a:solidFill>
                  <a:schemeClr val="bg1">
                    <a:lumMod val="50000"/>
                  </a:schemeClr>
                </a:solidFill>
              </a:rPr>
              <a:t>[25]</a:t>
            </a:r>
            <a:r>
              <a:rPr lang="en-IN" sz="800" dirty="0">
                <a:solidFill>
                  <a:schemeClr val="bg1">
                    <a:lumMod val="50000"/>
                  </a:schemeClr>
                </a:solidFill>
              </a:rPr>
              <a:t> </a:t>
            </a:r>
            <a:r>
              <a:rPr lang="en-IN" sz="800" dirty="0" err="1">
                <a:solidFill>
                  <a:schemeClr val="bg1">
                    <a:lumMod val="50000"/>
                  </a:schemeClr>
                </a:solidFill>
              </a:rPr>
              <a:t>Mariya</a:t>
            </a:r>
            <a:r>
              <a:rPr lang="en-IN" sz="800" dirty="0">
                <a:solidFill>
                  <a:schemeClr val="bg1">
                    <a:lumMod val="50000"/>
                  </a:schemeClr>
                </a:solidFill>
              </a:rPr>
              <a:t> </a:t>
            </a:r>
            <a:r>
              <a:rPr lang="en-IN" sz="800" dirty="0" err="1">
                <a:solidFill>
                  <a:schemeClr val="bg1">
                    <a:lumMod val="50000"/>
                  </a:schemeClr>
                </a:solidFill>
              </a:rPr>
              <a:t>Gachkova</a:t>
            </a:r>
            <a:r>
              <a:rPr lang="en-IN" sz="800" dirty="0">
                <a:solidFill>
                  <a:schemeClr val="bg1">
                    <a:lumMod val="50000"/>
                  </a:schemeClr>
                </a:solidFill>
              </a:rPr>
              <a:t>, Elena </a:t>
            </a:r>
            <a:r>
              <a:rPr lang="en-IN" sz="800" dirty="0" err="1">
                <a:solidFill>
                  <a:schemeClr val="bg1">
                    <a:lumMod val="50000"/>
                  </a:schemeClr>
                </a:solidFill>
              </a:rPr>
              <a:t>Somova</a:t>
            </a:r>
            <a:r>
              <a:rPr lang="en-IN" sz="800" dirty="0">
                <a:solidFill>
                  <a:schemeClr val="bg1">
                    <a:lumMod val="50000"/>
                  </a:schemeClr>
                </a:solidFill>
              </a:rPr>
              <a:t>, and Silvia </a:t>
            </a:r>
            <a:r>
              <a:rPr lang="en-IN" sz="800" dirty="0" err="1">
                <a:solidFill>
                  <a:schemeClr val="bg1">
                    <a:lumMod val="50000"/>
                  </a:schemeClr>
                </a:solidFill>
              </a:rPr>
              <a:t>Gaftandzhieva</a:t>
            </a:r>
            <a:r>
              <a:rPr lang="en-IN" sz="800" dirty="0">
                <a:solidFill>
                  <a:schemeClr val="bg1">
                    <a:lumMod val="50000"/>
                  </a:schemeClr>
                </a:solidFill>
              </a:rPr>
              <a:t>. “</a:t>
            </a:r>
            <a:r>
              <a:rPr lang="en-IN" sz="800" dirty="0" smtClean="0">
                <a:solidFill>
                  <a:schemeClr val="bg1">
                    <a:lumMod val="50000"/>
                  </a:schemeClr>
                </a:solidFill>
              </a:rPr>
              <a:t>Gamification of </a:t>
            </a:r>
            <a:r>
              <a:rPr lang="en-IN" sz="800" dirty="0">
                <a:solidFill>
                  <a:schemeClr val="bg1">
                    <a:lumMod val="50000"/>
                  </a:schemeClr>
                </a:solidFill>
              </a:rPr>
              <a:t>courses in the e-learning environment”. In: IOP conference series: </a:t>
            </a:r>
            <a:r>
              <a:rPr lang="en-IN" sz="800" dirty="0" smtClean="0">
                <a:solidFill>
                  <a:schemeClr val="bg1">
                    <a:lumMod val="50000"/>
                  </a:schemeClr>
                </a:solidFill>
              </a:rPr>
              <a:t>Materials </a:t>
            </a:r>
            <a:r>
              <a:rPr lang="en-IN" sz="800" dirty="0">
                <a:solidFill>
                  <a:schemeClr val="bg1">
                    <a:lumMod val="50000"/>
                  </a:schemeClr>
                </a:solidFill>
              </a:rPr>
              <a:t>science and engineering. Vol. 878. 1. IOP Publishing. 2020, p. 012035</a:t>
            </a:r>
            <a:endParaRPr lang="en-IN" sz="800" dirty="0" smtClean="0">
              <a:solidFill>
                <a:schemeClr val="bg1">
                  <a:lumMod val="50000"/>
                </a:schemeClr>
              </a:solidFill>
            </a:endParaRPr>
          </a:p>
          <a:p>
            <a:r>
              <a:rPr lang="en-IN" sz="800" dirty="0" smtClean="0">
                <a:solidFill>
                  <a:schemeClr val="bg1">
                    <a:lumMod val="50000"/>
                  </a:schemeClr>
                </a:solidFill>
              </a:rPr>
              <a:t>[26]</a:t>
            </a:r>
            <a:r>
              <a:rPr lang="en-IN" sz="800" dirty="0">
                <a:solidFill>
                  <a:schemeClr val="bg1">
                    <a:lumMod val="50000"/>
                  </a:schemeClr>
                </a:solidFill>
              </a:rPr>
              <a:t> Thaddeus </a:t>
            </a:r>
            <a:r>
              <a:rPr lang="en-IN" sz="800" dirty="0" err="1">
                <a:solidFill>
                  <a:schemeClr val="bg1">
                    <a:lumMod val="50000"/>
                  </a:schemeClr>
                </a:solidFill>
              </a:rPr>
              <a:t>FitzPatrick</a:t>
            </a:r>
            <a:r>
              <a:rPr lang="en-IN" sz="800" dirty="0">
                <a:solidFill>
                  <a:schemeClr val="bg1">
                    <a:lumMod val="50000"/>
                  </a:schemeClr>
                </a:solidFill>
              </a:rPr>
              <a:t>. “Key Success Factors of eLearning in </a:t>
            </a:r>
            <a:r>
              <a:rPr lang="en-IN" sz="800" dirty="0" smtClean="0">
                <a:solidFill>
                  <a:schemeClr val="bg1">
                    <a:lumMod val="50000"/>
                  </a:schemeClr>
                </a:solidFill>
              </a:rPr>
              <a:t>Education: A </a:t>
            </a:r>
            <a:r>
              <a:rPr lang="en-IN" sz="800" dirty="0">
                <a:solidFill>
                  <a:schemeClr val="bg1">
                    <a:lumMod val="50000"/>
                  </a:schemeClr>
                </a:solidFill>
              </a:rPr>
              <a:t>Professional Development Model to Evaluate and Support eLearning</a:t>
            </a:r>
            <a:r>
              <a:rPr lang="en-IN" sz="800" dirty="0" smtClean="0">
                <a:solidFill>
                  <a:schemeClr val="bg1">
                    <a:lumMod val="50000"/>
                  </a:schemeClr>
                </a:solidFill>
              </a:rPr>
              <a:t>.” In</a:t>
            </a:r>
            <a:r>
              <a:rPr lang="en-IN" sz="800" dirty="0">
                <a:solidFill>
                  <a:schemeClr val="bg1">
                    <a:lumMod val="50000"/>
                  </a:schemeClr>
                </a:solidFill>
              </a:rPr>
              <a:t>: Online Submission (2012).</a:t>
            </a:r>
          </a:p>
        </p:txBody>
      </p:sp>
    </p:spTree>
    <p:extLst>
      <p:ext uri="{BB962C8B-B14F-4D97-AF65-F5344CB8AC3E}">
        <p14:creationId xmlns:p14="http://schemas.microsoft.com/office/powerpoint/2010/main" val="2139251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lumMod val="50000"/>
                  </a:schemeClr>
                </a:solidFill>
              </a:rPr>
              <a:t>Proposed Approaches(contd.)</a:t>
            </a:r>
            <a:endParaRPr lang="en-IN" dirty="0"/>
          </a:p>
        </p:txBody>
      </p:sp>
      <p:sp>
        <p:nvSpPr>
          <p:cNvPr id="3" name="Content Placeholder 2"/>
          <p:cNvSpPr>
            <a:spLocks noGrp="1"/>
          </p:cNvSpPr>
          <p:nvPr>
            <p:ph idx="1"/>
          </p:nvPr>
        </p:nvSpPr>
        <p:spPr>
          <a:xfrm>
            <a:off x="556311" y="1438835"/>
            <a:ext cx="8856629" cy="3697941"/>
          </a:xfrm>
        </p:spPr>
        <p:txBody>
          <a:bodyPr>
            <a:normAutofit/>
          </a:bodyPr>
          <a:lstStyle/>
          <a:p>
            <a:r>
              <a:rPr lang="en-IN" sz="1400" dirty="0"/>
              <a:t>Testing after deployment and after several checks it can be known if the </a:t>
            </a:r>
            <a:r>
              <a:rPr lang="en-IN" sz="1400" dirty="0" smtClean="0"/>
              <a:t>output </a:t>
            </a:r>
            <a:r>
              <a:rPr lang="en-IN" sz="1400" dirty="0"/>
              <a:t>is optimized or not and precaution measurement and practice of live </a:t>
            </a:r>
            <a:r>
              <a:rPr lang="en-IN" sz="1400" dirty="0" smtClean="0"/>
              <a:t>sessions to </a:t>
            </a:r>
            <a:r>
              <a:rPr lang="en-IN" sz="1400" dirty="0"/>
              <a:t>do better at the time of lecturing can give a better solution</a:t>
            </a:r>
            <a:r>
              <a:rPr lang="en-IN" sz="1400" dirty="0" smtClean="0"/>
              <a:t>.</a:t>
            </a:r>
          </a:p>
          <a:p>
            <a:r>
              <a:rPr lang="en-IN" sz="1400" dirty="0" smtClean="0"/>
              <a:t> </a:t>
            </a:r>
            <a:r>
              <a:rPr lang="en-IN" sz="1400" dirty="0"/>
              <a:t>Media that are </a:t>
            </a:r>
            <a:r>
              <a:rPr lang="en-IN" sz="1400" dirty="0" smtClean="0"/>
              <a:t>used and </a:t>
            </a:r>
            <a:r>
              <a:rPr lang="en-IN" sz="1400" dirty="0"/>
              <a:t>all applications are working perfectly or not after deployment to be checked</a:t>
            </a:r>
            <a:br>
              <a:rPr lang="en-IN" sz="1400" dirty="0"/>
            </a:br>
            <a:r>
              <a:rPr lang="en-IN" sz="1400" dirty="0"/>
              <a:t>thoroughly</a:t>
            </a:r>
            <a:r>
              <a:rPr lang="en-IN" sz="1400" dirty="0" smtClean="0"/>
              <a:t>.</a:t>
            </a:r>
          </a:p>
          <a:p>
            <a:r>
              <a:rPr lang="en-IN" sz="1400" dirty="0" smtClean="0"/>
              <a:t> </a:t>
            </a:r>
            <a:r>
              <a:rPr lang="en-IN" sz="1400" dirty="0"/>
              <a:t>Initially enormous tests to be done to get better results also. </a:t>
            </a:r>
            <a:r>
              <a:rPr lang="en-IN" sz="1400" dirty="0" smtClean="0"/>
              <a:t>Try and </a:t>
            </a:r>
            <a:r>
              <a:rPr lang="en-IN" sz="1400" dirty="0"/>
              <a:t>error method can be tedious but helpful and can provide optimized </a:t>
            </a:r>
            <a:r>
              <a:rPr lang="en-IN" sz="1400" dirty="0" smtClean="0"/>
              <a:t>solution to </a:t>
            </a:r>
            <a:r>
              <a:rPr lang="en-IN" sz="1400" dirty="0"/>
              <a:t>achieve goal</a:t>
            </a:r>
            <a:r>
              <a:rPr lang="en-IN" sz="1400" dirty="0" smtClean="0"/>
              <a:t>.</a:t>
            </a:r>
          </a:p>
          <a:p>
            <a:r>
              <a:rPr lang="en-IN" sz="1400" dirty="0"/>
              <a:t>Track of courses that to be improved or </a:t>
            </a:r>
            <a:r>
              <a:rPr lang="en-IN" sz="1400" dirty="0" smtClean="0"/>
              <a:t>changes in content </a:t>
            </a:r>
            <a:r>
              <a:rPr lang="en-IN" sz="1400" dirty="0"/>
              <a:t>for syllabus to </a:t>
            </a:r>
            <a:r>
              <a:rPr lang="en-IN" sz="1400" dirty="0" smtClean="0"/>
              <a:t>be done </a:t>
            </a:r>
            <a:r>
              <a:rPr lang="en-IN" sz="1400" dirty="0"/>
              <a:t>for optimization. LMS with reports can be useful for updating data in </a:t>
            </a:r>
            <a:r>
              <a:rPr lang="en-IN" sz="1400" dirty="0" smtClean="0"/>
              <a:t>a shorter </a:t>
            </a:r>
            <a:r>
              <a:rPr lang="en-IN" sz="1400" dirty="0"/>
              <a:t>time frame; otherwise, it might be stressful and disrupt the </a:t>
            </a:r>
            <a:r>
              <a:rPr lang="en-IN" sz="1400" dirty="0" smtClean="0"/>
              <a:t>learner’s schedule.</a:t>
            </a:r>
          </a:p>
          <a:p>
            <a:r>
              <a:rPr lang="en-IN" sz="1400" dirty="0"/>
              <a:t>If students miss any live session, they will be shared classes via mail also </a:t>
            </a:r>
            <a:r>
              <a:rPr lang="en-IN" sz="1400" dirty="0" smtClean="0"/>
              <a:t>and further </a:t>
            </a:r>
            <a:r>
              <a:rPr lang="en-IN" sz="1400" dirty="0"/>
              <a:t>doubt classes to be scheduled so that no individual face issue while </a:t>
            </a:r>
            <a:r>
              <a:rPr lang="en-IN" sz="1400" dirty="0" smtClean="0"/>
              <a:t>going through </a:t>
            </a:r>
            <a:r>
              <a:rPr lang="en-IN" sz="1400" dirty="0"/>
              <a:t>any topic. Mails regarding other new important courses can also </a:t>
            </a:r>
            <a:r>
              <a:rPr lang="en-IN" sz="1400" dirty="0" smtClean="0"/>
              <a:t>help learners </a:t>
            </a:r>
            <a:r>
              <a:rPr lang="en-IN" sz="1400" dirty="0"/>
              <a:t>to track all important course schedules accordingly.</a:t>
            </a:r>
            <a:br>
              <a:rPr lang="en-IN" sz="1400" dirty="0"/>
            </a:br>
            <a:endParaRPr lang="en-IN" sz="1400" dirty="0">
              <a:ea typeface="Adobe Gothic Std B" panose="020B0800000000000000" pitchFamily="34" charset="-128"/>
            </a:endParaRPr>
          </a:p>
        </p:txBody>
      </p:sp>
    </p:spTree>
    <p:extLst>
      <p:ext uri="{BB962C8B-B14F-4D97-AF65-F5344CB8AC3E}">
        <p14:creationId xmlns:p14="http://schemas.microsoft.com/office/powerpoint/2010/main" val="2364303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165413"/>
          </a:xfrm>
        </p:spPr>
        <p:txBody>
          <a:bodyPr>
            <a:normAutofit fontScale="90000"/>
          </a:bodyPr>
          <a:lstStyle/>
          <a:p>
            <a:r>
              <a:rPr lang="en-IN" dirty="0">
                <a:solidFill>
                  <a:schemeClr val="accent1">
                    <a:lumMod val="50000"/>
                  </a:schemeClr>
                </a:solidFill>
              </a:rPr>
              <a:t>Experimentation and </a:t>
            </a:r>
            <a:r>
              <a:rPr lang="en-IN" dirty="0" smtClean="0">
                <a:solidFill>
                  <a:schemeClr val="accent1">
                    <a:lumMod val="50000"/>
                  </a:schemeClr>
                </a:solidFill>
              </a:rPr>
              <a:t>Results</a:t>
            </a:r>
            <a:r>
              <a:rPr lang="en-IN" dirty="0">
                <a:solidFill>
                  <a:schemeClr val="accent1">
                    <a:lumMod val="50000"/>
                  </a:schemeClr>
                </a:solidFill>
              </a:rPr>
              <a:t/>
            </a:r>
            <a:br>
              <a:rPr lang="en-IN" dirty="0">
                <a:solidFill>
                  <a:schemeClr val="accent1">
                    <a:lumMod val="50000"/>
                  </a:schemeClr>
                </a:solidFill>
              </a:rPr>
            </a:br>
            <a:endParaRPr lang="en-IN" dirty="0"/>
          </a:p>
        </p:txBody>
      </p:sp>
      <p:sp>
        <p:nvSpPr>
          <p:cNvPr id="3" name="Content Placeholder 2"/>
          <p:cNvSpPr>
            <a:spLocks noGrp="1"/>
          </p:cNvSpPr>
          <p:nvPr>
            <p:ph idx="1"/>
          </p:nvPr>
        </p:nvSpPr>
        <p:spPr>
          <a:xfrm>
            <a:off x="677334" y="1775013"/>
            <a:ext cx="8596668" cy="4266350"/>
          </a:xfrm>
        </p:spPr>
        <p:txBody>
          <a:bodyPr>
            <a:normAutofit/>
          </a:bodyPr>
          <a:lstStyle/>
          <a:p>
            <a:r>
              <a:rPr lang="en-IN" sz="1400" dirty="0"/>
              <a:t>In the </a:t>
            </a:r>
            <a:r>
              <a:rPr lang="en-IN" sz="1400" dirty="0" smtClean="0"/>
              <a:t>first phase</a:t>
            </a:r>
            <a:r>
              <a:rPr lang="en-IN" sz="1400" dirty="0"/>
              <a:t>, a literature survey was taken using Google-form where 213 </a:t>
            </a:r>
            <a:r>
              <a:rPr lang="en-IN" sz="1400" dirty="0" smtClean="0"/>
              <a:t>responses were </a:t>
            </a:r>
            <a:r>
              <a:rPr lang="en-IN" sz="1400" dirty="0"/>
              <a:t>captured and each individual shared only one response so all the data </a:t>
            </a:r>
            <a:r>
              <a:rPr lang="en-IN" sz="1400" dirty="0" smtClean="0"/>
              <a:t>are kept </a:t>
            </a:r>
            <a:r>
              <a:rPr lang="en-IN" sz="1400" dirty="0"/>
              <a:t>intact for future use. None of the data were discarded for being </a:t>
            </a:r>
            <a:r>
              <a:rPr lang="en-IN" sz="1400" dirty="0" smtClean="0"/>
              <a:t>incomplete, vague </a:t>
            </a:r>
            <a:r>
              <a:rPr lang="en-IN" sz="1400" dirty="0"/>
              <a:t>and inconsistent</a:t>
            </a:r>
            <a:r>
              <a:rPr lang="en-IN" sz="1400" dirty="0" smtClean="0"/>
              <a:t>.</a:t>
            </a:r>
          </a:p>
          <a:p>
            <a:r>
              <a:rPr lang="en-IN" sz="1400" dirty="0"/>
              <a:t>Among them </a:t>
            </a:r>
            <a:r>
              <a:rPr lang="en-IN" sz="1400" b="1" dirty="0"/>
              <a:t>138(64.8%) </a:t>
            </a:r>
            <a:r>
              <a:rPr lang="en-IN" sz="1400" dirty="0"/>
              <a:t>were </a:t>
            </a:r>
            <a:r>
              <a:rPr lang="en-IN" sz="1400" dirty="0">
                <a:solidFill>
                  <a:schemeClr val="accent1">
                    <a:lumMod val="50000"/>
                  </a:schemeClr>
                </a:solidFill>
              </a:rPr>
              <a:t>Male candidates </a:t>
            </a:r>
            <a:r>
              <a:rPr lang="en-IN" sz="1400" dirty="0"/>
              <a:t>and </a:t>
            </a:r>
            <a:r>
              <a:rPr lang="en-IN" sz="1400" b="1" dirty="0"/>
              <a:t>75(35.2%) </a:t>
            </a:r>
            <a:r>
              <a:rPr lang="en-IN" sz="1400" dirty="0"/>
              <a:t>were </a:t>
            </a:r>
            <a:r>
              <a:rPr lang="en-IN" sz="1400" dirty="0" smtClean="0">
                <a:solidFill>
                  <a:srgbClr val="FF0000"/>
                </a:solidFill>
              </a:rPr>
              <a:t>Female candidates</a:t>
            </a:r>
            <a:r>
              <a:rPr lang="en-IN" sz="1400" dirty="0"/>
              <a:t>. </a:t>
            </a:r>
          </a:p>
          <a:p>
            <a:r>
              <a:rPr lang="en-IN" sz="1400" dirty="0" smtClean="0"/>
              <a:t>Main </a:t>
            </a:r>
            <a:r>
              <a:rPr lang="en-IN" sz="1400" dirty="0"/>
              <a:t>4 types of candidates: </a:t>
            </a:r>
            <a:r>
              <a:rPr lang="en-IN" sz="1400" dirty="0">
                <a:solidFill>
                  <a:schemeClr val="accent1">
                    <a:lumMod val="75000"/>
                  </a:schemeClr>
                </a:solidFill>
              </a:rPr>
              <a:t>Secondary</a:t>
            </a:r>
            <a:r>
              <a:rPr lang="en-IN" sz="1400" dirty="0"/>
              <a:t>, </a:t>
            </a:r>
            <a:r>
              <a:rPr lang="en-IN" sz="1400" dirty="0" smtClean="0">
                <a:solidFill>
                  <a:srgbClr val="C00000"/>
                </a:solidFill>
              </a:rPr>
              <a:t>Under Graduate</a:t>
            </a:r>
            <a:r>
              <a:rPr lang="en-IN" sz="1400" dirty="0"/>
              <a:t>, </a:t>
            </a:r>
            <a:r>
              <a:rPr lang="en-IN" sz="1400" dirty="0" smtClean="0">
                <a:solidFill>
                  <a:srgbClr val="FFC000"/>
                </a:solidFill>
              </a:rPr>
              <a:t>Graduate</a:t>
            </a:r>
            <a:r>
              <a:rPr lang="en-IN" sz="1400" dirty="0" smtClean="0"/>
              <a:t> </a:t>
            </a:r>
            <a:r>
              <a:rPr lang="en-IN" sz="1400" dirty="0"/>
              <a:t>and </a:t>
            </a:r>
            <a:r>
              <a:rPr lang="en-IN" sz="1400" dirty="0">
                <a:solidFill>
                  <a:schemeClr val="accent5">
                    <a:lumMod val="75000"/>
                  </a:schemeClr>
                </a:solidFill>
              </a:rPr>
              <a:t>Post Graduate </a:t>
            </a:r>
            <a:r>
              <a:rPr lang="en-IN" sz="1400" dirty="0"/>
              <a:t>shared their view for selecting the criteria and </a:t>
            </a:r>
            <a:r>
              <a:rPr lang="en-IN" sz="1400" dirty="0" smtClean="0"/>
              <a:t>sub-criteria</a:t>
            </a:r>
            <a:endParaRPr lang="en-IN" sz="1400" dirty="0"/>
          </a:p>
        </p:txBody>
      </p:sp>
      <p:pic>
        <p:nvPicPr>
          <p:cNvPr id="4" name="Picture 3">
            <a:extLst>
              <a:ext uri="{FF2B5EF4-FFF2-40B4-BE49-F238E27FC236}">
                <a16:creationId xmlns:xdr="http://schemas.openxmlformats.org/drawingml/2006/spreadsheetDrawing" xmlns="" xmlns:a16="http://schemas.microsoft.com/office/drawing/2014/main" xmlns:lc="http://schemas.openxmlformats.org/drawingml/2006/lockedCanvas" id="{DBDD75D3-45F2-4207-82C8-5FA9E9ECC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507" y="3671047"/>
            <a:ext cx="3839136" cy="188365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xdr="http://schemas.openxmlformats.org/drawingml/2006/spreadsheetDrawing" xmlns="" xmlns:a16="http://schemas.microsoft.com/office/drawing/2014/main" xmlns:lc="http://schemas.openxmlformats.org/drawingml/2006/lockedCanvas" id="{57932A33-F025-438F-BF70-400C93A63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3557" y="3452109"/>
            <a:ext cx="4520445" cy="2102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638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165413"/>
          </a:xfrm>
        </p:spPr>
        <p:txBody>
          <a:bodyPr>
            <a:normAutofit fontScale="90000"/>
          </a:bodyPr>
          <a:lstStyle/>
          <a:p>
            <a:r>
              <a:rPr lang="en-IN" dirty="0">
                <a:solidFill>
                  <a:schemeClr val="accent1">
                    <a:lumMod val="50000"/>
                  </a:schemeClr>
                </a:solidFill>
              </a:rPr>
              <a:t>Experimentation and </a:t>
            </a:r>
            <a:r>
              <a:rPr lang="en-IN" dirty="0">
                <a:solidFill>
                  <a:schemeClr val="accent1">
                    <a:lumMod val="50000"/>
                  </a:schemeClr>
                </a:solidFill>
              </a:rPr>
              <a:t>Results(contd.)</a:t>
            </a:r>
            <a:r>
              <a:rPr lang="en-IN" dirty="0">
                <a:solidFill>
                  <a:schemeClr val="accent1">
                    <a:lumMod val="50000"/>
                  </a:schemeClr>
                </a:solidFill>
              </a:rPr>
              <a:t/>
            </a:r>
            <a:br>
              <a:rPr lang="en-IN" dirty="0">
                <a:solidFill>
                  <a:schemeClr val="accent1">
                    <a:lumMod val="50000"/>
                  </a:schemeClr>
                </a:solidFill>
              </a:rPr>
            </a:br>
            <a:endParaRPr lang="en-IN" dirty="0"/>
          </a:p>
        </p:txBody>
      </p:sp>
      <p:sp>
        <p:nvSpPr>
          <p:cNvPr id="3" name="Content Placeholder 2"/>
          <p:cNvSpPr>
            <a:spLocks noGrp="1"/>
          </p:cNvSpPr>
          <p:nvPr>
            <p:ph idx="1"/>
          </p:nvPr>
        </p:nvSpPr>
        <p:spPr>
          <a:xfrm>
            <a:off x="677334" y="1479176"/>
            <a:ext cx="8596668" cy="4562187"/>
          </a:xfrm>
        </p:spPr>
        <p:txBody>
          <a:bodyPr>
            <a:normAutofit/>
          </a:bodyPr>
          <a:lstStyle/>
          <a:p>
            <a:r>
              <a:rPr lang="en-IN" sz="1400" dirty="0" smtClean="0"/>
              <a:t>All sub-criteria are: </a:t>
            </a:r>
            <a:r>
              <a:rPr lang="en-IN" sz="1400" b="1" dirty="0">
                <a:solidFill>
                  <a:schemeClr val="accent1">
                    <a:lumMod val="75000"/>
                  </a:schemeClr>
                </a:solidFill>
              </a:rPr>
              <a:t>Timely, Relevant, </a:t>
            </a:r>
            <a:r>
              <a:rPr lang="en-IN" sz="1400" b="1" dirty="0" smtClean="0">
                <a:solidFill>
                  <a:schemeClr val="accent1">
                    <a:lumMod val="75000"/>
                  </a:schemeClr>
                </a:solidFill>
              </a:rPr>
              <a:t>Multilingual</a:t>
            </a:r>
            <a:r>
              <a:rPr lang="en-IN" sz="1400" b="1" dirty="0">
                <a:solidFill>
                  <a:schemeClr val="accent1">
                    <a:lumMod val="75000"/>
                  </a:schemeClr>
                </a:solidFill>
              </a:rPr>
              <a:t>, Variety of Presentation, Accuracy, Reliability of content, </a:t>
            </a:r>
            <a:r>
              <a:rPr lang="en-IN" sz="1400" b="1" dirty="0" smtClean="0">
                <a:solidFill>
                  <a:schemeClr val="accent1">
                    <a:lumMod val="75000"/>
                  </a:schemeClr>
                </a:solidFill>
              </a:rPr>
              <a:t>Attractiveness</a:t>
            </a:r>
            <a:r>
              <a:rPr lang="en-IN" sz="1400" b="1" dirty="0">
                <a:solidFill>
                  <a:schemeClr val="accent1">
                    <a:lumMod val="75000"/>
                  </a:schemeClr>
                </a:solidFill>
              </a:rPr>
              <a:t>, Appropriateness, Color, Multimedia Elements, Text, </a:t>
            </a:r>
            <a:r>
              <a:rPr lang="en-IN" sz="1400" b="1" dirty="0" smtClean="0">
                <a:solidFill>
                  <a:schemeClr val="accent1">
                    <a:lumMod val="75000"/>
                  </a:schemeClr>
                </a:solidFill>
              </a:rPr>
              <a:t>Browser Compatibility</a:t>
            </a:r>
            <a:r>
              <a:rPr lang="en-IN" sz="1400" b="1" dirty="0">
                <a:solidFill>
                  <a:schemeClr val="accent1">
                    <a:lumMod val="75000"/>
                  </a:schemeClr>
                </a:solidFill>
              </a:rPr>
              <a:t>, Index, Navigation, Consistency, Links, Logo, </a:t>
            </a:r>
            <a:r>
              <a:rPr lang="en-IN" sz="1400" b="1" dirty="0" smtClean="0">
                <a:solidFill>
                  <a:schemeClr val="accent1">
                    <a:lumMod val="75000"/>
                  </a:schemeClr>
                </a:solidFill>
              </a:rPr>
              <a:t>Domain, User </a:t>
            </a:r>
            <a:r>
              <a:rPr lang="en-IN" sz="1400" b="1" dirty="0">
                <a:solidFill>
                  <a:schemeClr val="accent1">
                    <a:lumMod val="75000"/>
                  </a:schemeClr>
                </a:solidFill>
              </a:rPr>
              <a:t>Friendly, Reliability of Usability, Availability</a:t>
            </a:r>
            <a:r>
              <a:rPr lang="en-IN" sz="1400" dirty="0">
                <a:solidFill>
                  <a:schemeClr val="accent1">
                    <a:lumMod val="75000"/>
                  </a:schemeClr>
                </a:solidFill>
              </a:rPr>
              <a:t> </a:t>
            </a:r>
            <a:r>
              <a:rPr lang="en-IN" sz="1400" dirty="0"/>
              <a:t>&amp; </a:t>
            </a:r>
            <a:r>
              <a:rPr lang="en-IN" sz="1400" b="1" dirty="0">
                <a:solidFill>
                  <a:schemeClr val="accent1">
                    <a:lumMod val="75000"/>
                  </a:schemeClr>
                </a:solidFill>
              </a:rPr>
              <a:t>Interactive </a:t>
            </a:r>
            <a:r>
              <a:rPr lang="en-IN" sz="1400" b="1" dirty="0" smtClean="0">
                <a:solidFill>
                  <a:schemeClr val="accent1">
                    <a:lumMod val="75000"/>
                  </a:schemeClr>
                </a:solidFill>
              </a:rPr>
              <a:t>Features</a:t>
            </a:r>
            <a:r>
              <a:rPr lang="en-IN" sz="1400" dirty="0">
                <a:solidFill>
                  <a:schemeClr val="accent2">
                    <a:lumMod val="60000"/>
                    <a:lumOff val="40000"/>
                  </a:schemeClr>
                </a:solidFill>
              </a:rPr>
              <a:t>.</a:t>
            </a:r>
            <a:r>
              <a:rPr lang="en-IN" sz="1400" dirty="0" smtClean="0">
                <a:solidFill>
                  <a:schemeClr val="accent2">
                    <a:lumMod val="60000"/>
                    <a:lumOff val="40000"/>
                  </a:schemeClr>
                </a:solidFill>
              </a:rPr>
              <a:t> </a:t>
            </a:r>
          </a:p>
          <a:p>
            <a:r>
              <a:rPr lang="en-IN" sz="1400" dirty="0" smtClean="0"/>
              <a:t>These are distributed in 5 types importance level. These are: </a:t>
            </a:r>
            <a:r>
              <a:rPr lang="en-IN" sz="1400" b="1" dirty="0" smtClean="0">
                <a:solidFill>
                  <a:schemeClr val="accent2">
                    <a:lumMod val="75000"/>
                  </a:schemeClr>
                </a:solidFill>
              </a:rPr>
              <a:t>Most Important, Important, Less Important, Neutral and Not Important</a:t>
            </a:r>
            <a:r>
              <a:rPr lang="en-IN" sz="1400" dirty="0" smtClean="0">
                <a:solidFill>
                  <a:schemeClr val="accent2">
                    <a:lumMod val="75000"/>
                  </a:schemeClr>
                </a:solidFill>
              </a:rPr>
              <a:t>.</a:t>
            </a:r>
            <a:r>
              <a:rPr lang="en-IN" sz="1400" dirty="0"/>
              <a:t/>
            </a:r>
            <a:br>
              <a:rPr lang="en-IN" sz="1400" dirty="0"/>
            </a:br>
            <a:endParaRPr lang="en-IN" sz="1400" dirty="0"/>
          </a:p>
        </p:txBody>
      </p:sp>
      <p:graphicFrame>
        <p:nvGraphicFramePr>
          <p:cNvPr id="7" name="Chart 6">
            <a:extLst>
              <a:ext uri="{FF2B5EF4-FFF2-40B4-BE49-F238E27FC236}">
                <a16:creationId xmlns:xdr="http://schemas.openxmlformats.org/drawingml/2006/spreadsheetDrawing" xmlns="" xmlns:a16="http://schemas.microsoft.com/office/drawing/2014/main" xmlns:lc="http://schemas.openxmlformats.org/drawingml/2006/lockedCanvas" id="{2EE42D0F-6039-1B52-D73C-8B60FF31452F}"/>
              </a:ext>
            </a:extLst>
          </p:cNvPr>
          <p:cNvGraphicFramePr>
            <a:graphicFrameLocks/>
          </p:cNvGraphicFramePr>
          <p:nvPr>
            <p:extLst>
              <p:ext uri="{D42A27DB-BD31-4B8C-83A1-F6EECF244321}">
                <p14:modId xmlns:p14="http://schemas.microsoft.com/office/powerpoint/2010/main" val="827399972"/>
              </p:ext>
            </p:extLst>
          </p:nvPr>
        </p:nvGraphicFramePr>
        <p:xfrm>
          <a:off x="779929" y="3106271"/>
          <a:ext cx="8377518" cy="35500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239823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165413"/>
          </a:xfrm>
        </p:spPr>
        <p:txBody>
          <a:bodyPr>
            <a:normAutofit fontScale="90000"/>
          </a:bodyPr>
          <a:lstStyle/>
          <a:p>
            <a:r>
              <a:rPr lang="en-IN" dirty="0">
                <a:solidFill>
                  <a:schemeClr val="accent1">
                    <a:lumMod val="50000"/>
                  </a:schemeClr>
                </a:solidFill>
              </a:rPr>
              <a:t>Experimentation and </a:t>
            </a:r>
            <a:r>
              <a:rPr lang="en-IN" dirty="0">
                <a:solidFill>
                  <a:schemeClr val="accent1">
                    <a:lumMod val="50000"/>
                  </a:schemeClr>
                </a:solidFill>
              </a:rPr>
              <a:t>Results(contd.)</a:t>
            </a:r>
            <a:r>
              <a:rPr lang="en-IN" dirty="0">
                <a:solidFill>
                  <a:schemeClr val="accent1">
                    <a:lumMod val="50000"/>
                  </a:schemeClr>
                </a:solidFill>
              </a:rPr>
              <a:t/>
            </a:r>
            <a:br>
              <a:rPr lang="en-IN" dirty="0">
                <a:solidFill>
                  <a:schemeClr val="accent1">
                    <a:lumMod val="50000"/>
                  </a:schemeClr>
                </a:solidFill>
              </a:rPr>
            </a:br>
            <a:endParaRPr lang="en-IN" dirty="0"/>
          </a:p>
        </p:txBody>
      </p:sp>
      <p:sp>
        <p:nvSpPr>
          <p:cNvPr id="3" name="Content Placeholder 2"/>
          <p:cNvSpPr>
            <a:spLocks noGrp="1"/>
          </p:cNvSpPr>
          <p:nvPr>
            <p:ph idx="1"/>
          </p:nvPr>
        </p:nvSpPr>
        <p:spPr>
          <a:xfrm>
            <a:off x="677334" y="1775013"/>
            <a:ext cx="8596668" cy="4266350"/>
          </a:xfrm>
        </p:spPr>
        <p:txBody>
          <a:bodyPr>
            <a:normAutofit/>
          </a:bodyPr>
          <a:lstStyle/>
          <a:p>
            <a:r>
              <a:rPr lang="en-IN" sz="1400" dirty="0"/>
              <a:t>The demographic profile of the respondents are </a:t>
            </a:r>
            <a:r>
              <a:rPr lang="en-IN" sz="1400" dirty="0">
                <a:solidFill>
                  <a:schemeClr val="accent2">
                    <a:lumMod val="60000"/>
                    <a:lumOff val="40000"/>
                  </a:schemeClr>
                </a:solidFill>
              </a:rPr>
              <a:t>58 students</a:t>
            </a:r>
            <a:r>
              <a:rPr lang="en-IN" sz="1400" dirty="0"/>
              <a:t>, </a:t>
            </a:r>
            <a:r>
              <a:rPr lang="en-IN" sz="1400" dirty="0">
                <a:solidFill>
                  <a:srgbClr val="C00000"/>
                </a:solidFill>
              </a:rPr>
              <a:t>16 </a:t>
            </a:r>
            <a:r>
              <a:rPr lang="en-IN" sz="1400" dirty="0" smtClean="0">
                <a:solidFill>
                  <a:srgbClr val="C00000"/>
                </a:solidFill>
              </a:rPr>
              <a:t>Academicians </a:t>
            </a:r>
            <a:r>
              <a:rPr lang="en-IN" sz="1400" dirty="0"/>
              <a:t>participated, </a:t>
            </a:r>
            <a:r>
              <a:rPr lang="en-IN" sz="1400" dirty="0">
                <a:solidFill>
                  <a:srgbClr val="FFC000"/>
                </a:solidFill>
              </a:rPr>
              <a:t>86 Corporate Employees</a:t>
            </a:r>
            <a:r>
              <a:rPr lang="en-IN" sz="1400" dirty="0"/>
              <a:t>, </a:t>
            </a:r>
            <a:r>
              <a:rPr lang="en-IN" sz="1400" dirty="0">
                <a:solidFill>
                  <a:schemeClr val="accent6">
                    <a:lumMod val="75000"/>
                  </a:schemeClr>
                </a:solidFill>
              </a:rPr>
              <a:t>16 Public sector </a:t>
            </a:r>
            <a:r>
              <a:rPr lang="en-IN" sz="1400" dirty="0" smtClean="0">
                <a:solidFill>
                  <a:schemeClr val="accent6">
                    <a:lumMod val="75000"/>
                  </a:schemeClr>
                </a:solidFill>
              </a:rPr>
              <a:t>employees</a:t>
            </a:r>
            <a:r>
              <a:rPr lang="en-IN" sz="1400" dirty="0" smtClean="0"/>
              <a:t>,</a:t>
            </a:r>
            <a:r>
              <a:rPr lang="en-IN" sz="1400" dirty="0" smtClean="0">
                <a:solidFill>
                  <a:schemeClr val="accent3">
                    <a:lumMod val="60000"/>
                    <a:lumOff val="40000"/>
                  </a:schemeClr>
                </a:solidFill>
              </a:rPr>
              <a:t>11 </a:t>
            </a:r>
            <a:r>
              <a:rPr lang="en-IN" sz="1400" dirty="0">
                <a:solidFill>
                  <a:schemeClr val="accent3">
                    <a:lumMod val="60000"/>
                    <a:lumOff val="40000"/>
                  </a:schemeClr>
                </a:solidFill>
              </a:rPr>
              <a:t>Doctors</a:t>
            </a:r>
            <a:r>
              <a:rPr lang="en-IN" sz="1400" dirty="0"/>
              <a:t>, </a:t>
            </a:r>
            <a:r>
              <a:rPr lang="en-IN" sz="1400" dirty="0">
                <a:solidFill>
                  <a:schemeClr val="accent1">
                    <a:lumMod val="60000"/>
                    <a:lumOff val="40000"/>
                  </a:schemeClr>
                </a:solidFill>
              </a:rPr>
              <a:t>7 Business Man</a:t>
            </a:r>
            <a:r>
              <a:rPr lang="en-IN" sz="1400" dirty="0"/>
              <a:t>, </a:t>
            </a:r>
            <a:r>
              <a:rPr lang="en-IN" sz="1400" dirty="0">
                <a:solidFill>
                  <a:srgbClr val="FF6600"/>
                </a:solidFill>
              </a:rPr>
              <a:t>16 Entrepreneurs</a:t>
            </a:r>
            <a:r>
              <a:rPr lang="en-IN" sz="1400" dirty="0"/>
              <a:t> and </a:t>
            </a:r>
            <a:r>
              <a:rPr lang="en-IN" sz="1400" dirty="0">
                <a:solidFill>
                  <a:srgbClr val="FF66CC"/>
                </a:solidFill>
              </a:rPr>
              <a:t>1 Investment </a:t>
            </a:r>
            <a:r>
              <a:rPr lang="en-IN" sz="1400" dirty="0" smtClean="0">
                <a:solidFill>
                  <a:srgbClr val="FF66CC"/>
                </a:solidFill>
              </a:rPr>
              <a:t>Banker </a:t>
            </a:r>
            <a:r>
              <a:rPr lang="en-IN" sz="1400" dirty="0" smtClean="0"/>
              <a:t>were </a:t>
            </a:r>
            <a:r>
              <a:rPr lang="en-IN" sz="1400" dirty="0"/>
              <a:t>part of this </a:t>
            </a:r>
            <a:r>
              <a:rPr lang="en-IN" sz="1400" dirty="0" smtClean="0"/>
              <a:t>survey.</a:t>
            </a:r>
          </a:p>
          <a:p>
            <a:r>
              <a:rPr lang="en-IN" sz="1400" dirty="0" smtClean="0"/>
              <a:t>The </a:t>
            </a:r>
            <a:r>
              <a:rPr lang="en-IN" sz="1400" dirty="0"/>
              <a:t>average mean is </a:t>
            </a:r>
            <a:r>
              <a:rPr lang="en-IN" sz="1400" dirty="0" smtClean="0"/>
              <a:t>3.63.</a:t>
            </a:r>
          </a:p>
          <a:p>
            <a:r>
              <a:rPr lang="en-IN" sz="1400" dirty="0"/>
              <a:t>M</a:t>
            </a:r>
            <a:r>
              <a:rPr lang="en-IN" sz="1400" dirty="0" smtClean="0"/>
              <a:t>aximum </a:t>
            </a:r>
            <a:r>
              <a:rPr lang="en-IN" sz="1400" dirty="0"/>
              <a:t>mean was </a:t>
            </a:r>
            <a:r>
              <a:rPr lang="en-IN" sz="1400" dirty="0" smtClean="0"/>
              <a:t>3.85 and </a:t>
            </a:r>
            <a:r>
              <a:rPr lang="en-IN" sz="1400" dirty="0"/>
              <a:t>minimum was </a:t>
            </a:r>
            <a:r>
              <a:rPr lang="en-IN" sz="1400" dirty="0" smtClean="0"/>
              <a:t>3.47. Mean above 3.63 are accepted sub-criteria.</a:t>
            </a:r>
            <a:endParaRPr lang="en-IN" sz="1400" dirty="0"/>
          </a:p>
        </p:txBody>
      </p:sp>
      <p:pic>
        <p:nvPicPr>
          <p:cNvPr id="6" name="Picture 5">
            <a:extLst>
              <a:ext uri="{FF2B5EF4-FFF2-40B4-BE49-F238E27FC236}">
                <a16:creationId xmlns:xdr="http://schemas.openxmlformats.org/drawingml/2006/spreadsheetDrawing" xmlns="" xmlns:a16="http://schemas.microsoft.com/office/drawing/2014/main" xmlns:lc="http://schemas.openxmlformats.org/drawingml/2006/lockedCanvas" id="{6418AB60-A19B-4D83-AE74-9B3303FF9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282" y="3178683"/>
            <a:ext cx="4621119" cy="229426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548245257"/>
              </p:ext>
            </p:extLst>
          </p:nvPr>
        </p:nvGraphicFramePr>
        <p:xfrm>
          <a:off x="1419045" y="3291444"/>
          <a:ext cx="3060700" cy="1783080"/>
        </p:xfrm>
        <a:graphic>
          <a:graphicData uri="http://schemas.openxmlformats.org/drawingml/2006/table">
            <a:tbl>
              <a:tblPr>
                <a:tableStyleId>{5C22544A-7EE6-4342-B048-85BDC9FD1C3A}</a:tableStyleId>
              </a:tblPr>
              <a:tblGrid>
                <a:gridCol w="1879600"/>
                <a:gridCol w="1181100"/>
              </a:tblGrid>
              <a:tr h="198120">
                <a:tc>
                  <a:txBody>
                    <a:bodyPr/>
                    <a:lstStyle/>
                    <a:p>
                      <a:pPr algn="ctr" fontAlgn="ctr"/>
                      <a:r>
                        <a:rPr lang="en-IN" sz="1000" u="none" strike="noStrike" dirty="0">
                          <a:solidFill>
                            <a:schemeClr val="bg1"/>
                          </a:solidFill>
                          <a:effectLst/>
                        </a:rPr>
                        <a:t>Sub-Criteria</a:t>
                      </a:r>
                      <a:endParaRPr lang="en-IN" sz="1000" b="1" i="0" u="none" strike="noStrike" dirty="0">
                        <a:solidFill>
                          <a:schemeClr val="bg1"/>
                        </a:solidFill>
                        <a:effectLst/>
                        <a:latin typeface="Arial" panose="020B0604020202020204" pitchFamily="34" charset="0"/>
                      </a:endParaRPr>
                    </a:p>
                  </a:txBody>
                  <a:tcPr marL="9525" marR="9525" marT="9525" marB="0" anchor="ctr">
                    <a:solidFill>
                      <a:schemeClr val="tx1"/>
                    </a:solidFill>
                  </a:tcPr>
                </a:tc>
                <a:tc>
                  <a:txBody>
                    <a:bodyPr/>
                    <a:lstStyle/>
                    <a:p>
                      <a:pPr algn="ctr" fontAlgn="ctr"/>
                      <a:r>
                        <a:rPr lang="en-IN" sz="1000" u="none" strike="noStrike" dirty="0">
                          <a:solidFill>
                            <a:schemeClr val="bg1"/>
                          </a:solidFill>
                          <a:effectLst/>
                        </a:rPr>
                        <a:t>Mean</a:t>
                      </a:r>
                      <a:endParaRPr lang="en-IN" sz="1000" b="1" i="0" u="none" strike="noStrike" dirty="0">
                        <a:solidFill>
                          <a:schemeClr val="bg1"/>
                        </a:solidFill>
                        <a:effectLst/>
                        <a:latin typeface="Arial" panose="020B0604020202020204" pitchFamily="34" charset="0"/>
                      </a:endParaRPr>
                    </a:p>
                  </a:txBody>
                  <a:tcPr marL="9525" marR="9525" marT="9525" marB="0" anchor="ctr">
                    <a:solidFill>
                      <a:schemeClr val="tx1"/>
                    </a:solidFill>
                  </a:tcPr>
                </a:tc>
              </a:tr>
              <a:tr h="198120">
                <a:tc>
                  <a:txBody>
                    <a:bodyPr/>
                    <a:lstStyle/>
                    <a:p>
                      <a:pPr algn="ctr" fontAlgn="ctr"/>
                      <a:r>
                        <a:rPr lang="en-IN" sz="1000" u="none" strike="noStrike">
                          <a:effectLst/>
                        </a:rPr>
                        <a:t>Reliability of content</a:t>
                      </a:r>
                      <a:endParaRPr lang="en-IN"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IN" sz="1000" u="none" strike="noStrike">
                          <a:effectLst/>
                        </a:rPr>
                        <a:t>3.85</a:t>
                      </a:r>
                      <a:endParaRPr lang="en-IN" sz="1000" b="1" i="0" u="none" strike="noStrike">
                        <a:solidFill>
                          <a:srgbClr val="FFFFFF"/>
                        </a:solidFill>
                        <a:effectLst/>
                        <a:latin typeface="Trebuchet MS" panose="020B0603020202020204" pitchFamily="34" charset="0"/>
                      </a:endParaRPr>
                    </a:p>
                  </a:txBody>
                  <a:tcPr marL="9525" marR="9525" marT="9525" marB="0" anchor="ctr"/>
                </a:tc>
              </a:tr>
              <a:tr h="198120">
                <a:tc>
                  <a:txBody>
                    <a:bodyPr/>
                    <a:lstStyle/>
                    <a:p>
                      <a:pPr algn="ctr" fontAlgn="ctr"/>
                      <a:r>
                        <a:rPr lang="en-IN" sz="1000" u="none" strike="noStrike">
                          <a:effectLst/>
                        </a:rPr>
                        <a:t>Relevance of the content</a:t>
                      </a:r>
                      <a:endParaRPr lang="en-IN"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IN" sz="1000" u="none" strike="noStrike">
                          <a:effectLst/>
                        </a:rPr>
                        <a:t>3.83</a:t>
                      </a:r>
                      <a:endParaRPr lang="en-IN" sz="1000" b="1" i="0" u="none" strike="noStrike">
                        <a:solidFill>
                          <a:srgbClr val="FFFFFF"/>
                        </a:solidFill>
                        <a:effectLst/>
                        <a:latin typeface="Trebuchet MS" panose="020B0603020202020204" pitchFamily="34" charset="0"/>
                      </a:endParaRPr>
                    </a:p>
                  </a:txBody>
                  <a:tcPr marL="9525" marR="9525" marT="9525" marB="0" anchor="ctr"/>
                </a:tc>
              </a:tr>
              <a:tr h="198120">
                <a:tc>
                  <a:txBody>
                    <a:bodyPr/>
                    <a:lstStyle/>
                    <a:p>
                      <a:pPr algn="ctr" fontAlgn="ctr"/>
                      <a:r>
                        <a:rPr lang="en-IN" sz="1000" u="none" strike="noStrike">
                          <a:effectLst/>
                        </a:rPr>
                        <a:t>Timely of content</a:t>
                      </a:r>
                      <a:endParaRPr lang="en-IN"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IN" sz="1000" u="none" strike="noStrike">
                          <a:effectLst/>
                        </a:rPr>
                        <a:t>3.74</a:t>
                      </a:r>
                      <a:endParaRPr lang="en-IN" sz="1000" b="1" i="0" u="none" strike="noStrike">
                        <a:solidFill>
                          <a:srgbClr val="FFFFFF"/>
                        </a:solidFill>
                        <a:effectLst/>
                        <a:latin typeface="Trebuchet MS" panose="020B0603020202020204" pitchFamily="34" charset="0"/>
                      </a:endParaRPr>
                    </a:p>
                  </a:txBody>
                  <a:tcPr marL="9525" marR="9525" marT="9525" marB="0" anchor="ctr"/>
                </a:tc>
              </a:tr>
              <a:tr h="198120">
                <a:tc>
                  <a:txBody>
                    <a:bodyPr/>
                    <a:lstStyle/>
                    <a:p>
                      <a:pPr algn="ctr" fontAlgn="ctr"/>
                      <a:r>
                        <a:rPr lang="en-IN" sz="1000" u="none" strike="noStrike">
                          <a:effectLst/>
                        </a:rPr>
                        <a:t>Accuracy of content</a:t>
                      </a:r>
                      <a:endParaRPr lang="en-IN"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IN" sz="1000" u="none" strike="noStrike">
                          <a:effectLst/>
                        </a:rPr>
                        <a:t>3.73</a:t>
                      </a:r>
                      <a:endParaRPr lang="en-IN" sz="1000" b="1" i="0" u="none" strike="noStrike">
                        <a:solidFill>
                          <a:srgbClr val="FFFFFF"/>
                        </a:solidFill>
                        <a:effectLst/>
                        <a:latin typeface="Trebuchet MS" panose="020B0603020202020204" pitchFamily="34" charset="0"/>
                      </a:endParaRPr>
                    </a:p>
                  </a:txBody>
                  <a:tcPr marL="9525" marR="9525" marT="9525" marB="0" anchor="ctr"/>
                </a:tc>
              </a:tr>
              <a:tr h="198120">
                <a:tc>
                  <a:txBody>
                    <a:bodyPr/>
                    <a:lstStyle/>
                    <a:p>
                      <a:pPr algn="ctr" fontAlgn="ctr"/>
                      <a:r>
                        <a:rPr lang="en-IN" sz="1000" u="none" strike="noStrike">
                          <a:effectLst/>
                        </a:rPr>
                        <a:t>Reliability of usabilty</a:t>
                      </a:r>
                      <a:endParaRPr lang="en-IN"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IN" sz="1000" u="none" strike="noStrike">
                          <a:effectLst/>
                        </a:rPr>
                        <a:t>3.71</a:t>
                      </a:r>
                      <a:endParaRPr lang="en-IN" sz="1000" b="1" i="0" u="none" strike="noStrike">
                        <a:solidFill>
                          <a:srgbClr val="FFFFFF"/>
                        </a:solidFill>
                        <a:effectLst/>
                        <a:latin typeface="Trebuchet MS" panose="020B0603020202020204" pitchFamily="34" charset="0"/>
                      </a:endParaRPr>
                    </a:p>
                  </a:txBody>
                  <a:tcPr marL="9525" marR="9525" marT="9525" marB="0" anchor="ctr"/>
                </a:tc>
              </a:tr>
              <a:tr h="198120">
                <a:tc>
                  <a:txBody>
                    <a:bodyPr/>
                    <a:lstStyle/>
                    <a:p>
                      <a:pPr algn="ctr" fontAlgn="ctr"/>
                      <a:r>
                        <a:rPr lang="en-IN" sz="1000" u="none" strike="noStrike">
                          <a:effectLst/>
                        </a:rPr>
                        <a:t>User friendly of usabilty</a:t>
                      </a:r>
                      <a:endParaRPr lang="en-IN"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IN" sz="1000" u="none" strike="noStrike">
                          <a:effectLst/>
                        </a:rPr>
                        <a:t>3.70</a:t>
                      </a:r>
                      <a:endParaRPr lang="en-IN" sz="1000" b="1" i="0" u="none" strike="noStrike">
                        <a:solidFill>
                          <a:srgbClr val="FFFFFF"/>
                        </a:solidFill>
                        <a:effectLst/>
                        <a:latin typeface="Trebuchet MS" panose="020B0603020202020204" pitchFamily="34" charset="0"/>
                      </a:endParaRPr>
                    </a:p>
                  </a:txBody>
                  <a:tcPr marL="9525" marR="9525" marT="9525" marB="0" anchor="ctr"/>
                </a:tc>
              </a:tr>
              <a:tr h="198120">
                <a:tc>
                  <a:txBody>
                    <a:bodyPr/>
                    <a:lstStyle/>
                    <a:p>
                      <a:pPr algn="ctr" fontAlgn="ctr"/>
                      <a:r>
                        <a:rPr lang="en-IN" sz="1000" u="none" strike="noStrike">
                          <a:effectLst/>
                        </a:rPr>
                        <a:t>Interactive features of usabilty</a:t>
                      </a:r>
                      <a:endParaRPr lang="en-IN"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IN" sz="1000" u="none" strike="noStrike">
                          <a:effectLst/>
                        </a:rPr>
                        <a:t>3.67</a:t>
                      </a:r>
                      <a:endParaRPr lang="en-IN" sz="1000" b="1" i="0" u="none" strike="noStrike">
                        <a:solidFill>
                          <a:srgbClr val="FFFFFF"/>
                        </a:solidFill>
                        <a:effectLst/>
                        <a:latin typeface="Trebuchet MS" panose="020B0603020202020204" pitchFamily="34" charset="0"/>
                      </a:endParaRPr>
                    </a:p>
                  </a:txBody>
                  <a:tcPr marL="9525" marR="9525" marT="9525" marB="0" anchor="ctr"/>
                </a:tc>
              </a:tr>
              <a:tr h="198120">
                <a:tc>
                  <a:txBody>
                    <a:bodyPr/>
                    <a:lstStyle/>
                    <a:p>
                      <a:pPr algn="ctr" fontAlgn="ctr"/>
                      <a:r>
                        <a:rPr lang="en-IN" sz="1000" u="none" strike="noStrike">
                          <a:effectLst/>
                        </a:rPr>
                        <a:t>Appropriateness of designing</a:t>
                      </a:r>
                      <a:endParaRPr lang="en-IN" sz="10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IN" sz="1000" u="none" strike="noStrike" dirty="0">
                          <a:effectLst/>
                        </a:rPr>
                        <a:t>3.64</a:t>
                      </a:r>
                      <a:endParaRPr lang="en-IN" sz="1000" b="1" i="0" u="none" strike="noStrike" dirty="0">
                        <a:solidFill>
                          <a:srgbClr val="FFFFFF"/>
                        </a:solidFill>
                        <a:effectLst/>
                        <a:latin typeface="Trebuchet MS" panose="020B0603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2645388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165413"/>
          </a:xfrm>
        </p:spPr>
        <p:txBody>
          <a:bodyPr>
            <a:normAutofit fontScale="90000"/>
          </a:bodyPr>
          <a:lstStyle/>
          <a:p>
            <a:r>
              <a:rPr lang="en-IN" dirty="0">
                <a:solidFill>
                  <a:schemeClr val="accent1">
                    <a:lumMod val="50000"/>
                  </a:schemeClr>
                </a:solidFill>
              </a:rPr>
              <a:t>Experimentation and </a:t>
            </a:r>
            <a:r>
              <a:rPr lang="en-IN" dirty="0">
                <a:solidFill>
                  <a:schemeClr val="accent1">
                    <a:lumMod val="50000"/>
                  </a:schemeClr>
                </a:solidFill>
              </a:rPr>
              <a:t>Results(contd.)</a:t>
            </a:r>
            <a:r>
              <a:rPr lang="en-IN" dirty="0">
                <a:solidFill>
                  <a:schemeClr val="accent1">
                    <a:lumMod val="50000"/>
                  </a:schemeClr>
                </a:solidFill>
              </a:rPr>
              <a:t/>
            </a:r>
            <a:br>
              <a:rPr lang="en-IN" dirty="0">
                <a:solidFill>
                  <a:schemeClr val="accent1">
                    <a:lumMod val="50000"/>
                  </a:schemeClr>
                </a:solidFill>
              </a:rPr>
            </a:br>
            <a:endParaRPr lang="en-IN" dirty="0"/>
          </a:p>
        </p:txBody>
      </p:sp>
      <p:sp>
        <p:nvSpPr>
          <p:cNvPr id="3" name="Content Placeholder 2"/>
          <p:cNvSpPr>
            <a:spLocks noGrp="1"/>
          </p:cNvSpPr>
          <p:nvPr>
            <p:ph idx="1"/>
          </p:nvPr>
        </p:nvSpPr>
        <p:spPr>
          <a:xfrm>
            <a:off x="677334" y="1775013"/>
            <a:ext cx="8596668" cy="4266350"/>
          </a:xfrm>
        </p:spPr>
        <p:txBody>
          <a:bodyPr>
            <a:normAutofit lnSpcReduction="10000"/>
          </a:bodyPr>
          <a:lstStyle/>
          <a:p>
            <a:r>
              <a:rPr lang="en-IN" sz="1600" b="1" dirty="0" smtClean="0">
                <a:solidFill>
                  <a:schemeClr val="accent2">
                    <a:lumMod val="50000"/>
                  </a:schemeClr>
                </a:solidFill>
              </a:rPr>
              <a:t>METHODOLOGY:</a:t>
            </a:r>
            <a:r>
              <a:rPr lang="en-IN" sz="1600" b="1" dirty="0">
                <a:solidFill>
                  <a:schemeClr val="accent2">
                    <a:lumMod val="50000"/>
                  </a:schemeClr>
                </a:solidFill>
              </a:rPr>
              <a:t> </a:t>
            </a:r>
            <a:r>
              <a:rPr lang="en-IN" sz="1400" dirty="0" smtClean="0">
                <a:solidFill>
                  <a:schemeClr val="accent2">
                    <a:lumMod val="50000"/>
                  </a:schemeClr>
                </a:solidFill>
              </a:rPr>
              <a:t>AHP, VIKOR</a:t>
            </a:r>
            <a:r>
              <a:rPr lang="en-IN" sz="1400" dirty="0" smtClean="0"/>
              <a:t> and </a:t>
            </a:r>
            <a:r>
              <a:rPr lang="en-IN" sz="1400" dirty="0" smtClean="0">
                <a:solidFill>
                  <a:schemeClr val="accent2">
                    <a:lumMod val="50000"/>
                  </a:schemeClr>
                </a:solidFill>
              </a:rPr>
              <a:t>AHP-VIKOR method to applied</a:t>
            </a:r>
            <a:r>
              <a:rPr lang="en-IN" sz="1400" dirty="0" smtClean="0"/>
              <a:t>.</a:t>
            </a:r>
          </a:p>
          <a:p>
            <a:r>
              <a:rPr lang="en-IN" sz="1400" b="1" u="sng" dirty="0" smtClean="0">
                <a:solidFill>
                  <a:srgbClr val="FFC000"/>
                </a:solidFill>
              </a:rPr>
              <a:t>AHP</a:t>
            </a:r>
            <a:r>
              <a:rPr lang="en-IN" sz="1400" b="1" dirty="0" smtClean="0">
                <a:solidFill>
                  <a:srgbClr val="FFC000"/>
                </a:solidFill>
              </a:rPr>
              <a:t>:</a:t>
            </a:r>
            <a:r>
              <a:rPr lang="en-IN" sz="1400" dirty="0">
                <a:solidFill>
                  <a:srgbClr val="FFC000"/>
                </a:solidFill>
              </a:rPr>
              <a:t> </a:t>
            </a:r>
            <a:r>
              <a:rPr lang="en-US" sz="1400" dirty="0">
                <a:solidFill>
                  <a:schemeClr val="tx1"/>
                </a:solidFill>
                <a:cs typeface="Poppins" panose="00000500000000000000" pitchFamily="2" charset="0"/>
              </a:rPr>
              <a:t>Relative importance of different </a:t>
            </a:r>
            <a:r>
              <a:rPr lang="en-US" sz="1400" dirty="0" smtClean="0">
                <a:solidFill>
                  <a:schemeClr val="tx1"/>
                </a:solidFill>
                <a:cs typeface="Poppins" panose="00000500000000000000" pitchFamily="2" charset="0"/>
              </a:rPr>
              <a:t>attributes to be shared. </a:t>
            </a:r>
            <a:r>
              <a:rPr lang="en-IN" sz="1400" dirty="0" smtClean="0"/>
              <a:t>In this study five </a:t>
            </a:r>
            <a:r>
              <a:rPr lang="en-IN" sz="1400" dirty="0"/>
              <a:t>options </a:t>
            </a:r>
            <a:r>
              <a:rPr lang="en-IN" sz="1400" dirty="0">
                <a:solidFill>
                  <a:schemeClr val="accent2">
                    <a:lumMod val="75000"/>
                  </a:schemeClr>
                </a:solidFill>
              </a:rPr>
              <a:t>More Important, Important, Neutral, Less Important </a:t>
            </a:r>
            <a:r>
              <a:rPr lang="en-IN" sz="1400" dirty="0" smtClean="0">
                <a:solidFill>
                  <a:schemeClr val="accent2">
                    <a:lumMod val="75000"/>
                  </a:schemeClr>
                </a:solidFill>
              </a:rPr>
              <a:t>and Not </a:t>
            </a:r>
            <a:r>
              <a:rPr lang="en-IN" sz="1400" dirty="0">
                <a:solidFill>
                  <a:schemeClr val="accent2">
                    <a:lumMod val="75000"/>
                  </a:schemeClr>
                </a:solidFill>
              </a:rPr>
              <a:t>Important </a:t>
            </a:r>
            <a:r>
              <a:rPr lang="en-IN" sz="1400" dirty="0"/>
              <a:t>are given weightage of </a:t>
            </a:r>
            <a:r>
              <a:rPr lang="en-IN" sz="1400" dirty="0">
                <a:solidFill>
                  <a:schemeClr val="accent2">
                    <a:lumMod val="75000"/>
                  </a:schemeClr>
                </a:solidFill>
              </a:rPr>
              <a:t>5, 4, 3, </a:t>
            </a:r>
            <a:r>
              <a:rPr lang="en-IN" sz="1400" dirty="0" smtClean="0">
                <a:solidFill>
                  <a:schemeClr val="accent2">
                    <a:lumMod val="75000"/>
                  </a:schemeClr>
                </a:solidFill>
              </a:rPr>
              <a:t>2  &amp; </a:t>
            </a:r>
            <a:r>
              <a:rPr lang="en-IN" sz="1400" dirty="0">
                <a:solidFill>
                  <a:schemeClr val="accent2">
                    <a:lumMod val="75000"/>
                  </a:schemeClr>
                </a:solidFill>
              </a:rPr>
              <a:t>1 </a:t>
            </a:r>
            <a:r>
              <a:rPr lang="en-IN" sz="1400" dirty="0" smtClean="0"/>
              <a:t>respectively. After that </a:t>
            </a:r>
            <a:r>
              <a:rPr lang="en-IN" sz="1400" dirty="0"/>
              <a:t>A pair-wise comparison matrix is </a:t>
            </a:r>
            <a:r>
              <a:rPr lang="en-IN" sz="1400" dirty="0" smtClean="0"/>
              <a:t>created and normalization is calculated on that. Once normalization done </a:t>
            </a:r>
            <a:r>
              <a:rPr lang="el-GR" sz="1400" dirty="0"/>
              <a:t>λ</a:t>
            </a:r>
            <a:r>
              <a:rPr lang="en-IN" sz="1400" baseline="-25000" dirty="0"/>
              <a:t>max</a:t>
            </a:r>
            <a:r>
              <a:rPr lang="en-IN" sz="1400" dirty="0"/>
              <a:t> </a:t>
            </a:r>
            <a:r>
              <a:rPr lang="en-IN" sz="1400" dirty="0" smtClean="0"/>
              <a:t>is calculated.</a:t>
            </a:r>
            <a:r>
              <a:rPr lang="en-IN" sz="1400" b="1" dirty="0"/>
              <a:t> </a:t>
            </a:r>
            <a:r>
              <a:rPr lang="en-IN" sz="1400" dirty="0" smtClean="0"/>
              <a:t>From that value </a:t>
            </a:r>
            <a:r>
              <a:rPr lang="pt-BR" sz="1400" dirty="0" smtClean="0"/>
              <a:t>C.I is calculated where </a:t>
            </a:r>
            <a:r>
              <a:rPr lang="pt-BR" sz="1400" dirty="0" smtClean="0">
                <a:solidFill>
                  <a:schemeClr val="accent2">
                    <a:lumMod val="75000"/>
                  </a:schemeClr>
                </a:solidFill>
              </a:rPr>
              <a:t>C.I </a:t>
            </a:r>
            <a:r>
              <a:rPr lang="pt-BR" sz="1400" dirty="0">
                <a:solidFill>
                  <a:schemeClr val="accent2">
                    <a:lumMod val="75000"/>
                  </a:schemeClr>
                </a:solidFill>
              </a:rPr>
              <a:t>= (λ</a:t>
            </a:r>
            <a:r>
              <a:rPr lang="pt-BR" sz="1400" baseline="-25000" dirty="0">
                <a:solidFill>
                  <a:schemeClr val="accent2">
                    <a:lumMod val="75000"/>
                  </a:schemeClr>
                </a:solidFill>
              </a:rPr>
              <a:t>max</a:t>
            </a:r>
            <a:r>
              <a:rPr lang="pt-BR" sz="1400" dirty="0">
                <a:solidFill>
                  <a:schemeClr val="accent2">
                    <a:lumMod val="75000"/>
                  </a:schemeClr>
                </a:solidFill>
              </a:rPr>
              <a:t> − n)/(n − 1</a:t>
            </a:r>
            <a:r>
              <a:rPr lang="pt-BR" sz="1400" dirty="0" smtClean="0">
                <a:solidFill>
                  <a:schemeClr val="accent2">
                    <a:lumMod val="75000"/>
                  </a:schemeClr>
                </a:solidFill>
              </a:rPr>
              <a:t>). </a:t>
            </a:r>
            <a:r>
              <a:rPr lang="en-IN" sz="1400" dirty="0" smtClean="0"/>
              <a:t>The </a:t>
            </a:r>
            <a:r>
              <a:rPr lang="en-IN" sz="1400" dirty="0"/>
              <a:t>C.R. value for standard inconsistency is </a:t>
            </a:r>
            <a:r>
              <a:rPr lang="en-IN" sz="1400" dirty="0" smtClean="0">
                <a:solidFill>
                  <a:schemeClr val="tx1">
                    <a:lumMod val="95000"/>
                    <a:lumOff val="5000"/>
                  </a:schemeClr>
                </a:solidFill>
              </a:rPr>
              <a:t>0.10</a:t>
            </a:r>
            <a:r>
              <a:rPr lang="en-IN" sz="1400" dirty="0" smtClean="0"/>
              <a:t>. If the value of C.R or </a:t>
            </a:r>
            <a:r>
              <a:rPr lang="en-IN" sz="1400" dirty="0" smtClean="0">
                <a:solidFill>
                  <a:schemeClr val="accent6">
                    <a:lumMod val="50000"/>
                  </a:schemeClr>
                </a:solidFill>
              </a:rPr>
              <a:t>C.I/RI is less than 0.10 </a:t>
            </a:r>
            <a:r>
              <a:rPr lang="en-IN" sz="1400" dirty="0" smtClean="0"/>
              <a:t>then the matrix is </a:t>
            </a:r>
            <a:r>
              <a:rPr lang="en-IN" sz="1400" dirty="0" smtClean="0">
                <a:solidFill>
                  <a:schemeClr val="accent6">
                    <a:lumMod val="50000"/>
                  </a:schemeClr>
                </a:solidFill>
              </a:rPr>
              <a:t>moderately consistent matrix </a:t>
            </a:r>
            <a:r>
              <a:rPr lang="en-IN" sz="1400" dirty="0" smtClean="0"/>
              <a:t>and given rank accordingly.</a:t>
            </a:r>
          </a:p>
          <a:p>
            <a:r>
              <a:rPr lang="en-IN" sz="1400" b="1" u="sng" dirty="0" smtClean="0">
                <a:solidFill>
                  <a:srgbClr val="FFC000"/>
                </a:solidFill>
              </a:rPr>
              <a:t>VIKOR</a:t>
            </a:r>
            <a:r>
              <a:rPr lang="en-IN" sz="1400" b="1" dirty="0" smtClean="0">
                <a:solidFill>
                  <a:srgbClr val="FFC000"/>
                </a:solidFill>
              </a:rPr>
              <a:t>:</a:t>
            </a:r>
            <a:r>
              <a:rPr lang="en-IN" sz="1400" dirty="0" smtClean="0">
                <a:solidFill>
                  <a:srgbClr val="FFC000"/>
                </a:solidFill>
              </a:rPr>
              <a:t> </a:t>
            </a:r>
            <a:r>
              <a:rPr lang="en-IN" sz="1400" dirty="0"/>
              <a:t>Weightage Factor is determined using scale of relative </a:t>
            </a:r>
            <a:r>
              <a:rPr lang="en-IN" sz="1400" dirty="0" smtClean="0"/>
              <a:t>importance after that best and worst value is calculated and then </a:t>
            </a:r>
            <a:r>
              <a:rPr lang="en-IN" sz="1400" dirty="0"/>
              <a:t>a matrix of criteria and </a:t>
            </a:r>
            <a:r>
              <a:rPr lang="en-IN" sz="1400" dirty="0" smtClean="0"/>
              <a:t>different alternatives </a:t>
            </a:r>
            <a:r>
              <a:rPr lang="en-IN" sz="1400" dirty="0"/>
              <a:t>are determined</a:t>
            </a:r>
            <a:r>
              <a:rPr lang="en-IN" sz="1400" dirty="0" smtClean="0"/>
              <a:t>. Then </a:t>
            </a:r>
            <a:r>
              <a:rPr lang="en-IN" sz="1400" dirty="0" err="1" smtClean="0">
                <a:solidFill>
                  <a:schemeClr val="accent2">
                    <a:lumMod val="50000"/>
                  </a:schemeClr>
                </a:solidFill>
              </a:rPr>
              <a:t>S</a:t>
            </a:r>
            <a:r>
              <a:rPr lang="en-IN" sz="1400" baseline="-25000" dirty="0" err="1" smtClean="0">
                <a:solidFill>
                  <a:schemeClr val="accent2">
                    <a:lumMod val="50000"/>
                  </a:schemeClr>
                </a:solidFill>
              </a:rPr>
              <a:t>j</a:t>
            </a:r>
            <a:r>
              <a:rPr lang="en-IN" sz="1400" dirty="0" err="1" smtClean="0">
                <a:solidFill>
                  <a:schemeClr val="accent2">
                    <a:lumMod val="50000"/>
                  </a:schemeClr>
                </a:solidFill>
              </a:rPr>
              <a:t>,R</a:t>
            </a:r>
            <a:r>
              <a:rPr lang="en-IN" sz="1400" baseline="-25000" dirty="0" err="1" smtClean="0">
                <a:solidFill>
                  <a:schemeClr val="accent2">
                    <a:lumMod val="50000"/>
                  </a:schemeClr>
                </a:solidFill>
              </a:rPr>
              <a:t>j</a:t>
            </a:r>
            <a:r>
              <a:rPr lang="en-IN" sz="1400" dirty="0" smtClean="0">
                <a:solidFill>
                  <a:schemeClr val="accent2">
                    <a:lumMod val="50000"/>
                  </a:schemeClr>
                </a:solidFill>
              </a:rPr>
              <a:t> and Q</a:t>
            </a:r>
            <a:r>
              <a:rPr lang="en-IN" sz="1400" baseline="-25000" dirty="0" smtClean="0">
                <a:solidFill>
                  <a:schemeClr val="accent2">
                    <a:lumMod val="50000"/>
                  </a:schemeClr>
                </a:solidFill>
              </a:rPr>
              <a:t>j </a:t>
            </a:r>
            <a:r>
              <a:rPr lang="en-IN" sz="1400" dirty="0" smtClean="0"/>
              <a:t>needs to be calculated. </a:t>
            </a:r>
            <a:r>
              <a:rPr lang="en-IN" sz="1400" dirty="0" smtClean="0">
                <a:solidFill>
                  <a:schemeClr val="accent6">
                    <a:lumMod val="50000"/>
                  </a:schemeClr>
                </a:solidFill>
              </a:rPr>
              <a:t>Based on Q</a:t>
            </a:r>
            <a:r>
              <a:rPr lang="en-IN" sz="1400" baseline="-25000" dirty="0" smtClean="0">
                <a:solidFill>
                  <a:schemeClr val="accent6">
                    <a:lumMod val="50000"/>
                  </a:schemeClr>
                </a:solidFill>
              </a:rPr>
              <a:t>j</a:t>
            </a:r>
            <a:r>
              <a:rPr lang="en-IN" sz="1400" dirty="0" smtClean="0">
                <a:solidFill>
                  <a:schemeClr val="accent6">
                    <a:lumMod val="50000"/>
                  </a:schemeClr>
                </a:solidFill>
              </a:rPr>
              <a:t> the ranking will be provided after consistency is checked using the DQ value</a:t>
            </a:r>
            <a:r>
              <a:rPr lang="en-IN" sz="1400" dirty="0" smtClean="0"/>
              <a:t>. If consistent then the ranking that is applied is correct else needed to be modified.</a:t>
            </a:r>
          </a:p>
          <a:p>
            <a:r>
              <a:rPr lang="en-IN" sz="1400" b="1" u="sng" dirty="0" smtClean="0">
                <a:solidFill>
                  <a:srgbClr val="FFC000"/>
                </a:solidFill>
              </a:rPr>
              <a:t>AHP-VIKOR</a:t>
            </a:r>
            <a:r>
              <a:rPr lang="en-IN" sz="1400" b="1" dirty="0" smtClean="0">
                <a:solidFill>
                  <a:srgbClr val="FFC000"/>
                </a:solidFill>
              </a:rPr>
              <a:t>: </a:t>
            </a:r>
            <a:r>
              <a:rPr lang="en-US" sz="1400" dirty="0">
                <a:solidFill>
                  <a:schemeClr val="tx1"/>
                </a:solidFill>
                <a:cs typeface="Poppins" panose="00000500000000000000" pitchFamily="2" charset="0"/>
              </a:rPr>
              <a:t>Relative importance of different attributes to be shared. </a:t>
            </a:r>
            <a:r>
              <a:rPr lang="en-IN" sz="1400" dirty="0"/>
              <a:t>In this study five options More Important, Important, Neutral, Less Important and Not Important are given weightage of </a:t>
            </a:r>
            <a:r>
              <a:rPr lang="en-IN" sz="1400" b="1" dirty="0" smtClean="0">
                <a:solidFill>
                  <a:schemeClr val="accent2">
                    <a:lumMod val="75000"/>
                  </a:schemeClr>
                </a:solidFill>
              </a:rPr>
              <a:t>0.333,</a:t>
            </a:r>
            <a:r>
              <a:rPr lang="en-IN" sz="1400" dirty="0">
                <a:solidFill>
                  <a:schemeClr val="accent2">
                    <a:lumMod val="75000"/>
                  </a:schemeClr>
                </a:solidFill>
              </a:rPr>
              <a:t> </a:t>
            </a:r>
            <a:r>
              <a:rPr lang="en-IN" sz="1400" b="1" dirty="0" smtClean="0">
                <a:solidFill>
                  <a:schemeClr val="accent2">
                    <a:lumMod val="75000"/>
                  </a:schemeClr>
                </a:solidFill>
              </a:rPr>
              <a:t>0.267,</a:t>
            </a:r>
            <a:r>
              <a:rPr lang="en-IN" sz="1400" dirty="0" smtClean="0">
                <a:solidFill>
                  <a:schemeClr val="accent2">
                    <a:lumMod val="75000"/>
                  </a:schemeClr>
                </a:solidFill>
              </a:rPr>
              <a:t> </a:t>
            </a:r>
            <a:r>
              <a:rPr lang="en-IN" sz="1400" b="1" dirty="0" smtClean="0">
                <a:solidFill>
                  <a:schemeClr val="accent2">
                    <a:lumMod val="75000"/>
                  </a:schemeClr>
                </a:solidFill>
              </a:rPr>
              <a:t>0.200,</a:t>
            </a:r>
            <a:r>
              <a:rPr lang="en-IN" sz="1400" dirty="0" smtClean="0">
                <a:solidFill>
                  <a:schemeClr val="accent2">
                    <a:lumMod val="75000"/>
                  </a:schemeClr>
                </a:solidFill>
              </a:rPr>
              <a:t> </a:t>
            </a:r>
            <a:r>
              <a:rPr lang="en-IN" sz="1400" b="1" dirty="0" smtClean="0">
                <a:solidFill>
                  <a:schemeClr val="accent2">
                    <a:lumMod val="75000"/>
                  </a:schemeClr>
                </a:solidFill>
              </a:rPr>
              <a:t>0.133 </a:t>
            </a:r>
            <a:r>
              <a:rPr lang="en-IN" sz="1400" dirty="0" smtClean="0">
                <a:solidFill>
                  <a:schemeClr val="accent2">
                    <a:lumMod val="75000"/>
                  </a:schemeClr>
                </a:solidFill>
              </a:rPr>
              <a:t>&amp; </a:t>
            </a:r>
            <a:r>
              <a:rPr lang="en-IN" sz="1400" b="1" dirty="0">
                <a:solidFill>
                  <a:schemeClr val="accent2">
                    <a:lumMod val="75000"/>
                  </a:schemeClr>
                </a:solidFill>
              </a:rPr>
              <a:t>0.067</a:t>
            </a:r>
            <a:r>
              <a:rPr lang="en-IN" sz="1400" dirty="0" smtClean="0">
                <a:solidFill>
                  <a:schemeClr val="accent2">
                    <a:lumMod val="75000"/>
                  </a:schemeClr>
                </a:solidFill>
              </a:rPr>
              <a:t> </a:t>
            </a:r>
            <a:r>
              <a:rPr lang="en-IN" sz="1400" dirty="0" smtClean="0"/>
              <a:t>respectively. Then the mean more than average mean are accepted and best and worst value is calculated for them. Afterwards </a:t>
            </a:r>
            <a:r>
              <a:rPr lang="en-IN" sz="1400" dirty="0" err="1"/>
              <a:t>S</a:t>
            </a:r>
            <a:r>
              <a:rPr lang="en-IN" sz="1400" baseline="-25000" dirty="0" err="1"/>
              <a:t>j</a:t>
            </a:r>
            <a:r>
              <a:rPr lang="en-IN" sz="1400" dirty="0" err="1"/>
              <a:t>,R</a:t>
            </a:r>
            <a:r>
              <a:rPr lang="en-IN" sz="1400" baseline="-25000" dirty="0" err="1"/>
              <a:t>j</a:t>
            </a:r>
            <a:r>
              <a:rPr lang="en-IN" sz="1400" dirty="0"/>
              <a:t> and Q</a:t>
            </a:r>
            <a:r>
              <a:rPr lang="en-IN" sz="1400" baseline="-25000" dirty="0"/>
              <a:t>j </a:t>
            </a:r>
            <a:r>
              <a:rPr lang="en-IN" sz="1400" dirty="0"/>
              <a:t> </a:t>
            </a:r>
            <a:r>
              <a:rPr lang="en-IN" sz="1400" dirty="0" smtClean="0"/>
              <a:t>is calculated and </a:t>
            </a:r>
            <a:r>
              <a:rPr lang="en-IN" sz="1400" dirty="0" smtClean="0">
                <a:solidFill>
                  <a:schemeClr val="accent6">
                    <a:lumMod val="50000"/>
                  </a:schemeClr>
                </a:solidFill>
              </a:rPr>
              <a:t>depending on Q</a:t>
            </a:r>
            <a:r>
              <a:rPr lang="en-IN" sz="1400" baseline="-25000" dirty="0" smtClean="0">
                <a:solidFill>
                  <a:schemeClr val="accent6">
                    <a:lumMod val="50000"/>
                  </a:schemeClr>
                </a:solidFill>
              </a:rPr>
              <a:t>j </a:t>
            </a:r>
            <a:r>
              <a:rPr lang="en-IN" sz="1400" dirty="0" smtClean="0">
                <a:solidFill>
                  <a:schemeClr val="accent6">
                    <a:lumMod val="50000"/>
                  </a:schemeClr>
                </a:solidFill>
              </a:rPr>
              <a:t>value the ranking is provided and consistency checked </a:t>
            </a:r>
            <a:r>
              <a:rPr lang="en-IN" sz="1400" dirty="0" smtClean="0"/>
              <a:t>if consistent then it remains else next sub-criteria is provided most important ranking and again it is checked for consistency.</a:t>
            </a:r>
            <a:endParaRPr lang="en-IN" sz="1400" b="1" u="sng" dirty="0" smtClean="0"/>
          </a:p>
        </p:txBody>
      </p:sp>
    </p:spTree>
    <p:extLst>
      <p:ext uri="{BB962C8B-B14F-4D97-AF65-F5344CB8AC3E}">
        <p14:creationId xmlns:p14="http://schemas.microsoft.com/office/powerpoint/2010/main" val="8679673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165413"/>
          </a:xfrm>
        </p:spPr>
        <p:txBody>
          <a:bodyPr>
            <a:normAutofit fontScale="90000"/>
          </a:bodyPr>
          <a:lstStyle/>
          <a:p>
            <a:r>
              <a:rPr lang="en-IN" dirty="0">
                <a:solidFill>
                  <a:schemeClr val="accent1">
                    <a:lumMod val="50000"/>
                  </a:schemeClr>
                </a:solidFill>
              </a:rPr>
              <a:t>Experimentation and </a:t>
            </a:r>
            <a:r>
              <a:rPr lang="en-IN" dirty="0">
                <a:solidFill>
                  <a:schemeClr val="accent1">
                    <a:lumMod val="50000"/>
                  </a:schemeClr>
                </a:solidFill>
              </a:rPr>
              <a:t>Results(contd.)</a:t>
            </a:r>
            <a:r>
              <a:rPr lang="en-IN" dirty="0">
                <a:solidFill>
                  <a:schemeClr val="accent1">
                    <a:lumMod val="50000"/>
                  </a:schemeClr>
                </a:solidFill>
              </a:rPr>
              <a:t/>
            </a:r>
            <a:br>
              <a:rPr lang="en-IN" dirty="0">
                <a:solidFill>
                  <a:schemeClr val="accent1">
                    <a:lumMod val="50000"/>
                  </a:schemeClr>
                </a:solidFill>
              </a:rPr>
            </a:br>
            <a:endParaRPr lang="en-IN" dirty="0"/>
          </a:p>
        </p:txBody>
      </p:sp>
      <p:sp>
        <p:nvSpPr>
          <p:cNvPr id="3" name="Content Placeholder 2"/>
          <p:cNvSpPr>
            <a:spLocks noGrp="1"/>
          </p:cNvSpPr>
          <p:nvPr>
            <p:ph idx="1"/>
          </p:nvPr>
        </p:nvSpPr>
        <p:spPr>
          <a:xfrm>
            <a:off x="677334" y="1775013"/>
            <a:ext cx="8596668" cy="4266350"/>
          </a:xfrm>
        </p:spPr>
        <p:txBody>
          <a:bodyPr>
            <a:normAutofit/>
          </a:bodyPr>
          <a:lstStyle/>
          <a:p>
            <a:r>
              <a:rPr lang="en-IN" sz="1400" b="1" dirty="0" smtClean="0"/>
              <a:t>Using AHP method:</a:t>
            </a:r>
          </a:p>
          <a:p>
            <a:endParaRPr lang="en-IN" sz="1400" dirty="0" smtClean="0"/>
          </a:p>
          <a:p>
            <a:endParaRPr lang="en-IN" sz="1400" b="1" dirty="0" smtClean="0"/>
          </a:p>
        </p:txBody>
      </p:sp>
      <p:graphicFrame>
        <p:nvGraphicFramePr>
          <p:cNvPr id="4" name="Table 3"/>
          <p:cNvGraphicFramePr>
            <a:graphicFrameLocks noGrp="1"/>
          </p:cNvGraphicFramePr>
          <p:nvPr>
            <p:extLst>
              <p:ext uri="{D42A27DB-BD31-4B8C-83A1-F6EECF244321}">
                <p14:modId xmlns:p14="http://schemas.microsoft.com/office/powerpoint/2010/main" val="1607703498"/>
              </p:ext>
            </p:extLst>
          </p:nvPr>
        </p:nvGraphicFramePr>
        <p:xfrm>
          <a:off x="793376" y="2245646"/>
          <a:ext cx="8633013" cy="3795716"/>
        </p:xfrm>
        <a:graphic>
          <a:graphicData uri="http://schemas.openxmlformats.org/drawingml/2006/table">
            <a:tbl>
              <a:tblPr>
                <a:tableStyleId>{5C22544A-7EE6-4342-B048-85BDC9FD1C3A}</a:tableStyleId>
              </a:tblPr>
              <a:tblGrid>
                <a:gridCol w="1022888"/>
                <a:gridCol w="951855"/>
                <a:gridCol w="1150752"/>
                <a:gridCol w="1093924"/>
                <a:gridCol w="1420680"/>
                <a:gridCol w="1008683"/>
                <a:gridCol w="975701"/>
                <a:gridCol w="1008530"/>
              </a:tblGrid>
              <a:tr h="427225">
                <a:tc gridSpan="8">
                  <a:txBody>
                    <a:bodyPr/>
                    <a:lstStyle/>
                    <a:p>
                      <a:pPr algn="ctr" fontAlgn="ctr"/>
                      <a:r>
                        <a:rPr lang="en-IN" sz="1400" b="1" u="none" strike="noStrike" dirty="0">
                          <a:solidFill>
                            <a:schemeClr val="bg1"/>
                          </a:solidFill>
                          <a:effectLst/>
                        </a:rPr>
                        <a:t>Overall weights and rankings of criteria and </a:t>
                      </a:r>
                      <a:r>
                        <a:rPr lang="en-IN" sz="1400" b="1" u="none" strike="noStrike" dirty="0" smtClean="0">
                          <a:solidFill>
                            <a:schemeClr val="bg1"/>
                          </a:solidFill>
                          <a:effectLst/>
                        </a:rPr>
                        <a:t>sub-criteria</a:t>
                      </a:r>
                      <a:endParaRPr lang="en-IN" sz="1400" b="1" i="0" u="none" strike="noStrike" dirty="0">
                        <a:solidFill>
                          <a:schemeClr val="bg1"/>
                        </a:solidFill>
                        <a:effectLst/>
                        <a:latin typeface="Calibri" panose="020F0502020204030204" pitchFamily="34" charset="0"/>
                      </a:endParaRPr>
                    </a:p>
                  </a:txBody>
                  <a:tcPr marL="7124" marR="7124" marT="7124" marB="0" anchor="ctr">
                    <a:solidFill>
                      <a:schemeClr val="tx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739427">
                <a:tc>
                  <a:txBody>
                    <a:bodyPr/>
                    <a:lstStyle/>
                    <a:p>
                      <a:pPr algn="ctr" fontAlgn="ctr"/>
                      <a:r>
                        <a:rPr lang="en-IN" sz="1000" b="1" u="none" strike="noStrike" dirty="0">
                          <a:effectLst/>
                        </a:rPr>
                        <a:t>Factors</a:t>
                      </a:r>
                      <a:endParaRPr lang="en-IN" sz="1000" b="1" i="0" u="none" strike="noStrike" dirty="0">
                        <a:solidFill>
                          <a:srgbClr val="FFFFFF"/>
                        </a:solidFill>
                        <a:effectLst/>
                        <a:latin typeface="Calibri" panose="020F0502020204030204" pitchFamily="34" charset="0"/>
                      </a:endParaRPr>
                    </a:p>
                  </a:txBody>
                  <a:tcPr marL="7124" marR="7124" marT="7124" marB="0" anchor="ctr">
                    <a:solidFill>
                      <a:schemeClr val="accent6">
                        <a:lumMod val="40000"/>
                        <a:lumOff val="60000"/>
                      </a:schemeClr>
                    </a:solidFill>
                  </a:tcPr>
                </a:tc>
                <a:tc>
                  <a:txBody>
                    <a:bodyPr/>
                    <a:lstStyle/>
                    <a:p>
                      <a:pPr algn="ctr" fontAlgn="ctr"/>
                      <a:r>
                        <a:rPr lang="en-IN" sz="1000" b="1" u="none" strike="noStrike" dirty="0">
                          <a:effectLst/>
                        </a:rPr>
                        <a:t>Global Weight </a:t>
                      </a:r>
                      <a:endParaRPr lang="en-IN" sz="1000" b="1" i="0" u="none" strike="noStrike" dirty="0">
                        <a:solidFill>
                          <a:srgbClr val="FFFFFF"/>
                        </a:solidFill>
                        <a:effectLst/>
                        <a:latin typeface="Calibri" panose="020F0502020204030204" pitchFamily="34" charset="0"/>
                      </a:endParaRPr>
                    </a:p>
                  </a:txBody>
                  <a:tcPr marL="7124" marR="7124" marT="7124" marB="0" anchor="ctr">
                    <a:solidFill>
                      <a:schemeClr val="accent6">
                        <a:lumMod val="40000"/>
                        <a:lumOff val="60000"/>
                      </a:schemeClr>
                    </a:solidFill>
                  </a:tcPr>
                </a:tc>
                <a:tc>
                  <a:txBody>
                    <a:bodyPr/>
                    <a:lstStyle/>
                    <a:p>
                      <a:pPr algn="ctr" fontAlgn="ctr"/>
                      <a:r>
                        <a:rPr lang="en-IN" sz="1000" b="1" u="none" strike="noStrike" dirty="0">
                          <a:effectLst/>
                        </a:rPr>
                        <a:t>Global Weight </a:t>
                      </a:r>
                      <a:endParaRPr lang="en-IN" sz="1000" b="1" u="none" strike="noStrike" dirty="0" smtClean="0">
                        <a:effectLst/>
                      </a:endParaRPr>
                    </a:p>
                    <a:p>
                      <a:pPr algn="ctr" fontAlgn="ctr"/>
                      <a:r>
                        <a:rPr lang="en-IN" sz="1000" b="1" u="none" strike="noStrike" dirty="0" smtClean="0">
                          <a:effectLst/>
                        </a:rPr>
                        <a:t>with </a:t>
                      </a:r>
                      <a:r>
                        <a:rPr lang="en-IN" sz="1000" b="1" u="none" strike="noStrike" dirty="0">
                          <a:effectLst/>
                        </a:rPr>
                        <a:t>Contribution %</a:t>
                      </a:r>
                      <a:endParaRPr lang="en-IN" sz="1000" b="1" i="0" u="none" strike="noStrike" dirty="0">
                        <a:solidFill>
                          <a:srgbClr val="FFFFFF"/>
                        </a:solidFill>
                        <a:effectLst/>
                        <a:latin typeface="Calibri" panose="020F0502020204030204" pitchFamily="34" charset="0"/>
                      </a:endParaRPr>
                    </a:p>
                  </a:txBody>
                  <a:tcPr marL="7124" marR="7124" marT="7124" marB="0" anchor="ctr">
                    <a:solidFill>
                      <a:schemeClr val="accent6">
                        <a:lumMod val="40000"/>
                        <a:lumOff val="60000"/>
                      </a:schemeClr>
                    </a:solidFill>
                  </a:tcPr>
                </a:tc>
                <a:tc>
                  <a:txBody>
                    <a:bodyPr/>
                    <a:lstStyle/>
                    <a:p>
                      <a:pPr algn="ctr" fontAlgn="ctr"/>
                      <a:r>
                        <a:rPr lang="en-IN" sz="1000" b="1" u="none" strike="noStrike" dirty="0">
                          <a:effectLst/>
                        </a:rPr>
                        <a:t> Global </a:t>
                      </a:r>
                      <a:r>
                        <a:rPr lang="en-IN" sz="1000" b="1" u="none" strike="noStrike" dirty="0" smtClean="0">
                          <a:effectLst/>
                        </a:rPr>
                        <a:t>Ranking</a:t>
                      </a:r>
                    </a:p>
                    <a:p>
                      <a:pPr algn="ctr" fontAlgn="ctr"/>
                      <a:r>
                        <a:rPr lang="en-IN" sz="1000" b="1" u="none" strike="noStrike" dirty="0" smtClean="0">
                          <a:effectLst/>
                        </a:rPr>
                        <a:t> </a:t>
                      </a:r>
                      <a:r>
                        <a:rPr lang="en-IN" sz="1000" b="1" u="none" strike="noStrike" dirty="0">
                          <a:effectLst/>
                        </a:rPr>
                        <a:t>of Factors </a:t>
                      </a:r>
                      <a:endParaRPr lang="en-IN" sz="1000" b="1" i="0" u="none" strike="noStrike" dirty="0">
                        <a:solidFill>
                          <a:srgbClr val="FFFFFF"/>
                        </a:solidFill>
                        <a:effectLst/>
                        <a:latin typeface="Calibri" panose="020F0502020204030204" pitchFamily="34" charset="0"/>
                      </a:endParaRPr>
                    </a:p>
                  </a:txBody>
                  <a:tcPr marL="7124" marR="7124" marT="7124" marB="0" anchor="ctr">
                    <a:solidFill>
                      <a:schemeClr val="accent6">
                        <a:lumMod val="40000"/>
                        <a:lumOff val="60000"/>
                      </a:schemeClr>
                    </a:solidFill>
                  </a:tcPr>
                </a:tc>
                <a:tc>
                  <a:txBody>
                    <a:bodyPr/>
                    <a:lstStyle/>
                    <a:p>
                      <a:pPr algn="ctr" fontAlgn="ctr"/>
                      <a:r>
                        <a:rPr lang="en-IN" sz="1000" b="1" u="none" strike="noStrike" dirty="0">
                          <a:effectLst/>
                        </a:rPr>
                        <a:t>Sub-Factors </a:t>
                      </a:r>
                      <a:endParaRPr lang="en-IN" sz="1000" b="1" i="0" u="none" strike="noStrike" dirty="0">
                        <a:solidFill>
                          <a:srgbClr val="FFFFFF"/>
                        </a:solidFill>
                        <a:effectLst/>
                        <a:latin typeface="Calibri" panose="020F0502020204030204" pitchFamily="34" charset="0"/>
                      </a:endParaRPr>
                    </a:p>
                  </a:txBody>
                  <a:tcPr marL="7124" marR="7124" marT="7124" marB="0" anchor="ctr">
                    <a:solidFill>
                      <a:schemeClr val="accent6">
                        <a:lumMod val="40000"/>
                        <a:lumOff val="60000"/>
                      </a:schemeClr>
                    </a:solidFill>
                  </a:tcPr>
                </a:tc>
                <a:tc>
                  <a:txBody>
                    <a:bodyPr/>
                    <a:lstStyle/>
                    <a:p>
                      <a:pPr algn="ctr" fontAlgn="ctr"/>
                      <a:r>
                        <a:rPr lang="en-IN" sz="1000" b="1" u="none" strike="noStrike" dirty="0">
                          <a:effectLst/>
                        </a:rPr>
                        <a:t>Local </a:t>
                      </a:r>
                      <a:endParaRPr lang="en-IN" sz="1000" b="1" u="none" strike="noStrike" dirty="0" smtClean="0">
                        <a:effectLst/>
                      </a:endParaRPr>
                    </a:p>
                    <a:p>
                      <a:pPr algn="ctr" fontAlgn="ctr"/>
                      <a:r>
                        <a:rPr lang="en-IN" sz="1000" b="1" u="none" strike="noStrike" dirty="0" smtClean="0">
                          <a:effectLst/>
                        </a:rPr>
                        <a:t>Weight</a:t>
                      </a:r>
                      <a:endParaRPr lang="en-IN" sz="1000" b="1" i="0" u="none" strike="noStrike" dirty="0">
                        <a:solidFill>
                          <a:srgbClr val="FFFFFF"/>
                        </a:solidFill>
                        <a:effectLst/>
                        <a:latin typeface="Calibri" panose="020F0502020204030204" pitchFamily="34" charset="0"/>
                      </a:endParaRPr>
                    </a:p>
                  </a:txBody>
                  <a:tcPr marL="7124" marR="7124" marT="7124" marB="0" anchor="ctr">
                    <a:solidFill>
                      <a:schemeClr val="accent6">
                        <a:lumMod val="40000"/>
                        <a:lumOff val="60000"/>
                      </a:schemeClr>
                    </a:solidFill>
                  </a:tcPr>
                </a:tc>
                <a:tc>
                  <a:txBody>
                    <a:bodyPr/>
                    <a:lstStyle/>
                    <a:p>
                      <a:pPr algn="ctr" fontAlgn="ctr"/>
                      <a:r>
                        <a:rPr lang="en-IN" sz="1000" b="1" u="none" strike="noStrike" dirty="0">
                          <a:effectLst/>
                        </a:rPr>
                        <a:t>Local Weight with Contribution %</a:t>
                      </a:r>
                      <a:endParaRPr lang="en-IN" sz="1000" b="1" i="0" u="none" strike="noStrike" dirty="0">
                        <a:solidFill>
                          <a:srgbClr val="FFFFFF"/>
                        </a:solidFill>
                        <a:effectLst/>
                        <a:latin typeface="Calibri" panose="020F0502020204030204" pitchFamily="34" charset="0"/>
                      </a:endParaRPr>
                    </a:p>
                  </a:txBody>
                  <a:tcPr marL="7124" marR="7124" marT="7124" marB="0" anchor="ctr">
                    <a:solidFill>
                      <a:schemeClr val="accent6">
                        <a:lumMod val="40000"/>
                        <a:lumOff val="60000"/>
                      </a:schemeClr>
                    </a:solidFill>
                  </a:tcPr>
                </a:tc>
                <a:tc>
                  <a:txBody>
                    <a:bodyPr/>
                    <a:lstStyle/>
                    <a:p>
                      <a:pPr algn="ctr" fontAlgn="ctr"/>
                      <a:r>
                        <a:rPr lang="en-IN" sz="1000" b="1" u="none" strike="noStrike" dirty="0">
                          <a:effectLst/>
                        </a:rPr>
                        <a:t>Local Ranking of Sub Factors</a:t>
                      </a:r>
                      <a:endParaRPr lang="en-IN" sz="1000" b="1" i="0" u="none" strike="noStrike" dirty="0">
                        <a:solidFill>
                          <a:srgbClr val="FFFFFF"/>
                        </a:solidFill>
                        <a:effectLst/>
                        <a:latin typeface="Calibri" panose="020F0502020204030204" pitchFamily="34" charset="0"/>
                      </a:endParaRPr>
                    </a:p>
                  </a:txBody>
                  <a:tcPr marL="7124" marR="7124" marT="7124" marB="0" anchor="ctr">
                    <a:solidFill>
                      <a:schemeClr val="accent6">
                        <a:lumMod val="40000"/>
                        <a:lumOff val="60000"/>
                      </a:schemeClr>
                    </a:solidFill>
                  </a:tcPr>
                </a:tc>
              </a:tr>
              <a:tr h="328633">
                <a:tc rowSpan="4">
                  <a:txBody>
                    <a:bodyPr/>
                    <a:lstStyle/>
                    <a:p>
                      <a:pPr algn="ctr" fontAlgn="ctr"/>
                      <a:r>
                        <a:rPr lang="en-IN" sz="1000" u="none" strike="noStrike" dirty="0">
                          <a:effectLst/>
                        </a:rPr>
                        <a:t>CONTENT</a:t>
                      </a:r>
                      <a:endParaRPr lang="en-IN" sz="1000" b="1" i="0" u="none" strike="noStrike" dirty="0">
                        <a:solidFill>
                          <a:srgbClr val="000000"/>
                        </a:solidFill>
                        <a:effectLst/>
                        <a:latin typeface="Arial" panose="020B0604020202020204" pitchFamily="34" charset="0"/>
                      </a:endParaRPr>
                    </a:p>
                  </a:txBody>
                  <a:tcPr marL="7124" marR="7124" marT="7124" marB="0" anchor="ctr">
                    <a:solidFill>
                      <a:schemeClr val="bg1">
                        <a:lumMod val="95000"/>
                      </a:schemeClr>
                    </a:solidFill>
                  </a:tcPr>
                </a:tc>
                <a:tc rowSpan="4">
                  <a:txBody>
                    <a:bodyPr/>
                    <a:lstStyle/>
                    <a:p>
                      <a:pPr algn="ctr" fontAlgn="ctr"/>
                      <a:r>
                        <a:rPr lang="en-IN" sz="1000" u="none" strike="noStrike" dirty="0">
                          <a:effectLst/>
                        </a:rPr>
                        <a:t>0.255</a:t>
                      </a:r>
                      <a:endParaRPr lang="en-IN" sz="1000" b="0" i="0" u="none" strike="noStrike" dirty="0">
                        <a:solidFill>
                          <a:srgbClr val="000000"/>
                        </a:solidFill>
                        <a:effectLst/>
                        <a:latin typeface="Calibri" panose="020F0502020204030204" pitchFamily="34" charset="0"/>
                      </a:endParaRPr>
                    </a:p>
                  </a:txBody>
                  <a:tcPr marL="7124" marR="7124" marT="7124" marB="0" anchor="ctr">
                    <a:solidFill>
                      <a:schemeClr val="accent2">
                        <a:lumMod val="20000"/>
                        <a:lumOff val="80000"/>
                      </a:schemeClr>
                    </a:solidFill>
                  </a:tcPr>
                </a:tc>
                <a:tc rowSpan="4">
                  <a:txBody>
                    <a:bodyPr/>
                    <a:lstStyle/>
                    <a:p>
                      <a:pPr algn="ctr" fontAlgn="ctr"/>
                      <a:r>
                        <a:rPr lang="en-IN" sz="1000" u="none" strike="noStrike" dirty="0">
                          <a:effectLst/>
                        </a:rPr>
                        <a:t>25.55</a:t>
                      </a:r>
                      <a:endParaRPr lang="en-IN" sz="1000" b="0" i="0" u="none" strike="noStrike" dirty="0">
                        <a:solidFill>
                          <a:srgbClr val="000000"/>
                        </a:solidFill>
                        <a:effectLst/>
                        <a:latin typeface="Calibri" panose="020F0502020204030204" pitchFamily="34" charset="0"/>
                      </a:endParaRPr>
                    </a:p>
                  </a:txBody>
                  <a:tcPr marL="7124" marR="7124" marT="7124" marB="0" anchor="ctr">
                    <a:solidFill>
                      <a:schemeClr val="accent2">
                        <a:lumMod val="20000"/>
                        <a:lumOff val="80000"/>
                      </a:schemeClr>
                    </a:solidFill>
                  </a:tcPr>
                </a:tc>
                <a:tc rowSpan="4">
                  <a:txBody>
                    <a:bodyPr/>
                    <a:lstStyle/>
                    <a:p>
                      <a:pPr algn="ctr" fontAlgn="ctr"/>
                      <a:r>
                        <a:rPr lang="en-IN" sz="1000" u="none" strike="noStrike" dirty="0">
                          <a:effectLst/>
                        </a:rPr>
                        <a:t>1</a:t>
                      </a:r>
                      <a:endParaRPr lang="en-IN" sz="1000" b="0" i="0" u="none" strike="noStrike" dirty="0">
                        <a:solidFill>
                          <a:srgbClr val="000000"/>
                        </a:solidFill>
                        <a:effectLst/>
                        <a:latin typeface="Calibri" panose="020F0502020204030204" pitchFamily="34" charset="0"/>
                      </a:endParaRPr>
                    </a:p>
                  </a:txBody>
                  <a:tcPr marL="7124" marR="7124" marT="7124" marB="0" anchor="ctr">
                    <a:solidFill>
                      <a:schemeClr val="accent2">
                        <a:lumMod val="20000"/>
                        <a:lumOff val="80000"/>
                      </a:schemeClr>
                    </a:solidFill>
                  </a:tcPr>
                </a:tc>
                <a:tc>
                  <a:txBody>
                    <a:bodyPr/>
                    <a:lstStyle/>
                    <a:p>
                      <a:pPr algn="ctr" fontAlgn="t"/>
                      <a:r>
                        <a:rPr lang="en-IN" sz="1000" u="none" strike="noStrike" dirty="0">
                          <a:effectLst/>
                        </a:rPr>
                        <a:t>Timely</a:t>
                      </a:r>
                      <a:endParaRPr lang="en-IN" sz="1000" b="0" i="0" u="none" strike="noStrike" dirty="0">
                        <a:solidFill>
                          <a:srgbClr val="000000"/>
                        </a:solidFill>
                        <a:effectLst/>
                        <a:latin typeface="Arial" panose="020B0604020202020204" pitchFamily="34" charset="0"/>
                      </a:endParaRPr>
                    </a:p>
                  </a:txBody>
                  <a:tcPr marL="7124" marR="7124" marT="7124" marB="0" anchor="ctr">
                    <a:solidFill>
                      <a:schemeClr val="bg1">
                        <a:lumMod val="95000"/>
                      </a:schemeClr>
                    </a:solidFill>
                  </a:tcPr>
                </a:tc>
                <a:tc>
                  <a:txBody>
                    <a:bodyPr/>
                    <a:lstStyle/>
                    <a:p>
                      <a:pPr algn="ctr" fontAlgn="ctr"/>
                      <a:r>
                        <a:rPr lang="en-IN" sz="1000" u="none" strike="noStrike" dirty="0">
                          <a:effectLst/>
                        </a:rPr>
                        <a:t>0.247</a:t>
                      </a:r>
                      <a:endParaRPr lang="en-IN" sz="1000" b="0" i="0" u="none" strike="noStrike" dirty="0">
                        <a:solidFill>
                          <a:srgbClr val="000000"/>
                        </a:solidFill>
                        <a:effectLst/>
                        <a:latin typeface="Arial" panose="020B0604020202020204" pitchFamily="34" charset="0"/>
                      </a:endParaRPr>
                    </a:p>
                  </a:txBody>
                  <a:tcPr marL="7124" marR="7124" marT="7124" marB="0" anchor="ctr">
                    <a:solidFill>
                      <a:schemeClr val="accent2">
                        <a:lumMod val="20000"/>
                        <a:lumOff val="80000"/>
                      </a:schemeClr>
                    </a:solidFill>
                  </a:tcPr>
                </a:tc>
                <a:tc>
                  <a:txBody>
                    <a:bodyPr/>
                    <a:lstStyle/>
                    <a:p>
                      <a:pPr algn="ctr" fontAlgn="ctr"/>
                      <a:r>
                        <a:rPr lang="en-IN" sz="1000" u="none" strike="noStrike">
                          <a:effectLst/>
                        </a:rPr>
                        <a:t>24.71</a:t>
                      </a:r>
                      <a:endParaRPr lang="en-IN" sz="1000" b="0" i="0" u="none" strike="noStrike">
                        <a:solidFill>
                          <a:srgbClr val="000000"/>
                        </a:solidFill>
                        <a:effectLst/>
                        <a:latin typeface="Arial" panose="020B0604020202020204" pitchFamily="34" charset="0"/>
                      </a:endParaRPr>
                    </a:p>
                  </a:txBody>
                  <a:tcPr marL="7124" marR="7124" marT="7124" marB="0" anchor="ctr">
                    <a:solidFill>
                      <a:schemeClr val="accent2">
                        <a:lumMod val="20000"/>
                        <a:lumOff val="80000"/>
                      </a:schemeClr>
                    </a:solidFill>
                  </a:tcPr>
                </a:tc>
                <a:tc>
                  <a:txBody>
                    <a:bodyPr/>
                    <a:lstStyle/>
                    <a:p>
                      <a:pPr algn="ctr" fontAlgn="ctr"/>
                      <a:r>
                        <a:rPr lang="en-IN" sz="1000" u="none" strike="noStrike" dirty="0">
                          <a:effectLst/>
                        </a:rPr>
                        <a:t>3</a:t>
                      </a:r>
                      <a:endParaRPr lang="en-IN" sz="1000" b="0" i="0" u="none" strike="noStrike" dirty="0">
                        <a:solidFill>
                          <a:srgbClr val="000000"/>
                        </a:solidFill>
                        <a:effectLst/>
                        <a:latin typeface="Arial" panose="020B0604020202020204" pitchFamily="34" charset="0"/>
                      </a:endParaRPr>
                    </a:p>
                  </a:txBody>
                  <a:tcPr marL="7124" marR="7124" marT="7124" marB="0" anchor="ctr">
                    <a:solidFill>
                      <a:schemeClr val="accent2">
                        <a:lumMod val="20000"/>
                        <a:lumOff val="80000"/>
                      </a:schemeClr>
                    </a:solidFill>
                  </a:tcPr>
                </a:tc>
              </a:tr>
              <a:tr h="328633">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t"/>
                      <a:r>
                        <a:rPr lang="en-IN" sz="1000" u="none" strike="noStrike" dirty="0">
                          <a:effectLst/>
                        </a:rPr>
                        <a:t>Relevant</a:t>
                      </a:r>
                      <a:endParaRPr lang="en-IN" sz="1000" b="0" i="0" u="none" strike="noStrike" dirty="0">
                        <a:solidFill>
                          <a:srgbClr val="000000"/>
                        </a:solidFill>
                        <a:effectLst/>
                        <a:latin typeface="Arial" panose="020B0604020202020204" pitchFamily="34" charset="0"/>
                      </a:endParaRPr>
                    </a:p>
                  </a:txBody>
                  <a:tcPr marL="7124" marR="7124" marT="7124" marB="0" anchor="ctr">
                    <a:solidFill>
                      <a:schemeClr val="bg1">
                        <a:lumMod val="95000"/>
                      </a:schemeClr>
                    </a:solidFill>
                  </a:tcPr>
                </a:tc>
                <a:tc>
                  <a:txBody>
                    <a:bodyPr/>
                    <a:lstStyle/>
                    <a:p>
                      <a:pPr algn="ctr" fontAlgn="ctr"/>
                      <a:r>
                        <a:rPr lang="en-IN" sz="1000" u="none" strike="noStrike">
                          <a:effectLst/>
                        </a:rPr>
                        <a:t>0.253</a:t>
                      </a:r>
                      <a:endParaRPr lang="en-IN" sz="1000" b="0" i="0" u="none" strike="noStrike">
                        <a:solidFill>
                          <a:srgbClr val="000000"/>
                        </a:solidFill>
                        <a:effectLst/>
                        <a:latin typeface="Arial" panose="020B0604020202020204" pitchFamily="34" charset="0"/>
                      </a:endParaRPr>
                    </a:p>
                  </a:txBody>
                  <a:tcPr marL="7124" marR="7124" marT="7124" marB="0" anchor="ctr">
                    <a:solidFill>
                      <a:schemeClr val="accent2">
                        <a:lumMod val="20000"/>
                        <a:lumOff val="80000"/>
                      </a:schemeClr>
                    </a:solidFill>
                  </a:tcPr>
                </a:tc>
                <a:tc>
                  <a:txBody>
                    <a:bodyPr/>
                    <a:lstStyle/>
                    <a:p>
                      <a:pPr algn="ctr" fontAlgn="ctr"/>
                      <a:r>
                        <a:rPr lang="en-IN" sz="1000" u="none" strike="noStrike" dirty="0">
                          <a:effectLst/>
                        </a:rPr>
                        <a:t>25.29</a:t>
                      </a:r>
                      <a:endParaRPr lang="en-IN" sz="1000" b="0" i="0" u="none" strike="noStrike" dirty="0">
                        <a:solidFill>
                          <a:srgbClr val="000000"/>
                        </a:solidFill>
                        <a:effectLst/>
                        <a:latin typeface="Arial" panose="020B0604020202020204" pitchFamily="34" charset="0"/>
                      </a:endParaRPr>
                    </a:p>
                  </a:txBody>
                  <a:tcPr marL="7124" marR="7124" marT="7124" marB="0" anchor="ctr">
                    <a:solidFill>
                      <a:schemeClr val="accent2">
                        <a:lumMod val="20000"/>
                        <a:lumOff val="80000"/>
                      </a:schemeClr>
                    </a:solidFill>
                  </a:tcPr>
                </a:tc>
                <a:tc>
                  <a:txBody>
                    <a:bodyPr/>
                    <a:lstStyle/>
                    <a:p>
                      <a:pPr algn="ctr" fontAlgn="ctr"/>
                      <a:r>
                        <a:rPr lang="en-IN" sz="1000" u="none" strike="noStrike" dirty="0">
                          <a:effectLst/>
                        </a:rPr>
                        <a:t>2</a:t>
                      </a:r>
                      <a:endParaRPr lang="en-IN" sz="1000" b="0" i="0" u="none" strike="noStrike" dirty="0">
                        <a:solidFill>
                          <a:srgbClr val="000000"/>
                        </a:solidFill>
                        <a:effectLst/>
                        <a:latin typeface="Arial" panose="020B0604020202020204" pitchFamily="34" charset="0"/>
                      </a:endParaRPr>
                    </a:p>
                  </a:txBody>
                  <a:tcPr marL="7124" marR="7124" marT="7124" marB="0" anchor="ctr">
                    <a:solidFill>
                      <a:schemeClr val="accent2">
                        <a:lumMod val="20000"/>
                        <a:lumOff val="80000"/>
                      </a:schemeClr>
                    </a:solidFill>
                  </a:tcPr>
                </a:tc>
              </a:tr>
              <a:tr h="328633">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t"/>
                      <a:r>
                        <a:rPr lang="en-IN" sz="1000" u="none" strike="noStrike" dirty="0">
                          <a:effectLst/>
                        </a:rPr>
                        <a:t>Accuracy</a:t>
                      </a:r>
                      <a:endParaRPr lang="en-IN" sz="1000" b="0" i="0" u="none" strike="noStrike" dirty="0">
                        <a:solidFill>
                          <a:srgbClr val="000000"/>
                        </a:solidFill>
                        <a:effectLst/>
                        <a:latin typeface="Arial" panose="020B0604020202020204" pitchFamily="34" charset="0"/>
                      </a:endParaRPr>
                    </a:p>
                  </a:txBody>
                  <a:tcPr marL="7124" marR="7124" marT="7124" marB="0" anchor="ctr">
                    <a:solidFill>
                      <a:schemeClr val="bg1">
                        <a:lumMod val="95000"/>
                      </a:schemeClr>
                    </a:solidFill>
                  </a:tcPr>
                </a:tc>
                <a:tc>
                  <a:txBody>
                    <a:bodyPr/>
                    <a:lstStyle/>
                    <a:p>
                      <a:pPr algn="ctr" fontAlgn="ctr"/>
                      <a:r>
                        <a:rPr lang="en-IN" sz="1000" u="none" strike="noStrike">
                          <a:effectLst/>
                        </a:rPr>
                        <a:t>0.246</a:t>
                      </a:r>
                      <a:endParaRPr lang="en-IN" sz="1000" b="0" i="0" u="none" strike="noStrike">
                        <a:solidFill>
                          <a:srgbClr val="000000"/>
                        </a:solidFill>
                        <a:effectLst/>
                        <a:latin typeface="Arial" panose="020B0604020202020204" pitchFamily="34" charset="0"/>
                      </a:endParaRPr>
                    </a:p>
                  </a:txBody>
                  <a:tcPr marL="7124" marR="7124" marT="7124" marB="0" anchor="ctr">
                    <a:solidFill>
                      <a:schemeClr val="accent2">
                        <a:lumMod val="20000"/>
                        <a:lumOff val="80000"/>
                      </a:schemeClr>
                    </a:solidFill>
                  </a:tcPr>
                </a:tc>
                <a:tc>
                  <a:txBody>
                    <a:bodyPr/>
                    <a:lstStyle/>
                    <a:p>
                      <a:pPr algn="ctr" fontAlgn="ctr"/>
                      <a:r>
                        <a:rPr lang="en-IN" sz="1000" u="none" strike="noStrike" dirty="0">
                          <a:effectLst/>
                        </a:rPr>
                        <a:t>24.61</a:t>
                      </a:r>
                      <a:endParaRPr lang="en-IN" sz="1000" b="0" i="0" u="none" strike="noStrike" dirty="0">
                        <a:solidFill>
                          <a:srgbClr val="000000"/>
                        </a:solidFill>
                        <a:effectLst/>
                        <a:latin typeface="Arial" panose="020B0604020202020204" pitchFamily="34" charset="0"/>
                      </a:endParaRPr>
                    </a:p>
                  </a:txBody>
                  <a:tcPr marL="7124" marR="7124" marT="7124" marB="0" anchor="ctr">
                    <a:solidFill>
                      <a:schemeClr val="accent2">
                        <a:lumMod val="20000"/>
                        <a:lumOff val="80000"/>
                      </a:schemeClr>
                    </a:solidFill>
                  </a:tcPr>
                </a:tc>
                <a:tc>
                  <a:txBody>
                    <a:bodyPr/>
                    <a:lstStyle/>
                    <a:p>
                      <a:pPr algn="ctr" fontAlgn="ctr"/>
                      <a:r>
                        <a:rPr lang="en-IN" sz="1000" u="none" strike="noStrike" dirty="0">
                          <a:effectLst/>
                        </a:rPr>
                        <a:t>4</a:t>
                      </a:r>
                      <a:endParaRPr lang="en-IN" sz="1000" b="0" i="0" u="none" strike="noStrike" dirty="0">
                        <a:solidFill>
                          <a:srgbClr val="000000"/>
                        </a:solidFill>
                        <a:effectLst/>
                        <a:latin typeface="Arial" panose="020B0604020202020204" pitchFamily="34" charset="0"/>
                      </a:endParaRPr>
                    </a:p>
                  </a:txBody>
                  <a:tcPr marL="7124" marR="7124" marT="7124" marB="0" anchor="ctr">
                    <a:solidFill>
                      <a:schemeClr val="accent2">
                        <a:lumMod val="20000"/>
                        <a:lumOff val="80000"/>
                      </a:schemeClr>
                    </a:solidFill>
                  </a:tcPr>
                </a:tc>
              </a:tr>
              <a:tr h="328633">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t"/>
                      <a:r>
                        <a:rPr lang="en-IN" sz="1000" u="none" strike="noStrike" dirty="0" smtClean="0">
                          <a:effectLst/>
                        </a:rPr>
                        <a:t>Reliability </a:t>
                      </a:r>
                      <a:r>
                        <a:rPr lang="en-IN" sz="1000" u="none" strike="noStrike" dirty="0">
                          <a:effectLst/>
                        </a:rPr>
                        <a:t>of Content</a:t>
                      </a:r>
                      <a:endParaRPr lang="en-IN" sz="1000" b="0" i="0" u="none" strike="noStrike" dirty="0">
                        <a:solidFill>
                          <a:srgbClr val="000000"/>
                        </a:solidFill>
                        <a:effectLst/>
                        <a:latin typeface="Arial" panose="020B0604020202020204" pitchFamily="34" charset="0"/>
                      </a:endParaRPr>
                    </a:p>
                  </a:txBody>
                  <a:tcPr marL="7124" marR="7124" marT="7124" marB="0" anchor="ctr">
                    <a:solidFill>
                      <a:schemeClr val="bg1">
                        <a:lumMod val="95000"/>
                      </a:schemeClr>
                    </a:solidFill>
                  </a:tcPr>
                </a:tc>
                <a:tc>
                  <a:txBody>
                    <a:bodyPr/>
                    <a:lstStyle/>
                    <a:p>
                      <a:pPr algn="ctr" fontAlgn="ctr"/>
                      <a:r>
                        <a:rPr lang="en-IN" sz="1000" u="none" strike="noStrike">
                          <a:effectLst/>
                        </a:rPr>
                        <a:t>0.254</a:t>
                      </a:r>
                      <a:endParaRPr lang="en-IN" sz="1000" b="0" i="0" u="none" strike="noStrike">
                        <a:solidFill>
                          <a:srgbClr val="000000"/>
                        </a:solidFill>
                        <a:effectLst/>
                        <a:latin typeface="Arial" panose="020B0604020202020204" pitchFamily="34" charset="0"/>
                      </a:endParaRPr>
                    </a:p>
                  </a:txBody>
                  <a:tcPr marL="7124" marR="7124" marT="7124" marB="0" anchor="ctr">
                    <a:solidFill>
                      <a:schemeClr val="accent2">
                        <a:lumMod val="20000"/>
                        <a:lumOff val="80000"/>
                      </a:schemeClr>
                    </a:solidFill>
                  </a:tcPr>
                </a:tc>
                <a:tc>
                  <a:txBody>
                    <a:bodyPr/>
                    <a:lstStyle/>
                    <a:p>
                      <a:pPr algn="ctr" fontAlgn="ctr"/>
                      <a:r>
                        <a:rPr lang="en-IN" sz="1000" u="none" strike="noStrike" dirty="0">
                          <a:effectLst/>
                        </a:rPr>
                        <a:t>25.39</a:t>
                      </a:r>
                      <a:endParaRPr lang="en-IN" sz="1000" b="0" i="0" u="none" strike="noStrike" dirty="0">
                        <a:solidFill>
                          <a:srgbClr val="000000"/>
                        </a:solidFill>
                        <a:effectLst/>
                        <a:latin typeface="Arial" panose="020B0604020202020204" pitchFamily="34" charset="0"/>
                      </a:endParaRPr>
                    </a:p>
                  </a:txBody>
                  <a:tcPr marL="7124" marR="7124" marT="7124" marB="0" anchor="ctr">
                    <a:solidFill>
                      <a:schemeClr val="accent2">
                        <a:lumMod val="20000"/>
                        <a:lumOff val="80000"/>
                      </a:schemeClr>
                    </a:solidFill>
                  </a:tcPr>
                </a:tc>
                <a:tc>
                  <a:txBody>
                    <a:bodyPr/>
                    <a:lstStyle/>
                    <a:p>
                      <a:pPr algn="ctr" fontAlgn="ctr"/>
                      <a:r>
                        <a:rPr lang="en-IN" sz="1000" u="none" strike="noStrike" dirty="0">
                          <a:effectLst/>
                        </a:rPr>
                        <a:t>1</a:t>
                      </a:r>
                      <a:endParaRPr lang="en-IN" sz="1000" b="0" i="0" u="none" strike="noStrike" dirty="0">
                        <a:solidFill>
                          <a:srgbClr val="000000"/>
                        </a:solidFill>
                        <a:effectLst/>
                        <a:latin typeface="Arial" panose="020B0604020202020204" pitchFamily="34" charset="0"/>
                      </a:endParaRPr>
                    </a:p>
                  </a:txBody>
                  <a:tcPr marL="7124" marR="7124" marT="7124" marB="0" anchor="ctr">
                    <a:solidFill>
                      <a:schemeClr val="accent2">
                        <a:lumMod val="20000"/>
                        <a:lumOff val="80000"/>
                      </a:schemeClr>
                    </a:solidFill>
                  </a:tcPr>
                </a:tc>
              </a:tr>
              <a:tr h="328633">
                <a:tc>
                  <a:txBody>
                    <a:bodyPr/>
                    <a:lstStyle/>
                    <a:p>
                      <a:pPr algn="ctr" fontAlgn="ctr"/>
                      <a:r>
                        <a:rPr lang="en-IN" sz="1000" u="none" strike="noStrike" dirty="0">
                          <a:effectLst/>
                        </a:rPr>
                        <a:t>DESIGN</a:t>
                      </a:r>
                      <a:endParaRPr lang="en-IN" sz="1000" b="1" i="0" u="none" strike="noStrike" dirty="0">
                        <a:solidFill>
                          <a:srgbClr val="000000"/>
                        </a:solidFill>
                        <a:effectLst/>
                        <a:latin typeface="Arial" panose="020B0604020202020204" pitchFamily="34" charset="0"/>
                      </a:endParaRPr>
                    </a:p>
                  </a:txBody>
                  <a:tcPr marL="7124" marR="7124" marT="7124" marB="0" anchor="ctr">
                    <a:solidFill>
                      <a:schemeClr val="bg1">
                        <a:lumMod val="85000"/>
                      </a:schemeClr>
                    </a:solidFill>
                  </a:tcPr>
                </a:tc>
                <a:tc>
                  <a:txBody>
                    <a:bodyPr/>
                    <a:lstStyle/>
                    <a:p>
                      <a:pPr algn="ctr" fontAlgn="ctr"/>
                      <a:r>
                        <a:rPr lang="en-IN" sz="1000" u="none" strike="noStrike" dirty="0">
                          <a:effectLst/>
                        </a:rPr>
                        <a:t>0.247</a:t>
                      </a:r>
                      <a:endParaRPr lang="en-IN" sz="1000" b="0" i="0" u="none" strike="noStrike" dirty="0">
                        <a:solidFill>
                          <a:srgbClr val="000000"/>
                        </a:solidFill>
                        <a:effectLst/>
                        <a:latin typeface="Calibri" panose="020F0502020204030204" pitchFamily="34" charset="0"/>
                      </a:endParaRPr>
                    </a:p>
                  </a:txBody>
                  <a:tcPr marL="7124" marR="7124" marT="7124" marB="0" anchor="ctr">
                    <a:solidFill>
                      <a:schemeClr val="accent5">
                        <a:lumMod val="40000"/>
                        <a:lumOff val="60000"/>
                      </a:schemeClr>
                    </a:solidFill>
                  </a:tcPr>
                </a:tc>
                <a:tc>
                  <a:txBody>
                    <a:bodyPr/>
                    <a:lstStyle/>
                    <a:p>
                      <a:pPr algn="ctr" fontAlgn="ctr"/>
                      <a:r>
                        <a:rPr lang="en-IN" sz="1000" u="none" strike="noStrike" dirty="0">
                          <a:effectLst/>
                        </a:rPr>
                        <a:t>24.68</a:t>
                      </a:r>
                      <a:endParaRPr lang="en-IN" sz="1000" b="0" i="0" u="none" strike="noStrike" dirty="0">
                        <a:solidFill>
                          <a:srgbClr val="000000"/>
                        </a:solidFill>
                        <a:effectLst/>
                        <a:latin typeface="Calibri" panose="020F0502020204030204" pitchFamily="34" charset="0"/>
                      </a:endParaRPr>
                    </a:p>
                  </a:txBody>
                  <a:tcPr marL="7124" marR="7124" marT="7124" marB="0" anchor="ctr">
                    <a:solidFill>
                      <a:schemeClr val="accent5">
                        <a:lumMod val="40000"/>
                        <a:lumOff val="60000"/>
                      </a:schemeClr>
                    </a:solidFill>
                  </a:tcPr>
                </a:tc>
                <a:tc>
                  <a:txBody>
                    <a:bodyPr/>
                    <a:lstStyle/>
                    <a:p>
                      <a:pPr algn="ctr" fontAlgn="ctr"/>
                      <a:r>
                        <a:rPr lang="en-IN" sz="1000" u="none" strike="noStrike" dirty="0">
                          <a:effectLst/>
                        </a:rPr>
                        <a:t>3</a:t>
                      </a:r>
                      <a:endParaRPr lang="en-IN" sz="1000" b="0" i="0" u="none" strike="noStrike" dirty="0">
                        <a:solidFill>
                          <a:srgbClr val="000000"/>
                        </a:solidFill>
                        <a:effectLst/>
                        <a:latin typeface="Calibri" panose="020F0502020204030204" pitchFamily="34" charset="0"/>
                      </a:endParaRPr>
                    </a:p>
                  </a:txBody>
                  <a:tcPr marL="7124" marR="7124" marT="7124" marB="0" anchor="ctr">
                    <a:solidFill>
                      <a:schemeClr val="accent5">
                        <a:lumMod val="40000"/>
                        <a:lumOff val="60000"/>
                      </a:schemeClr>
                    </a:solidFill>
                  </a:tcPr>
                </a:tc>
                <a:tc>
                  <a:txBody>
                    <a:bodyPr/>
                    <a:lstStyle/>
                    <a:p>
                      <a:pPr algn="ctr" fontAlgn="ctr"/>
                      <a:r>
                        <a:rPr lang="en-IN" sz="1000" u="none" strike="noStrike" dirty="0">
                          <a:effectLst/>
                        </a:rPr>
                        <a:t>Appropriateness</a:t>
                      </a:r>
                      <a:endParaRPr lang="en-IN" sz="1000" b="0" i="0" u="none" strike="noStrike" dirty="0">
                        <a:solidFill>
                          <a:srgbClr val="000000"/>
                        </a:solidFill>
                        <a:effectLst/>
                        <a:latin typeface="Arial" panose="020B0604020202020204" pitchFamily="34" charset="0"/>
                      </a:endParaRPr>
                    </a:p>
                  </a:txBody>
                  <a:tcPr marL="7124" marR="7124" marT="7124" marB="0" anchor="ctr">
                    <a:solidFill>
                      <a:schemeClr val="bg1">
                        <a:lumMod val="85000"/>
                      </a:schemeClr>
                    </a:solidFill>
                  </a:tcPr>
                </a:tc>
                <a:tc>
                  <a:txBody>
                    <a:bodyPr/>
                    <a:lstStyle/>
                    <a:p>
                      <a:pPr algn="ctr" fontAlgn="ctr"/>
                      <a:r>
                        <a:rPr lang="en-IN" sz="1000" u="none" strike="noStrike" dirty="0">
                          <a:effectLst/>
                        </a:rPr>
                        <a:t>1.000</a:t>
                      </a:r>
                      <a:endParaRPr lang="en-IN" sz="1000" b="0" i="0" u="none" strike="noStrike" dirty="0">
                        <a:solidFill>
                          <a:srgbClr val="000000"/>
                        </a:solidFill>
                        <a:effectLst/>
                        <a:latin typeface="Arial" panose="020B0604020202020204" pitchFamily="34" charset="0"/>
                      </a:endParaRPr>
                    </a:p>
                  </a:txBody>
                  <a:tcPr marL="7124" marR="7124" marT="7124" marB="0" anchor="ctr">
                    <a:solidFill>
                      <a:schemeClr val="accent5">
                        <a:lumMod val="40000"/>
                        <a:lumOff val="60000"/>
                      </a:schemeClr>
                    </a:solidFill>
                  </a:tcPr>
                </a:tc>
                <a:tc>
                  <a:txBody>
                    <a:bodyPr/>
                    <a:lstStyle/>
                    <a:p>
                      <a:pPr algn="ctr" fontAlgn="ctr"/>
                      <a:r>
                        <a:rPr lang="en-IN" sz="1000" u="none" strike="noStrike" dirty="0">
                          <a:effectLst/>
                        </a:rPr>
                        <a:t>100.00</a:t>
                      </a:r>
                      <a:endParaRPr lang="en-IN" sz="1000" b="0" i="0" u="none" strike="noStrike" dirty="0">
                        <a:solidFill>
                          <a:srgbClr val="000000"/>
                        </a:solidFill>
                        <a:effectLst/>
                        <a:latin typeface="Arial" panose="020B0604020202020204" pitchFamily="34" charset="0"/>
                      </a:endParaRPr>
                    </a:p>
                  </a:txBody>
                  <a:tcPr marL="7124" marR="7124" marT="7124" marB="0" anchor="ctr">
                    <a:solidFill>
                      <a:schemeClr val="accent5">
                        <a:lumMod val="40000"/>
                        <a:lumOff val="60000"/>
                      </a:schemeClr>
                    </a:solidFill>
                  </a:tcPr>
                </a:tc>
                <a:tc>
                  <a:txBody>
                    <a:bodyPr/>
                    <a:lstStyle/>
                    <a:p>
                      <a:pPr algn="ctr" fontAlgn="ctr"/>
                      <a:r>
                        <a:rPr lang="en-IN" sz="1000" u="none" strike="noStrike" dirty="0">
                          <a:effectLst/>
                        </a:rPr>
                        <a:t>1</a:t>
                      </a:r>
                      <a:endParaRPr lang="en-IN" sz="1000" b="0" i="0" u="none" strike="noStrike" dirty="0">
                        <a:solidFill>
                          <a:srgbClr val="000000"/>
                        </a:solidFill>
                        <a:effectLst/>
                        <a:latin typeface="Arial" panose="020B0604020202020204" pitchFamily="34" charset="0"/>
                      </a:endParaRPr>
                    </a:p>
                  </a:txBody>
                  <a:tcPr marL="7124" marR="7124" marT="7124" marB="0" anchor="ctr">
                    <a:solidFill>
                      <a:schemeClr val="accent5">
                        <a:lumMod val="40000"/>
                        <a:lumOff val="60000"/>
                      </a:schemeClr>
                    </a:solidFill>
                  </a:tcPr>
                </a:tc>
              </a:tr>
              <a:tr h="328633">
                <a:tc rowSpan="3">
                  <a:txBody>
                    <a:bodyPr/>
                    <a:lstStyle/>
                    <a:p>
                      <a:pPr algn="ctr" fontAlgn="ctr"/>
                      <a:r>
                        <a:rPr lang="en-IN" sz="1000" u="none" strike="noStrike" dirty="0">
                          <a:effectLst/>
                        </a:rPr>
                        <a:t>USABILITY</a:t>
                      </a:r>
                      <a:endParaRPr lang="en-IN" sz="1000" b="1" i="0" u="none" strike="noStrike" dirty="0">
                        <a:solidFill>
                          <a:srgbClr val="000000"/>
                        </a:solidFill>
                        <a:effectLst/>
                        <a:latin typeface="Arial" panose="020B0604020202020204" pitchFamily="34" charset="0"/>
                      </a:endParaRPr>
                    </a:p>
                  </a:txBody>
                  <a:tcPr marL="7124" marR="7124" marT="7124" marB="0" anchor="ctr">
                    <a:solidFill>
                      <a:schemeClr val="bg1">
                        <a:lumMod val="75000"/>
                      </a:schemeClr>
                    </a:solidFill>
                  </a:tcPr>
                </a:tc>
                <a:tc rowSpan="3">
                  <a:txBody>
                    <a:bodyPr/>
                    <a:lstStyle/>
                    <a:p>
                      <a:pPr algn="ctr" fontAlgn="ctr"/>
                      <a:r>
                        <a:rPr lang="en-IN" sz="1000" u="none" strike="noStrike" dirty="0">
                          <a:effectLst/>
                        </a:rPr>
                        <a:t>0.252</a:t>
                      </a:r>
                      <a:endParaRPr lang="en-IN" sz="1000" b="0" i="0" u="none" strike="noStrike" dirty="0">
                        <a:solidFill>
                          <a:srgbClr val="000000"/>
                        </a:solidFill>
                        <a:effectLst/>
                        <a:latin typeface="Calibri" panose="020F0502020204030204" pitchFamily="34" charset="0"/>
                      </a:endParaRPr>
                    </a:p>
                  </a:txBody>
                  <a:tcPr marL="7124" marR="7124" marT="7124" marB="0" anchor="ctr">
                    <a:solidFill>
                      <a:srgbClr val="FEDADA"/>
                    </a:solidFill>
                  </a:tcPr>
                </a:tc>
                <a:tc rowSpan="3">
                  <a:txBody>
                    <a:bodyPr/>
                    <a:lstStyle/>
                    <a:p>
                      <a:pPr algn="ctr" fontAlgn="ctr"/>
                      <a:r>
                        <a:rPr lang="en-IN" sz="1000" u="none" strike="noStrike" dirty="0">
                          <a:effectLst/>
                        </a:rPr>
                        <a:t>25.17</a:t>
                      </a:r>
                      <a:endParaRPr lang="en-IN" sz="1000" b="0" i="0" u="none" strike="noStrike" dirty="0">
                        <a:solidFill>
                          <a:srgbClr val="000000"/>
                        </a:solidFill>
                        <a:effectLst/>
                        <a:latin typeface="Calibri" panose="020F0502020204030204" pitchFamily="34" charset="0"/>
                      </a:endParaRPr>
                    </a:p>
                  </a:txBody>
                  <a:tcPr marL="7124" marR="7124" marT="7124" marB="0" anchor="ctr">
                    <a:solidFill>
                      <a:srgbClr val="FEDADA"/>
                    </a:solidFill>
                  </a:tcPr>
                </a:tc>
                <a:tc rowSpan="3">
                  <a:txBody>
                    <a:bodyPr/>
                    <a:lstStyle/>
                    <a:p>
                      <a:pPr algn="ctr" fontAlgn="ctr"/>
                      <a:r>
                        <a:rPr lang="en-IN" sz="1000" u="none" strike="noStrike" dirty="0">
                          <a:effectLst/>
                        </a:rPr>
                        <a:t>2</a:t>
                      </a:r>
                      <a:endParaRPr lang="en-IN" sz="1000" b="0" i="0" u="none" strike="noStrike" dirty="0">
                        <a:solidFill>
                          <a:srgbClr val="000000"/>
                        </a:solidFill>
                        <a:effectLst/>
                        <a:latin typeface="Calibri" panose="020F0502020204030204" pitchFamily="34" charset="0"/>
                      </a:endParaRPr>
                    </a:p>
                  </a:txBody>
                  <a:tcPr marL="7124" marR="7124" marT="7124" marB="0" anchor="ctr">
                    <a:solidFill>
                      <a:srgbClr val="FEDADA"/>
                    </a:solidFill>
                  </a:tcPr>
                </a:tc>
                <a:tc>
                  <a:txBody>
                    <a:bodyPr/>
                    <a:lstStyle/>
                    <a:p>
                      <a:pPr algn="ctr" fontAlgn="t"/>
                      <a:r>
                        <a:rPr lang="en-IN" sz="1000" u="none" strike="noStrike" dirty="0">
                          <a:effectLst/>
                        </a:rPr>
                        <a:t>User Friendly</a:t>
                      </a:r>
                      <a:endParaRPr lang="en-IN" sz="1000" b="0" i="0" u="none" strike="noStrike" dirty="0">
                        <a:solidFill>
                          <a:srgbClr val="000000"/>
                        </a:solidFill>
                        <a:effectLst/>
                        <a:latin typeface="Arial" panose="020B0604020202020204" pitchFamily="34" charset="0"/>
                      </a:endParaRPr>
                    </a:p>
                  </a:txBody>
                  <a:tcPr marL="7124" marR="7124" marT="7124" marB="0" anchor="ctr">
                    <a:solidFill>
                      <a:schemeClr val="bg1">
                        <a:lumMod val="75000"/>
                      </a:schemeClr>
                    </a:solidFill>
                  </a:tcPr>
                </a:tc>
                <a:tc>
                  <a:txBody>
                    <a:bodyPr/>
                    <a:lstStyle/>
                    <a:p>
                      <a:pPr algn="ctr" fontAlgn="ctr"/>
                      <a:r>
                        <a:rPr lang="en-IN" sz="1000" u="none" strike="noStrike" dirty="0">
                          <a:effectLst/>
                        </a:rPr>
                        <a:t>0.334</a:t>
                      </a:r>
                      <a:endParaRPr lang="en-IN" sz="1000" b="0" i="0" u="none" strike="noStrike" dirty="0">
                        <a:solidFill>
                          <a:srgbClr val="000000"/>
                        </a:solidFill>
                        <a:effectLst/>
                        <a:latin typeface="Arial" panose="020B0604020202020204" pitchFamily="34" charset="0"/>
                      </a:endParaRPr>
                    </a:p>
                  </a:txBody>
                  <a:tcPr marL="7124" marR="7124" marT="7124" marB="0" anchor="ctr">
                    <a:solidFill>
                      <a:srgbClr val="FEDADA"/>
                    </a:solidFill>
                  </a:tcPr>
                </a:tc>
                <a:tc>
                  <a:txBody>
                    <a:bodyPr/>
                    <a:lstStyle/>
                    <a:p>
                      <a:pPr algn="ctr" fontAlgn="ctr"/>
                      <a:r>
                        <a:rPr lang="en-IN" sz="1000" u="none" strike="noStrike" dirty="0">
                          <a:effectLst/>
                        </a:rPr>
                        <a:t>33.40</a:t>
                      </a:r>
                      <a:endParaRPr lang="en-IN" sz="1000" b="0" i="0" u="none" strike="noStrike" dirty="0">
                        <a:solidFill>
                          <a:srgbClr val="000000"/>
                        </a:solidFill>
                        <a:effectLst/>
                        <a:latin typeface="Arial" panose="020B0604020202020204" pitchFamily="34" charset="0"/>
                      </a:endParaRPr>
                    </a:p>
                  </a:txBody>
                  <a:tcPr marL="7124" marR="7124" marT="7124" marB="0" anchor="ctr">
                    <a:solidFill>
                      <a:srgbClr val="FEDADA"/>
                    </a:solidFill>
                  </a:tcPr>
                </a:tc>
                <a:tc>
                  <a:txBody>
                    <a:bodyPr/>
                    <a:lstStyle/>
                    <a:p>
                      <a:pPr algn="ctr" fontAlgn="ctr"/>
                      <a:r>
                        <a:rPr lang="en-IN" sz="1000" u="none" strike="noStrike" dirty="0">
                          <a:effectLst/>
                        </a:rPr>
                        <a:t>2</a:t>
                      </a:r>
                      <a:endParaRPr lang="en-IN" sz="1000" b="0" i="0" u="none" strike="noStrike" dirty="0">
                        <a:solidFill>
                          <a:srgbClr val="000000"/>
                        </a:solidFill>
                        <a:effectLst/>
                        <a:latin typeface="Arial" panose="020B0604020202020204" pitchFamily="34" charset="0"/>
                      </a:endParaRPr>
                    </a:p>
                  </a:txBody>
                  <a:tcPr marL="7124" marR="7124" marT="7124" marB="0" anchor="ctr">
                    <a:solidFill>
                      <a:srgbClr val="FEDADA"/>
                    </a:solidFill>
                  </a:tcPr>
                </a:tc>
              </a:tr>
              <a:tr h="328633">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t"/>
                      <a:r>
                        <a:rPr lang="en-IN" sz="1000" u="none" strike="noStrike" dirty="0">
                          <a:effectLst/>
                        </a:rPr>
                        <a:t>Reliability</a:t>
                      </a:r>
                      <a:endParaRPr lang="en-IN" sz="1000" b="0" i="0" u="none" strike="noStrike" dirty="0">
                        <a:solidFill>
                          <a:srgbClr val="000000"/>
                        </a:solidFill>
                        <a:effectLst/>
                        <a:latin typeface="Arial" panose="020B0604020202020204" pitchFamily="34" charset="0"/>
                      </a:endParaRPr>
                    </a:p>
                  </a:txBody>
                  <a:tcPr marL="7124" marR="7124" marT="7124" marB="0" anchor="ctr">
                    <a:solidFill>
                      <a:schemeClr val="bg1">
                        <a:lumMod val="75000"/>
                      </a:schemeClr>
                    </a:solidFill>
                  </a:tcPr>
                </a:tc>
                <a:tc>
                  <a:txBody>
                    <a:bodyPr/>
                    <a:lstStyle/>
                    <a:p>
                      <a:pPr algn="ctr" fontAlgn="ctr"/>
                      <a:r>
                        <a:rPr lang="en-IN" sz="1000" u="none" strike="noStrike" dirty="0">
                          <a:effectLst/>
                        </a:rPr>
                        <a:t>0.335</a:t>
                      </a:r>
                      <a:endParaRPr lang="en-IN" sz="1000" b="0" i="0" u="none" strike="noStrike" dirty="0">
                        <a:solidFill>
                          <a:srgbClr val="000000"/>
                        </a:solidFill>
                        <a:effectLst/>
                        <a:latin typeface="Arial" panose="020B0604020202020204" pitchFamily="34" charset="0"/>
                      </a:endParaRPr>
                    </a:p>
                  </a:txBody>
                  <a:tcPr marL="7124" marR="7124" marT="7124" marB="0" anchor="ctr">
                    <a:solidFill>
                      <a:srgbClr val="FEDADA"/>
                    </a:solidFill>
                  </a:tcPr>
                </a:tc>
                <a:tc>
                  <a:txBody>
                    <a:bodyPr/>
                    <a:lstStyle/>
                    <a:p>
                      <a:pPr algn="ctr" fontAlgn="ctr"/>
                      <a:r>
                        <a:rPr lang="en-IN" sz="1000" u="none" strike="noStrike">
                          <a:effectLst/>
                        </a:rPr>
                        <a:t>33.49</a:t>
                      </a:r>
                      <a:endParaRPr lang="en-IN" sz="1000" b="0" i="0" u="none" strike="noStrike">
                        <a:solidFill>
                          <a:srgbClr val="000000"/>
                        </a:solidFill>
                        <a:effectLst/>
                        <a:latin typeface="Arial" panose="020B0604020202020204" pitchFamily="34" charset="0"/>
                      </a:endParaRPr>
                    </a:p>
                  </a:txBody>
                  <a:tcPr marL="7124" marR="7124" marT="7124" marB="0" anchor="ctr">
                    <a:solidFill>
                      <a:srgbClr val="FEDADA"/>
                    </a:solidFill>
                  </a:tcPr>
                </a:tc>
                <a:tc>
                  <a:txBody>
                    <a:bodyPr/>
                    <a:lstStyle/>
                    <a:p>
                      <a:pPr algn="ctr" fontAlgn="ctr"/>
                      <a:r>
                        <a:rPr lang="en-IN" sz="1000" u="none" strike="noStrike" dirty="0">
                          <a:effectLst/>
                        </a:rPr>
                        <a:t>1</a:t>
                      </a:r>
                      <a:endParaRPr lang="en-IN" sz="1000" b="0" i="0" u="none" strike="noStrike" dirty="0">
                        <a:solidFill>
                          <a:srgbClr val="000000"/>
                        </a:solidFill>
                        <a:effectLst/>
                        <a:latin typeface="Arial" panose="020B0604020202020204" pitchFamily="34" charset="0"/>
                      </a:endParaRPr>
                    </a:p>
                  </a:txBody>
                  <a:tcPr marL="7124" marR="7124" marT="7124" marB="0" anchor="ctr">
                    <a:solidFill>
                      <a:srgbClr val="FEDADA"/>
                    </a:solidFill>
                  </a:tcPr>
                </a:tc>
              </a:tr>
              <a:tr h="328633">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t"/>
                      <a:r>
                        <a:rPr lang="en-IN" sz="1000" u="none" strike="noStrike" dirty="0">
                          <a:effectLst/>
                        </a:rPr>
                        <a:t>Interactive Features</a:t>
                      </a:r>
                      <a:endParaRPr lang="en-IN" sz="1000" b="0" i="0" u="none" strike="noStrike" dirty="0">
                        <a:solidFill>
                          <a:srgbClr val="000000"/>
                        </a:solidFill>
                        <a:effectLst/>
                        <a:latin typeface="Arial" panose="020B0604020202020204" pitchFamily="34" charset="0"/>
                      </a:endParaRPr>
                    </a:p>
                  </a:txBody>
                  <a:tcPr marL="7124" marR="7124" marT="7124" marB="0" anchor="ctr">
                    <a:solidFill>
                      <a:schemeClr val="bg1">
                        <a:lumMod val="75000"/>
                      </a:schemeClr>
                    </a:solidFill>
                  </a:tcPr>
                </a:tc>
                <a:tc>
                  <a:txBody>
                    <a:bodyPr/>
                    <a:lstStyle/>
                    <a:p>
                      <a:pPr algn="ctr" fontAlgn="ctr"/>
                      <a:r>
                        <a:rPr lang="en-IN" sz="1000" u="none" strike="noStrike" dirty="0">
                          <a:effectLst/>
                        </a:rPr>
                        <a:t>0.331</a:t>
                      </a:r>
                      <a:endParaRPr lang="en-IN" sz="1000" b="0" i="0" u="none" strike="noStrike" dirty="0">
                        <a:solidFill>
                          <a:srgbClr val="000000"/>
                        </a:solidFill>
                        <a:effectLst/>
                        <a:latin typeface="Arial" panose="020B0604020202020204" pitchFamily="34" charset="0"/>
                      </a:endParaRPr>
                    </a:p>
                  </a:txBody>
                  <a:tcPr marL="7124" marR="7124" marT="7124" marB="0" anchor="ctr">
                    <a:solidFill>
                      <a:srgbClr val="FEDADA"/>
                    </a:solidFill>
                  </a:tcPr>
                </a:tc>
                <a:tc>
                  <a:txBody>
                    <a:bodyPr/>
                    <a:lstStyle/>
                    <a:p>
                      <a:pPr algn="ctr" fontAlgn="ctr"/>
                      <a:r>
                        <a:rPr lang="en-IN" sz="1000" u="none" strike="noStrike" dirty="0">
                          <a:effectLst/>
                        </a:rPr>
                        <a:t>33.11</a:t>
                      </a:r>
                      <a:endParaRPr lang="en-IN" sz="1000" b="0" i="0" u="none" strike="noStrike" dirty="0">
                        <a:solidFill>
                          <a:srgbClr val="000000"/>
                        </a:solidFill>
                        <a:effectLst/>
                        <a:latin typeface="Arial" panose="020B0604020202020204" pitchFamily="34" charset="0"/>
                      </a:endParaRPr>
                    </a:p>
                  </a:txBody>
                  <a:tcPr marL="7124" marR="7124" marT="7124" marB="0" anchor="ctr">
                    <a:solidFill>
                      <a:srgbClr val="FEDADA"/>
                    </a:solidFill>
                  </a:tcPr>
                </a:tc>
                <a:tc>
                  <a:txBody>
                    <a:bodyPr/>
                    <a:lstStyle/>
                    <a:p>
                      <a:pPr algn="ctr" fontAlgn="ctr"/>
                      <a:r>
                        <a:rPr lang="en-IN" sz="1000" u="none" strike="noStrike" dirty="0">
                          <a:effectLst/>
                        </a:rPr>
                        <a:t>3</a:t>
                      </a:r>
                      <a:endParaRPr lang="en-IN" sz="1000" b="0" i="0" u="none" strike="noStrike" dirty="0">
                        <a:solidFill>
                          <a:srgbClr val="000000"/>
                        </a:solidFill>
                        <a:effectLst/>
                        <a:latin typeface="Arial" panose="020B0604020202020204" pitchFamily="34" charset="0"/>
                      </a:endParaRPr>
                    </a:p>
                  </a:txBody>
                  <a:tcPr marL="7124" marR="7124" marT="7124" marB="0" anchor="ctr">
                    <a:solidFill>
                      <a:srgbClr val="FEDADA"/>
                    </a:solidFill>
                  </a:tcPr>
                </a:tc>
              </a:tr>
            </a:tbl>
          </a:graphicData>
        </a:graphic>
      </p:graphicFrame>
    </p:spTree>
    <p:extLst>
      <p:ext uri="{BB962C8B-B14F-4D97-AF65-F5344CB8AC3E}">
        <p14:creationId xmlns:p14="http://schemas.microsoft.com/office/powerpoint/2010/main" val="2201920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165413"/>
          </a:xfrm>
        </p:spPr>
        <p:txBody>
          <a:bodyPr>
            <a:normAutofit fontScale="90000"/>
          </a:bodyPr>
          <a:lstStyle/>
          <a:p>
            <a:r>
              <a:rPr lang="en-IN" dirty="0">
                <a:solidFill>
                  <a:schemeClr val="accent1">
                    <a:lumMod val="50000"/>
                  </a:schemeClr>
                </a:solidFill>
              </a:rPr>
              <a:t>Experimentation and </a:t>
            </a:r>
            <a:r>
              <a:rPr lang="en-IN" dirty="0">
                <a:solidFill>
                  <a:schemeClr val="accent1">
                    <a:lumMod val="50000"/>
                  </a:schemeClr>
                </a:solidFill>
              </a:rPr>
              <a:t>Results(contd.)</a:t>
            </a:r>
            <a:r>
              <a:rPr lang="en-IN" dirty="0">
                <a:solidFill>
                  <a:schemeClr val="accent1">
                    <a:lumMod val="50000"/>
                  </a:schemeClr>
                </a:solidFill>
              </a:rPr>
              <a:t/>
            </a:r>
            <a:br>
              <a:rPr lang="en-IN" dirty="0">
                <a:solidFill>
                  <a:schemeClr val="accent1">
                    <a:lumMod val="50000"/>
                  </a:schemeClr>
                </a:solidFill>
              </a:rPr>
            </a:br>
            <a:endParaRPr lang="en-IN" dirty="0"/>
          </a:p>
        </p:txBody>
      </p:sp>
      <p:sp>
        <p:nvSpPr>
          <p:cNvPr id="3" name="Content Placeholder 2"/>
          <p:cNvSpPr>
            <a:spLocks noGrp="1"/>
          </p:cNvSpPr>
          <p:nvPr>
            <p:ph idx="1"/>
          </p:nvPr>
        </p:nvSpPr>
        <p:spPr>
          <a:xfrm>
            <a:off x="677334" y="1775013"/>
            <a:ext cx="8596668" cy="4266350"/>
          </a:xfrm>
        </p:spPr>
        <p:txBody>
          <a:bodyPr>
            <a:normAutofit/>
          </a:bodyPr>
          <a:lstStyle/>
          <a:p>
            <a:r>
              <a:rPr lang="en-IN" sz="1400" b="1" dirty="0" smtClean="0"/>
              <a:t>Using AHP method:</a:t>
            </a:r>
          </a:p>
          <a:p>
            <a:endParaRPr lang="en-IN" sz="1400" dirty="0" smtClean="0"/>
          </a:p>
          <a:p>
            <a:endParaRPr lang="en-IN" sz="1400" b="1" dirty="0" smtClean="0"/>
          </a:p>
        </p:txBody>
      </p:sp>
      <p:graphicFrame>
        <p:nvGraphicFramePr>
          <p:cNvPr id="5" name="Table 4"/>
          <p:cNvGraphicFramePr>
            <a:graphicFrameLocks noGrp="1"/>
          </p:cNvGraphicFramePr>
          <p:nvPr>
            <p:extLst>
              <p:ext uri="{D42A27DB-BD31-4B8C-83A1-F6EECF244321}">
                <p14:modId xmlns:p14="http://schemas.microsoft.com/office/powerpoint/2010/main" val="2510957980"/>
              </p:ext>
            </p:extLst>
          </p:nvPr>
        </p:nvGraphicFramePr>
        <p:xfrm>
          <a:off x="739594" y="2380129"/>
          <a:ext cx="3133160" cy="2509746"/>
        </p:xfrm>
        <a:graphic>
          <a:graphicData uri="http://schemas.openxmlformats.org/drawingml/2006/table">
            <a:tbl>
              <a:tblPr>
                <a:tableStyleId>{5C22544A-7EE6-4342-B048-85BDC9FD1C3A}</a:tableStyleId>
              </a:tblPr>
              <a:tblGrid>
                <a:gridCol w="1233457"/>
                <a:gridCol w="1304527"/>
                <a:gridCol w="595176"/>
              </a:tblGrid>
              <a:tr h="632012">
                <a:tc>
                  <a:txBody>
                    <a:bodyPr/>
                    <a:lstStyle/>
                    <a:p>
                      <a:pPr algn="ctr" fontAlgn="ctr"/>
                      <a:r>
                        <a:rPr lang="en-IN" sz="1100" u="none" strike="noStrike" dirty="0">
                          <a:solidFill>
                            <a:schemeClr val="bg1"/>
                          </a:solidFill>
                          <a:effectLst/>
                        </a:rPr>
                        <a:t>Criteria</a:t>
                      </a:r>
                      <a:endParaRPr lang="en-IN" sz="1100" b="1" i="0" u="none" strike="noStrike" dirty="0">
                        <a:solidFill>
                          <a:schemeClr val="bg1"/>
                        </a:solidFill>
                        <a:effectLst/>
                        <a:latin typeface="Calibri" panose="020F0502020204030204" pitchFamily="34" charset="0"/>
                      </a:endParaRPr>
                    </a:p>
                  </a:txBody>
                  <a:tcPr marL="9525" marR="9525" marT="9525" marB="0" anchor="ctr">
                    <a:solidFill>
                      <a:schemeClr val="tx1"/>
                    </a:solidFill>
                  </a:tcPr>
                </a:tc>
                <a:tc>
                  <a:txBody>
                    <a:bodyPr/>
                    <a:lstStyle/>
                    <a:p>
                      <a:pPr algn="ctr" fontAlgn="ctr"/>
                      <a:r>
                        <a:rPr lang="en-IN" sz="1000" u="none" strike="noStrike" dirty="0" smtClean="0">
                          <a:solidFill>
                            <a:schemeClr val="bg1"/>
                          </a:solidFill>
                          <a:effectLst/>
                        </a:rPr>
                        <a:t>Weighted sum value/criteria</a:t>
                      </a:r>
                    </a:p>
                    <a:p>
                      <a:pPr algn="ctr" fontAlgn="ctr"/>
                      <a:r>
                        <a:rPr lang="en-IN" sz="1000" u="none" strike="noStrike" dirty="0" smtClean="0">
                          <a:solidFill>
                            <a:schemeClr val="bg1"/>
                          </a:solidFill>
                          <a:effectLst/>
                        </a:rPr>
                        <a:t> weight</a:t>
                      </a:r>
                      <a:endParaRPr lang="en-IN" sz="1000" b="1" i="0" u="none" strike="noStrike" dirty="0">
                        <a:solidFill>
                          <a:schemeClr val="bg1"/>
                        </a:solidFill>
                        <a:effectLst/>
                        <a:latin typeface="Arial" panose="020B0604020202020204" pitchFamily="34" charset="0"/>
                      </a:endParaRPr>
                    </a:p>
                  </a:txBody>
                  <a:tcPr marL="9525" marR="9525" marT="9525" marB="0" anchor="ctr">
                    <a:solidFill>
                      <a:schemeClr val="tx1"/>
                    </a:solidFill>
                  </a:tcPr>
                </a:tc>
                <a:tc>
                  <a:txBody>
                    <a:bodyPr/>
                    <a:lstStyle/>
                    <a:p>
                      <a:pPr algn="ctr" fontAlgn="ctr"/>
                      <a:r>
                        <a:rPr lang="en-IN" sz="1000" u="none" strike="noStrike" dirty="0">
                          <a:solidFill>
                            <a:schemeClr val="bg1"/>
                          </a:solidFill>
                          <a:effectLst/>
                        </a:rPr>
                        <a:t>Rank</a:t>
                      </a:r>
                      <a:endParaRPr lang="en-IN" sz="1000" b="1" i="0" u="none" strike="noStrike" dirty="0">
                        <a:solidFill>
                          <a:schemeClr val="bg1"/>
                        </a:solidFill>
                        <a:effectLst/>
                        <a:latin typeface="Arial" panose="020B0604020202020204" pitchFamily="34" charset="0"/>
                      </a:endParaRPr>
                    </a:p>
                  </a:txBody>
                  <a:tcPr marL="9525" marR="9525" marT="9525" marB="0" anchor="ctr">
                    <a:solidFill>
                      <a:schemeClr val="tx1"/>
                    </a:solidFill>
                  </a:tcPr>
                </a:tc>
              </a:tr>
              <a:tr h="333146">
                <a:tc>
                  <a:txBody>
                    <a:bodyPr/>
                    <a:lstStyle/>
                    <a:p>
                      <a:pPr algn="ctr" fontAlgn="ctr"/>
                      <a:r>
                        <a:rPr lang="en-IN" sz="1000" u="none" strike="noStrike" dirty="0" smtClean="0">
                          <a:effectLst/>
                        </a:rPr>
                        <a:t>Reliability </a:t>
                      </a:r>
                      <a:r>
                        <a:rPr lang="en-IN" sz="1000" u="none" strike="noStrike" dirty="0">
                          <a:effectLst/>
                        </a:rPr>
                        <a:t>of Content</a:t>
                      </a:r>
                      <a:endParaRPr lang="en-IN" sz="1000" b="1" i="0" u="none" strike="noStrike" dirty="0">
                        <a:solidFill>
                          <a:srgbClr val="000000"/>
                        </a:solidFill>
                        <a:effectLst/>
                        <a:latin typeface="Trebuchet MS" panose="020B0603020202020204" pitchFamily="34" charset="0"/>
                      </a:endParaRPr>
                    </a:p>
                  </a:txBody>
                  <a:tcPr marL="9525" marR="9525" marT="9525" marB="0" anchor="ctr">
                    <a:solidFill>
                      <a:schemeClr val="accent1">
                        <a:lumMod val="20000"/>
                        <a:lumOff val="80000"/>
                      </a:schemeClr>
                    </a:solidFill>
                  </a:tcPr>
                </a:tc>
                <a:tc>
                  <a:txBody>
                    <a:bodyPr/>
                    <a:lstStyle/>
                    <a:p>
                      <a:pPr algn="ctr" fontAlgn="ctr"/>
                      <a:r>
                        <a:rPr lang="en-IN" sz="1100" u="none" strike="noStrike" dirty="0">
                          <a:effectLst/>
                        </a:rPr>
                        <a:t>0.1292</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ctr"/>
                      <a:r>
                        <a:rPr lang="en-IN" sz="1100" u="none" strike="noStrike" dirty="0">
                          <a:solidFill>
                            <a:schemeClr val="bg1"/>
                          </a:solidFill>
                          <a:effectLst/>
                        </a:rPr>
                        <a:t>1</a:t>
                      </a:r>
                      <a:endParaRPr lang="en-IN" sz="1100" b="0" i="0" u="none" strike="noStrike" dirty="0">
                        <a:solidFill>
                          <a:schemeClr val="bg1"/>
                        </a:solidFill>
                        <a:effectLst/>
                        <a:latin typeface="Calibri" panose="020F0502020204030204" pitchFamily="34" charset="0"/>
                      </a:endParaRPr>
                    </a:p>
                  </a:txBody>
                  <a:tcPr marL="9525" marR="9525" marT="9525" marB="0" anchor="ctr">
                    <a:solidFill>
                      <a:schemeClr val="accent2">
                        <a:lumMod val="50000"/>
                      </a:schemeClr>
                    </a:solidFill>
                  </a:tcPr>
                </a:tc>
              </a:tr>
              <a:tr h="201907">
                <a:tc>
                  <a:txBody>
                    <a:bodyPr/>
                    <a:lstStyle/>
                    <a:p>
                      <a:pPr algn="ctr" fontAlgn="ctr"/>
                      <a:r>
                        <a:rPr lang="en-IN" sz="1000" u="none" strike="noStrike" dirty="0">
                          <a:effectLst/>
                        </a:rPr>
                        <a:t>Relevant</a:t>
                      </a:r>
                      <a:endParaRPr lang="en-IN" sz="1000" b="1" i="0" u="none" strike="noStrike" dirty="0">
                        <a:solidFill>
                          <a:srgbClr val="000000"/>
                        </a:solidFill>
                        <a:effectLst/>
                        <a:latin typeface="Trebuchet MS" panose="020B0603020202020204" pitchFamily="34" charset="0"/>
                      </a:endParaRPr>
                    </a:p>
                  </a:txBody>
                  <a:tcPr marL="9525" marR="9525" marT="9525" marB="0" anchor="ctr">
                    <a:solidFill>
                      <a:schemeClr val="accent1">
                        <a:lumMod val="20000"/>
                        <a:lumOff val="80000"/>
                      </a:schemeClr>
                    </a:solidFill>
                  </a:tcPr>
                </a:tc>
                <a:tc>
                  <a:txBody>
                    <a:bodyPr/>
                    <a:lstStyle/>
                    <a:p>
                      <a:pPr algn="ctr" fontAlgn="ctr"/>
                      <a:r>
                        <a:rPr lang="en-IN" sz="1100" u="none" strike="noStrike" dirty="0">
                          <a:effectLst/>
                        </a:rPr>
                        <a:t>0.1287</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ctr"/>
                      <a:r>
                        <a:rPr lang="en-IN" sz="1100" u="none" strike="noStrike" dirty="0">
                          <a:solidFill>
                            <a:schemeClr val="bg1"/>
                          </a:solidFill>
                          <a:effectLst/>
                        </a:rPr>
                        <a:t>2</a:t>
                      </a:r>
                      <a:endParaRPr lang="en-IN" sz="1100" b="0" i="0" u="none" strike="noStrike" dirty="0">
                        <a:solidFill>
                          <a:schemeClr val="bg1"/>
                        </a:solidFill>
                        <a:effectLst/>
                        <a:latin typeface="Calibri" panose="020F0502020204030204" pitchFamily="34" charset="0"/>
                      </a:endParaRPr>
                    </a:p>
                  </a:txBody>
                  <a:tcPr marL="9525" marR="9525" marT="9525" marB="0" anchor="ctr">
                    <a:solidFill>
                      <a:schemeClr val="accent2">
                        <a:lumMod val="50000"/>
                      </a:schemeClr>
                    </a:solidFill>
                  </a:tcPr>
                </a:tc>
              </a:tr>
              <a:tr h="201907">
                <a:tc>
                  <a:txBody>
                    <a:bodyPr/>
                    <a:lstStyle/>
                    <a:p>
                      <a:pPr algn="ctr" fontAlgn="ctr"/>
                      <a:r>
                        <a:rPr lang="en-IN" sz="1000" u="none" strike="noStrike" dirty="0">
                          <a:effectLst/>
                        </a:rPr>
                        <a:t>Timely</a:t>
                      </a:r>
                      <a:endParaRPr lang="en-IN" sz="1000" b="1" i="0" u="none" strike="noStrike" dirty="0">
                        <a:solidFill>
                          <a:srgbClr val="000000"/>
                        </a:solidFill>
                        <a:effectLst/>
                        <a:latin typeface="Trebuchet MS" panose="020B0603020202020204" pitchFamily="34" charset="0"/>
                      </a:endParaRPr>
                    </a:p>
                  </a:txBody>
                  <a:tcPr marL="9525" marR="9525" marT="9525" marB="0" anchor="ctr">
                    <a:solidFill>
                      <a:schemeClr val="accent1">
                        <a:lumMod val="20000"/>
                        <a:lumOff val="80000"/>
                      </a:schemeClr>
                    </a:solidFill>
                  </a:tcPr>
                </a:tc>
                <a:tc>
                  <a:txBody>
                    <a:bodyPr/>
                    <a:lstStyle/>
                    <a:p>
                      <a:pPr algn="ctr" fontAlgn="ctr"/>
                      <a:r>
                        <a:rPr lang="en-IN" sz="1100" u="none" strike="noStrike" dirty="0">
                          <a:effectLst/>
                        </a:rPr>
                        <a:t>0.1257</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ctr"/>
                      <a:r>
                        <a:rPr lang="en-IN" sz="1100" u="none" strike="noStrike" dirty="0">
                          <a:solidFill>
                            <a:schemeClr val="bg1"/>
                          </a:solidFill>
                          <a:effectLst/>
                        </a:rPr>
                        <a:t>3</a:t>
                      </a:r>
                      <a:endParaRPr lang="en-IN" sz="1100" b="0" i="0" u="none" strike="noStrike" dirty="0">
                        <a:solidFill>
                          <a:schemeClr val="bg1"/>
                        </a:solidFill>
                        <a:effectLst/>
                        <a:latin typeface="Calibri" panose="020F0502020204030204" pitchFamily="34" charset="0"/>
                      </a:endParaRPr>
                    </a:p>
                  </a:txBody>
                  <a:tcPr marL="9525" marR="9525" marT="9525" marB="0" anchor="ctr">
                    <a:solidFill>
                      <a:schemeClr val="accent2">
                        <a:lumMod val="50000"/>
                      </a:schemeClr>
                    </a:solidFill>
                  </a:tcPr>
                </a:tc>
              </a:tr>
              <a:tr h="201907">
                <a:tc>
                  <a:txBody>
                    <a:bodyPr/>
                    <a:lstStyle/>
                    <a:p>
                      <a:pPr algn="ctr" fontAlgn="ctr"/>
                      <a:r>
                        <a:rPr lang="en-IN" sz="1000" u="none" strike="noStrike" dirty="0">
                          <a:effectLst/>
                        </a:rPr>
                        <a:t>Accuracy</a:t>
                      </a:r>
                      <a:endParaRPr lang="en-IN" sz="1000" b="1" i="0" u="none" strike="noStrike" dirty="0">
                        <a:solidFill>
                          <a:srgbClr val="000000"/>
                        </a:solidFill>
                        <a:effectLst/>
                        <a:latin typeface="Trebuchet MS" panose="020B0603020202020204" pitchFamily="34" charset="0"/>
                      </a:endParaRPr>
                    </a:p>
                  </a:txBody>
                  <a:tcPr marL="9525" marR="9525" marT="9525" marB="0" anchor="ctr">
                    <a:solidFill>
                      <a:schemeClr val="accent1">
                        <a:lumMod val="20000"/>
                        <a:lumOff val="80000"/>
                      </a:schemeClr>
                    </a:solidFill>
                  </a:tcPr>
                </a:tc>
                <a:tc>
                  <a:txBody>
                    <a:bodyPr/>
                    <a:lstStyle/>
                    <a:p>
                      <a:pPr algn="ctr" fontAlgn="ctr"/>
                      <a:r>
                        <a:rPr lang="en-IN" sz="1100" u="none" strike="noStrike" dirty="0">
                          <a:effectLst/>
                        </a:rPr>
                        <a:t>0.1252</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ctr"/>
                      <a:r>
                        <a:rPr lang="en-IN" sz="1100" u="none" strike="noStrike" dirty="0">
                          <a:solidFill>
                            <a:schemeClr val="bg1"/>
                          </a:solidFill>
                          <a:effectLst/>
                        </a:rPr>
                        <a:t>4</a:t>
                      </a:r>
                      <a:endParaRPr lang="en-IN" sz="1100" b="0" i="0" u="none" strike="noStrike" dirty="0">
                        <a:solidFill>
                          <a:schemeClr val="bg1"/>
                        </a:solidFill>
                        <a:effectLst/>
                        <a:latin typeface="Calibri" panose="020F0502020204030204" pitchFamily="34" charset="0"/>
                      </a:endParaRPr>
                    </a:p>
                  </a:txBody>
                  <a:tcPr marL="9525" marR="9525" marT="9525" marB="0" anchor="ctr">
                    <a:solidFill>
                      <a:schemeClr val="accent2">
                        <a:lumMod val="50000"/>
                      </a:schemeClr>
                    </a:solidFill>
                  </a:tcPr>
                </a:tc>
              </a:tr>
              <a:tr h="201907">
                <a:tc>
                  <a:txBody>
                    <a:bodyPr/>
                    <a:lstStyle/>
                    <a:p>
                      <a:pPr algn="ctr" fontAlgn="ctr"/>
                      <a:r>
                        <a:rPr lang="en-IN" sz="1000" u="none" strike="noStrike" dirty="0">
                          <a:effectLst/>
                        </a:rPr>
                        <a:t>User Friendly</a:t>
                      </a:r>
                      <a:endParaRPr lang="en-IN" sz="1000" b="1" i="0" u="none" strike="noStrike" dirty="0">
                        <a:solidFill>
                          <a:srgbClr val="000000"/>
                        </a:solidFill>
                        <a:effectLst/>
                        <a:latin typeface="Trebuchet MS" panose="020B0603020202020204" pitchFamily="34" charset="0"/>
                      </a:endParaRPr>
                    </a:p>
                  </a:txBody>
                  <a:tcPr marL="9525" marR="9525" marT="9525" marB="0" anchor="ctr">
                    <a:solidFill>
                      <a:schemeClr val="accent1">
                        <a:lumMod val="20000"/>
                        <a:lumOff val="80000"/>
                      </a:schemeClr>
                    </a:solidFill>
                  </a:tcPr>
                </a:tc>
                <a:tc>
                  <a:txBody>
                    <a:bodyPr/>
                    <a:lstStyle/>
                    <a:p>
                      <a:pPr algn="ctr" fontAlgn="ctr"/>
                      <a:r>
                        <a:rPr lang="en-IN" sz="1100" u="none" strike="noStrike" dirty="0">
                          <a:effectLst/>
                        </a:rPr>
                        <a:t>0.1243</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ctr"/>
                      <a:r>
                        <a:rPr lang="en-IN" sz="1100" u="none" strike="noStrike" dirty="0">
                          <a:solidFill>
                            <a:schemeClr val="bg1"/>
                          </a:solidFill>
                          <a:effectLst/>
                        </a:rPr>
                        <a:t>5</a:t>
                      </a:r>
                      <a:endParaRPr lang="en-IN" sz="1100" b="0" i="0" u="none" strike="noStrike" dirty="0">
                        <a:solidFill>
                          <a:schemeClr val="bg1"/>
                        </a:solidFill>
                        <a:effectLst/>
                        <a:latin typeface="Calibri" panose="020F0502020204030204" pitchFamily="34" charset="0"/>
                      </a:endParaRPr>
                    </a:p>
                  </a:txBody>
                  <a:tcPr marL="9525" marR="9525" marT="9525" marB="0" anchor="ctr">
                    <a:solidFill>
                      <a:schemeClr val="accent2">
                        <a:lumMod val="50000"/>
                      </a:schemeClr>
                    </a:solidFill>
                  </a:tcPr>
                </a:tc>
              </a:tr>
              <a:tr h="333146">
                <a:tc>
                  <a:txBody>
                    <a:bodyPr/>
                    <a:lstStyle/>
                    <a:p>
                      <a:pPr algn="ctr" fontAlgn="ctr"/>
                      <a:r>
                        <a:rPr lang="en-IN" sz="1000" u="none" strike="noStrike" dirty="0">
                          <a:effectLst/>
                        </a:rPr>
                        <a:t>Interactive Features</a:t>
                      </a:r>
                      <a:endParaRPr lang="en-IN" sz="1000" b="1" i="0" u="none" strike="noStrike" dirty="0">
                        <a:solidFill>
                          <a:srgbClr val="000000"/>
                        </a:solidFill>
                        <a:effectLst/>
                        <a:latin typeface="Trebuchet MS" panose="020B0603020202020204" pitchFamily="34" charset="0"/>
                      </a:endParaRPr>
                    </a:p>
                  </a:txBody>
                  <a:tcPr marL="9525" marR="9525" marT="9525" marB="0" anchor="ctr">
                    <a:solidFill>
                      <a:schemeClr val="accent1">
                        <a:lumMod val="20000"/>
                        <a:lumOff val="80000"/>
                      </a:schemeClr>
                    </a:solidFill>
                  </a:tcPr>
                </a:tc>
                <a:tc>
                  <a:txBody>
                    <a:bodyPr/>
                    <a:lstStyle/>
                    <a:p>
                      <a:pPr algn="ctr" fontAlgn="ctr"/>
                      <a:r>
                        <a:rPr lang="en-IN" sz="1100" u="none" strike="noStrike" dirty="0">
                          <a:effectLst/>
                        </a:rPr>
                        <a:t>0.1232</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ctr"/>
                      <a:r>
                        <a:rPr lang="en-IN" sz="1100" u="none" strike="noStrike" dirty="0">
                          <a:solidFill>
                            <a:schemeClr val="bg1"/>
                          </a:solidFill>
                          <a:effectLst/>
                        </a:rPr>
                        <a:t>6</a:t>
                      </a:r>
                      <a:endParaRPr lang="en-IN" sz="1100" b="0" i="0" u="none" strike="noStrike" dirty="0">
                        <a:solidFill>
                          <a:schemeClr val="bg1"/>
                        </a:solidFill>
                        <a:effectLst/>
                        <a:latin typeface="Calibri" panose="020F0502020204030204" pitchFamily="34" charset="0"/>
                      </a:endParaRPr>
                    </a:p>
                  </a:txBody>
                  <a:tcPr marL="9525" marR="9525" marT="9525" marB="0" anchor="ctr">
                    <a:solidFill>
                      <a:schemeClr val="accent2">
                        <a:lumMod val="50000"/>
                      </a:schemeClr>
                    </a:solidFill>
                  </a:tcPr>
                </a:tc>
              </a:tr>
              <a:tr h="201907">
                <a:tc>
                  <a:txBody>
                    <a:bodyPr/>
                    <a:lstStyle/>
                    <a:p>
                      <a:pPr algn="ctr" fontAlgn="ctr"/>
                      <a:r>
                        <a:rPr lang="en-IN" sz="1000" u="none" strike="noStrike" dirty="0">
                          <a:effectLst/>
                        </a:rPr>
                        <a:t>Appropriateness</a:t>
                      </a:r>
                      <a:endParaRPr lang="en-IN" sz="1000" b="1" i="0" u="none" strike="noStrike" dirty="0">
                        <a:solidFill>
                          <a:srgbClr val="000000"/>
                        </a:solidFill>
                        <a:effectLst/>
                        <a:latin typeface="Trebuchet MS" panose="020B0603020202020204" pitchFamily="34" charset="0"/>
                      </a:endParaRPr>
                    </a:p>
                  </a:txBody>
                  <a:tcPr marL="9525" marR="9525" marT="9525" marB="0" anchor="ctr">
                    <a:solidFill>
                      <a:schemeClr val="accent1">
                        <a:lumMod val="20000"/>
                        <a:lumOff val="80000"/>
                      </a:schemeClr>
                    </a:solidFill>
                  </a:tcPr>
                </a:tc>
                <a:tc>
                  <a:txBody>
                    <a:bodyPr/>
                    <a:lstStyle/>
                    <a:p>
                      <a:pPr algn="ctr" fontAlgn="ctr"/>
                      <a:r>
                        <a:rPr lang="en-IN" sz="1100" u="none" strike="noStrike" dirty="0">
                          <a:effectLst/>
                        </a:rPr>
                        <a:t>0.1222</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ctr"/>
                      <a:r>
                        <a:rPr lang="en-IN" sz="1100" u="none" strike="noStrike" dirty="0">
                          <a:solidFill>
                            <a:schemeClr val="bg1"/>
                          </a:solidFill>
                          <a:effectLst/>
                        </a:rPr>
                        <a:t>7</a:t>
                      </a:r>
                      <a:endParaRPr lang="en-IN" sz="1100" b="0" i="0" u="none" strike="noStrike" dirty="0">
                        <a:solidFill>
                          <a:schemeClr val="bg1"/>
                        </a:solidFill>
                        <a:effectLst/>
                        <a:latin typeface="Calibri" panose="020F0502020204030204" pitchFamily="34" charset="0"/>
                      </a:endParaRPr>
                    </a:p>
                  </a:txBody>
                  <a:tcPr marL="9525" marR="9525" marT="9525" marB="0" anchor="ctr">
                    <a:solidFill>
                      <a:schemeClr val="accent2">
                        <a:lumMod val="50000"/>
                      </a:schemeClr>
                    </a:solidFill>
                  </a:tcPr>
                </a:tc>
              </a:tr>
              <a:tr h="201907">
                <a:tc>
                  <a:txBody>
                    <a:bodyPr/>
                    <a:lstStyle/>
                    <a:p>
                      <a:pPr algn="ctr" fontAlgn="ctr"/>
                      <a:r>
                        <a:rPr lang="en-IN" sz="1000" u="none" strike="noStrike" dirty="0">
                          <a:effectLst/>
                        </a:rPr>
                        <a:t>Reliability</a:t>
                      </a:r>
                      <a:endParaRPr lang="en-IN" sz="1000" b="1" i="0" u="none" strike="noStrike" dirty="0">
                        <a:solidFill>
                          <a:srgbClr val="000000"/>
                        </a:solidFill>
                        <a:effectLst/>
                        <a:latin typeface="Trebuchet MS" panose="020B0603020202020204" pitchFamily="34" charset="0"/>
                      </a:endParaRPr>
                    </a:p>
                  </a:txBody>
                  <a:tcPr marL="9525" marR="9525" marT="9525" marB="0" anchor="ctr">
                    <a:solidFill>
                      <a:schemeClr val="accent1">
                        <a:lumMod val="20000"/>
                        <a:lumOff val="80000"/>
                      </a:schemeClr>
                    </a:solidFill>
                  </a:tcPr>
                </a:tc>
                <a:tc>
                  <a:txBody>
                    <a:bodyPr/>
                    <a:lstStyle/>
                    <a:p>
                      <a:pPr algn="ctr" fontAlgn="ctr"/>
                      <a:r>
                        <a:rPr lang="en-IN" sz="1100" u="none" strike="noStrike" dirty="0">
                          <a:effectLst/>
                        </a:rPr>
                        <a:t>0.1216</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ctr"/>
                      <a:r>
                        <a:rPr lang="en-IN" sz="1100" u="none" strike="noStrike" dirty="0">
                          <a:solidFill>
                            <a:schemeClr val="bg1"/>
                          </a:solidFill>
                          <a:effectLst/>
                        </a:rPr>
                        <a:t>8</a:t>
                      </a:r>
                      <a:endParaRPr lang="en-IN" sz="1100" b="0" i="0" u="none" strike="noStrike" dirty="0">
                        <a:solidFill>
                          <a:schemeClr val="bg1"/>
                        </a:solidFill>
                        <a:effectLst/>
                        <a:latin typeface="Calibri" panose="020F0502020204030204" pitchFamily="34" charset="0"/>
                      </a:endParaRPr>
                    </a:p>
                  </a:txBody>
                  <a:tcPr marL="9525" marR="9525" marT="9525" marB="0" anchor="ctr">
                    <a:solidFill>
                      <a:schemeClr val="accent2">
                        <a:lumMod val="50000"/>
                      </a:schemeClr>
                    </a:solidFill>
                  </a:tcPr>
                </a:tc>
              </a:tr>
            </a:tbl>
          </a:graphicData>
        </a:graphic>
      </p:graphicFrame>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0329" y="2245657"/>
            <a:ext cx="5620871" cy="3146614"/>
          </a:xfrm>
          <a:prstGeom prst="rect">
            <a:avLst/>
          </a:prstGeom>
        </p:spPr>
      </p:pic>
      <p:sp>
        <p:nvSpPr>
          <p:cNvPr id="7" name="Rectangle 6"/>
          <p:cNvSpPr/>
          <p:nvPr/>
        </p:nvSpPr>
        <p:spPr>
          <a:xfrm>
            <a:off x="726149" y="5818112"/>
            <a:ext cx="3563467" cy="400110"/>
          </a:xfrm>
          <a:prstGeom prst="rect">
            <a:avLst/>
          </a:prstGeom>
          <a:solidFill>
            <a:schemeClr val="accent2">
              <a:lumMod val="50000"/>
            </a:schemeClr>
          </a:solidFill>
        </p:spPr>
        <p:txBody>
          <a:bodyPr wrap="square">
            <a:spAutoFit/>
          </a:bodyPr>
          <a:lstStyle/>
          <a:p>
            <a:r>
              <a:rPr lang="en-IN" sz="1000" dirty="0">
                <a:solidFill>
                  <a:schemeClr val="bg1"/>
                </a:solidFill>
              </a:rPr>
              <a:t>The priority order of Main Criteria using </a:t>
            </a:r>
            <a:r>
              <a:rPr lang="en-IN" sz="1000" dirty="0" smtClean="0">
                <a:solidFill>
                  <a:schemeClr val="bg1"/>
                </a:solidFill>
              </a:rPr>
              <a:t>AHP method </a:t>
            </a:r>
            <a:r>
              <a:rPr lang="en-IN" sz="1000" dirty="0" smtClean="0">
                <a:solidFill>
                  <a:schemeClr val="bg1"/>
                </a:solidFill>
              </a:rPr>
              <a:t>is: </a:t>
            </a:r>
          </a:p>
          <a:p>
            <a:r>
              <a:rPr lang="en-IN" sz="1000" b="1" dirty="0" smtClean="0">
                <a:solidFill>
                  <a:schemeClr val="bg1"/>
                </a:solidFill>
              </a:rPr>
              <a:t>CONTENT </a:t>
            </a:r>
            <a:r>
              <a:rPr lang="en-IN" sz="1000" b="1" dirty="0">
                <a:solidFill>
                  <a:schemeClr val="bg1"/>
                </a:solidFill>
              </a:rPr>
              <a:t>&gt; </a:t>
            </a:r>
            <a:r>
              <a:rPr lang="en-IN" sz="1000" b="1" dirty="0" smtClean="0">
                <a:solidFill>
                  <a:schemeClr val="bg1"/>
                </a:solidFill>
              </a:rPr>
              <a:t>USABILITY </a:t>
            </a:r>
            <a:r>
              <a:rPr lang="en-IN" sz="1000" b="1" dirty="0">
                <a:solidFill>
                  <a:schemeClr val="bg1"/>
                </a:solidFill>
              </a:rPr>
              <a:t>&gt; </a:t>
            </a:r>
            <a:r>
              <a:rPr lang="en-IN" sz="1000" b="1" dirty="0" smtClean="0">
                <a:solidFill>
                  <a:schemeClr val="bg1"/>
                </a:solidFill>
              </a:rPr>
              <a:t>DESIGN</a:t>
            </a:r>
            <a:endParaRPr lang="en-IN" sz="1000" b="1" dirty="0">
              <a:solidFill>
                <a:schemeClr val="bg1"/>
              </a:solidFill>
            </a:endParaRPr>
          </a:p>
        </p:txBody>
      </p:sp>
    </p:spTree>
    <p:extLst>
      <p:ext uri="{BB962C8B-B14F-4D97-AF65-F5344CB8AC3E}">
        <p14:creationId xmlns:p14="http://schemas.microsoft.com/office/powerpoint/2010/main" val="10193808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165413"/>
          </a:xfrm>
        </p:spPr>
        <p:txBody>
          <a:bodyPr>
            <a:normAutofit fontScale="90000"/>
          </a:bodyPr>
          <a:lstStyle/>
          <a:p>
            <a:r>
              <a:rPr lang="en-IN" dirty="0">
                <a:solidFill>
                  <a:schemeClr val="accent1">
                    <a:lumMod val="50000"/>
                  </a:schemeClr>
                </a:solidFill>
              </a:rPr>
              <a:t>Experimentation and </a:t>
            </a:r>
            <a:r>
              <a:rPr lang="en-IN" dirty="0">
                <a:solidFill>
                  <a:schemeClr val="accent1">
                    <a:lumMod val="50000"/>
                  </a:schemeClr>
                </a:solidFill>
              </a:rPr>
              <a:t>Results(contd.)</a:t>
            </a:r>
            <a:r>
              <a:rPr lang="en-IN" dirty="0">
                <a:solidFill>
                  <a:schemeClr val="accent1">
                    <a:lumMod val="50000"/>
                  </a:schemeClr>
                </a:solidFill>
              </a:rPr>
              <a:t/>
            </a:r>
            <a:br>
              <a:rPr lang="en-IN" dirty="0">
                <a:solidFill>
                  <a:schemeClr val="accent1">
                    <a:lumMod val="50000"/>
                  </a:schemeClr>
                </a:solidFill>
              </a:rPr>
            </a:br>
            <a:endParaRPr lang="en-IN" dirty="0"/>
          </a:p>
        </p:txBody>
      </p:sp>
      <p:sp>
        <p:nvSpPr>
          <p:cNvPr id="3" name="Content Placeholder 2"/>
          <p:cNvSpPr>
            <a:spLocks noGrp="1"/>
          </p:cNvSpPr>
          <p:nvPr>
            <p:ph idx="1"/>
          </p:nvPr>
        </p:nvSpPr>
        <p:spPr>
          <a:xfrm>
            <a:off x="677334" y="1775013"/>
            <a:ext cx="8596668" cy="4266350"/>
          </a:xfrm>
        </p:spPr>
        <p:txBody>
          <a:bodyPr>
            <a:normAutofit/>
          </a:bodyPr>
          <a:lstStyle/>
          <a:p>
            <a:r>
              <a:rPr lang="en-IN" sz="1400" b="1" dirty="0" smtClean="0"/>
              <a:t>Using VIKOR method:</a:t>
            </a:r>
          </a:p>
          <a:p>
            <a:pPr marL="0" indent="0">
              <a:buNone/>
            </a:pPr>
            <a:r>
              <a:rPr lang="en-IN" sz="1400" dirty="0" smtClean="0"/>
              <a:t>For using this method Sj, Rj, Qj is determined and then checked if </a:t>
            </a:r>
            <a:r>
              <a:rPr lang="en-IN" sz="1400" dirty="0"/>
              <a:t>Q(a2) − Q(a1) ≥ </a:t>
            </a:r>
            <a:r>
              <a:rPr lang="en-IN" sz="1400" dirty="0" smtClean="0"/>
              <a:t>DQ or not. If it is true then the ranking is kept else alternative process to be followed.</a:t>
            </a:r>
            <a:r>
              <a:rPr lang="en-IN" sz="1400" dirty="0"/>
              <a:t/>
            </a:r>
            <a:br>
              <a:rPr lang="en-IN" sz="1400" dirty="0"/>
            </a:br>
            <a:endParaRPr lang="en-IN" sz="1400" dirty="0" smtClean="0"/>
          </a:p>
          <a:p>
            <a:endParaRPr lang="en-IN" sz="1400" b="1" dirty="0" smtClean="0"/>
          </a:p>
          <a:p>
            <a:endParaRPr lang="en-IN" sz="1400" dirty="0" smtClean="0"/>
          </a:p>
          <a:p>
            <a:endParaRPr lang="en-IN" sz="1400" b="1" dirty="0" smtClean="0"/>
          </a:p>
        </p:txBody>
      </p:sp>
      <p:graphicFrame>
        <p:nvGraphicFramePr>
          <p:cNvPr id="4" name="Table 3"/>
          <p:cNvGraphicFramePr>
            <a:graphicFrameLocks noGrp="1"/>
          </p:cNvGraphicFramePr>
          <p:nvPr>
            <p:extLst>
              <p:ext uri="{D42A27DB-BD31-4B8C-83A1-F6EECF244321}">
                <p14:modId xmlns:p14="http://schemas.microsoft.com/office/powerpoint/2010/main" val="2134051015"/>
              </p:ext>
            </p:extLst>
          </p:nvPr>
        </p:nvGraphicFramePr>
        <p:xfrm>
          <a:off x="978372" y="2729288"/>
          <a:ext cx="5664476" cy="728817"/>
        </p:xfrm>
        <a:graphic>
          <a:graphicData uri="http://schemas.openxmlformats.org/drawingml/2006/table">
            <a:tbl>
              <a:tblPr>
                <a:tableStyleId>{5C22544A-7EE6-4342-B048-85BDC9FD1C3A}</a:tableStyleId>
              </a:tblPr>
              <a:tblGrid>
                <a:gridCol w="777770"/>
                <a:gridCol w="408834"/>
                <a:gridCol w="1116106"/>
                <a:gridCol w="847165"/>
                <a:gridCol w="672353"/>
                <a:gridCol w="941294"/>
                <a:gridCol w="900954"/>
              </a:tblGrid>
              <a:tr h="297303">
                <a:tc>
                  <a:txBody>
                    <a:bodyPr/>
                    <a:lstStyle/>
                    <a:p>
                      <a:pPr algn="ctr" fontAlgn="ctr"/>
                      <a:endParaRPr lang="en-IN" sz="1000" b="0" i="0" u="none" strike="noStrike" dirty="0">
                        <a:solidFill>
                          <a:srgbClr val="000000"/>
                        </a:solidFill>
                        <a:effectLst/>
                        <a:latin typeface="Calibri" panose="020F0502020204030204" pitchFamily="34" charset="0"/>
                      </a:endParaRPr>
                    </a:p>
                  </a:txBody>
                  <a:tcPr marL="8494" marR="8494" marT="8494" marB="0" anchor="ctr">
                    <a:noFill/>
                  </a:tcPr>
                </a:tc>
                <a:tc>
                  <a:txBody>
                    <a:bodyPr/>
                    <a:lstStyle/>
                    <a:p>
                      <a:pPr algn="ctr" fontAlgn="ctr"/>
                      <a:endParaRPr lang="en-IN" sz="1000" b="0" i="0" u="none" strike="noStrike" dirty="0">
                        <a:solidFill>
                          <a:srgbClr val="000000"/>
                        </a:solidFill>
                        <a:effectLst/>
                        <a:latin typeface="Calibri" panose="020F0502020204030204" pitchFamily="34" charset="0"/>
                      </a:endParaRPr>
                    </a:p>
                  </a:txBody>
                  <a:tcPr marL="8494" marR="8494" marT="8494" marB="0" anchor="ctr">
                    <a:noFill/>
                  </a:tcPr>
                </a:tc>
                <a:tc>
                  <a:txBody>
                    <a:bodyPr/>
                    <a:lstStyle/>
                    <a:p>
                      <a:pPr algn="ctr" fontAlgn="ctr"/>
                      <a:r>
                        <a:rPr lang="en-IN" sz="1050" u="none" strike="noStrike" dirty="0">
                          <a:solidFill>
                            <a:schemeClr val="bg1"/>
                          </a:solidFill>
                          <a:effectLst/>
                        </a:rPr>
                        <a:t>Very Important</a:t>
                      </a:r>
                      <a:endParaRPr lang="en-IN" sz="1050" b="1" i="0" u="none" strike="noStrike" dirty="0">
                        <a:solidFill>
                          <a:schemeClr val="bg1"/>
                        </a:solidFill>
                        <a:effectLst/>
                        <a:latin typeface="Arial" panose="020B0604020202020204" pitchFamily="34" charset="0"/>
                      </a:endParaRPr>
                    </a:p>
                  </a:txBody>
                  <a:tcPr marL="8494" marR="8494" marT="8494" marB="0" anchor="ctr">
                    <a:solidFill>
                      <a:schemeClr val="tx1"/>
                    </a:solidFill>
                  </a:tcPr>
                </a:tc>
                <a:tc>
                  <a:txBody>
                    <a:bodyPr/>
                    <a:lstStyle/>
                    <a:p>
                      <a:pPr algn="ctr" fontAlgn="ctr"/>
                      <a:r>
                        <a:rPr lang="en-IN" sz="1050" u="none" strike="noStrike" dirty="0">
                          <a:solidFill>
                            <a:schemeClr val="bg1"/>
                          </a:solidFill>
                          <a:effectLst/>
                        </a:rPr>
                        <a:t>Important</a:t>
                      </a:r>
                      <a:endParaRPr lang="en-IN" sz="1050" b="1" i="0" u="none" strike="noStrike" dirty="0">
                        <a:solidFill>
                          <a:schemeClr val="bg1"/>
                        </a:solidFill>
                        <a:effectLst/>
                        <a:latin typeface="Arial" panose="020B0604020202020204" pitchFamily="34" charset="0"/>
                      </a:endParaRPr>
                    </a:p>
                  </a:txBody>
                  <a:tcPr marL="8494" marR="8494" marT="8494" marB="0" anchor="ctr">
                    <a:solidFill>
                      <a:schemeClr val="tx1"/>
                    </a:solidFill>
                  </a:tcPr>
                </a:tc>
                <a:tc>
                  <a:txBody>
                    <a:bodyPr/>
                    <a:lstStyle/>
                    <a:p>
                      <a:pPr algn="ctr" fontAlgn="ctr"/>
                      <a:r>
                        <a:rPr lang="en-IN" sz="1050" u="none" strike="noStrike" dirty="0">
                          <a:solidFill>
                            <a:schemeClr val="bg1"/>
                          </a:solidFill>
                          <a:effectLst/>
                        </a:rPr>
                        <a:t>Neutral</a:t>
                      </a:r>
                      <a:endParaRPr lang="en-IN" sz="1050" b="1" i="0" u="none" strike="noStrike" dirty="0">
                        <a:solidFill>
                          <a:schemeClr val="bg1"/>
                        </a:solidFill>
                        <a:effectLst/>
                        <a:latin typeface="Arial" panose="020B0604020202020204" pitchFamily="34" charset="0"/>
                      </a:endParaRPr>
                    </a:p>
                  </a:txBody>
                  <a:tcPr marL="8494" marR="8494" marT="8494" marB="0" anchor="ctr">
                    <a:solidFill>
                      <a:schemeClr val="tx1"/>
                    </a:solidFill>
                  </a:tcPr>
                </a:tc>
                <a:tc>
                  <a:txBody>
                    <a:bodyPr/>
                    <a:lstStyle/>
                    <a:p>
                      <a:pPr algn="ctr" fontAlgn="ctr"/>
                      <a:r>
                        <a:rPr lang="en-IN" sz="1050" u="none" strike="noStrike" dirty="0">
                          <a:solidFill>
                            <a:schemeClr val="bg1"/>
                          </a:solidFill>
                          <a:effectLst/>
                        </a:rPr>
                        <a:t>Less Important</a:t>
                      </a:r>
                      <a:endParaRPr lang="en-IN" sz="1050" b="1" i="0" u="none" strike="noStrike" dirty="0">
                        <a:solidFill>
                          <a:schemeClr val="bg1"/>
                        </a:solidFill>
                        <a:effectLst/>
                        <a:latin typeface="Arial" panose="020B0604020202020204" pitchFamily="34" charset="0"/>
                      </a:endParaRPr>
                    </a:p>
                  </a:txBody>
                  <a:tcPr marL="8494" marR="8494" marT="8494" marB="0" anchor="ctr">
                    <a:solidFill>
                      <a:schemeClr val="tx1"/>
                    </a:solidFill>
                  </a:tcPr>
                </a:tc>
                <a:tc>
                  <a:txBody>
                    <a:bodyPr/>
                    <a:lstStyle/>
                    <a:p>
                      <a:pPr algn="ctr" fontAlgn="ctr"/>
                      <a:r>
                        <a:rPr lang="en-IN" sz="1050" u="none" strike="noStrike" dirty="0">
                          <a:solidFill>
                            <a:schemeClr val="bg1"/>
                          </a:solidFill>
                          <a:effectLst/>
                        </a:rPr>
                        <a:t>Not Important</a:t>
                      </a:r>
                      <a:endParaRPr lang="en-IN" sz="1050" b="1" i="0" u="none" strike="noStrike" dirty="0">
                        <a:solidFill>
                          <a:schemeClr val="bg1"/>
                        </a:solidFill>
                        <a:effectLst/>
                        <a:latin typeface="Arial" panose="020B0604020202020204" pitchFamily="34" charset="0"/>
                      </a:endParaRPr>
                    </a:p>
                  </a:txBody>
                  <a:tcPr marL="8494" marR="8494" marT="8494" marB="0" anchor="ctr">
                    <a:solidFill>
                      <a:schemeClr val="tx1"/>
                    </a:solidFill>
                  </a:tcPr>
                </a:tc>
              </a:tr>
              <a:tr h="431514">
                <a:tc gridSpan="2">
                  <a:txBody>
                    <a:bodyPr/>
                    <a:lstStyle/>
                    <a:p>
                      <a:pPr algn="ctr" fontAlgn="ctr"/>
                      <a:r>
                        <a:rPr lang="en-IN" sz="1100" u="none" strike="noStrike" dirty="0">
                          <a:solidFill>
                            <a:schemeClr val="bg1"/>
                          </a:solidFill>
                          <a:effectLst/>
                        </a:rPr>
                        <a:t>Weightage Factor</a:t>
                      </a:r>
                      <a:endParaRPr lang="en-IN" sz="1100" b="0" i="0" u="none" strike="noStrike" dirty="0">
                        <a:solidFill>
                          <a:schemeClr val="bg1"/>
                        </a:solidFill>
                        <a:effectLst/>
                        <a:latin typeface="Calibri" panose="020F0502020204030204" pitchFamily="34" charset="0"/>
                      </a:endParaRPr>
                    </a:p>
                  </a:txBody>
                  <a:tcPr marL="8494" marR="8494" marT="8494" marB="0" anchor="ctr">
                    <a:solidFill>
                      <a:schemeClr val="tx1"/>
                    </a:solidFill>
                  </a:tcPr>
                </a:tc>
                <a:tc hMerge="1">
                  <a:txBody>
                    <a:bodyPr/>
                    <a:lstStyle/>
                    <a:p>
                      <a:endParaRPr lang="en-IN"/>
                    </a:p>
                  </a:txBody>
                  <a:tcPr/>
                </a:tc>
                <a:tc>
                  <a:txBody>
                    <a:bodyPr/>
                    <a:lstStyle/>
                    <a:p>
                      <a:pPr algn="ctr" fontAlgn="ctr"/>
                      <a:r>
                        <a:rPr lang="en-IN" sz="1200" u="none" strike="noStrike" dirty="0">
                          <a:effectLst/>
                        </a:rPr>
                        <a:t>0.333</a:t>
                      </a:r>
                      <a:endParaRPr lang="en-IN" sz="1200" b="1" i="0" u="none" strike="noStrike" dirty="0">
                        <a:solidFill>
                          <a:srgbClr val="000000"/>
                        </a:solidFill>
                        <a:effectLst/>
                        <a:latin typeface="Arial" panose="020B0604020202020204" pitchFamily="34" charset="0"/>
                      </a:endParaRPr>
                    </a:p>
                  </a:txBody>
                  <a:tcPr marL="8494" marR="8494" marT="8494" marB="0" anchor="ctr">
                    <a:solidFill>
                      <a:schemeClr val="bg1">
                        <a:lumMod val="95000"/>
                      </a:schemeClr>
                    </a:solidFill>
                  </a:tcPr>
                </a:tc>
                <a:tc>
                  <a:txBody>
                    <a:bodyPr/>
                    <a:lstStyle/>
                    <a:p>
                      <a:pPr algn="ctr" fontAlgn="ctr"/>
                      <a:r>
                        <a:rPr lang="en-IN" sz="1200" u="none" strike="noStrike" dirty="0">
                          <a:effectLst/>
                        </a:rPr>
                        <a:t>0.267</a:t>
                      </a:r>
                      <a:endParaRPr lang="en-IN" sz="1200" b="1" i="0" u="none" strike="noStrike" dirty="0">
                        <a:solidFill>
                          <a:srgbClr val="000000"/>
                        </a:solidFill>
                        <a:effectLst/>
                        <a:latin typeface="Arial" panose="020B0604020202020204" pitchFamily="34" charset="0"/>
                      </a:endParaRPr>
                    </a:p>
                  </a:txBody>
                  <a:tcPr marL="8494" marR="8494" marT="8494" marB="0" anchor="ctr">
                    <a:solidFill>
                      <a:schemeClr val="bg1">
                        <a:lumMod val="95000"/>
                      </a:schemeClr>
                    </a:solidFill>
                  </a:tcPr>
                </a:tc>
                <a:tc>
                  <a:txBody>
                    <a:bodyPr/>
                    <a:lstStyle/>
                    <a:p>
                      <a:pPr algn="ctr" fontAlgn="ctr"/>
                      <a:r>
                        <a:rPr lang="en-IN" sz="1200" u="none" strike="noStrike" dirty="0">
                          <a:effectLst/>
                        </a:rPr>
                        <a:t>0.200</a:t>
                      </a:r>
                      <a:endParaRPr lang="en-IN" sz="1200" b="1" i="0" u="none" strike="noStrike" dirty="0">
                        <a:solidFill>
                          <a:srgbClr val="000000"/>
                        </a:solidFill>
                        <a:effectLst/>
                        <a:latin typeface="Arial" panose="020B0604020202020204" pitchFamily="34" charset="0"/>
                      </a:endParaRPr>
                    </a:p>
                  </a:txBody>
                  <a:tcPr marL="8494" marR="8494" marT="8494" marB="0" anchor="ctr">
                    <a:solidFill>
                      <a:schemeClr val="bg1">
                        <a:lumMod val="95000"/>
                      </a:schemeClr>
                    </a:solidFill>
                  </a:tcPr>
                </a:tc>
                <a:tc>
                  <a:txBody>
                    <a:bodyPr/>
                    <a:lstStyle/>
                    <a:p>
                      <a:pPr algn="ctr" fontAlgn="ctr"/>
                      <a:r>
                        <a:rPr lang="en-IN" sz="1200" u="none" strike="noStrike" dirty="0">
                          <a:effectLst/>
                        </a:rPr>
                        <a:t>0.133</a:t>
                      </a:r>
                      <a:endParaRPr lang="en-IN" sz="1200" b="1" i="0" u="none" strike="noStrike" dirty="0">
                        <a:solidFill>
                          <a:srgbClr val="000000"/>
                        </a:solidFill>
                        <a:effectLst/>
                        <a:latin typeface="Arial" panose="020B0604020202020204" pitchFamily="34" charset="0"/>
                      </a:endParaRPr>
                    </a:p>
                  </a:txBody>
                  <a:tcPr marL="8494" marR="8494" marT="8494" marB="0" anchor="ctr">
                    <a:solidFill>
                      <a:schemeClr val="bg1">
                        <a:lumMod val="95000"/>
                      </a:schemeClr>
                    </a:solidFill>
                  </a:tcPr>
                </a:tc>
                <a:tc>
                  <a:txBody>
                    <a:bodyPr/>
                    <a:lstStyle/>
                    <a:p>
                      <a:pPr algn="ctr" fontAlgn="ctr"/>
                      <a:r>
                        <a:rPr lang="en-IN" sz="1200" u="none" strike="noStrike" dirty="0">
                          <a:effectLst/>
                        </a:rPr>
                        <a:t>0.067</a:t>
                      </a:r>
                      <a:endParaRPr lang="en-IN" sz="1200" b="1" i="0" u="none" strike="noStrike" dirty="0">
                        <a:solidFill>
                          <a:srgbClr val="000000"/>
                        </a:solidFill>
                        <a:effectLst/>
                        <a:latin typeface="Arial" panose="020B0604020202020204" pitchFamily="34" charset="0"/>
                      </a:endParaRPr>
                    </a:p>
                  </a:txBody>
                  <a:tcPr marL="8494" marR="8494" marT="8494" marB="0" anchor="ctr">
                    <a:solidFill>
                      <a:schemeClr val="bg1">
                        <a:lumMod val="95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5680366"/>
              </p:ext>
            </p:extLst>
          </p:nvPr>
        </p:nvGraphicFramePr>
        <p:xfrm>
          <a:off x="968188" y="3809622"/>
          <a:ext cx="5701553" cy="748928"/>
        </p:xfrm>
        <a:graphic>
          <a:graphicData uri="http://schemas.openxmlformats.org/drawingml/2006/table">
            <a:tbl>
              <a:tblPr>
                <a:tableStyleId>{5C22544A-7EE6-4342-B048-85BDC9FD1C3A}</a:tableStyleId>
              </a:tblPr>
              <a:tblGrid>
                <a:gridCol w="1183341"/>
                <a:gridCol w="1156447"/>
                <a:gridCol w="833718"/>
                <a:gridCol w="672353"/>
                <a:gridCol w="941294"/>
                <a:gridCol w="914400"/>
              </a:tblGrid>
              <a:tr h="374464">
                <a:tc>
                  <a:txBody>
                    <a:bodyPr/>
                    <a:lstStyle/>
                    <a:p>
                      <a:pPr algn="ctr" fontAlgn="ctr"/>
                      <a:r>
                        <a:rPr lang="en-IN" sz="1100" u="none" strike="noStrike" dirty="0">
                          <a:solidFill>
                            <a:schemeClr val="bg1"/>
                          </a:solidFill>
                          <a:effectLst/>
                        </a:rPr>
                        <a:t>Best (fi+)</a:t>
                      </a:r>
                      <a:endParaRPr lang="en-IN" sz="1100" b="1" i="0" u="none" strike="noStrike" dirty="0">
                        <a:solidFill>
                          <a:schemeClr val="bg1"/>
                        </a:solidFill>
                        <a:effectLst/>
                        <a:latin typeface="Calibri" panose="020F0502020204030204" pitchFamily="34" charset="0"/>
                      </a:endParaRPr>
                    </a:p>
                  </a:txBody>
                  <a:tcPr marL="8832" marR="8832" marT="8832" marB="0" anchor="ctr">
                    <a:solidFill>
                      <a:schemeClr val="tx1"/>
                    </a:solidFill>
                  </a:tcPr>
                </a:tc>
                <a:tc>
                  <a:txBody>
                    <a:bodyPr/>
                    <a:lstStyle/>
                    <a:p>
                      <a:pPr algn="ctr" fontAlgn="ctr"/>
                      <a:r>
                        <a:rPr lang="en-IN" sz="1200" u="none" strike="noStrike" dirty="0">
                          <a:effectLst/>
                        </a:rPr>
                        <a:t>84</a:t>
                      </a:r>
                      <a:endParaRPr lang="en-IN" sz="1200" b="1" i="0" u="none" strike="noStrike" dirty="0">
                        <a:solidFill>
                          <a:srgbClr val="000000"/>
                        </a:solidFill>
                        <a:effectLst/>
                        <a:latin typeface="Arial" panose="020B0604020202020204" pitchFamily="34" charset="0"/>
                      </a:endParaRPr>
                    </a:p>
                  </a:txBody>
                  <a:tcPr marL="8832" marR="8832" marT="8832" marB="0" anchor="ctr">
                    <a:solidFill>
                      <a:schemeClr val="bg1">
                        <a:lumMod val="95000"/>
                      </a:schemeClr>
                    </a:solidFill>
                  </a:tcPr>
                </a:tc>
                <a:tc>
                  <a:txBody>
                    <a:bodyPr/>
                    <a:lstStyle/>
                    <a:p>
                      <a:pPr algn="ctr" fontAlgn="ctr"/>
                      <a:r>
                        <a:rPr lang="en-IN" sz="1200" u="none" strike="noStrike" dirty="0">
                          <a:effectLst/>
                        </a:rPr>
                        <a:t>81</a:t>
                      </a:r>
                      <a:endParaRPr lang="en-IN" sz="1200" b="1" i="0" u="none" strike="noStrike" dirty="0">
                        <a:solidFill>
                          <a:srgbClr val="000000"/>
                        </a:solidFill>
                        <a:effectLst/>
                        <a:latin typeface="Arial" panose="020B0604020202020204" pitchFamily="34" charset="0"/>
                      </a:endParaRPr>
                    </a:p>
                  </a:txBody>
                  <a:tcPr marL="8832" marR="8832" marT="8832" marB="0" anchor="ctr">
                    <a:solidFill>
                      <a:schemeClr val="bg1">
                        <a:lumMod val="95000"/>
                      </a:schemeClr>
                    </a:solidFill>
                  </a:tcPr>
                </a:tc>
                <a:tc>
                  <a:txBody>
                    <a:bodyPr/>
                    <a:lstStyle/>
                    <a:p>
                      <a:pPr algn="ctr" fontAlgn="ctr"/>
                      <a:r>
                        <a:rPr lang="en-IN" sz="1200" u="none" strike="noStrike" dirty="0">
                          <a:effectLst/>
                        </a:rPr>
                        <a:t>59</a:t>
                      </a:r>
                      <a:endParaRPr lang="en-IN" sz="1200" b="1" i="0" u="none" strike="noStrike" dirty="0">
                        <a:solidFill>
                          <a:srgbClr val="000000"/>
                        </a:solidFill>
                        <a:effectLst/>
                        <a:latin typeface="Arial" panose="020B0604020202020204" pitchFamily="34" charset="0"/>
                      </a:endParaRPr>
                    </a:p>
                  </a:txBody>
                  <a:tcPr marL="8832" marR="8832" marT="8832" marB="0" anchor="ctr">
                    <a:solidFill>
                      <a:schemeClr val="bg1">
                        <a:lumMod val="95000"/>
                      </a:schemeClr>
                    </a:solidFill>
                  </a:tcPr>
                </a:tc>
                <a:tc>
                  <a:txBody>
                    <a:bodyPr/>
                    <a:lstStyle/>
                    <a:p>
                      <a:pPr algn="ctr" fontAlgn="ctr"/>
                      <a:r>
                        <a:rPr lang="en-IN" sz="1200" u="none" strike="noStrike" dirty="0">
                          <a:effectLst/>
                        </a:rPr>
                        <a:t>38</a:t>
                      </a:r>
                      <a:endParaRPr lang="en-IN" sz="1200" b="1" i="0" u="none" strike="noStrike" dirty="0">
                        <a:solidFill>
                          <a:srgbClr val="000000"/>
                        </a:solidFill>
                        <a:effectLst/>
                        <a:latin typeface="Arial" panose="020B0604020202020204" pitchFamily="34" charset="0"/>
                      </a:endParaRPr>
                    </a:p>
                  </a:txBody>
                  <a:tcPr marL="8832" marR="8832" marT="8832" marB="0" anchor="ctr">
                    <a:solidFill>
                      <a:schemeClr val="bg1">
                        <a:lumMod val="95000"/>
                      </a:schemeClr>
                    </a:solidFill>
                  </a:tcPr>
                </a:tc>
                <a:tc>
                  <a:txBody>
                    <a:bodyPr/>
                    <a:lstStyle/>
                    <a:p>
                      <a:pPr algn="ctr" fontAlgn="ctr"/>
                      <a:r>
                        <a:rPr lang="en-IN" sz="1200" u="none" strike="noStrike" dirty="0">
                          <a:effectLst/>
                        </a:rPr>
                        <a:t>20</a:t>
                      </a:r>
                      <a:endParaRPr lang="en-IN" sz="1200" b="1" i="0" u="none" strike="noStrike" dirty="0">
                        <a:solidFill>
                          <a:srgbClr val="000000"/>
                        </a:solidFill>
                        <a:effectLst/>
                        <a:latin typeface="Arial" panose="020B0604020202020204" pitchFamily="34" charset="0"/>
                      </a:endParaRPr>
                    </a:p>
                  </a:txBody>
                  <a:tcPr marL="8832" marR="8832" marT="8832" marB="0" anchor="ctr">
                    <a:solidFill>
                      <a:schemeClr val="bg1">
                        <a:lumMod val="95000"/>
                      </a:schemeClr>
                    </a:solidFill>
                  </a:tcPr>
                </a:tc>
              </a:tr>
              <a:tr h="374464">
                <a:tc>
                  <a:txBody>
                    <a:bodyPr/>
                    <a:lstStyle/>
                    <a:p>
                      <a:pPr algn="ctr" fontAlgn="ctr"/>
                      <a:r>
                        <a:rPr lang="en-IN" sz="1100" u="none" strike="noStrike" dirty="0">
                          <a:solidFill>
                            <a:schemeClr val="bg1"/>
                          </a:solidFill>
                          <a:effectLst/>
                        </a:rPr>
                        <a:t>Worst(fi-)</a:t>
                      </a:r>
                      <a:endParaRPr lang="en-IN" sz="1100" b="1" i="0" u="none" strike="noStrike" dirty="0">
                        <a:solidFill>
                          <a:schemeClr val="bg1"/>
                        </a:solidFill>
                        <a:effectLst/>
                        <a:latin typeface="Calibri" panose="020F0502020204030204" pitchFamily="34" charset="0"/>
                      </a:endParaRPr>
                    </a:p>
                  </a:txBody>
                  <a:tcPr marL="8832" marR="8832" marT="8832" marB="0" anchor="ctr">
                    <a:solidFill>
                      <a:schemeClr val="tx1"/>
                    </a:solidFill>
                  </a:tcPr>
                </a:tc>
                <a:tc>
                  <a:txBody>
                    <a:bodyPr/>
                    <a:lstStyle/>
                    <a:p>
                      <a:pPr algn="ctr" fontAlgn="ctr"/>
                      <a:r>
                        <a:rPr lang="en-IN" sz="1200" u="none" strike="noStrike" dirty="0">
                          <a:effectLst/>
                        </a:rPr>
                        <a:t>43</a:t>
                      </a:r>
                      <a:endParaRPr lang="en-IN" sz="1200" b="1" i="0" u="none" strike="noStrike" dirty="0">
                        <a:solidFill>
                          <a:srgbClr val="000000"/>
                        </a:solidFill>
                        <a:effectLst/>
                        <a:latin typeface="Arial" panose="020B0604020202020204" pitchFamily="34" charset="0"/>
                      </a:endParaRPr>
                    </a:p>
                  </a:txBody>
                  <a:tcPr marL="8832" marR="8832" marT="8832" marB="0" anchor="ctr">
                    <a:solidFill>
                      <a:schemeClr val="bg1">
                        <a:lumMod val="95000"/>
                      </a:schemeClr>
                    </a:solidFill>
                  </a:tcPr>
                </a:tc>
                <a:tc>
                  <a:txBody>
                    <a:bodyPr/>
                    <a:lstStyle/>
                    <a:p>
                      <a:pPr algn="ctr" fontAlgn="ctr"/>
                      <a:r>
                        <a:rPr lang="en-IN" sz="1200" u="none" strike="noStrike" dirty="0">
                          <a:effectLst/>
                        </a:rPr>
                        <a:t>57</a:t>
                      </a:r>
                      <a:endParaRPr lang="en-IN" sz="1200" b="1" i="0" u="none" strike="noStrike" dirty="0">
                        <a:solidFill>
                          <a:srgbClr val="000000"/>
                        </a:solidFill>
                        <a:effectLst/>
                        <a:latin typeface="Arial" panose="020B0604020202020204" pitchFamily="34" charset="0"/>
                      </a:endParaRPr>
                    </a:p>
                  </a:txBody>
                  <a:tcPr marL="8832" marR="8832" marT="8832" marB="0" anchor="ctr">
                    <a:solidFill>
                      <a:schemeClr val="bg1">
                        <a:lumMod val="95000"/>
                      </a:schemeClr>
                    </a:solidFill>
                  </a:tcPr>
                </a:tc>
                <a:tc>
                  <a:txBody>
                    <a:bodyPr/>
                    <a:lstStyle/>
                    <a:p>
                      <a:pPr algn="ctr" fontAlgn="ctr"/>
                      <a:r>
                        <a:rPr lang="en-IN" sz="1200" u="none" strike="noStrike" dirty="0">
                          <a:effectLst/>
                        </a:rPr>
                        <a:t>29</a:t>
                      </a:r>
                      <a:endParaRPr lang="en-IN" sz="1200" b="1" i="0" u="none" strike="noStrike" dirty="0">
                        <a:solidFill>
                          <a:srgbClr val="000000"/>
                        </a:solidFill>
                        <a:effectLst/>
                        <a:latin typeface="Arial" panose="020B0604020202020204" pitchFamily="34" charset="0"/>
                      </a:endParaRPr>
                    </a:p>
                  </a:txBody>
                  <a:tcPr marL="8832" marR="8832" marT="8832" marB="0" anchor="ctr">
                    <a:solidFill>
                      <a:schemeClr val="bg1">
                        <a:lumMod val="95000"/>
                      </a:schemeClr>
                    </a:solidFill>
                  </a:tcPr>
                </a:tc>
                <a:tc>
                  <a:txBody>
                    <a:bodyPr/>
                    <a:lstStyle/>
                    <a:p>
                      <a:pPr algn="ctr" fontAlgn="ctr"/>
                      <a:r>
                        <a:rPr lang="en-IN" sz="1200" u="none" strike="noStrike" dirty="0">
                          <a:effectLst/>
                        </a:rPr>
                        <a:t>20</a:t>
                      </a:r>
                      <a:endParaRPr lang="en-IN" sz="1200" b="1" i="0" u="none" strike="noStrike" dirty="0">
                        <a:solidFill>
                          <a:srgbClr val="000000"/>
                        </a:solidFill>
                        <a:effectLst/>
                        <a:latin typeface="Arial" panose="020B0604020202020204" pitchFamily="34" charset="0"/>
                      </a:endParaRPr>
                    </a:p>
                  </a:txBody>
                  <a:tcPr marL="8832" marR="8832" marT="8832" marB="0" anchor="ctr">
                    <a:solidFill>
                      <a:schemeClr val="bg1">
                        <a:lumMod val="95000"/>
                      </a:schemeClr>
                    </a:solidFill>
                  </a:tcPr>
                </a:tc>
                <a:tc>
                  <a:txBody>
                    <a:bodyPr/>
                    <a:lstStyle/>
                    <a:p>
                      <a:pPr algn="ctr" fontAlgn="ctr"/>
                      <a:r>
                        <a:rPr lang="en-IN" sz="1200" u="none" strike="noStrike" dirty="0">
                          <a:effectLst/>
                        </a:rPr>
                        <a:t>7</a:t>
                      </a:r>
                      <a:endParaRPr lang="en-IN" sz="1200" b="1" i="0" u="none" strike="noStrike" dirty="0">
                        <a:solidFill>
                          <a:srgbClr val="000000"/>
                        </a:solidFill>
                        <a:effectLst/>
                        <a:latin typeface="Arial" panose="020B0604020202020204" pitchFamily="34" charset="0"/>
                      </a:endParaRPr>
                    </a:p>
                  </a:txBody>
                  <a:tcPr marL="8832" marR="8832" marT="8832" marB="0" anchor="ctr">
                    <a:solidFill>
                      <a:schemeClr val="bg1">
                        <a:lumMod val="95000"/>
                      </a:schemeClr>
                    </a:solidFill>
                  </a:tcPr>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470" y="4641372"/>
            <a:ext cx="2191871" cy="116697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5076" y="4822813"/>
            <a:ext cx="3079377" cy="830987"/>
          </a:xfrm>
          <a:prstGeom prst="rect">
            <a:avLst/>
          </a:prstGeom>
        </p:spPr>
      </p:pic>
      <p:sp>
        <p:nvSpPr>
          <p:cNvPr id="9" name="Rectangle 8"/>
          <p:cNvSpPr/>
          <p:nvPr/>
        </p:nvSpPr>
        <p:spPr>
          <a:xfrm>
            <a:off x="3660862" y="4787422"/>
            <a:ext cx="1370888" cy="1569660"/>
          </a:xfrm>
          <a:prstGeom prst="rect">
            <a:avLst/>
          </a:prstGeom>
        </p:spPr>
        <p:txBody>
          <a:bodyPr wrap="none">
            <a:spAutoFit/>
          </a:bodyPr>
          <a:lstStyle/>
          <a:p>
            <a:r>
              <a:rPr lang="en-IN" sz="1200" dirty="0">
                <a:solidFill>
                  <a:schemeClr val="tx1">
                    <a:lumMod val="65000"/>
                    <a:lumOff val="35000"/>
                  </a:schemeClr>
                </a:solidFill>
                <a:latin typeface="Arial" panose="020B0604020202020204" pitchFamily="34" charset="0"/>
              </a:rPr>
              <a:t>S</a:t>
            </a:r>
            <a:r>
              <a:rPr lang="en-IN" sz="1200" baseline="30000" dirty="0" smtClean="0">
                <a:solidFill>
                  <a:schemeClr val="tx1">
                    <a:lumMod val="65000"/>
                    <a:lumOff val="35000"/>
                  </a:schemeClr>
                </a:solidFill>
                <a:latin typeface="Arial" panose="020B0604020202020204" pitchFamily="34" charset="0"/>
              </a:rPr>
              <a:t>+</a:t>
            </a:r>
            <a:r>
              <a:rPr lang="en-IN" sz="1200" dirty="0" smtClean="0">
                <a:solidFill>
                  <a:schemeClr val="tx1">
                    <a:lumMod val="65000"/>
                    <a:lumOff val="35000"/>
                  </a:schemeClr>
                </a:solidFill>
                <a:latin typeface="Arial" panose="020B0604020202020204" pitchFamily="34" charset="0"/>
              </a:rPr>
              <a:t>= Min(</a:t>
            </a:r>
            <a:r>
              <a:rPr lang="en-IN" sz="1200" dirty="0" err="1" smtClean="0">
                <a:solidFill>
                  <a:schemeClr val="tx1">
                    <a:lumMod val="65000"/>
                    <a:lumOff val="35000"/>
                  </a:schemeClr>
                </a:solidFill>
                <a:latin typeface="Arial" panose="020B0604020202020204" pitchFamily="34" charset="0"/>
              </a:rPr>
              <a:t>S</a:t>
            </a:r>
            <a:r>
              <a:rPr lang="en-IN" sz="1200" baseline="-25000" dirty="0" err="1" smtClean="0">
                <a:solidFill>
                  <a:schemeClr val="tx1">
                    <a:lumMod val="65000"/>
                    <a:lumOff val="35000"/>
                  </a:schemeClr>
                </a:solidFill>
                <a:latin typeface="Arial" panose="020B0604020202020204" pitchFamily="34" charset="0"/>
              </a:rPr>
              <a:t>j</a:t>
            </a:r>
            <a:r>
              <a:rPr lang="en-IN" sz="1200" dirty="0" smtClean="0">
                <a:solidFill>
                  <a:schemeClr val="tx1">
                    <a:lumMod val="65000"/>
                    <a:lumOff val="35000"/>
                  </a:schemeClr>
                </a:solidFill>
                <a:latin typeface="Arial" panose="020B0604020202020204" pitchFamily="34" charset="0"/>
              </a:rPr>
              <a:t>)</a:t>
            </a:r>
          </a:p>
          <a:p>
            <a:r>
              <a:rPr lang="en-IN" sz="1200" dirty="0" smtClean="0">
                <a:solidFill>
                  <a:schemeClr val="tx1">
                    <a:lumMod val="65000"/>
                    <a:lumOff val="35000"/>
                  </a:schemeClr>
                </a:solidFill>
                <a:latin typeface="Arial" panose="020B0604020202020204" pitchFamily="34" charset="0"/>
              </a:rPr>
              <a:t>S</a:t>
            </a:r>
            <a:r>
              <a:rPr lang="en-IN" sz="1200" baseline="30000" dirty="0" smtClean="0">
                <a:solidFill>
                  <a:schemeClr val="tx1">
                    <a:lumMod val="65000"/>
                    <a:lumOff val="35000"/>
                  </a:schemeClr>
                </a:solidFill>
                <a:latin typeface="Arial" panose="020B0604020202020204" pitchFamily="34" charset="0"/>
              </a:rPr>
              <a:t>-</a:t>
            </a:r>
            <a:r>
              <a:rPr lang="en-IN" sz="1200" dirty="0" smtClean="0">
                <a:solidFill>
                  <a:schemeClr val="tx1">
                    <a:lumMod val="65000"/>
                    <a:lumOff val="35000"/>
                  </a:schemeClr>
                </a:solidFill>
                <a:latin typeface="Arial" panose="020B0604020202020204" pitchFamily="34" charset="0"/>
              </a:rPr>
              <a:t>= Max(</a:t>
            </a:r>
            <a:r>
              <a:rPr lang="en-IN" sz="1200" dirty="0" err="1" smtClean="0">
                <a:solidFill>
                  <a:schemeClr val="tx1">
                    <a:lumMod val="65000"/>
                    <a:lumOff val="35000"/>
                  </a:schemeClr>
                </a:solidFill>
                <a:latin typeface="Arial" panose="020B0604020202020204" pitchFamily="34" charset="0"/>
              </a:rPr>
              <a:t>S</a:t>
            </a:r>
            <a:r>
              <a:rPr lang="en-IN" sz="1200" baseline="-25000" dirty="0" err="1" smtClean="0">
                <a:solidFill>
                  <a:schemeClr val="tx1">
                    <a:lumMod val="65000"/>
                    <a:lumOff val="35000"/>
                  </a:schemeClr>
                </a:solidFill>
                <a:latin typeface="Arial" panose="020B0604020202020204" pitchFamily="34" charset="0"/>
              </a:rPr>
              <a:t>j</a:t>
            </a:r>
            <a:r>
              <a:rPr lang="en-IN" sz="1200" dirty="0" smtClean="0">
                <a:solidFill>
                  <a:schemeClr val="tx1">
                    <a:lumMod val="65000"/>
                    <a:lumOff val="35000"/>
                  </a:schemeClr>
                </a:solidFill>
                <a:latin typeface="Arial" panose="020B0604020202020204" pitchFamily="34" charset="0"/>
              </a:rPr>
              <a:t>)</a:t>
            </a:r>
            <a:endParaRPr lang="en-IN" sz="1200" dirty="0">
              <a:solidFill>
                <a:schemeClr val="tx1">
                  <a:lumMod val="65000"/>
                  <a:lumOff val="35000"/>
                </a:schemeClr>
              </a:solidFill>
            </a:endParaRPr>
          </a:p>
          <a:p>
            <a:r>
              <a:rPr lang="en-IN" sz="1200" dirty="0" smtClean="0">
                <a:solidFill>
                  <a:schemeClr val="tx1">
                    <a:lumMod val="65000"/>
                    <a:lumOff val="35000"/>
                  </a:schemeClr>
                </a:solidFill>
                <a:latin typeface="Arial" panose="020B0604020202020204" pitchFamily="34" charset="0"/>
              </a:rPr>
              <a:t>R</a:t>
            </a:r>
            <a:r>
              <a:rPr lang="en-IN" sz="1200" baseline="30000" dirty="0" smtClean="0">
                <a:solidFill>
                  <a:schemeClr val="tx1">
                    <a:lumMod val="65000"/>
                    <a:lumOff val="35000"/>
                  </a:schemeClr>
                </a:solidFill>
                <a:latin typeface="Arial" panose="020B0604020202020204" pitchFamily="34" charset="0"/>
              </a:rPr>
              <a:t>+</a:t>
            </a:r>
            <a:r>
              <a:rPr lang="en-IN" sz="1200" dirty="0" smtClean="0">
                <a:solidFill>
                  <a:schemeClr val="tx1">
                    <a:lumMod val="65000"/>
                    <a:lumOff val="35000"/>
                  </a:schemeClr>
                </a:solidFill>
                <a:latin typeface="Arial" panose="020B0604020202020204" pitchFamily="34" charset="0"/>
              </a:rPr>
              <a:t>= Min(</a:t>
            </a:r>
            <a:r>
              <a:rPr lang="en-IN" sz="1200" dirty="0" err="1" smtClean="0">
                <a:solidFill>
                  <a:schemeClr val="tx1">
                    <a:lumMod val="65000"/>
                    <a:lumOff val="35000"/>
                  </a:schemeClr>
                </a:solidFill>
                <a:latin typeface="Arial" panose="020B0604020202020204" pitchFamily="34" charset="0"/>
              </a:rPr>
              <a:t>R</a:t>
            </a:r>
            <a:r>
              <a:rPr lang="en-IN" sz="1200" baseline="-25000" dirty="0" err="1" smtClean="0">
                <a:solidFill>
                  <a:schemeClr val="tx1">
                    <a:lumMod val="65000"/>
                    <a:lumOff val="35000"/>
                  </a:schemeClr>
                </a:solidFill>
                <a:latin typeface="Arial" panose="020B0604020202020204" pitchFamily="34" charset="0"/>
              </a:rPr>
              <a:t>j</a:t>
            </a:r>
            <a:r>
              <a:rPr lang="en-IN" sz="1200" dirty="0" smtClean="0">
                <a:solidFill>
                  <a:schemeClr val="tx1">
                    <a:lumMod val="65000"/>
                    <a:lumOff val="35000"/>
                  </a:schemeClr>
                </a:solidFill>
                <a:latin typeface="Arial" panose="020B0604020202020204" pitchFamily="34" charset="0"/>
              </a:rPr>
              <a:t>)</a:t>
            </a:r>
            <a:endParaRPr lang="en-IN" sz="1200" dirty="0">
              <a:solidFill>
                <a:schemeClr val="tx1">
                  <a:lumMod val="65000"/>
                  <a:lumOff val="35000"/>
                </a:schemeClr>
              </a:solidFill>
            </a:endParaRPr>
          </a:p>
          <a:p>
            <a:r>
              <a:rPr lang="en-IN" sz="1200" dirty="0" smtClean="0">
                <a:solidFill>
                  <a:schemeClr val="tx1">
                    <a:lumMod val="65000"/>
                    <a:lumOff val="35000"/>
                  </a:schemeClr>
                </a:solidFill>
                <a:latin typeface="Arial" panose="020B0604020202020204" pitchFamily="34" charset="0"/>
              </a:rPr>
              <a:t>R</a:t>
            </a:r>
            <a:r>
              <a:rPr lang="en-IN" sz="1200" baseline="30000" dirty="0" smtClean="0">
                <a:solidFill>
                  <a:schemeClr val="tx1">
                    <a:lumMod val="65000"/>
                    <a:lumOff val="35000"/>
                  </a:schemeClr>
                </a:solidFill>
                <a:latin typeface="Arial" panose="020B0604020202020204" pitchFamily="34" charset="0"/>
              </a:rPr>
              <a:t>-</a:t>
            </a:r>
            <a:r>
              <a:rPr lang="en-IN" sz="1200" dirty="0" smtClean="0">
                <a:solidFill>
                  <a:schemeClr val="tx1">
                    <a:lumMod val="65000"/>
                    <a:lumOff val="35000"/>
                  </a:schemeClr>
                </a:solidFill>
                <a:latin typeface="Arial" panose="020B0604020202020204" pitchFamily="34" charset="0"/>
              </a:rPr>
              <a:t>= Max(</a:t>
            </a:r>
            <a:r>
              <a:rPr lang="en-IN" sz="1200" dirty="0" err="1" smtClean="0">
                <a:solidFill>
                  <a:schemeClr val="tx1">
                    <a:lumMod val="65000"/>
                    <a:lumOff val="35000"/>
                  </a:schemeClr>
                </a:solidFill>
                <a:latin typeface="Arial" panose="020B0604020202020204" pitchFamily="34" charset="0"/>
              </a:rPr>
              <a:t>R</a:t>
            </a:r>
            <a:r>
              <a:rPr lang="en-IN" sz="1200" baseline="-25000" dirty="0" err="1" smtClean="0">
                <a:solidFill>
                  <a:schemeClr val="tx1">
                    <a:lumMod val="65000"/>
                    <a:lumOff val="35000"/>
                  </a:schemeClr>
                </a:solidFill>
                <a:latin typeface="Arial" panose="020B0604020202020204" pitchFamily="34" charset="0"/>
              </a:rPr>
              <a:t>j</a:t>
            </a:r>
            <a:r>
              <a:rPr lang="en-IN" sz="1200" dirty="0" smtClean="0">
                <a:solidFill>
                  <a:schemeClr val="tx1">
                    <a:lumMod val="65000"/>
                    <a:lumOff val="35000"/>
                  </a:schemeClr>
                </a:solidFill>
                <a:latin typeface="Arial" panose="020B0604020202020204" pitchFamily="34" charset="0"/>
              </a:rPr>
              <a:t>)</a:t>
            </a:r>
          </a:p>
          <a:p>
            <a:r>
              <a:rPr lang="el-GR" sz="1200" dirty="0" smtClean="0">
                <a:solidFill>
                  <a:schemeClr val="tx1">
                    <a:lumMod val="65000"/>
                    <a:lumOff val="35000"/>
                  </a:schemeClr>
                </a:solidFill>
              </a:rPr>
              <a:t>ν= </a:t>
            </a:r>
            <a:r>
              <a:rPr lang="el-GR" sz="1200" dirty="0">
                <a:solidFill>
                  <a:schemeClr val="tx1">
                    <a:lumMod val="65000"/>
                    <a:lumOff val="35000"/>
                  </a:schemeClr>
                </a:solidFill>
              </a:rPr>
              <a:t>0.5(</a:t>
            </a:r>
            <a:r>
              <a:rPr lang="en-IN" sz="1200" dirty="0">
                <a:solidFill>
                  <a:schemeClr val="tx1">
                    <a:lumMod val="65000"/>
                    <a:lumOff val="35000"/>
                  </a:schemeClr>
                </a:solidFill>
              </a:rPr>
              <a:t>Standard</a:t>
            </a:r>
            <a:r>
              <a:rPr lang="en-IN" sz="1200" dirty="0"/>
              <a:t>)</a:t>
            </a:r>
            <a:br>
              <a:rPr lang="en-IN" sz="1200" dirty="0"/>
            </a:br>
            <a:endParaRPr lang="en-IN" sz="1200" dirty="0">
              <a:solidFill>
                <a:schemeClr val="tx1">
                  <a:lumMod val="65000"/>
                  <a:lumOff val="35000"/>
                </a:schemeClr>
              </a:solidFill>
            </a:endParaRPr>
          </a:p>
          <a:p>
            <a:endParaRPr lang="en-IN" sz="1200" dirty="0" smtClean="0">
              <a:solidFill>
                <a:schemeClr val="tx1">
                  <a:lumMod val="65000"/>
                  <a:lumOff val="35000"/>
                </a:schemeClr>
              </a:solidFill>
            </a:endParaRPr>
          </a:p>
          <a:p>
            <a:endParaRPr lang="en-IN" sz="1200" dirty="0">
              <a:solidFill>
                <a:schemeClr val="tx1">
                  <a:lumMod val="65000"/>
                  <a:lumOff val="35000"/>
                </a:schemeClr>
              </a:solidFill>
            </a:endParaRPr>
          </a:p>
        </p:txBody>
      </p:sp>
    </p:spTree>
    <p:extLst>
      <p:ext uri="{BB962C8B-B14F-4D97-AF65-F5344CB8AC3E}">
        <p14:creationId xmlns:p14="http://schemas.microsoft.com/office/powerpoint/2010/main" val="1196560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165413"/>
          </a:xfrm>
        </p:spPr>
        <p:txBody>
          <a:bodyPr>
            <a:normAutofit fontScale="90000"/>
          </a:bodyPr>
          <a:lstStyle/>
          <a:p>
            <a:r>
              <a:rPr lang="en-IN" dirty="0">
                <a:solidFill>
                  <a:schemeClr val="accent1">
                    <a:lumMod val="50000"/>
                  </a:schemeClr>
                </a:solidFill>
              </a:rPr>
              <a:t>Experimentation and </a:t>
            </a:r>
            <a:r>
              <a:rPr lang="en-IN" dirty="0">
                <a:solidFill>
                  <a:schemeClr val="accent1">
                    <a:lumMod val="50000"/>
                  </a:schemeClr>
                </a:solidFill>
              </a:rPr>
              <a:t>Results(contd.)</a:t>
            </a:r>
            <a:r>
              <a:rPr lang="en-IN" dirty="0">
                <a:solidFill>
                  <a:schemeClr val="accent1">
                    <a:lumMod val="50000"/>
                  </a:schemeClr>
                </a:solidFill>
              </a:rPr>
              <a:t/>
            </a:r>
            <a:br>
              <a:rPr lang="en-IN" dirty="0">
                <a:solidFill>
                  <a:schemeClr val="accent1">
                    <a:lumMod val="50000"/>
                  </a:schemeClr>
                </a:solidFill>
              </a:rPr>
            </a:br>
            <a:endParaRPr lang="en-IN" dirty="0"/>
          </a:p>
        </p:txBody>
      </p:sp>
      <p:sp>
        <p:nvSpPr>
          <p:cNvPr id="3" name="Content Placeholder 2"/>
          <p:cNvSpPr>
            <a:spLocks noGrp="1"/>
          </p:cNvSpPr>
          <p:nvPr>
            <p:ph idx="1"/>
          </p:nvPr>
        </p:nvSpPr>
        <p:spPr>
          <a:xfrm>
            <a:off x="677334" y="1721225"/>
            <a:ext cx="8596668" cy="4266350"/>
          </a:xfrm>
        </p:spPr>
        <p:txBody>
          <a:bodyPr>
            <a:normAutofit/>
          </a:bodyPr>
          <a:lstStyle/>
          <a:p>
            <a:r>
              <a:rPr lang="en-IN" sz="1400" b="1" dirty="0" smtClean="0"/>
              <a:t>Using VIKOR method:</a:t>
            </a:r>
          </a:p>
          <a:p>
            <a:pPr marL="0" indent="0">
              <a:buNone/>
            </a:pPr>
            <a:r>
              <a:rPr lang="en-IN" sz="1400" dirty="0" smtClean="0"/>
              <a:t>DQ value is 0.047619048 so the ranking based on the Qj value is consistent.</a:t>
            </a:r>
            <a:r>
              <a:rPr lang="en-IN" sz="1400" dirty="0"/>
              <a:t/>
            </a:r>
            <a:br>
              <a:rPr lang="en-IN" sz="1400" dirty="0"/>
            </a:br>
            <a:endParaRPr lang="en-IN" sz="1400" dirty="0" smtClean="0"/>
          </a:p>
          <a:p>
            <a:endParaRPr lang="en-IN" sz="1400" b="1" dirty="0" smtClean="0"/>
          </a:p>
          <a:p>
            <a:endParaRPr lang="en-IN" sz="1400" dirty="0" smtClean="0"/>
          </a:p>
          <a:p>
            <a:endParaRPr lang="en-IN" sz="1400" b="1" dirty="0" smtClean="0"/>
          </a:p>
        </p:txBody>
      </p:sp>
      <p:pic>
        <p:nvPicPr>
          <p:cNvPr id="10" name="Picture 9"/>
          <p:cNvPicPr>
            <a:picLocks noChangeAspect="1"/>
          </p:cNvPicPr>
          <p:nvPr/>
        </p:nvPicPr>
        <p:blipFill>
          <a:blip r:embed="rId2"/>
          <a:stretch>
            <a:fillRect/>
          </a:stretch>
        </p:blipFill>
        <p:spPr>
          <a:xfrm>
            <a:off x="793377" y="2433918"/>
            <a:ext cx="3348318" cy="4080139"/>
          </a:xfrm>
          <a:prstGeom prst="rect">
            <a:avLst/>
          </a:prstGeom>
        </p:spPr>
      </p:pic>
      <p:sp>
        <p:nvSpPr>
          <p:cNvPr id="11" name="Rectangle 10"/>
          <p:cNvSpPr/>
          <p:nvPr/>
        </p:nvSpPr>
        <p:spPr>
          <a:xfrm>
            <a:off x="4639237" y="6113947"/>
            <a:ext cx="3563467" cy="400110"/>
          </a:xfrm>
          <a:prstGeom prst="rect">
            <a:avLst/>
          </a:prstGeom>
          <a:solidFill>
            <a:schemeClr val="accent2">
              <a:lumMod val="50000"/>
            </a:schemeClr>
          </a:solidFill>
        </p:spPr>
        <p:txBody>
          <a:bodyPr wrap="square">
            <a:spAutoFit/>
          </a:bodyPr>
          <a:lstStyle/>
          <a:p>
            <a:r>
              <a:rPr lang="en-IN" sz="1000" dirty="0">
                <a:solidFill>
                  <a:schemeClr val="bg1"/>
                </a:solidFill>
              </a:rPr>
              <a:t>The priority order of Main Criteria using VIKOR method </a:t>
            </a:r>
            <a:r>
              <a:rPr lang="en-IN" sz="1000" dirty="0" smtClean="0">
                <a:solidFill>
                  <a:schemeClr val="bg1"/>
                </a:solidFill>
              </a:rPr>
              <a:t>is: </a:t>
            </a:r>
          </a:p>
          <a:p>
            <a:r>
              <a:rPr lang="en-IN" sz="1000" b="1" dirty="0" smtClean="0">
                <a:solidFill>
                  <a:schemeClr val="bg1"/>
                </a:solidFill>
              </a:rPr>
              <a:t>CONTENT </a:t>
            </a:r>
            <a:r>
              <a:rPr lang="en-IN" sz="1000" b="1" dirty="0">
                <a:solidFill>
                  <a:schemeClr val="bg1"/>
                </a:solidFill>
              </a:rPr>
              <a:t>&gt; </a:t>
            </a:r>
            <a:r>
              <a:rPr lang="en-IN" sz="1000" b="1" dirty="0" smtClean="0">
                <a:solidFill>
                  <a:schemeClr val="bg1"/>
                </a:solidFill>
              </a:rPr>
              <a:t>USABILITY </a:t>
            </a:r>
            <a:r>
              <a:rPr lang="en-IN" sz="1000" b="1" dirty="0">
                <a:solidFill>
                  <a:schemeClr val="bg1"/>
                </a:solidFill>
              </a:rPr>
              <a:t>&gt; DESIGN &gt; </a:t>
            </a:r>
            <a:r>
              <a:rPr lang="en-IN" sz="1000" b="1" dirty="0" smtClean="0">
                <a:solidFill>
                  <a:schemeClr val="bg1"/>
                </a:solidFill>
              </a:rPr>
              <a:t>ORGANIZATION</a:t>
            </a:r>
            <a:endParaRPr lang="en-IN" sz="1000" b="1" dirty="0">
              <a:solidFill>
                <a:schemeClr val="bg1"/>
              </a:solidFill>
            </a:endParaRPr>
          </a:p>
        </p:txBody>
      </p:sp>
      <p:graphicFrame>
        <p:nvGraphicFramePr>
          <p:cNvPr id="12" name="Chart 11">
            <a:extLst>
              <a:ext uri="{FF2B5EF4-FFF2-40B4-BE49-F238E27FC236}">
                <a16:creationId xmlns:xdr="http://schemas.openxmlformats.org/drawingml/2006/spreadsheetDrawing" xmlns="" xmlns:a16="http://schemas.microsoft.com/office/drawing/2014/main" xmlns:lc="http://schemas.openxmlformats.org/drawingml/2006/lockedCanvas" id="{44EB1CB4-5AE1-E0D7-ED1E-20C7DCCF7B33}"/>
              </a:ext>
            </a:extLst>
          </p:cNvPr>
          <p:cNvGraphicFramePr>
            <a:graphicFrameLocks/>
          </p:cNvGraphicFramePr>
          <p:nvPr>
            <p:extLst>
              <p:ext uri="{D42A27DB-BD31-4B8C-83A1-F6EECF244321}">
                <p14:modId xmlns:p14="http://schemas.microsoft.com/office/powerpoint/2010/main" val="1887362714"/>
              </p:ext>
            </p:extLst>
          </p:nvPr>
        </p:nvGraphicFramePr>
        <p:xfrm>
          <a:off x="4249271" y="2433918"/>
          <a:ext cx="5459506" cy="36979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39167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ea typeface="Adobe Gothic Std B" panose="020B0800000000000000" pitchFamily="34" charset="-128"/>
                <a:cs typeface="Times New Roman" pitchFamily="18" charset="0"/>
              </a:rPr>
              <a:t>Outline of the presentation</a:t>
            </a:r>
            <a:endParaRPr lang="en-IN" dirty="0">
              <a:solidFill>
                <a:schemeClr val="accent2">
                  <a:lumMod val="75000"/>
                </a:schemeClr>
              </a:solidFill>
              <a:ea typeface="Adobe Gothic Std B" panose="020B0800000000000000" pitchFamily="34" charset="-128"/>
            </a:endParaRPr>
          </a:p>
        </p:txBody>
      </p:sp>
      <p:sp>
        <p:nvSpPr>
          <p:cNvPr id="3" name="Content Placeholder 2"/>
          <p:cNvSpPr>
            <a:spLocks noGrp="1"/>
          </p:cNvSpPr>
          <p:nvPr>
            <p:ph idx="1"/>
          </p:nvPr>
        </p:nvSpPr>
        <p:spPr>
          <a:xfrm>
            <a:off x="677334" y="1587500"/>
            <a:ext cx="8596668" cy="4254500"/>
          </a:xfrm>
        </p:spPr>
        <p:txBody>
          <a:bodyPr>
            <a:normAutofit/>
          </a:bodyPr>
          <a:lstStyle/>
          <a:p>
            <a:pPr>
              <a:lnSpc>
                <a:spcPct val="150000"/>
              </a:lnSpc>
              <a:buFont typeface="Wingdings" panose="05000000000000000000" pitchFamily="2" charset="2"/>
              <a:buChar char="q"/>
            </a:pPr>
            <a:r>
              <a:rPr lang="en-IN" sz="2000" dirty="0" smtClean="0">
                <a:solidFill>
                  <a:schemeClr val="accent1">
                    <a:lumMod val="50000"/>
                  </a:schemeClr>
                </a:solidFill>
              </a:rPr>
              <a:t>Introduction</a:t>
            </a:r>
            <a:endParaRPr lang="en-IN" sz="2000" dirty="0">
              <a:solidFill>
                <a:schemeClr val="accent1">
                  <a:lumMod val="50000"/>
                </a:schemeClr>
              </a:solidFill>
            </a:endParaRPr>
          </a:p>
          <a:p>
            <a:pPr>
              <a:lnSpc>
                <a:spcPct val="150000"/>
              </a:lnSpc>
              <a:buFont typeface="Wingdings" panose="05000000000000000000" pitchFamily="2" charset="2"/>
              <a:buChar char="q"/>
            </a:pPr>
            <a:r>
              <a:rPr lang="en-IN" sz="2000" dirty="0">
                <a:solidFill>
                  <a:schemeClr val="accent1">
                    <a:lumMod val="50000"/>
                  </a:schemeClr>
                </a:solidFill>
              </a:rPr>
              <a:t>Literature </a:t>
            </a:r>
            <a:r>
              <a:rPr lang="en-IN" sz="2000" dirty="0" smtClean="0">
                <a:solidFill>
                  <a:schemeClr val="accent1">
                    <a:lumMod val="50000"/>
                  </a:schemeClr>
                </a:solidFill>
              </a:rPr>
              <a:t>Survey</a:t>
            </a:r>
            <a:endParaRPr lang="en-IN" sz="2000" dirty="0">
              <a:solidFill>
                <a:schemeClr val="accent1">
                  <a:lumMod val="50000"/>
                </a:schemeClr>
              </a:solidFill>
            </a:endParaRPr>
          </a:p>
          <a:p>
            <a:pPr>
              <a:lnSpc>
                <a:spcPct val="150000"/>
              </a:lnSpc>
              <a:buFont typeface="Wingdings" panose="05000000000000000000" pitchFamily="2" charset="2"/>
              <a:buChar char="q"/>
            </a:pPr>
            <a:r>
              <a:rPr lang="en-IN" sz="2000" dirty="0" smtClean="0">
                <a:solidFill>
                  <a:schemeClr val="accent1">
                    <a:lumMod val="50000"/>
                  </a:schemeClr>
                </a:solidFill>
              </a:rPr>
              <a:t>Proposed Approaches</a:t>
            </a:r>
            <a:endParaRPr lang="en-IN" sz="2000" dirty="0">
              <a:solidFill>
                <a:schemeClr val="accent1">
                  <a:lumMod val="50000"/>
                </a:schemeClr>
              </a:solidFill>
            </a:endParaRPr>
          </a:p>
          <a:p>
            <a:pPr>
              <a:lnSpc>
                <a:spcPct val="150000"/>
              </a:lnSpc>
              <a:buFont typeface="Wingdings" panose="05000000000000000000" pitchFamily="2" charset="2"/>
              <a:buChar char="q"/>
            </a:pPr>
            <a:r>
              <a:rPr lang="en-IN" sz="2000" dirty="0" smtClean="0">
                <a:solidFill>
                  <a:schemeClr val="accent1">
                    <a:lumMod val="50000"/>
                  </a:schemeClr>
                </a:solidFill>
              </a:rPr>
              <a:t>Experimentation and Results</a:t>
            </a:r>
            <a:endParaRPr lang="en-IN" sz="2000" dirty="0">
              <a:solidFill>
                <a:schemeClr val="accent1">
                  <a:lumMod val="50000"/>
                </a:schemeClr>
              </a:solidFill>
            </a:endParaRPr>
          </a:p>
          <a:p>
            <a:pPr>
              <a:lnSpc>
                <a:spcPct val="150000"/>
              </a:lnSpc>
              <a:buFont typeface="Wingdings" panose="05000000000000000000" pitchFamily="2" charset="2"/>
              <a:buChar char="q"/>
            </a:pPr>
            <a:r>
              <a:rPr lang="en-IN" sz="2000" dirty="0" smtClean="0">
                <a:solidFill>
                  <a:schemeClr val="accent1">
                    <a:lumMod val="50000"/>
                  </a:schemeClr>
                </a:solidFill>
              </a:rPr>
              <a:t>Comparative Analysis</a:t>
            </a:r>
            <a:endParaRPr lang="en-IN" sz="2000" dirty="0">
              <a:solidFill>
                <a:schemeClr val="accent1">
                  <a:lumMod val="50000"/>
                </a:schemeClr>
              </a:solidFill>
            </a:endParaRPr>
          </a:p>
          <a:p>
            <a:pPr>
              <a:lnSpc>
                <a:spcPct val="150000"/>
              </a:lnSpc>
              <a:buFont typeface="Wingdings" panose="05000000000000000000" pitchFamily="2" charset="2"/>
              <a:buChar char="q"/>
            </a:pPr>
            <a:r>
              <a:rPr lang="en-IN" sz="2000" dirty="0" smtClean="0">
                <a:solidFill>
                  <a:schemeClr val="accent1">
                    <a:lumMod val="50000"/>
                  </a:schemeClr>
                </a:solidFill>
              </a:rPr>
              <a:t>Conclusion and Future Scopes </a:t>
            </a:r>
            <a:endParaRPr lang="en-IN" sz="2000" dirty="0">
              <a:solidFill>
                <a:schemeClr val="accent1">
                  <a:lumMod val="50000"/>
                </a:schemeClr>
              </a:solidFill>
            </a:endParaRPr>
          </a:p>
          <a:p>
            <a:pPr>
              <a:lnSpc>
                <a:spcPct val="150000"/>
              </a:lnSpc>
              <a:buFont typeface="Wingdings" panose="05000000000000000000" pitchFamily="2" charset="2"/>
              <a:buChar char="q"/>
            </a:pPr>
            <a:r>
              <a:rPr lang="en-IN" sz="2000" dirty="0" smtClean="0">
                <a:solidFill>
                  <a:schemeClr val="accent1">
                    <a:lumMod val="50000"/>
                  </a:schemeClr>
                </a:solidFill>
              </a:rPr>
              <a:t>References</a:t>
            </a:r>
            <a:endParaRPr lang="en-IN" sz="2000" dirty="0">
              <a:solidFill>
                <a:schemeClr val="accent1">
                  <a:lumMod val="50000"/>
                </a:schemeClr>
              </a:solidFill>
            </a:endParaRPr>
          </a:p>
          <a:p>
            <a:pPr>
              <a:lnSpc>
                <a:spcPct val="150000"/>
              </a:lnSpc>
            </a:pPr>
            <a:endParaRPr lang="en-IN" sz="1600" dirty="0"/>
          </a:p>
        </p:txBody>
      </p:sp>
    </p:spTree>
    <p:extLst>
      <p:ext uri="{BB962C8B-B14F-4D97-AF65-F5344CB8AC3E}">
        <p14:creationId xmlns:p14="http://schemas.microsoft.com/office/powerpoint/2010/main" val="3669377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165413"/>
          </a:xfrm>
        </p:spPr>
        <p:txBody>
          <a:bodyPr>
            <a:normAutofit fontScale="90000"/>
          </a:bodyPr>
          <a:lstStyle/>
          <a:p>
            <a:r>
              <a:rPr lang="en-IN" dirty="0">
                <a:solidFill>
                  <a:schemeClr val="accent1">
                    <a:lumMod val="50000"/>
                  </a:schemeClr>
                </a:solidFill>
              </a:rPr>
              <a:t>Experimentation and </a:t>
            </a:r>
            <a:r>
              <a:rPr lang="en-IN" dirty="0">
                <a:solidFill>
                  <a:schemeClr val="accent1">
                    <a:lumMod val="50000"/>
                  </a:schemeClr>
                </a:solidFill>
              </a:rPr>
              <a:t>Results(contd.)</a:t>
            </a:r>
            <a:r>
              <a:rPr lang="en-IN" dirty="0">
                <a:solidFill>
                  <a:schemeClr val="accent1">
                    <a:lumMod val="50000"/>
                  </a:schemeClr>
                </a:solidFill>
              </a:rPr>
              <a:t/>
            </a:r>
            <a:br>
              <a:rPr lang="en-IN" dirty="0">
                <a:solidFill>
                  <a:schemeClr val="accent1">
                    <a:lumMod val="50000"/>
                  </a:schemeClr>
                </a:solidFill>
              </a:rPr>
            </a:br>
            <a:endParaRPr lang="en-IN" dirty="0"/>
          </a:p>
        </p:txBody>
      </p:sp>
      <p:sp>
        <p:nvSpPr>
          <p:cNvPr id="3" name="Content Placeholder 2"/>
          <p:cNvSpPr>
            <a:spLocks noGrp="1"/>
          </p:cNvSpPr>
          <p:nvPr>
            <p:ph idx="1"/>
          </p:nvPr>
        </p:nvSpPr>
        <p:spPr>
          <a:xfrm>
            <a:off x="677334" y="1721225"/>
            <a:ext cx="8596668" cy="4266350"/>
          </a:xfrm>
        </p:spPr>
        <p:txBody>
          <a:bodyPr>
            <a:normAutofit/>
          </a:bodyPr>
          <a:lstStyle/>
          <a:p>
            <a:r>
              <a:rPr lang="en-IN" sz="1400" b="1" dirty="0" smtClean="0"/>
              <a:t>Using AHP-VIKOR method:</a:t>
            </a:r>
          </a:p>
          <a:p>
            <a:pPr marL="0" indent="0">
              <a:buNone/>
            </a:pPr>
            <a:r>
              <a:rPr lang="en-IN" sz="1400" dirty="0" smtClean="0"/>
              <a:t>First weightage factor is taken like VIKOR method then mean is taken then mean more than average mean are accepted. Among accepted sub-criteria best and worst value is calculated and then using formula of Sj, Rj and Qj is calculated. Then the rank is provided basis on Q value and the consistency is checked. If the matrix is consistent then the ranking is correct else it is altered accordingly.</a:t>
            </a:r>
            <a:r>
              <a:rPr lang="en-IN" sz="1400" dirty="0"/>
              <a:t/>
            </a:r>
            <a:br>
              <a:rPr lang="en-IN" sz="1400" dirty="0"/>
            </a:br>
            <a:endParaRPr lang="en-IN" sz="1400" dirty="0" smtClean="0"/>
          </a:p>
          <a:p>
            <a:endParaRPr lang="en-IN" sz="1400" b="1" dirty="0" smtClean="0"/>
          </a:p>
          <a:p>
            <a:endParaRPr lang="en-IN" sz="1400" dirty="0" smtClean="0"/>
          </a:p>
          <a:p>
            <a:endParaRPr lang="en-IN" sz="1400" b="1" dirty="0" smtClean="0"/>
          </a:p>
        </p:txBody>
      </p:sp>
      <p:graphicFrame>
        <p:nvGraphicFramePr>
          <p:cNvPr id="6" name="Table 5"/>
          <p:cNvGraphicFramePr>
            <a:graphicFrameLocks noGrp="1"/>
          </p:cNvGraphicFramePr>
          <p:nvPr>
            <p:extLst>
              <p:ext uri="{D42A27DB-BD31-4B8C-83A1-F6EECF244321}">
                <p14:modId xmlns:p14="http://schemas.microsoft.com/office/powerpoint/2010/main" val="253419882"/>
              </p:ext>
            </p:extLst>
          </p:nvPr>
        </p:nvGraphicFramePr>
        <p:xfrm>
          <a:off x="876772" y="3358402"/>
          <a:ext cx="7429499" cy="571500"/>
        </p:xfrm>
        <a:graphic>
          <a:graphicData uri="http://schemas.openxmlformats.org/drawingml/2006/table">
            <a:tbl>
              <a:tblPr>
                <a:tableStyleId>{5C22544A-7EE6-4342-B048-85BDC9FD1C3A}</a:tableStyleId>
              </a:tblPr>
              <a:tblGrid>
                <a:gridCol w="790662"/>
                <a:gridCol w="1154781"/>
                <a:gridCol w="1129817"/>
                <a:gridCol w="1586822"/>
                <a:gridCol w="1459876"/>
                <a:gridCol w="1307541"/>
              </a:tblGrid>
              <a:tr h="190500">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ctr"/>
                      <a:r>
                        <a:rPr lang="en-IN" sz="1000" u="none" strike="noStrike" dirty="0">
                          <a:solidFill>
                            <a:schemeClr val="bg1"/>
                          </a:solidFill>
                          <a:effectLst/>
                        </a:rPr>
                        <a:t>Very Important</a:t>
                      </a:r>
                      <a:endParaRPr lang="en-IN" sz="1000" b="1" i="0" u="none" strike="noStrike" dirty="0">
                        <a:solidFill>
                          <a:schemeClr val="bg1"/>
                        </a:solidFill>
                        <a:effectLst/>
                        <a:latin typeface="Arial" panose="020B0604020202020204" pitchFamily="34" charset="0"/>
                      </a:endParaRPr>
                    </a:p>
                  </a:txBody>
                  <a:tcPr marL="9525" marR="9525" marT="9525" marB="0" anchor="ctr">
                    <a:solidFill>
                      <a:schemeClr val="tx1"/>
                    </a:solidFill>
                  </a:tcPr>
                </a:tc>
                <a:tc>
                  <a:txBody>
                    <a:bodyPr/>
                    <a:lstStyle/>
                    <a:p>
                      <a:pPr algn="ctr" fontAlgn="ctr"/>
                      <a:r>
                        <a:rPr lang="en-IN" sz="1000" u="none" strike="noStrike" dirty="0">
                          <a:solidFill>
                            <a:schemeClr val="bg1"/>
                          </a:solidFill>
                          <a:effectLst/>
                        </a:rPr>
                        <a:t>Important</a:t>
                      </a:r>
                      <a:endParaRPr lang="en-IN" sz="1000" b="1" i="0" u="none" strike="noStrike" dirty="0">
                        <a:solidFill>
                          <a:schemeClr val="bg1"/>
                        </a:solidFill>
                        <a:effectLst/>
                        <a:latin typeface="Arial" panose="020B0604020202020204" pitchFamily="34" charset="0"/>
                      </a:endParaRPr>
                    </a:p>
                  </a:txBody>
                  <a:tcPr marL="9525" marR="9525" marT="9525" marB="0" anchor="ctr">
                    <a:solidFill>
                      <a:schemeClr val="tx1"/>
                    </a:solidFill>
                  </a:tcPr>
                </a:tc>
                <a:tc>
                  <a:txBody>
                    <a:bodyPr/>
                    <a:lstStyle/>
                    <a:p>
                      <a:pPr algn="ctr" fontAlgn="ctr"/>
                      <a:r>
                        <a:rPr lang="en-IN" sz="1000" u="none" strike="noStrike" dirty="0">
                          <a:solidFill>
                            <a:schemeClr val="bg1"/>
                          </a:solidFill>
                          <a:effectLst/>
                        </a:rPr>
                        <a:t>Neutral</a:t>
                      </a:r>
                      <a:endParaRPr lang="en-IN" sz="1000" b="1" i="0" u="none" strike="noStrike" dirty="0">
                        <a:solidFill>
                          <a:schemeClr val="bg1"/>
                        </a:solidFill>
                        <a:effectLst/>
                        <a:latin typeface="Arial" panose="020B0604020202020204" pitchFamily="34" charset="0"/>
                      </a:endParaRPr>
                    </a:p>
                  </a:txBody>
                  <a:tcPr marL="9525" marR="9525" marT="9525" marB="0" anchor="ctr">
                    <a:solidFill>
                      <a:schemeClr val="tx1"/>
                    </a:solidFill>
                  </a:tcPr>
                </a:tc>
                <a:tc>
                  <a:txBody>
                    <a:bodyPr/>
                    <a:lstStyle/>
                    <a:p>
                      <a:pPr algn="ctr" fontAlgn="ctr"/>
                      <a:r>
                        <a:rPr lang="en-IN" sz="1000" u="none" strike="noStrike" dirty="0">
                          <a:solidFill>
                            <a:schemeClr val="bg1"/>
                          </a:solidFill>
                          <a:effectLst/>
                        </a:rPr>
                        <a:t>Less Important</a:t>
                      </a:r>
                      <a:endParaRPr lang="en-IN" sz="1000" b="1" i="0" u="none" strike="noStrike" dirty="0">
                        <a:solidFill>
                          <a:schemeClr val="bg1"/>
                        </a:solidFill>
                        <a:effectLst/>
                        <a:latin typeface="Arial" panose="020B0604020202020204" pitchFamily="34" charset="0"/>
                      </a:endParaRPr>
                    </a:p>
                  </a:txBody>
                  <a:tcPr marL="9525" marR="9525" marT="9525" marB="0" anchor="ctr">
                    <a:solidFill>
                      <a:schemeClr val="tx1"/>
                    </a:solidFill>
                  </a:tcPr>
                </a:tc>
                <a:tc>
                  <a:txBody>
                    <a:bodyPr/>
                    <a:lstStyle/>
                    <a:p>
                      <a:pPr algn="ctr" fontAlgn="ctr"/>
                      <a:r>
                        <a:rPr lang="en-IN" sz="1000" u="none" strike="noStrike" dirty="0">
                          <a:solidFill>
                            <a:schemeClr val="bg1"/>
                          </a:solidFill>
                          <a:effectLst/>
                        </a:rPr>
                        <a:t>Not Important</a:t>
                      </a:r>
                      <a:endParaRPr lang="en-IN" sz="1000" b="1" i="0" u="none" strike="noStrike" dirty="0">
                        <a:solidFill>
                          <a:schemeClr val="bg1"/>
                        </a:solidFill>
                        <a:effectLst/>
                        <a:latin typeface="Arial" panose="020B0604020202020204" pitchFamily="34" charset="0"/>
                      </a:endParaRPr>
                    </a:p>
                  </a:txBody>
                  <a:tcPr marL="9525" marR="9525" marT="9525" marB="0" anchor="ctr">
                    <a:solidFill>
                      <a:schemeClr val="tx1"/>
                    </a:solidFill>
                  </a:tcPr>
                </a:tc>
              </a:tr>
              <a:tr h="190500">
                <a:tc>
                  <a:txBody>
                    <a:bodyPr/>
                    <a:lstStyle/>
                    <a:p>
                      <a:pPr algn="ctr" fontAlgn="ctr"/>
                      <a:r>
                        <a:rPr lang="en-IN" sz="1100" u="none" strike="noStrike" dirty="0">
                          <a:solidFill>
                            <a:schemeClr val="bg1"/>
                          </a:solidFill>
                          <a:effectLst/>
                        </a:rPr>
                        <a:t>Best (fi+)</a:t>
                      </a:r>
                      <a:endParaRPr lang="en-IN" sz="1100" b="1" i="0" u="none" strike="noStrike" dirty="0">
                        <a:solidFill>
                          <a:schemeClr val="bg1"/>
                        </a:solidFill>
                        <a:effectLst/>
                        <a:latin typeface="Calibri" panose="020F0502020204030204" pitchFamily="34" charset="0"/>
                      </a:endParaRPr>
                    </a:p>
                  </a:txBody>
                  <a:tcPr marL="9525" marR="9525" marT="9525" marB="0" anchor="ctr">
                    <a:solidFill>
                      <a:schemeClr val="tx1"/>
                    </a:solidFill>
                  </a:tcPr>
                </a:tc>
                <a:tc>
                  <a:txBody>
                    <a:bodyPr/>
                    <a:lstStyle/>
                    <a:p>
                      <a:pPr algn="ctr" fontAlgn="ctr"/>
                      <a:r>
                        <a:rPr lang="en-IN" sz="1100" u="none" strike="noStrike" dirty="0">
                          <a:effectLst/>
                        </a:rPr>
                        <a:t>84</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81</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a:effectLst/>
                        </a:rPr>
                        <a:t>45</a:t>
                      </a:r>
                      <a:endParaRPr lang="en-IN" sz="1100" b="0"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a:effectLst/>
                        </a:rPr>
                        <a:t>38</a:t>
                      </a:r>
                      <a:endParaRPr lang="en-IN" sz="1100" b="0"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16</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r>
              <a:tr h="190500">
                <a:tc>
                  <a:txBody>
                    <a:bodyPr/>
                    <a:lstStyle/>
                    <a:p>
                      <a:pPr algn="ctr" fontAlgn="ctr"/>
                      <a:r>
                        <a:rPr lang="en-IN" sz="1100" u="none" strike="noStrike" dirty="0">
                          <a:solidFill>
                            <a:schemeClr val="bg1"/>
                          </a:solidFill>
                          <a:effectLst/>
                        </a:rPr>
                        <a:t>Worst(fi-)</a:t>
                      </a:r>
                      <a:endParaRPr lang="en-IN" sz="1100" b="1" i="0" u="none" strike="noStrike" dirty="0">
                        <a:solidFill>
                          <a:schemeClr val="bg1"/>
                        </a:solidFill>
                        <a:effectLst/>
                        <a:latin typeface="Calibri" panose="020F0502020204030204" pitchFamily="34" charset="0"/>
                      </a:endParaRPr>
                    </a:p>
                  </a:txBody>
                  <a:tcPr marL="9525" marR="9525" marT="9525" marB="0" anchor="ctr">
                    <a:solidFill>
                      <a:schemeClr val="tx1"/>
                    </a:solidFill>
                  </a:tcPr>
                </a:tc>
                <a:tc>
                  <a:txBody>
                    <a:bodyPr/>
                    <a:lstStyle/>
                    <a:p>
                      <a:pPr algn="ctr" fontAlgn="ctr"/>
                      <a:r>
                        <a:rPr lang="en-IN" sz="1100" u="none" strike="noStrike">
                          <a:effectLst/>
                        </a:rPr>
                        <a:t>57</a:t>
                      </a:r>
                      <a:endParaRPr lang="en-IN" sz="1100" b="0"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57</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29</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20</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7</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94874262"/>
              </p:ext>
            </p:extLst>
          </p:nvPr>
        </p:nvGraphicFramePr>
        <p:xfrm>
          <a:off x="1855693" y="4220969"/>
          <a:ext cx="5582027" cy="1981760"/>
        </p:xfrm>
        <a:graphic>
          <a:graphicData uri="http://schemas.openxmlformats.org/drawingml/2006/table">
            <a:tbl>
              <a:tblPr>
                <a:tableStyleId>{5C22544A-7EE6-4342-B048-85BDC9FD1C3A}</a:tableStyleId>
              </a:tblPr>
              <a:tblGrid>
                <a:gridCol w="1744383"/>
                <a:gridCol w="1562361"/>
                <a:gridCol w="1258990"/>
                <a:gridCol w="1016293"/>
              </a:tblGrid>
              <a:tr h="218979">
                <a:tc>
                  <a:txBody>
                    <a:bodyPr/>
                    <a:lstStyle/>
                    <a:p>
                      <a:pPr algn="ctr" fontAlgn="ctr"/>
                      <a:r>
                        <a:rPr lang="en-IN" sz="1100" u="none" strike="noStrike" dirty="0">
                          <a:solidFill>
                            <a:schemeClr val="bg1"/>
                          </a:solidFill>
                          <a:effectLst/>
                        </a:rPr>
                        <a:t>Accepted Sub-Criteria</a:t>
                      </a:r>
                      <a:endParaRPr lang="en-IN" sz="1100" b="1" i="0" u="none" strike="noStrike" dirty="0">
                        <a:solidFill>
                          <a:schemeClr val="bg1"/>
                        </a:solidFill>
                        <a:effectLst/>
                        <a:latin typeface="Calibri" panose="020F0502020204030204" pitchFamily="34" charset="0"/>
                      </a:endParaRPr>
                    </a:p>
                  </a:txBody>
                  <a:tcPr marL="9525" marR="9525" marT="9525" marB="0" anchor="ctr">
                    <a:solidFill>
                      <a:schemeClr val="accent6">
                        <a:lumMod val="50000"/>
                      </a:schemeClr>
                    </a:solidFill>
                  </a:tcPr>
                </a:tc>
                <a:tc>
                  <a:txBody>
                    <a:bodyPr/>
                    <a:lstStyle/>
                    <a:p>
                      <a:pPr algn="ctr" fontAlgn="ctr"/>
                      <a:r>
                        <a:rPr lang="en-IN" sz="1100" u="none" strike="noStrike" dirty="0">
                          <a:solidFill>
                            <a:schemeClr val="bg1"/>
                          </a:solidFill>
                          <a:effectLst/>
                        </a:rPr>
                        <a:t>Sj</a:t>
                      </a:r>
                      <a:endParaRPr lang="en-IN" sz="1100" b="1" i="0" u="none" strike="noStrike" dirty="0">
                        <a:solidFill>
                          <a:schemeClr val="bg1"/>
                        </a:solidFill>
                        <a:effectLst/>
                        <a:latin typeface="Calibri" panose="020F0502020204030204" pitchFamily="34" charset="0"/>
                      </a:endParaRPr>
                    </a:p>
                  </a:txBody>
                  <a:tcPr marL="9525" marR="9525" marT="9525" marB="0" anchor="ctr">
                    <a:solidFill>
                      <a:schemeClr val="accent6">
                        <a:lumMod val="50000"/>
                      </a:schemeClr>
                    </a:solidFill>
                  </a:tcPr>
                </a:tc>
                <a:tc>
                  <a:txBody>
                    <a:bodyPr/>
                    <a:lstStyle/>
                    <a:p>
                      <a:pPr algn="ctr" fontAlgn="ctr"/>
                      <a:r>
                        <a:rPr lang="en-IN" sz="1100" u="none" strike="noStrike" dirty="0">
                          <a:solidFill>
                            <a:schemeClr val="bg1"/>
                          </a:solidFill>
                          <a:effectLst/>
                        </a:rPr>
                        <a:t>Rj</a:t>
                      </a:r>
                      <a:endParaRPr lang="en-IN" sz="1100" b="1" i="0" u="none" strike="noStrike" dirty="0">
                        <a:solidFill>
                          <a:schemeClr val="bg1"/>
                        </a:solidFill>
                        <a:effectLst/>
                        <a:latin typeface="Calibri" panose="020F0502020204030204" pitchFamily="34" charset="0"/>
                      </a:endParaRPr>
                    </a:p>
                  </a:txBody>
                  <a:tcPr marL="9525" marR="9525" marT="9525" marB="0" anchor="ctr">
                    <a:solidFill>
                      <a:schemeClr val="accent6">
                        <a:lumMod val="50000"/>
                      </a:schemeClr>
                    </a:solidFill>
                  </a:tcPr>
                </a:tc>
                <a:tc>
                  <a:txBody>
                    <a:bodyPr/>
                    <a:lstStyle/>
                    <a:p>
                      <a:pPr algn="ctr" fontAlgn="ctr"/>
                      <a:r>
                        <a:rPr lang="en-IN" sz="1100" u="none" strike="noStrike" dirty="0">
                          <a:solidFill>
                            <a:schemeClr val="bg1"/>
                          </a:solidFill>
                          <a:effectLst/>
                        </a:rPr>
                        <a:t>Qj</a:t>
                      </a:r>
                      <a:endParaRPr lang="en-IN" sz="1100" b="1" i="0" u="none" strike="noStrike" dirty="0">
                        <a:solidFill>
                          <a:schemeClr val="bg1"/>
                        </a:solidFill>
                        <a:effectLst/>
                        <a:latin typeface="Calibri" panose="020F0502020204030204" pitchFamily="34" charset="0"/>
                      </a:endParaRPr>
                    </a:p>
                  </a:txBody>
                  <a:tcPr marL="9525" marR="9525" marT="9525" marB="0" anchor="ctr">
                    <a:solidFill>
                      <a:schemeClr val="accent6">
                        <a:lumMod val="50000"/>
                      </a:schemeClr>
                    </a:solidFill>
                  </a:tcPr>
                </a:tc>
              </a:tr>
              <a:tr h="218979">
                <a:tc>
                  <a:txBody>
                    <a:bodyPr/>
                    <a:lstStyle/>
                    <a:p>
                      <a:pPr algn="ctr" fontAlgn="ctr"/>
                      <a:r>
                        <a:rPr lang="en-IN" sz="1000" u="none" strike="noStrike" dirty="0" smtClean="0">
                          <a:solidFill>
                            <a:schemeClr val="bg1"/>
                          </a:solidFill>
                          <a:effectLst/>
                        </a:rPr>
                        <a:t>Reliability </a:t>
                      </a:r>
                      <a:r>
                        <a:rPr lang="en-IN" sz="1000" u="none" strike="noStrike" dirty="0">
                          <a:solidFill>
                            <a:schemeClr val="bg1"/>
                          </a:solidFill>
                          <a:effectLst/>
                        </a:rPr>
                        <a:t>of Content</a:t>
                      </a:r>
                      <a:endParaRPr lang="en-IN" sz="1000" b="0" i="0" u="none" strike="noStrike" dirty="0">
                        <a:solidFill>
                          <a:schemeClr val="bg1"/>
                        </a:solidFill>
                        <a:effectLst/>
                        <a:latin typeface="Arial" panose="020B0604020202020204" pitchFamily="34" charset="0"/>
                      </a:endParaRPr>
                    </a:p>
                  </a:txBody>
                  <a:tcPr marL="9525" marR="9525" marT="9525" marB="0" anchor="ctr">
                    <a:solidFill>
                      <a:schemeClr val="tx1"/>
                    </a:solidFill>
                  </a:tcPr>
                </a:tc>
                <a:tc>
                  <a:txBody>
                    <a:bodyPr/>
                    <a:lstStyle/>
                    <a:p>
                      <a:pPr algn="ctr" fontAlgn="ctr"/>
                      <a:r>
                        <a:rPr lang="en-IN" sz="1100" u="none" strike="noStrike" dirty="0">
                          <a:effectLst/>
                        </a:rPr>
                        <a:t>0.522</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0.200</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0.3321</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tr>
              <a:tr h="218979">
                <a:tc>
                  <a:txBody>
                    <a:bodyPr/>
                    <a:lstStyle/>
                    <a:p>
                      <a:pPr algn="ctr" fontAlgn="ctr"/>
                      <a:r>
                        <a:rPr lang="en-IN" sz="1000" u="none" strike="noStrike" dirty="0">
                          <a:solidFill>
                            <a:schemeClr val="bg1"/>
                          </a:solidFill>
                          <a:effectLst/>
                        </a:rPr>
                        <a:t>Relevant</a:t>
                      </a:r>
                      <a:endParaRPr lang="en-IN" sz="1000" b="0" i="0" u="none" strike="noStrike" dirty="0">
                        <a:solidFill>
                          <a:schemeClr val="bg1"/>
                        </a:solidFill>
                        <a:effectLst/>
                        <a:latin typeface="Arial" panose="020B0604020202020204" pitchFamily="34" charset="0"/>
                      </a:endParaRPr>
                    </a:p>
                  </a:txBody>
                  <a:tcPr marL="9525" marR="9525" marT="9525" marB="0" anchor="ctr">
                    <a:solidFill>
                      <a:schemeClr val="tx1"/>
                    </a:solidFill>
                  </a:tcPr>
                </a:tc>
                <a:tc>
                  <a:txBody>
                    <a:bodyPr/>
                    <a:lstStyle/>
                    <a:p>
                      <a:pPr algn="ctr" fontAlgn="ctr"/>
                      <a:r>
                        <a:rPr lang="en-IN" sz="1100" u="none" strike="noStrike">
                          <a:effectLst/>
                        </a:rPr>
                        <a:t>0.504</a:t>
                      </a:r>
                      <a:endParaRPr lang="en-IN" sz="1100" b="0"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0.126</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0.0000</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tr>
              <a:tr h="218979">
                <a:tc>
                  <a:txBody>
                    <a:bodyPr/>
                    <a:lstStyle/>
                    <a:p>
                      <a:pPr algn="ctr" fontAlgn="ctr"/>
                      <a:r>
                        <a:rPr lang="en-IN" sz="1000" u="none" strike="noStrike" dirty="0">
                          <a:solidFill>
                            <a:schemeClr val="bg1"/>
                          </a:solidFill>
                          <a:effectLst/>
                        </a:rPr>
                        <a:t>Timely</a:t>
                      </a:r>
                      <a:endParaRPr lang="en-IN" sz="1000" b="0" i="0" u="none" strike="noStrike" dirty="0">
                        <a:solidFill>
                          <a:schemeClr val="bg1"/>
                        </a:solidFill>
                        <a:effectLst/>
                        <a:latin typeface="Arial" panose="020B0604020202020204" pitchFamily="34" charset="0"/>
                      </a:endParaRPr>
                    </a:p>
                  </a:txBody>
                  <a:tcPr marL="9525" marR="9525" marT="9525" marB="0" anchor="ctr">
                    <a:solidFill>
                      <a:schemeClr val="tx1"/>
                    </a:solidFill>
                  </a:tcPr>
                </a:tc>
                <a:tc>
                  <a:txBody>
                    <a:bodyPr/>
                    <a:lstStyle/>
                    <a:p>
                      <a:pPr algn="ctr" fontAlgn="ctr"/>
                      <a:r>
                        <a:rPr lang="en-IN" sz="1100" u="none" strike="noStrike">
                          <a:effectLst/>
                        </a:rPr>
                        <a:t>0.516</a:t>
                      </a:r>
                      <a:endParaRPr lang="en-IN" sz="1100" b="0"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0.235</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0.3647</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tr>
              <a:tr h="218979">
                <a:tc>
                  <a:txBody>
                    <a:bodyPr/>
                    <a:lstStyle/>
                    <a:p>
                      <a:pPr algn="ctr" fontAlgn="ctr"/>
                      <a:r>
                        <a:rPr lang="en-IN" sz="1000" u="none" strike="noStrike" dirty="0">
                          <a:solidFill>
                            <a:schemeClr val="bg1"/>
                          </a:solidFill>
                          <a:effectLst/>
                        </a:rPr>
                        <a:t>Accuracy</a:t>
                      </a:r>
                      <a:endParaRPr lang="en-IN" sz="1000" b="0" i="0" u="none" strike="noStrike" dirty="0">
                        <a:solidFill>
                          <a:schemeClr val="bg1"/>
                        </a:solidFill>
                        <a:effectLst/>
                        <a:latin typeface="Arial" panose="020B0604020202020204" pitchFamily="34" charset="0"/>
                      </a:endParaRPr>
                    </a:p>
                  </a:txBody>
                  <a:tcPr marL="9525" marR="9525" marT="9525" marB="0" anchor="ctr">
                    <a:solidFill>
                      <a:schemeClr val="tx1"/>
                    </a:solidFill>
                  </a:tcPr>
                </a:tc>
                <a:tc>
                  <a:txBody>
                    <a:bodyPr/>
                    <a:lstStyle/>
                    <a:p>
                      <a:pPr algn="ctr" fontAlgn="ctr"/>
                      <a:r>
                        <a:rPr lang="en-IN" sz="1100" u="none" strike="noStrike">
                          <a:effectLst/>
                        </a:rPr>
                        <a:t>0.536</a:t>
                      </a:r>
                      <a:endParaRPr lang="en-IN" sz="1100" b="0"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0.267</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0.6096</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tr>
              <a:tr h="218979">
                <a:tc>
                  <a:txBody>
                    <a:bodyPr/>
                    <a:lstStyle/>
                    <a:p>
                      <a:pPr algn="ctr" fontAlgn="ctr"/>
                      <a:r>
                        <a:rPr lang="en-IN" sz="1000" u="none" strike="noStrike" dirty="0">
                          <a:solidFill>
                            <a:schemeClr val="bg1"/>
                          </a:solidFill>
                          <a:effectLst/>
                        </a:rPr>
                        <a:t>Reliability</a:t>
                      </a:r>
                      <a:endParaRPr lang="en-IN" sz="1000" b="0" i="0" u="none" strike="noStrike" dirty="0">
                        <a:solidFill>
                          <a:schemeClr val="bg1"/>
                        </a:solidFill>
                        <a:effectLst/>
                        <a:latin typeface="Arial" panose="020B0604020202020204" pitchFamily="34" charset="0"/>
                      </a:endParaRPr>
                    </a:p>
                  </a:txBody>
                  <a:tcPr marL="9525" marR="9525" marT="9525" marB="0" anchor="ctr">
                    <a:solidFill>
                      <a:schemeClr val="tx1"/>
                    </a:solidFill>
                  </a:tcPr>
                </a:tc>
                <a:tc>
                  <a:txBody>
                    <a:bodyPr/>
                    <a:lstStyle/>
                    <a:p>
                      <a:pPr algn="ctr" fontAlgn="ctr"/>
                      <a:r>
                        <a:rPr lang="en-IN" sz="1100" u="none" strike="noStrike">
                          <a:effectLst/>
                        </a:rPr>
                        <a:t>0.529</a:t>
                      </a:r>
                      <a:endParaRPr lang="en-IN" sz="1100" b="0"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0.200</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0.3842</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tr>
              <a:tr h="218979">
                <a:tc>
                  <a:txBody>
                    <a:bodyPr/>
                    <a:lstStyle/>
                    <a:p>
                      <a:pPr algn="ctr" fontAlgn="ctr"/>
                      <a:r>
                        <a:rPr lang="en-IN" sz="1000" u="none" strike="noStrike" dirty="0">
                          <a:solidFill>
                            <a:schemeClr val="bg1"/>
                          </a:solidFill>
                          <a:effectLst/>
                        </a:rPr>
                        <a:t>User Friendly</a:t>
                      </a:r>
                      <a:endParaRPr lang="en-IN" sz="1000" b="0" i="0" u="none" strike="noStrike" dirty="0">
                        <a:solidFill>
                          <a:schemeClr val="bg1"/>
                        </a:solidFill>
                        <a:effectLst/>
                        <a:latin typeface="Arial" panose="020B0604020202020204" pitchFamily="34" charset="0"/>
                      </a:endParaRPr>
                    </a:p>
                  </a:txBody>
                  <a:tcPr marL="9525" marR="9525" marT="9525" marB="0" anchor="ctr">
                    <a:solidFill>
                      <a:schemeClr val="tx1"/>
                    </a:solidFill>
                  </a:tcPr>
                </a:tc>
                <a:tc>
                  <a:txBody>
                    <a:bodyPr/>
                    <a:lstStyle/>
                    <a:p>
                      <a:pPr algn="ctr" fontAlgn="ctr"/>
                      <a:r>
                        <a:rPr lang="en-IN" sz="1100" u="none" strike="noStrike">
                          <a:effectLst/>
                        </a:rPr>
                        <a:t>0.564</a:t>
                      </a:r>
                      <a:endParaRPr lang="en-IN" sz="1100" b="0"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0.244</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0.7857</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tr>
              <a:tr h="218979">
                <a:tc>
                  <a:txBody>
                    <a:bodyPr/>
                    <a:lstStyle/>
                    <a:p>
                      <a:pPr algn="ctr" fontAlgn="ctr"/>
                      <a:r>
                        <a:rPr lang="en-IN" sz="1000" u="none" strike="noStrike" dirty="0">
                          <a:solidFill>
                            <a:schemeClr val="bg1"/>
                          </a:solidFill>
                          <a:effectLst/>
                        </a:rPr>
                        <a:t>Interactive Features</a:t>
                      </a:r>
                      <a:endParaRPr lang="en-IN" sz="1000" b="0" i="0" u="none" strike="noStrike" dirty="0">
                        <a:solidFill>
                          <a:schemeClr val="bg1"/>
                        </a:solidFill>
                        <a:effectLst/>
                        <a:latin typeface="Arial" panose="020B0604020202020204" pitchFamily="34" charset="0"/>
                      </a:endParaRPr>
                    </a:p>
                  </a:txBody>
                  <a:tcPr marL="9525" marR="9525" marT="9525" marB="0" anchor="ctr">
                    <a:solidFill>
                      <a:schemeClr val="tx1"/>
                    </a:solidFill>
                  </a:tcPr>
                </a:tc>
                <a:tc>
                  <a:txBody>
                    <a:bodyPr/>
                    <a:lstStyle/>
                    <a:p>
                      <a:pPr algn="ctr" fontAlgn="ctr"/>
                      <a:r>
                        <a:rPr lang="en-IN" sz="1100" u="none" strike="noStrike">
                          <a:effectLst/>
                        </a:rPr>
                        <a:t>0.552</a:t>
                      </a:r>
                      <a:endParaRPr lang="en-IN" sz="1100" b="0"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0.333</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0.8972</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tr>
              <a:tr h="229928">
                <a:tc>
                  <a:txBody>
                    <a:bodyPr/>
                    <a:lstStyle/>
                    <a:p>
                      <a:pPr algn="ctr" fontAlgn="ctr"/>
                      <a:r>
                        <a:rPr lang="en-IN" sz="1000" u="none" strike="noStrike" dirty="0">
                          <a:solidFill>
                            <a:schemeClr val="bg1"/>
                          </a:solidFill>
                          <a:effectLst/>
                        </a:rPr>
                        <a:t>Appropriateness</a:t>
                      </a:r>
                      <a:endParaRPr lang="en-IN" sz="1000" b="0" i="0" u="none" strike="noStrike" dirty="0">
                        <a:solidFill>
                          <a:schemeClr val="bg1"/>
                        </a:solidFill>
                        <a:effectLst/>
                        <a:latin typeface="Arial" panose="020B0604020202020204" pitchFamily="34" charset="0"/>
                      </a:endParaRPr>
                    </a:p>
                  </a:txBody>
                  <a:tcPr marL="9525" marR="9525" marT="9525" marB="0" anchor="ctr">
                    <a:solidFill>
                      <a:schemeClr val="tx1"/>
                    </a:solidFill>
                  </a:tcPr>
                </a:tc>
                <a:tc>
                  <a:txBody>
                    <a:bodyPr/>
                    <a:lstStyle/>
                    <a:p>
                      <a:pPr algn="ctr" fontAlgn="ctr"/>
                      <a:r>
                        <a:rPr lang="en-IN" sz="1100" u="none" strike="noStrike">
                          <a:effectLst/>
                        </a:rPr>
                        <a:t>0.541</a:t>
                      </a:r>
                      <a:endParaRPr lang="en-IN" sz="1100" b="0"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0.296</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0.7166</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75000"/>
                      </a:schemeClr>
                    </a:solidFill>
                  </a:tcPr>
                </a:tc>
              </a:tr>
            </a:tbl>
          </a:graphicData>
        </a:graphic>
      </p:graphicFrame>
    </p:spTree>
    <p:extLst>
      <p:ext uri="{BB962C8B-B14F-4D97-AF65-F5344CB8AC3E}">
        <p14:creationId xmlns:p14="http://schemas.microsoft.com/office/powerpoint/2010/main" val="2986349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165413"/>
          </a:xfrm>
        </p:spPr>
        <p:txBody>
          <a:bodyPr>
            <a:normAutofit fontScale="90000"/>
          </a:bodyPr>
          <a:lstStyle/>
          <a:p>
            <a:r>
              <a:rPr lang="en-IN" dirty="0">
                <a:solidFill>
                  <a:schemeClr val="accent1">
                    <a:lumMod val="50000"/>
                  </a:schemeClr>
                </a:solidFill>
              </a:rPr>
              <a:t>Experimentation and </a:t>
            </a:r>
            <a:r>
              <a:rPr lang="en-IN" dirty="0">
                <a:solidFill>
                  <a:schemeClr val="accent1">
                    <a:lumMod val="50000"/>
                  </a:schemeClr>
                </a:solidFill>
              </a:rPr>
              <a:t>Results(contd.)</a:t>
            </a:r>
            <a:r>
              <a:rPr lang="en-IN" dirty="0">
                <a:solidFill>
                  <a:schemeClr val="accent1">
                    <a:lumMod val="50000"/>
                  </a:schemeClr>
                </a:solidFill>
              </a:rPr>
              <a:t/>
            </a:r>
            <a:br>
              <a:rPr lang="en-IN" dirty="0">
                <a:solidFill>
                  <a:schemeClr val="accent1">
                    <a:lumMod val="50000"/>
                  </a:schemeClr>
                </a:solidFill>
              </a:rPr>
            </a:br>
            <a:endParaRPr lang="en-IN" dirty="0"/>
          </a:p>
        </p:txBody>
      </p:sp>
      <p:sp>
        <p:nvSpPr>
          <p:cNvPr id="3" name="Content Placeholder 2"/>
          <p:cNvSpPr>
            <a:spLocks noGrp="1"/>
          </p:cNvSpPr>
          <p:nvPr>
            <p:ph idx="1"/>
          </p:nvPr>
        </p:nvSpPr>
        <p:spPr>
          <a:xfrm>
            <a:off x="677334" y="1721225"/>
            <a:ext cx="8596668" cy="4266350"/>
          </a:xfrm>
        </p:spPr>
        <p:txBody>
          <a:bodyPr>
            <a:normAutofit/>
          </a:bodyPr>
          <a:lstStyle/>
          <a:p>
            <a:r>
              <a:rPr lang="en-IN" sz="1400" b="1" dirty="0" smtClean="0"/>
              <a:t>Using AHP-VIKOR method:</a:t>
            </a:r>
          </a:p>
          <a:p>
            <a:pPr marL="0" indent="0">
              <a:buNone/>
            </a:pPr>
            <a:r>
              <a:rPr lang="en-IN" sz="1400" dirty="0"/>
              <a:t/>
            </a:r>
            <a:br>
              <a:rPr lang="en-IN" sz="1400" dirty="0"/>
            </a:br>
            <a:endParaRPr lang="en-IN" sz="1400" dirty="0" smtClean="0"/>
          </a:p>
          <a:p>
            <a:endParaRPr lang="en-IN" sz="1400" b="1" dirty="0" smtClean="0"/>
          </a:p>
          <a:p>
            <a:endParaRPr lang="en-IN" sz="1400" dirty="0" smtClean="0"/>
          </a:p>
          <a:p>
            <a:endParaRPr lang="en-IN" sz="1400" b="1" dirty="0" smtClean="0"/>
          </a:p>
        </p:txBody>
      </p:sp>
      <p:graphicFrame>
        <p:nvGraphicFramePr>
          <p:cNvPr id="8" name="Chart 7">
            <a:extLst>
              <a:ext uri="{FF2B5EF4-FFF2-40B4-BE49-F238E27FC236}">
                <a16:creationId xmlns:lc="http://schemas.openxmlformats.org/drawingml/2006/lockedCanvas" xmlns="" xmlns:a16="http://schemas.microsoft.com/office/drawing/2014/main" xmlns:xdr="http://schemas.openxmlformats.org/drawingml/2006/spreadsheetDrawing" id="{59D9D404-2766-6D7A-8167-FE4B129B1A52}"/>
              </a:ext>
            </a:extLst>
          </p:cNvPr>
          <p:cNvGraphicFramePr>
            <a:graphicFrameLocks/>
          </p:cNvGraphicFramePr>
          <p:nvPr>
            <p:extLst>
              <p:ext uri="{D42A27DB-BD31-4B8C-83A1-F6EECF244321}">
                <p14:modId xmlns:p14="http://schemas.microsoft.com/office/powerpoint/2010/main" val="631333718"/>
              </p:ext>
            </p:extLst>
          </p:nvPr>
        </p:nvGraphicFramePr>
        <p:xfrm>
          <a:off x="3966883" y="1587919"/>
          <a:ext cx="6118412" cy="39926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Table 8"/>
          <p:cNvGraphicFramePr>
            <a:graphicFrameLocks noGrp="1"/>
          </p:cNvGraphicFramePr>
          <p:nvPr>
            <p:extLst>
              <p:ext uri="{D42A27DB-BD31-4B8C-83A1-F6EECF244321}">
                <p14:modId xmlns:p14="http://schemas.microsoft.com/office/powerpoint/2010/main" val="963112685"/>
              </p:ext>
            </p:extLst>
          </p:nvPr>
        </p:nvGraphicFramePr>
        <p:xfrm>
          <a:off x="715035" y="2151529"/>
          <a:ext cx="3198059" cy="2168059"/>
        </p:xfrm>
        <a:graphic>
          <a:graphicData uri="http://schemas.openxmlformats.org/drawingml/2006/table">
            <a:tbl>
              <a:tblPr>
                <a:tableStyleId>{5C22544A-7EE6-4342-B048-85BDC9FD1C3A}</a:tableStyleId>
              </a:tblPr>
              <a:tblGrid>
                <a:gridCol w="804483"/>
                <a:gridCol w="1264023"/>
                <a:gridCol w="618565"/>
                <a:gridCol w="510988"/>
              </a:tblGrid>
              <a:tr h="301441">
                <a:tc>
                  <a:txBody>
                    <a:bodyPr/>
                    <a:lstStyle/>
                    <a:p>
                      <a:pPr algn="ctr" fontAlgn="ctr"/>
                      <a:r>
                        <a:rPr lang="en-IN" sz="1100" u="none" strike="noStrike" dirty="0">
                          <a:solidFill>
                            <a:schemeClr val="bg1"/>
                          </a:solidFill>
                          <a:effectLst/>
                        </a:rPr>
                        <a:t>Criteria</a:t>
                      </a:r>
                      <a:endParaRPr lang="en-IN" sz="1100" b="0" i="0" u="none" strike="noStrike" dirty="0">
                        <a:solidFill>
                          <a:schemeClr val="bg1"/>
                        </a:solidFill>
                        <a:effectLst/>
                        <a:latin typeface="Calibri" panose="020F0502020204030204" pitchFamily="34" charset="0"/>
                      </a:endParaRPr>
                    </a:p>
                  </a:txBody>
                  <a:tcPr marL="9525" marR="9525" marT="9525" marB="0" anchor="ctr">
                    <a:solidFill>
                      <a:schemeClr val="tx1"/>
                    </a:solidFill>
                  </a:tcPr>
                </a:tc>
                <a:tc>
                  <a:txBody>
                    <a:bodyPr/>
                    <a:lstStyle/>
                    <a:p>
                      <a:pPr algn="ctr" fontAlgn="ctr"/>
                      <a:r>
                        <a:rPr lang="en-IN" sz="1100" u="none" strike="noStrike" dirty="0">
                          <a:solidFill>
                            <a:schemeClr val="bg1"/>
                          </a:solidFill>
                          <a:effectLst/>
                        </a:rPr>
                        <a:t>Sub Criteria</a:t>
                      </a:r>
                      <a:endParaRPr lang="en-IN" sz="1100" b="0" i="0" u="none" strike="noStrike" dirty="0">
                        <a:solidFill>
                          <a:schemeClr val="bg1"/>
                        </a:solidFill>
                        <a:effectLst/>
                        <a:latin typeface="Calibri" panose="020F0502020204030204" pitchFamily="34" charset="0"/>
                      </a:endParaRPr>
                    </a:p>
                  </a:txBody>
                  <a:tcPr marL="9525" marR="9525" marT="9525" marB="0" anchor="ctr">
                    <a:solidFill>
                      <a:schemeClr val="tx1"/>
                    </a:solidFill>
                  </a:tcPr>
                </a:tc>
                <a:tc>
                  <a:txBody>
                    <a:bodyPr/>
                    <a:lstStyle/>
                    <a:p>
                      <a:pPr algn="ctr" fontAlgn="ctr"/>
                      <a:r>
                        <a:rPr lang="en-IN" sz="1100" u="none" strike="noStrike" dirty="0">
                          <a:solidFill>
                            <a:schemeClr val="bg1"/>
                          </a:solidFill>
                          <a:effectLst/>
                        </a:rPr>
                        <a:t>Qj</a:t>
                      </a:r>
                      <a:endParaRPr lang="en-IN" sz="1100" b="0" i="0" u="none" strike="noStrike" dirty="0">
                        <a:solidFill>
                          <a:schemeClr val="bg1"/>
                        </a:solidFill>
                        <a:effectLst/>
                        <a:latin typeface="Calibri" panose="020F0502020204030204" pitchFamily="34" charset="0"/>
                      </a:endParaRPr>
                    </a:p>
                  </a:txBody>
                  <a:tcPr marL="9525" marR="9525" marT="9525" marB="0" anchor="ctr">
                    <a:solidFill>
                      <a:schemeClr val="tx1"/>
                    </a:solidFill>
                  </a:tcPr>
                </a:tc>
                <a:tc>
                  <a:txBody>
                    <a:bodyPr/>
                    <a:lstStyle/>
                    <a:p>
                      <a:pPr algn="ctr" fontAlgn="ctr"/>
                      <a:r>
                        <a:rPr lang="en-IN" sz="1100" u="none" strike="noStrike" dirty="0">
                          <a:solidFill>
                            <a:schemeClr val="bg1"/>
                          </a:solidFill>
                          <a:effectLst/>
                        </a:rPr>
                        <a:t>RANK</a:t>
                      </a:r>
                      <a:endParaRPr lang="en-IN" sz="1100" b="0" i="0" u="none" strike="noStrike" dirty="0">
                        <a:solidFill>
                          <a:schemeClr val="bg1"/>
                        </a:solidFill>
                        <a:effectLst/>
                        <a:latin typeface="Calibri" panose="020F0502020204030204" pitchFamily="34" charset="0"/>
                      </a:endParaRPr>
                    </a:p>
                  </a:txBody>
                  <a:tcPr marL="9525" marR="9525" marT="9525" marB="0" anchor="ctr">
                    <a:solidFill>
                      <a:schemeClr val="tx1"/>
                    </a:solidFill>
                  </a:tcPr>
                </a:tc>
              </a:tr>
              <a:tr h="231878">
                <a:tc>
                  <a:txBody>
                    <a:bodyPr/>
                    <a:lstStyle/>
                    <a:p>
                      <a:pPr algn="ctr" fontAlgn="ctr"/>
                      <a:r>
                        <a:rPr lang="en-IN" sz="1100" u="none" strike="noStrike" dirty="0">
                          <a:effectLst/>
                        </a:rPr>
                        <a:t>CONTENT</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ctr"/>
                      <a:r>
                        <a:rPr lang="en-IN" sz="1000" u="none" strike="noStrike" dirty="0">
                          <a:effectLst/>
                        </a:rPr>
                        <a:t>Relevant</a:t>
                      </a:r>
                      <a:endParaRPr lang="en-IN" sz="1000" b="0" i="0" u="none" strike="noStrike" dirty="0">
                        <a:solidFill>
                          <a:srgbClr val="000000"/>
                        </a:solidFill>
                        <a:effectLst/>
                        <a:latin typeface="Arial" panose="020B0604020202020204" pitchFamily="34" charset="0"/>
                      </a:endParaRPr>
                    </a:p>
                  </a:txBody>
                  <a:tcPr marL="9525" marR="9525" marT="9525" marB="0" anchor="ctr">
                    <a:solidFill>
                      <a:schemeClr val="bg2">
                        <a:lumMod val="90000"/>
                      </a:schemeClr>
                    </a:solidFill>
                  </a:tcPr>
                </a:tc>
                <a:tc>
                  <a:txBody>
                    <a:bodyPr/>
                    <a:lstStyle/>
                    <a:p>
                      <a:pPr algn="ctr" fontAlgn="ctr"/>
                      <a:r>
                        <a:rPr lang="en-IN" sz="1100" u="none" strike="noStrike" dirty="0">
                          <a:effectLst/>
                        </a:rPr>
                        <a:t>0.0000</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accent6">
                        <a:lumMod val="40000"/>
                        <a:lumOff val="60000"/>
                      </a:schemeClr>
                    </a:solidFill>
                  </a:tcPr>
                </a:tc>
                <a:tc>
                  <a:txBody>
                    <a:bodyPr/>
                    <a:lstStyle/>
                    <a:p>
                      <a:pPr algn="ctr" fontAlgn="ctr"/>
                      <a:r>
                        <a:rPr lang="en-IN" sz="1100" u="none" strike="noStrike" dirty="0">
                          <a:effectLst/>
                        </a:rPr>
                        <a:t>1</a:t>
                      </a:r>
                      <a:endParaRPr lang="en-IN" sz="1100" b="1"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r>
              <a:tr h="231878">
                <a:tc>
                  <a:txBody>
                    <a:bodyPr/>
                    <a:lstStyle/>
                    <a:p>
                      <a:pPr algn="ctr" fontAlgn="ctr"/>
                      <a:r>
                        <a:rPr lang="en-IN" sz="1100" u="none" strike="noStrike" dirty="0">
                          <a:effectLst/>
                        </a:rPr>
                        <a:t>CONTENT</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ctr"/>
                      <a:r>
                        <a:rPr lang="en-IN" sz="1000" u="none" strike="noStrike" dirty="0" smtClean="0">
                          <a:effectLst/>
                        </a:rPr>
                        <a:t>Reliability </a:t>
                      </a:r>
                      <a:r>
                        <a:rPr lang="en-IN" sz="1000" u="none" strike="noStrike" dirty="0">
                          <a:effectLst/>
                        </a:rPr>
                        <a:t>of Content</a:t>
                      </a:r>
                      <a:endParaRPr lang="en-IN" sz="1000" b="0" i="0" u="none" strike="noStrike" dirty="0">
                        <a:solidFill>
                          <a:srgbClr val="000000"/>
                        </a:solidFill>
                        <a:effectLst/>
                        <a:latin typeface="Arial" panose="020B0604020202020204" pitchFamily="34" charset="0"/>
                      </a:endParaRPr>
                    </a:p>
                  </a:txBody>
                  <a:tcPr marL="9525" marR="9525" marT="9525" marB="0" anchor="ctr">
                    <a:solidFill>
                      <a:schemeClr val="bg2">
                        <a:lumMod val="90000"/>
                      </a:schemeClr>
                    </a:solidFill>
                  </a:tcPr>
                </a:tc>
                <a:tc>
                  <a:txBody>
                    <a:bodyPr/>
                    <a:lstStyle/>
                    <a:p>
                      <a:pPr algn="ctr" fontAlgn="ctr"/>
                      <a:r>
                        <a:rPr lang="en-IN" sz="1100" u="none" strike="noStrike" dirty="0">
                          <a:effectLst/>
                        </a:rPr>
                        <a:t>0.3321</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accent6">
                        <a:lumMod val="40000"/>
                        <a:lumOff val="60000"/>
                      </a:schemeClr>
                    </a:solidFill>
                  </a:tcPr>
                </a:tc>
                <a:tc>
                  <a:txBody>
                    <a:bodyPr/>
                    <a:lstStyle/>
                    <a:p>
                      <a:pPr algn="ctr" fontAlgn="ctr"/>
                      <a:r>
                        <a:rPr lang="en-IN" sz="1100" u="none" strike="noStrike" dirty="0">
                          <a:effectLst/>
                        </a:rPr>
                        <a:t>2</a:t>
                      </a:r>
                      <a:endParaRPr lang="en-IN" sz="1100" b="1"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r>
              <a:tr h="243472">
                <a:tc>
                  <a:txBody>
                    <a:bodyPr/>
                    <a:lstStyle/>
                    <a:p>
                      <a:pPr algn="ctr" fontAlgn="ctr"/>
                      <a:r>
                        <a:rPr lang="en-IN" sz="1100" u="none" strike="noStrike" dirty="0">
                          <a:effectLst/>
                        </a:rPr>
                        <a:t>CONTENT</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ctr"/>
                      <a:r>
                        <a:rPr lang="en-IN" sz="1000" u="none" strike="noStrike" dirty="0">
                          <a:effectLst/>
                        </a:rPr>
                        <a:t>Timely</a:t>
                      </a:r>
                      <a:endParaRPr lang="en-IN" sz="1000" b="0" i="0" u="none" strike="noStrike" dirty="0">
                        <a:solidFill>
                          <a:srgbClr val="000000"/>
                        </a:solidFill>
                        <a:effectLst/>
                        <a:latin typeface="Arial" panose="020B0604020202020204" pitchFamily="34" charset="0"/>
                      </a:endParaRPr>
                    </a:p>
                  </a:txBody>
                  <a:tcPr marL="9525" marR="9525" marT="9525" marB="0" anchor="ctr">
                    <a:solidFill>
                      <a:schemeClr val="bg2">
                        <a:lumMod val="90000"/>
                      </a:schemeClr>
                    </a:solidFill>
                  </a:tcPr>
                </a:tc>
                <a:tc>
                  <a:txBody>
                    <a:bodyPr/>
                    <a:lstStyle/>
                    <a:p>
                      <a:pPr algn="ctr" fontAlgn="ctr"/>
                      <a:r>
                        <a:rPr lang="en-IN" sz="1100" u="none" strike="noStrike" dirty="0">
                          <a:effectLst/>
                        </a:rPr>
                        <a:t>0.3647</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accent6">
                        <a:lumMod val="40000"/>
                        <a:lumOff val="60000"/>
                      </a:schemeClr>
                    </a:solidFill>
                  </a:tcPr>
                </a:tc>
                <a:tc>
                  <a:txBody>
                    <a:bodyPr/>
                    <a:lstStyle/>
                    <a:p>
                      <a:pPr algn="ctr" fontAlgn="ctr"/>
                      <a:r>
                        <a:rPr lang="en-IN" sz="1100" u="none" strike="noStrike" dirty="0">
                          <a:effectLst/>
                        </a:rPr>
                        <a:t>3</a:t>
                      </a:r>
                      <a:endParaRPr lang="en-IN" sz="1100" b="1"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r>
              <a:tr h="231878">
                <a:tc>
                  <a:txBody>
                    <a:bodyPr/>
                    <a:lstStyle/>
                    <a:p>
                      <a:pPr algn="ctr" fontAlgn="ctr"/>
                      <a:r>
                        <a:rPr lang="en-IN" sz="1100" u="none" strike="noStrike" dirty="0">
                          <a:effectLst/>
                        </a:rPr>
                        <a:t>USABILITY</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tc>
                  <a:txBody>
                    <a:bodyPr/>
                    <a:lstStyle/>
                    <a:p>
                      <a:pPr algn="ctr" fontAlgn="ctr"/>
                      <a:r>
                        <a:rPr lang="en-IN" sz="1000" u="none" strike="noStrike" dirty="0">
                          <a:effectLst/>
                        </a:rPr>
                        <a:t>Reliability</a:t>
                      </a:r>
                      <a:endParaRPr lang="en-IN" sz="1000" b="0" i="0" u="none" strike="noStrike" dirty="0">
                        <a:solidFill>
                          <a:srgbClr val="000000"/>
                        </a:solidFill>
                        <a:effectLst/>
                        <a:latin typeface="Arial" panose="020B0604020202020204" pitchFamily="34" charset="0"/>
                      </a:endParaRPr>
                    </a:p>
                  </a:txBody>
                  <a:tcPr marL="9525" marR="9525" marT="9525" marB="0" anchor="ctr">
                    <a:solidFill>
                      <a:schemeClr val="bg2">
                        <a:lumMod val="90000"/>
                      </a:schemeClr>
                    </a:solidFill>
                  </a:tcPr>
                </a:tc>
                <a:tc>
                  <a:txBody>
                    <a:bodyPr/>
                    <a:lstStyle/>
                    <a:p>
                      <a:pPr algn="ctr" fontAlgn="ctr"/>
                      <a:r>
                        <a:rPr lang="en-IN" sz="1100" u="none" strike="noStrike" dirty="0">
                          <a:effectLst/>
                        </a:rPr>
                        <a:t>0.3842</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accent6">
                        <a:lumMod val="40000"/>
                        <a:lumOff val="60000"/>
                      </a:schemeClr>
                    </a:solidFill>
                  </a:tcPr>
                </a:tc>
                <a:tc>
                  <a:txBody>
                    <a:bodyPr/>
                    <a:lstStyle/>
                    <a:p>
                      <a:pPr algn="ctr" fontAlgn="ctr"/>
                      <a:r>
                        <a:rPr lang="en-IN" sz="1100" u="none" strike="noStrike" dirty="0">
                          <a:effectLst/>
                        </a:rPr>
                        <a:t>4</a:t>
                      </a:r>
                      <a:endParaRPr lang="en-IN" sz="1100" b="1"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r>
              <a:tr h="231878">
                <a:tc>
                  <a:txBody>
                    <a:bodyPr/>
                    <a:lstStyle/>
                    <a:p>
                      <a:pPr algn="ctr" fontAlgn="ctr"/>
                      <a:r>
                        <a:rPr lang="en-IN" sz="1100" u="none" strike="noStrike" dirty="0">
                          <a:effectLst/>
                        </a:rPr>
                        <a:t>CONTENT</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accent1">
                        <a:lumMod val="40000"/>
                        <a:lumOff val="60000"/>
                      </a:schemeClr>
                    </a:solidFill>
                  </a:tcPr>
                </a:tc>
                <a:tc>
                  <a:txBody>
                    <a:bodyPr/>
                    <a:lstStyle/>
                    <a:p>
                      <a:pPr algn="ctr" fontAlgn="ctr"/>
                      <a:r>
                        <a:rPr lang="en-IN" sz="1000" u="none" strike="noStrike" dirty="0">
                          <a:effectLst/>
                        </a:rPr>
                        <a:t>Accuracy</a:t>
                      </a:r>
                      <a:endParaRPr lang="en-IN" sz="1000" b="0" i="0" u="none" strike="noStrike" dirty="0">
                        <a:solidFill>
                          <a:srgbClr val="000000"/>
                        </a:solidFill>
                        <a:effectLst/>
                        <a:latin typeface="Arial" panose="020B0604020202020204" pitchFamily="34" charset="0"/>
                      </a:endParaRPr>
                    </a:p>
                  </a:txBody>
                  <a:tcPr marL="9525" marR="9525" marT="9525" marB="0" anchor="ctr">
                    <a:solidFill>
                      <a:schemeClr val="bg2">
                        <a:lumMod val="90000"/>
                      </a:schemeClr>
                    </a:solidFill>
                  </a:tcPr>
                </a:tc>
                <a:tc>
                  <a:txBody>
                    <a:bodyPr/>
                    <a:lstStyle/>
                    <a:p>
                      <a:pPr algn="ctr" fontAlgn="ctr"/>
                      <a:r>
                        <a:rPr lang="en-IN" sz="1100" u="none" strike="noStrike" dirty="0">
                          <a:effectLst/>
                        </a:rPr>
                        <a:t>0.6096</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accent6">
                        <a:lumMod val="40000"/>
                        <a:lumOff val="60000"/>
                      </a:schemeClr>
                    </a:solidFill>
                  </a:tcPr>
                </a:tc>
                <a:tc>
                  <a:txBody>
                    <a:bodyPr/>
                    <a:lstStyle/>
                    <a:p>
                      <a:pPr algn="ctr" fontAlgn="ctr"/>
                      <a:r>
                        <a:rPr lang="en-IN" sz="1100" u="none" strike="noStrike" dirty="0">
                          <a:effectLst/>
                        </a:rPr>
                        <a:t>5</a:t>
                      </a:r>
                      <a:endParaRPr lang="en-IN" sz="1100" b="1"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r>
              <a:tr h="231878">
                <a:tc>
                  <a:txBody>
                    <a:bodyPr/>
                    <a:lstStyle/>
                    <a:p>
                      <a:pPr algn="ctr" fontAlgn="ctr"/>
                      <a:r>
                        <a:rPr lang="en-IN" sz="1100" u="none" strike="noStrike" dirty="0">
                          <a:effectLst/>
                        </a:rPr>
                        <a:t>DESIGN</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accent2">
                        <a:lumMod val="60000"/>
                        <a:lumOff val="40000"/>
                      </a:schemeClr>
                    </a:solidFill>
                  </a:tcPr>
                </a:tc>
                <a:tc>
                  <a:txBody>
                    <a:bodyPr/>
                    <a:lstStyle/>
                    <a:p>
                      <a:pPr algn="ctr" fontAlgn="ctr"/>
                      <a:r>
                        <a:rPr lang="en-IN" sz="1000" u="none" strike="noStrike" dirty="0">
                          <a:effectLst/>
                        </a:rPr>
                        <a:t>Appropriateness</a:t>
                      </a:r>
                      <a:endParaRPr lang="en-IN" sz="1000" b="0" i="0" u="none" strike="noStrike" dirty="0">
                        <a:solidFill>
                          <a:srgbClr val="000000"/>
                        </a:solidFill>
                        <a:effectLst/>
                        <a:latin typeface="Arial" panose="020B0604020202020204" pitchFamily="34" charset="0"/>
                      </a:endParaRPr>
                    </a:p>
                  </a:txBody>
                  <a:tcPr marL="9525" marR="9525" marT="9525" marB="0" anchor="ctr">
                    <a:solidFill>
                      <a:schemeClr val="bg2">
                        <a:lumMod val="90000"/>
                      </a:schemeClr>
                    </a:solidFill>
                  </a:tcPr>
                </a:tc>
                <a:tc>
                  <a:txBody>
                    <a:bodyPr/>
                    <a:lstStyle/>
                    <a:p>
                      <a:pPr algn="ctr" fontAlgn="ctr"/>
                      <a:r>
                        <a:rPr lang="en-IN" sz="1100" u="none" strike="noStrike" dirty="0">
                          <a:effectLst/>
                        </a:rPr>
                        <a:t>0.7166</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accent6">
                        <a:lumMod val="40000"/>
                        <a:lumOff val="60000"/>
                      </a:schemeClr>
                    </a:solidFill>
                  </a:tcPr>
                </a:tc>
                <a:tc>
                  <a:txBody>
                    <a:bodyPr/>
                    <a:lstStyle/>
                    <a:p>
                      <a:pPr algn="ctr" fontAlgn="ctr"/>
                      <a:r>
                        <a:rPr lang="en-IN" sz="1100" u="none" strike="noStrike" dirty="0">
                          <a:effectLst/>
                        </a:rPr>
                        <a:t>6</a:t>
                      </a:r>
                      <a:endParaRPr lang="en-IN" sz="1100" b="1"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r>
              <a:tr h="231878">
                <a:tc>
                  <a:txBody>
                    <a:bodyPr/>
                    <a:lstStyle/>
                    <a:p>
                      <a:pPr algn="ctr" fontAlgn="ctr"/>
                      <a:r>
                        <a:rPr lang="en-IN" sz="1100" u="none" strike="noStrike" dirty="0">
                          <a:effectLst/>
                        </a:rPr>
                        <a:t>USABILITY</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tc>
                  <a:txBody>
                    <a:bodyPr/>
                    <a:lstStyle/>
                    <a:p>
                      <a:pPr algn="ctr" fontAlgn="ctr"/>
                      <a:r>
                        <a:rPr lang="en-IN" sz="1000" u="none" strike="noStrike" dirty="0">
                          <a:effectLst/>
                        </a:rPr>
                        <a:t>User Friendly</a:t>
                      </a:r>
                      <a:endParaRPr lang="en-IN" sz="1000" b="0" i="0" u="none" strike="noStrike" dirty="0">
                        <a:solidFill>
                          <a:srgbClr val="000000"/>
                        </a:solidFill>
                        <a:effectLst/>
                        <a:latin typeface="Arial" panose="020B0604020202020204" pitchFamily="34" charset="0"/>
                      </a:endParaRPr>
                    </a:p>
                  </a:txBody>
                  <a:tcPr marL="9525" marR="9525" marT="9525" marB="0" anchor="ctr">
                    <a:solidFill>
                      <a:schemeClr val="bg2">
                        <a:lumMod val="90000"/>
                      </a:schemeClr>
                    </a:solidFill>
                  </a:tcPr>
                </a:tc>
                <a:tc>
                  <a:txBody>
                    <a:bodyPr/>
                    <a:lstStyle/>
                    <a:p>
                      <a:pPr algn="ctr" fontAlgn="ctr"/>
                      <a:r>
                        <a:rPr lang="en-IN" sz="1100" u="none" strike="noStrike" dirty="0">
                          <a:effectLst/>
                        </a:rPr>
                        <a:t>0.7857</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accent6">
                        <a:lumMod val="40000"/>
                        <a:lumOff val="60000"/>
                      </a:schemeClr>
                    </a:solidFill>
                  </a:tcPr>
                </a:tc>
                <a:tc>
                  <a:txBody>
                    <a:bodyPr/>
                    <a:lstStyle/>
                    <a:p>
                      <a:pPr algn="ctr" fontAlgn="ctr"/>
                      <a:r>
                        <a:rPr lang="en-IN" sz="1100" u="none" strike="noStrike" dirty="0">
                          <a:effectLst/>
                        </a:rPr>
                        <a:t>7</a:t>
                      </a:r>
                      <a:endParaRPr lang="en-IN" sz="1100" b="1"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r>
              <a:tr h="231878">
                <a:tc>
                  <a:txBody>
                    <a:bodyPr/>
                    <a:lstStyle/>
                    <a:p>
                      <a:pPr algn="ctr" fontAlgn="ctr"/>
                      <a:r>
                        <a:rPr lang="en-IN" sz="1100" u="none" strike="noStrike" dirty="0">
                          <a:effectLst/>
                        </a:rPr>
                        <a:t>USABILITY</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tc>
                  <a:txBody>
                    <a:bodyPr/>
                    <a:lstStyle/>
                    <a:p>
                      <a:pPr algn="ctr" fontAlgn="ctr"/>
                      <a:r>
                        <a:rPr lang="en-IN" sz="1000" u="none" strike="noStrike" dirty="0">
                          <a:effectLst/>
                        </a:rPr>
                        <a:t>Interactive Features</a:t>
                      </a:r>
                      <a:endParaRPr lang="en-IN" sz="1000" b="0" i="0" u="none" strike="noStrike" dirty="0">
                        <a:solidFill>
                          <a:srgbClr val="000000"/>
                        </a:solidFill>
                        <a:effectLst/>
                        <a:latin typeface="Arial" panose="020B0604020202020204" pitchFamily="34" charset="0"/>
                      </a:endParaRPr>
                    </a:p>
                  </a:txBody>
                  <a:tcPr marL="9525" marR="9525" marT="9525" marB="0" anchor="ctr">
                    <a:solidFill>
                      <a:schemeClr val="bg2">
                        <a:lumMod val="90000"/>
                      </a:schemeClr>
                    </a:solidFill>
                  </a:tcPr>
                </a:tc>
                <a:tc>
                  <a:txBody>
                    <a:bodyPr/>
                    <a:lstStyle/>
                    <a:p>
                      <a:pPr algn="ctr" fontAlgn="ctr"/>
                      <a:r>
                        <a:rPr lang="en-IN" sz="1100" u="none" strike="noStrike" dirty="0">
                          <a:effectLst/>
                        </a:rPr>
                        <a:t>0.8972</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accent6">
                        <a:lumMod val="40000"/>
                        <a:lumOff val="60000"/>
                      </a:schemeClr>
                    </a:solidFill>
                  </a:tcPr>
                </a:tc>
                <a:tc>
                  <a:txBody>
                    <a:bodyPr/>
                    <a:lstStyle/>
                    <a:p>
                      <a:pPr algn="ctr" fontAlgn="ctr"/>
                      <a:r>
                        <a:rPr lang="en-IN" sz="1100" u="none" strike="noStrike" dirty="0">
                          <a:effectLst/>
                        </a:rPr>
                        <a:t>8</a:t>
                      </a:r>
                      <a:endParaRPr lang="en-IN" sz="1100" b="1"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r>
            </a:tbl>
          </a:graphicData>
        </a:graphic>
      </p:graphicFrame>
      <p:sp>
        <p:nvSpPr>
          <p:cNvPr id="4" name="Rectangle 3"/>
          <p:cNvSpPr/>
          <p:nvPr/>
        </p:nvSpPr>
        <p:spPr>
          <a:xfrm>
            <a:off x="721664" y="6006361"/>
            <a:ext cx="3581397" cy="400110"/>
          </a:xfrm>
          <a:prstGeom prst="rect">
            <a:avLst/>
          </a:prstGeom>
          <a:solidFill>
            <a:schemeClr val="accent2">
              <a:lumMod val="50000"/>
            </a:schemeClr>
          </a:solidFill>
        </p:spPr>
        <p:txBody>
          <a:bodyPr wrap="square">
            <a:spAutoFit/>
          </a:bodyPr>
          <a:lstStyle/>
          <a:p>
            <a:r>
              <a:rPr lang="en-IN" sz="1000" dirty="0">
                <a:solidFill>
                  <a:schemeClr val="bg1"/>
                </a:solidFill>
              </a:rPr>
              <a:t>Priority Order of Main Criteria using AHP-VIKOR Method is:</a:t>
            </a:r>
            <a:br>
              <a:rPr lang="en-IN" sz="1000" dirty="0">
                <a:solidFill>
                  <a:schemeClr val="bg1"/>
                </a:solidFill>
              </a:rPr>
            </a:br>
            <a:r>
              <a:rPr lang="en-IN" sz="1000" b="1" dirty="0" smtClean="0">
                <a:solidFill>
                  <a:schemeClr val="bg1"/>
                </a:solidFill>
              </a:rPr>
              <a:t>CONTENT </a:t>
            </a:r>
            <a:r>
              <a:rPr lang="en-IN" sz="1000" b="1" dirty="0">
                <a:solidFill>
                  <a:schemeClr val="bg1"/>
                </a:solidFill>
              </a:rPr>
              <a:t>&gt; </a:t>
            </a:r>
            <a:r>
              <a:rPr lang="en-IN" sz="1000" b="1" dirty="0" smtClean="0">
                <a:solidFill>
                  <a:schemeClr val="bg1"/>
                </a:solidFill>
              </a:rPr>
              <a:t>USABILITY </a:t>
            </a:r>
            <a:r>
              <a:rPr lang="en-IN" sz="1000" b="1" dirty="0">
                <a:solidFill>
                  <a:schemeClr val="bg1"/>
                </a:solidFill>
              </a:rPr>
              <a:t>&gt; DESIGN</a:t>
            </a:r>
          </a:p>
        </p:txBody>
      </p:sp>
      <p:sp>
        <p:nvSpPr>
          <p:cNvPr id="5" name="Rectangle 4"/>
          <p:cNvSpPr/>
          <p:nvPr/>
        </p:nvSpPr>
        <p:spPr>
          <a:xfrm>
            <a:off x="640987" y="4559471"/>
            <a:ext cx="4226848" cy="954107"/>
          </a:xfrm>
          <a:prstGeom prst="rect">
            <a:avLst/>
          </a:prstGeom>
        </p:spPr>
        <p:txBody>
          <a:bodyPr wrap="square">
            <a:spAutoFit/>
          </a:bodyPr>
          <a:lstStyle/>
          <a:p>
            <a:r>
              <a:rPr lang="en-IN" sz="1400" dirty="0">
                <a:solidFill>
                  <a:schemeClr val="accent2">
                    <a:lumMod val="75000"/>
                  </a:schemeClr>
                </a:solidFill>
              </a:rPr>
              <a:t>Content</a:t>
            </a:r>
            <a:r>
              <a:rPr lang="en-IN" sz="1400" dirty="0"/>
              <a:t> is </a:t>
            </a:r>
            <a:r>
              <a:rPr lang="en-IN" sz="1400" dirty="0">
                <a:solidFill>
                  <a:schemeClr val="accent1">
                    <a:lumMod val="50000"/>
                  </a:schemeClr>
                </a:solidFill>
              </a:rPr>
              <a:t>Rank 1</a:t>
            </a:r>
            <a:r>
              <a:rPr lang="en-IN" sz="1400" dirty="0"/>
              <a:t>, </a:t>
            </a:r>
            <a:r>
              <a:rPr lang="en-IN" sz="1400" dirty="0">
                <a:solidFill>
                  <a:schemeClr val="accent2">
                    <a:lumMod val="75000"/>
                  </a:schemeClr>
                </a:solidFill>
              </a:rPr>
              <a:t>Usability</a:t>
            </a:r>
            <a:r>
              <a:rPr lang="en-IN" sz="1400" dirty="0"/>
              <a:t> is </a:t>
            </a:r>
            <a:r>
              <a:rPr lang="en-IN" sz="1400" dirty="0">
                <a:solidFill>
                  <a:schemeClr val="accent1">
                    <a:lumMod val="50000"/>
                  </a:schemeClr>
                </a:solidFill>
              </a:rPr>
              <a:t>Rank 2</a:t>
            </a:r>
            <a:r>
              <a:rPr lang="en-IN" sz="1400" dirty="0"/>
              <a:t> and Last </a:t>
            </a:r>
            <a:endParaRPr lang="en-IN" sz="1400" dirty="0" smtClean="0"/>
          </a:p>
          <a:p>
            <a:r>
              <a:rPr lang="en-IN" sz="1400" dirty="0" smtClean="0"/>
              <a:t>one </a:t>
            </a:r>
            <a:r>
              <a:rPr lang="en-IN" sz="1400" dirty="0"/>
              <a:t>is </a:t>
            </a:r>
            <a:r>
              <a:rPr lang="en-IN" sz="1400" dirty="0">
                <a:solidFill>
                  <a:schemeClr val="accent2">
                    <a:lumMod val="75000"/>
                  </a:schemeClr>
                </a:solidFill>
              </a:rPr>
              <a:t>Design</a:t>
            </a:r>
            <a:r>
              <a:rPr lang="en-IN" sz="1400" dirty="0"/>
              <a:t>. </a:t>
            </a:r>
            <a:r>
              <a:rPr lang="en-IN" sz="1400" dirty="0" smtClean="0"/>
              <a:t>Other main </a:t>
            </a:r>
            <a:r>
              <a:rPr lang="en-IN" sz="1400" dirty="0"/>
              <a:t>Criteria </a:t>
            </a:r>
            <a:r>
              <a:rPr lang="en-IN" sz="1400" dirty="0">
                <a:solidFill>
                  <a:srgbClr val="FF0000"/>
                </a:solidFill>
              </a:rPr>
              <a:t>Organization </a:t>
            </a:r>
            <a:endParaRPr lang="en-IN" sz="1400" dirty="0" smtClean="0">
              <a:solidFill>
                <a:srgbClr val="FF0000"/>
              </a:solidFill>
            </a:endParaRPr>
          </a:p>
          <a:p>
            <a:r>
              <a:rPr lang="en-IN" sz="1400" dirty="0" smtClean="0"/>
              <a:t>was </a:t>
            </a:r>
            <a:r>
              <a:rPr lang="en-IN" sz="1400" dirty="0"/>
              <a:t>discarded as main criteria as none of the </a:t>
            </a:r>
            <a:endParaRPr lang="en-IN" sz="1400" dirty="0" smtClean="0"/>
          </a:p>
          <a:p>
            <a:r>
              <a:rPr lang="en-IN" sz="1400" dirty="0" smtClean="0"/>
              <a:t>sub-criteria </a:t>
            </a:r>
            <a:r>
              <a:rPr lang="en-IN" sz="1400" dirty="0"/>
              <a:t>was able to surpass the average mean</a:t>
            </a:r>
          </a:p>
        </p:txBody>
      </p:sp>
    </p:spTree>
    <p:extLst>
      <p:ext uri="{BB962C8B-B14F-4D97-AF65-F5344CB8AC3E}">
        <p14:creationId xmlns:p14="http://schemas.microsoft.com/office/powerpoint/2010/main" val="10519897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165413"/>
          </a:xfrm>
        </p:spPr>
        <p:txBody>
          <a:bodyPr>
            <a:normAutofit/>
          </a:bodyPr>
          <a:lstStyle/>
          <a:p>
            <a:r>
              <a:rPr lang="en-IN" dirty="0">
                <a:solidFill>
                  <a:schemeClr val="accent1">
                    <a:lumMod val="50000"/>
                  </a:schemeClr>
                </a:solidFill>
              </a:rPr>
              <a:t>Comparative Analysis</a:t>
            </a:r>
          </a:p>
        </p:txBody>
      </p:sp>
      <p:sp>
        <p:nvSpPr>
          <p:cNvPr id="3" name="Content Placeholder 2"/>
          <p:cNvSpPr>
            <a:spLocks noGrp="1"/>
          </p:cNvSpPr>
          <p:nvPr>
            <p:ph idx="1"/>
          </p:nvPr>
        </p:nvSpPr>
        <p:spPr>
          <a:xfrm>
            <a:off x="677334" y="1775013"/>
            <a:ext cx="8596668" cy="4266350"/>
          </a:xfrm>
        </p:spPr>
        <p:txBody>
          <a:bodyPr>
            <a:normAutofit/>
          </a:bodyPr>
          <a:lstStyle/>
          <a:p>
            <a:r>
              <a:rPr lang="en-IN" sz="1400" dirty="0"/>
              <a:t>The overall percentage of efficiency is </a:t>
            </a:r>
            <a:r>
              <a:rPr lang="en-IN" sz="1400" b="1" dirty="0"/>
              <a:t>3.884%</a:t>
            </a:r>
            <a:r>
              <a:rPr lang="en-IN" sz="1400" dirty="0"/>
              <a:t> using the </a:t>
            </a:r>
            <a:r>
              <a:rPr lang="en-IN" sz="1400" b="1" dirty="0" smtClean="0"/>
              <a:t>AHP. </a:t>
            </a:r>
            <a:r>
              <a:rPr lang="en-IN" sz="1400" dirty="0" smtClean="0"/>
              <a:t>The comparison done between obtained and ideal condition.</a:t>
            </a:r>
            <a:r>
              <a:rPr lang="en-IN" sz="1400" b="1" dirty="0" smtClean="0"/>
              <a:t> </a:t>
            </a:r>
            <a:endParaRPr lang="en-IN" sz="1400" b="1" dirty="0"/>
          </a:p>
        </p:txBody>
      </p:sp>
      <p:graphicFrame>
        <p:nvGraphicFramePr>
          <p:cNvPr id="4" name="Chart 3"/>
          <p:cNvGraphicFramePr>
            <a:graphicFrameLocks/>
          </p:cNvGraphicFramePr>
          <p:nvPr>
            <p:extLst>
              <p:ext uri="{D42A27DB-BD31-4B8C-83A1-F6EECF244321}">
                <p14:modId xmlns:p14="http://schemas.microsoft.com/office/powerpoint/2010/main" val="1397533341"/>
              </p:ext>
            </p:extLst>
          </p:nvPr>
        </p:nvGraphicFramePr>
        <p:xfrm>
          <a:off x="4101353" y="2480132"/>
          <a:ext cx="5172648" cy="39744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36069448"/>
              </p:ext>
            </p:extLst>
          </p:nvPr>
        </p:nvGraphicFramePr>
        <p:xfrm>
          <a:off x="779930" y="2863943"/>
          <a:ext cx="3281082" cy="2299728"/>
        </p:xfrm>
        <a:graphic>
          <a:graphicData uri="http://schemas.openxmlformats.org/drawingml/2006/table">
            <a:tbl>
              <a:tblPr>
                <a:tableStyleId>{5C22544A-7EE6-4342-B048-85BDC9FD1C3A}</a:tableStyleId>
              </a:tblPr>
              <a:tblGrid>
                <a:gridCol w="1398494"/>
                <a:gridCol w="515901"/>
                <a:gridCol w="655787"/>
                <a:gridCol w="710900"/>
              </a:tblGrid>
              <a:tr h="451143">
                <a:tc>
                  <a:txBody>
                    <a:bodyPr/>
                    <a:lstStyle/>
                    <a:p>
                      <a:pPr algn="ctr" fontAlgn="ctr"/>
                      <a:r>
                        <a:rPr lang="en-IN" sz="1100" u="none" strike="noStrike" dirty="0" smtClean="0">
                          <a:solidFill>
                            <a:schemeClr val="bg1"/>
                          </a:solidFill>
                          <a:effectLst/>
                        </a:rPr>
                        <a:t>Sub criteria</a:t>
                      </a:r>
                      <a:endParaRPr lang="en-IN" sz="1100" b="0" i="0" u="none" strike="noStrike" dirty="0">
                        <a:solidFill>
                          <a:schemeClr val="bg1"/>
                        </a:solidFill>
                        <a:effectLst/>
                        <a:latin typeface="Calibri" panose="020F0502020204030204" pitchFamily="34" charset="0"/>
                      </a:endParaRPr>
                    </a:p>
                  </a:txBody>
                  <a:tcPr marL="9525" marR="9525" marT="9525" marB="0" anchor="ctr">
                    <a:solidFill>
                      <a:schemeClr val="accent2">
                        <a:lumMod val="50000"/>
                      </a:schemeClr>
                    </a:solidFill>
                  </a:tcPr>
                </a:tc>
                <a:tc>
                  <a:txBody>
                    <a:bodyPr/>
                    <a:lstStyle/>
                    <a:p>
                      <a:pPr algn="ctr" fontAlgn="ctr"/>
                      <a:r>
                        <a:rPr lang="en-IN" sz="1100" u="none" strike="noStrike">
                          <a:solidFill>
                            <a:schemeClr val="bg1"/>
                          </a:solidFill>
                          <a:effectLst/>
                        </a:rPr>
                        <a:t>Ideal</a:t>
                      </a:r>
                      <a:endParaRPr lang="en-IN" sz="1100" b="0" i="0" u="none" strike="noStrike">
                        <a:solidFill>
                          <a:schemeClr val="bg1"/>
                        </a:solidFill>
                        <a:effectLst/>
                        <a:latin typeface="Calibri" panose="020F0502020204030204" pitchFamily="34" charset="0"/>
                      </a:endParaRPr>
                    </a:p>
                  </a:txBody>
                  <a:tcPr marL="9525" marR="9525" marT="9525" marB="0" anchor="ctr">
                    <a:solidFill>
                      <a:schemeClr val="accent2">
                        <a:lumMod val="50000"/>
                      </a:schemeClr>
                    </a:solidFill>
                  </a:tcPr>
                </a:tc>
                <a:tc>
                  <a:txBody>
                    <a:bodyPr/>
                    <a:lstStyle/>
                    <a:p>
                      <a:pPr algn="ctr" fontAlgn="ctr"/>
                      <a:r>
                        <a:rPr lang="en-IN" sz="1100" u="none" strike="noStrike" dirty="0">
                          <a:solidFill>
                            <a:schemeClr val="bg1"/>
                          </a:solidFill>
                          <a:effectLst/>
                        </a:rPr>
                        <a:t>Obtained</a:t>
                      </a:r>
                      <a:endParaRPr lang="en-IN" sz="1100" b="0" i="0" u="none" strike="noStrike" dirty="0">
                        <a:solidFill>
                          <a:schemeClr val="bg1"/>
                        </a:solidFill>
                        <a:effectLst/>
                        <a:latin typeface="Calibri" panose="020F0502020204030204" pitchFamily="34" charset="0"/>
                      </a:endParaRPr>
                    </a:p>
                  </a:txBody>
                  <a:tcPr marL="9525" marR="9525" marT="9525" marB="0" anchor="ctr">
                    <a:solidFill>
                      <a:schemeClr val="accent2">
                        <a:lumMod val="50000"/>
                      </a:schemeClr>
                    </a:solidFill>
                  </a:tcPr>
                </a:tc>
                <a:tc>
                  <a:txBody>
                    <a:bodyPr/>
                    <a:lstStyle/>
                    <a:p>
                      <a:pPr algn="ctr" fontAlgn="ctr"/>
                      <a:r>
                        <a:rPr lang="en-IN" sz="1100" u="none" strike="noStrike" dirty="0" smtClean="0">
                          <a:solidFill>
                            <a:schemeClr val="bg1"/>
                          </a:solidFill>
                          <a:effectLst/>
                        </a:rPr>
                        <a:t>% </a:t>
                      </a:r>
                    </a:p>
                    <a:p>
                      <a:pPr algn="ctr" fontAlgn="ctr"/>
                      <a:r>
                        <a:rPr lang="en-IN" sz="1100" u="none" strike="noStrike" dirty="0" smtClean="0">
                          <a:solidFill>
                            <a:schemeClr val="bg1"/>
                          </a:solidFill>
                          <a:effectLst/>
                        </a:rPr>
                        <a:t>Variation</a:t>
                      </a:r>
                      <a:endParaRPr lang="en-IN" sz="1100" b="0" i="0" u="none" strike="noStrike" dirty="0">
                        <a:solidFill>
                          <a:schemeClr val="bg1"/>
                        </a:solidFill>
                        <a:effectLst/>
                        <a:latin typeface="Calibri" panose="020F0502020204030204" pitchFamily="34" charset="0"/>
                      </a:endParaRPr>
                    </a:p>
                  </a:txBody>
                  <a:tcPr marL="9525" marR="9525" marT="9525" marB="0" anchor="ctr">
                    <a:solidFill>
                      <a:schemeClr val="accent2">
                        <a:lumMod val="50000"/>
                      </a:schemeClr>
                    </a:solidFill>
                  </a:tcPr>
                </a:tc>
              </a:tr>
              <a:tr h="242077">
                <a:tc>
                  <a:txBody>
                    <a:bodyPr/>
                    <a:lstStyle/>
                    <a:p>
                      <a:pPr algn="ctr" fontAlgn="ctr"/>
                      <a:r>
                        <a:rPr lang="en-IN" sz="1000" u="none" strike="noStrike" dirty="0" smtClean="0">
                          <a:solidFill>
                            <a:schemeClr val="bg1"/>
                          </a:solidFill>
                          <a:effectLst/>
                        </a:rPr>
                        <a:t>Reliability </a:t>
                      </a:r>
                      <a:r>
                        <a:rPr lang="en-IN" sz="1000" u="none" strike="noStrike" dirty="0">
                          <a:solidFill>
                            <a:schemeClr val="bg1"/>
                          </a:solidFill>
                          <a:effectLst/>
                        </a:rPr>
                        <a:t>of Content</a:t>
                      </a:r>
                      <a:endParaRPr lang="en-IN" sz="1000" b="1" i="0" u="none" strike="noStrike" dirty="0">
                        <a:solidFill>
                          <a:schemeClr val="bg1"/>
                        </a:solidFill>
                        <a:effectLst/>
                        <a:latin typeface="Trebuchet MS" panose="020B0603020202020204" pitchFamily="34" charset="0"/>
                      </a:endParaRPr>
                    </a:p>
                  </a:txBody>
                  <a:tcPr marL="9525" marR="9525" marT="9525" marB="0" anchor="ctr">
                    <a:solidFill>
                      <a:schemeClr val="tx1"/>
                    </a:solidFill>
                  </a:tcPr>
                </a:tc>
                <a:tc>
                  <a:txBody>
                    <a:bodyPr/>
                    <a:lstStyle/>
                    <a:p>
                      <a:pPr algn="ctr" fontAlgn="ctr"/>
                      <a:r>
                        <a:rPr lang="en-IN" sz="1100" u="none" strike="noStrike">
                          <a:effectLst/>
                        </a:rPr>
                        <a:t>10.747</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12.877</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solidFill>
                            <a:schemeClr val="accent3">
                              <a:lumMod val="75000"/>
                            </a:schemeClr>
                          </a:solidFill>
                          <a:effectLst/>
                        </a:rPr>
                        <a:t>19.822</a:t>
                      </a:r>
                      <a:endParaRPr lang="en-IN" sz="1100" b="0" i="0" u="none" strike="noStrike" dirty="0">
                        <a:solidFill>
                          <a:schemeClr val="accent3">
                            <a:lumMod val="75000"/>
                          </a:schemeClr>
                        </a:solidFill>
                        <a:effectLst/>
                        <a:latin typeface="Calibri" panose="020F0502020204030204" pitchFamily="34" charset="0"/>
                      </a:endParaRPr>
                    </a:p>
                  </a:txBody>
                  <a:tcPr marL="9525" marR="9525" marT="9525" marB="0" anchor="ctr"/>
                </a:tc>
              </a:tr>
              <a:tr h="231073">
                <a:tc>
                  <a:txBody>
                    <a:bodyPr/>
                    <a:lstStyle/>
                    <a:p>
                      <a:pPr algn="ctr" fontAlgn="ctr"/>
                      <a:r>
                        <a:rPr lang="en-IN" sz="1000" u="none" strike="noStrike" dirty="0">
                          <a:solidFill>
                            <a:schemeClr val="bg1"/>
                          </a:solidFill>
                          <a:effectLst/>
                        </a:rPr>
                        <a:t>Relevant</a:t>
                      </a:r>
                      <a:endParaRPr lang="en-IN" sz="1000" b="1" i="0" u="none" strike="noStrike" dirty="0">
                        <a:solidFill>
                          <a:schemeClr val="bg1"/>
                        </a:solidFill>
                        <a:effectLst/>
                        <a:latin typeface="Trebuchet MS" panose="020B0603020202020204" pitchFamily="34" charset="0"/>
                      </a:endParaRPr>
                    </a:p>
                  </a:txBody>
                  <a:tcPr marL="9525" marR="9525" marT="9525" marB="0" anchor="ctr">
                    <a:solidFill>
                      <a:schemeClr val="tx1"/>
                    </a:solidFill>
                  </a:tcPr>
                </a:tc>
                <a:tc>
                  <a:txBody>
                    <a:bodyPr/>
                    <a:lstStyle/>
                    <a:p>
                      <a:pPr algn="ctr" fontAlgn="ctr"/>
                      <a:r>
                        <a:rPr lang="en-IN" sz="1100" u="none" strike="noStrike">
                          <a:effectLst/>
                        </a:rPr>
                        <a:t>10.708</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12.830</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solidFill>
                            <a:schemeClr val="accent3">
                              <a:lumMod val="75000"/>
                            </a:schemeClr>
                          </a:solidFill>
                          <a:effectLst/>
                        </a:rPr>
                        <a:t>19.822</a:t>
                      </a:r>
                      <a:endParaRPr lang="en-IN" sz="1100" b="0" i="0" u="none" strike="noStrike" dirty="0">
                        <a:solidFill>
                          <a:schemeClr val="accent3">
                            <a:lumMod val="75000"/>
                          </a:schemeClr>
                        </a:solidFill>
                        <a:effectLst/>
                        <a:latin typeface="Calibri" panose="020F0502020204030204" pitchFamily="34" charset="0"/>
                      </a:endParaRPr>
                    </a:p>
                  </a:txBody>
                  <a:tcPr marL="9525" marR="9525" marT="9525" marB="0" anchor="ctr"/>
                </a:tc>
              </a:tr>
              <a:tr h="231073">
                <a:tc>
                  <a:txBody>
                    <a:bodyPr/>
                    <a:lstStyle/>
                    <a:p>
                      <a:pPr algn="ctr" fontAlgn="ctr"/>
                      <a:r>
                        <a:rPr lang="en-IN" sz="1000" u="none" strike="noStrike" dirty="0">
                          <a:solidFill>
                            <a:schemeClr val="bg1"/>
                          </a:solidFill>
                          <a:effectLst/>
                        </a:rPr>
                        <a:t>Timely</a:t>
                      </a:r>
                      <a:endParaRPr lang="en-IN" sz="1000" b="1" i="0" u="none" strike="noStrike" dirty="0">
                        <a:solidFill>
                          <a:schemeClr val="bg1"/>
                        </a:solidFill>
                        <a:effectLst/>
                        <a:latin typeface="Trebuchet MS" panose="020B0603020202020204" pitchFamily="34" charset="0"/>
                      </a:endParaRPr>
                    </a:p>
                  </a:txBody>
                  <a:tcPr marL="9525" marR="9525" marT="9525" marB="0" anchor="ctr">
                    <a:solidFill>
                      <a:schemeClr val="tx1"/>
                    </a:solidFill>
                  </a:tcPr>
                </a:tc>
                <a:tc>
                  <a:txBody>
                    <a:bodyPr/>
                    <a:lstStyle/>
                    <a:p>
                      <a:pPr algn="ctr" fontAlgn="ctr"/>
                      <a:r>
                        <a:rPr lang="en-IN" sz="1100" u="none" strike="noStrike">
                          <a:effectLst/>
                        </a:rPr>
                        <a:t>10.458</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12.531</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solidFill>
                            <a:schemeClr val="accent3">
                              <a:lumMod val="75000"/>
                            </a:schemeClr>
                          </a:solidFill>
                          <a:effectLst/>
                        </a:rPr>
                        <a:t>19.822</a:t>
                      </a:r>
                      <a:endParaRPr lang="en-IN" sz="1100" b="0" i="0" u="none" strike="noStrike" dirty="0">
                        <a:solidFill>
                          <a:schemeClr val="accent3">
                            <a:lumMod val="75000"/>
                          </a:schemeClr>
                        </a:solidFill>
                        <a:effectLst/>
                        <a:latin typeface="Calibri" panose="020F0502020204030204" pitchFamily="34" charset="0"/>
                      </a:endParaRPr>
                    </a:p>
                  </a:txBody>
                  <a:tcPr marL="9525" marR="9525" marT="9525" marB="0" anchor="ctr"/>
                </a:tc>
              </a:tr>
              <a:tr h="231073">
                <a:tc>
                  <a:txBody>
                    <a:bodyPr/>
                    <a:lstStyle/>
                    <a:p>
                      <a:pPr algn="ctr" fontAlgn="ctr"/>
                      <a:r>
                        <a:rPr lang="en-IN" sz="1000" u="none" strike="noStrike" dirty="0">
                          <a:solidFill>
                            <a:schemeClr val="bg1"/>
                          </a:solidFill>
                          <a:effectLst/>
                        </a:rPr>
                        <a:t>Accuracy</a:t>
                      </a:r>
                      <a:endParaRPr lang="en-IN" sz="1000" b="1" i="0" u="none" strike="noStrike" dirty="0">
                        <a:solidFill>
                          <a:schemeClr val="bg1"/>
                        </a:solidFill>
                        <a:effectLst/>
                        <a:latin typeface="Trebuchet MS" panose="020B0603020202020204" pitchFamily="34" charset="0"/>
                      </a:endParaRPr>
                    </a:p>
                  </a:txBody>
                  <a:tcPr marL="9525" marR="9525" marT="9525" marB="0" anchor="ctr">
                    <a:solidFill>
                      <a:schemeClr val="tx1"/>
                    </a:solidFill>
                  </a:tcPr>
                </a:tc>
                <a:tc>
                  <a:txBody>
                    <a:bodyPr/>
                    <a:lstStyle/>
                    <a:p>
                      <a:pPr algn="ctr" fontAlgn="ctr"/>
                      <a:r>
                        <a:rPr lang="en-IN" sz="1100" u="none" strike="noStrike">
                          <a:effectLst/>
                        </a:rPr>
                        <a:t>10.419</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12.484</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solidFill>
                            <a:schemeClr val="accent3">
                              <a:lumMod val="75000"/>
                            </a:schemeClr>
                          </a:solidFill>
                          <a:effectLst/>
                        </a:rPr>
                        <a:t>19.822</a:t>
                      </a:r>
                      <a:endParaRPr lang="en-IN" sz="1100" b="0" i="0" u="none" strike="noStrike" dirty="0">
                        <a:solidFill>
                          <a:schemeClr val="accent3">
                            <a:lumMod val="75000"/>
                          </a:schemeClr>
                        </a:solidFill>
                        <a:effectLst/>
                        <a:latin typeface="Calibri" panose="020F0502020204030204" pitchFamily="34" charset="0"/>
                      </a:endParaRPr>
                    </a:p>
                  </a:txBody>
                  <a:tcPr marL="9525" marR="9525" marT="9525" marB="0" anchor="ctr"/>
                </a:tc>
              </a:tr>
              <a:tr h="231073">
                <a:tc>
                  <a:txBody>
                    <a:bodyPr/>
                    <a:lstStyle/>
                    <a:p>
                      <a:pPr algn="ctr" fontAlgn="ctr"/>
                      <a:r>
                        <a:rPr lang="en-IN" sz="1000" u="none" strike="noStrike" dirty="0">
                          <a:solidFill>
                            <a:schemeClr val="bg1"/>
                          </a:solidFill>
                          <a:effectLst/>
                        </a:rPr>
                        <a:t>Reliability</a:t>
                      </a:r>
                      <a:endParaRPr lang="en-IN" sz="1000" b="1" i="0" u="none" strike="noStrike" dirty="0">
                        <a:solidFill>
                          <a:schemeClr val="bg1"/>
                        </a:solidFill>
                        <a:effectLst/>
                        <a:latin typeface="Trebuchet MS" panose="020B0603020202020204" pitchFamily="34" charset="0"/>
                      </a:endParaRPr>
                    </a:p>
                  </a:txBody>
                  <a:tcPr marL="9525" marR="9525" marT="9525" marB="0" anchor="ctr">
                    <a:solidFill>
                      <a:schemeClr val="tx1"/>
                    </a:solidFill>
                  </a:tcPr>
                </a:tc>
                <a:tc>
                  <a:txBody>
                    <a:bodyPr/>
                    <a:lstStyle/>
                    <a:p>
                      <a:pPr algn="ctr" fontAlgn="ctr"/>
                      <a:r>
                        <a:rPr lang="en-IN" sz="1100" u="none" strike="noStrike">
                          <a:effectLst/>
                        </a:rPr>
                        <a:t>15.786</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12.421</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solidFill>
                            <a:srgbClr val="FF0000"/>
                          </a:solidFill>
                          <a:effectLst/>
                        </a:rPr>
                        <a:t>-21.314</a:t>
                      </a:r>
                      <a:endParaRPr lang="en-IN" sz="1100" b="0" i="0" u="none" strike="noStrike" dirty="0">
                        <a:solidFill>
                          <a:srgbClr val="FF0000"/>
                        </a:solidFill>
                        <a:effectLst/>
                        <a:latin typeface="Calibri" panose="020F0502020204030204" pitchFamily="34" charset="0"/>
                      </a:endParaRPr>
                    </a:p>
                  </a:txBody>
                  <a:tcPr marL="9525" marR="9525" marT="9525" marB="0" anchor="ctr"/>
                </a:tc>
              </a:tr>
              <a:tr h="231073">
                <a:tc>
                  <a:txBody>
                    <a:bodyPr/>
                    <a:lstStyle/>
                    <a:p>
                      <a:pPr algn="ctr" fontAlgn="ctr"/>
                      <a:r>
                        <a:rPr lang="en-IN" sz="1000" u="none" strike="noStrike" dirty="0">
                          <a:solidFill>
                            <a:schemeClr val="bg1"/>
                          </a:solidFill>
                          <a:effectLst/>
                        </a:rPr>
                        <a:t>User Friendly</a:t>
                      </a:r>
                      <a:endParaRPr lang="en-IN" sz="1000" b="1" i="0" u="none" strike="noStrike" dirty="0">
                        <a:solidFill>
                          <a:schemeClr val="bg1"/>
                        </a:solidFill>
                        <a:effectLst/>
                        <a:latin typeface="Trebuchet MS" panose="020B0603020202020204" pitchFamily="34" charset="0"/>
                      </a:endParaRPr>
                    </a:p>
                  </a:txBody>
                  <a:tcPr marL="9525" marR="9525" marT="9525" marB="0" anchor="ctr">
                    <a:solidFill>
                      <a:schemeClr val="tx1"/>
                    </a:solidFill>
                  </a:tcPr>
                </a:tc>
                <a:tc>
                  <a:txBody>
                    <a:bodyPr/>
                    <a:lstStyle/>
                    <a:p>
                      <a:pPr algn="ctr" fontAlgn="ctr"/>
                      <a:r>
                        <a:rPr lang="en-IN" sz="1100" u="none" strike="noStrike" dirty="0">
                          <a:effectLst/>
                        </a:rPr>
                        <a:t>15.746</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12.390</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solidFill>
                            <a:srgbClr val="FF0000"/>
                          </a:solidFill>
                          <a:effectLst/>
                        </a:rPr>
                        <a:t>-21.314</a:t>
                      </a:r>
                      <a:endParaRPr lang="en-IN" sz="1100" b="0" i="0" u="none" strike="noStrike" dirty="0">
                        <a:solidFill>
                          <a:srgbClr val="FF0000"/>
                        </a:solidFill>
                        <a:effectLst/>
                        <a:latin typeface="Calibri" panose="020F0502020204030204" pitchFamily="34" charset="0"/>
                      </a:endParaRPr>
                    </a:p>
                  </a:txBody>
                  <a:tcPr marL="9525" marR="9525" marT="9525" marB="0" anchor="ctr"/>
                </a:tc>
              </a:tr>
              <a:tr h="231073">
                <a:tc>
                  <a:txBody>
                    <a:bodyPr/>
                    <a:lstStyle/>
                    <a:p>
                      <a:pPr algn="ctr" fontAlgn="ctr"/>
                      <a:r>
                        <a:rPr lang="en-IN" sz="1000" u="none" strike="noStrike" dirty="0">
                          <a:solidFill>
                            <a:schemeClr val="bg1"/>
                          </a:solidFill>
                          <a:effectLst/>
                        </a:rPr>
                        <a:t>Interactive Features</a:t>
                      </a:r>
                      <a:endParaRPr lang="en-IN" sz="1000" b="1" i="0" u="none" strike="noStrike" dirty="0">
                        <a:solidFill>
                          <a:schemeClr val="bg1"/>
                        </a:solidFill>
                        <a:effectLst/>
                        <a:latin typeface="Trebuchet MS" panose="020B0603020202020204" pitchFamily="34" charset="0"/>
                      </a:endParaRPr>
                    </a:p>
                  </a:txBody>
                  <a:tcPr marL="9525" marR="9525" marT="9525" marB="0" anchor="ctr">
                    <a:solidFill>
                      <a:schemeClr val="tx1"/>
                    </a:solidFill>
                  </a:tcPr>
                </a:tc>
                <a:tc>
                  <a:txBody>
                    <a:bodyPr/>
                    <a:lstStyle/>
                    <a:p>
                      <a:pPr algn="ctr" fontAlgn="ctr"/>
                      <a:r>
                        <a:rPr lang="en-IN" sz="1100" u="none" strike="noStrike">
                          <a:effectLst/>
                        </a:rPr>
                        <a:t>15.606</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12.280</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solidFill>
                            <a:srgbClr val="FF0000"/>
                          </a:solidFill>
                          <a:effectLst/>
                        </a:rPr>
                        <a:t>-21.314</a:t>
                      </a:r>
                      <a:endParaRPr lang="en-IN" sz="1100" b="0" i="0" u="none" strike="noStrike" dirty="0">
                        <a:solidFill>
                          <a:srgbClr val="FF0000"/>
                        </a:solidFill>
                        <a:effectLst/>
                        <a:latin typeface="Calibri" panose="020F0502020204030204" pitchFamily="34" charset="0"/>
                      </a:endParaRPr>
                    </a:p>
                  </a:txBody>
                  <a:tcPr marL="9525" marR="9525" marT="9525" marB="0" anchor="ctr"/>
                </a:tc>
              </a:tr>
              <a:tr h="220070">
                <a:tc>
                  <a:txBody>
                    <a:bodyPr/>
                    <a:lstStyle/>
                    <a:p>
                      <a:pPr algn="ctr" fontAlgn="ctr"/>
                      <a:r>
                        <a:rPr lang="en-IN" sz="1000" u="none" strike="noStrike" dirty="0">
                          <a:solidFill>
                            <a:schemeClr val="bg1"/>
                          </a:solidFill>
                          <a:effectLst/>
                        </a:rPr>
                        <a:t>Appropriateness</a:t>
                      </a:r>
                      <a:endParaRPr lang="en-IN" sz="1000" b="1" i="0" u="none" strike="noStrike" dirty="0">
                        <a:solidFill>
                          <a:schemeClr val="bg1"/>
                        </a:solidFill>
                        <a:effectLst/>
                        <a:latin typeface="Trebuchet MS" panose="020B0603020202020204" pitchFamily="34" charset="0"/>
                      </a:endParaRPr>
                    </a:p>
                  </a:txBody>
                  <a:tcPr marL="9525" marR="9525" marT="9525" marB="0" anchor="ctr">
                    <a:solidFill>
                      <a:schemeClr val="tx1"/>
                    </a:solidFill>
                  </a:tcPr>
                </a:tc>
                <a:tc>
                  <a:txBody>
                    <a:bodyPr/>
                    <a:lstStyle/>
                    <a:p>
                      <a:pPr algn="ctr" fontAlgn="ctr"/>
                      <a:r>
                        <a:rPr lang="en-IN" sz="1100" u="none" strike="noStrike">
                          <a:effectLst/>
                        </a:rPr>
                        <a:t>10.529</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12.186</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dirty="0">
                          <a:solidFill>
                            <a:schemeClr val="accent3">
                              <a:lumMod val="75000"/>
                            </a:schemeClr>
                          </a:solidFill>
                          <a:effectLst/>
                        </a:rPr>
                        <a:t>15.729</a:t>
                      </a:r>
                      <a:endParaRPr lang="en-IN" sz="1100" b="0" i="0" u="none" strike="noStrike" dirty="0">
                        <a:solidFill>
                          <a:schemeClr val="accent3">
                            <a:lumMod val="75000"/>
                          </a:schemeClr>
                        </a:solidFill>
                        <a:effectLst/>
                        <a:latin typeface="Calibri" panose="020F0502020204030204" pitchFamily="34" charset="0"/>
                      </a:endParaRPr>
                    </a:p>
                  </a:txBody>
                  <a:tcPr marL="9525" marR="9525" marT="9525" marB="0" anchor="ctr"/>
                </a:tc>
              </a:tr>
            </a:tbl>
          </a:graphicData>
        </a:graphic>
      </p:graphicFrame>
    </p:spTree>
    <p:extLst>
      <p:ext uri="{BB962C8B-B14F-4D97-AF65-F5344CB8AC3E}">
        <p14:creationId xmlns:p14="http://schemas.microsoft.com/office/powerpoint/2010/main" val="41696826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165413"/>
          </a:xfrm>
        </p:spPr>
        <p:txBody>
          <a:bodyPr>
            <a:normAutofit/>
          </a:bodyPr>
          <a:lstStyle/>
          <a:p>
            <a:r>
              <a:rPr lang="en-IN" dirty="0">
                <a:solidFill>
                  <a:schemeClr val="accent1">
                    <a:lumMod val="50000"/>
                  </a:schemeClr>
                </a:solidFill>
              </a:rPr>
              <a:t>Comparative </a:t>
            </a:r>
            <a:r>
              <a:rPr lang="en-IN" dirty="0">
                <a:solidFill>
                  <a:schemeClr val="accent1">
                    <a:lumMod val="50000"/>
                  </a:schemeClr>
                </a:solidFill>
              </a:rPr>
              <a:t>Analysis(contd.)</a:t>
            </a:r>
            <a:endParaRPr lang="en-IN" dirty="0">
              <a:solidFill>
                <a:schemeClr val="accent1">
                  <a:lumMod val="50000"/>
                </a:schemeClr>
              </a:solidFill>
            </a:endParaRPr>
          </a:p>
        </p:txBody>
      </p:sp>
      <p:sp>
        <p:nvSpPr>
          <p:cNvPr id="3" name="Content Placeholder 2"/>
          <p:cNvSpPr>
            <a:spLocks noGrp="1"/>
          </p:cNvSpPr>
          <p:nvPr>
            <p:ph idx="1"/>
          </p:nvPr>
        </p:nvSpPr>
        <p:spPr>
          <a:xfrm>
            <a:off x="677334" y="1775013"/>
            <a:ext cx="8596668" cy="4266350"/>
          </a:xfrm>
        </p:spPr>
        <p:txBody>
          <a:bodyPr>
            <a:normAutofit/>
          </a:bodyPr>
          <a:lstStyle/>
          <a:p>
            <a:r>
              <a:rPr lang="en-IN" sz="1400" dirty="0"/>
              <a:t>The overall percentage of efficiency is </a:t>
            </a:r>
            <a:r>
              <a:rPr lang="en-IN" sz="1400" dirty="0" smtClean="0">
                <a:solidFill>
                  <a:schemeClr val="accent3">
                    <a:lumMod val="75000"/>
                  </a:schemeClr>
                </a:solidFill>
              </a:rPr>
              <a:t>18.58434%</a:t>
            </a:r>
            <a:r>
              <a:rPr lang="en-IN" sz="1400" dirty="0" smtClean="0"/>
              <a:t> using </a:t>
            </a:r>
            <a:r>
              <a:rPr lang="en-IN" sz="1400" dirty="0"/>
              <a:t>the </a:t>
            </a:r>
            <a:r>
              <a:rPr lang="en-IN" sz="1400" b="1" dirty="0" smtClean="0"/>
              <a:t>VIKOR. </a:t>
            </a:r>
            <a:r>
              <a:rPr lang="en-IN" sz="1400" dirty="0" smtClean="0"/>
              <a:t>The comparison done between obtained and ideal condition.</a:t>
            </a:r>
            <a:r>
              <a:rPr lang="en-IN" sz="1400" b="1" dirty="0" smtClean="0"/>
              <a:t> </a:t>
            </a:r>
          </a:p>
          <a:p>
            <a:r>
              <a:rPr lang="en-IN" sz="1400" dirty="0"/>
              <a:t>The overall percentage of efficiency is </a:t>
            </a:r>
            <a:r>
              <a:rPr lang="en-IN" sz="1400" dirty="0" smtClean="0">
                <a:solidFill>
                  <a:schemeClr val="accent3">
                    <a:lumMod val="75000"/>
                  </a:schemeClr>
                </a:solidFill>
              </a:rPr>
              <a:t>21.2719%</a:t>
            </a:r>
            <a:r>
              <a:rPr lang="en-IN" sz="1400" dirty="0" smtClean="0"/>
              <a:t> </a:t>
            </a:r>
            <a:r>
              <a:rPr lang="en-IN" sz="1400" dirty="0"/>
              <a:t>using the </a:t>
            </a:r>
            <a:r>
              <a:rPr lang="en-IN" sz="1400" b="1" dirty="0" smtClean="0"/>
              <a:t>AHP-VIKOR</a:t>
            </a:r>
            <a:r>
              <a:rPr lang="en-IN" sz="1400" b="1" dirty="0"/>
              <a:t>. </a:t>
            </a:r>
            <a:r>
              <a:rPr lang="en-IN" sz="1400" dirty="0"/>
              <a:t>The comparison done between obtained and ideal condition.</a:t>
            </a:r>
            <a:r>
              <a:rPr lang="en-IN" sz="1400" b="1" dirty="0"/>
              <a:t> </a:t>
            </a:r>
          </a:p>
          <a:p>
            <a:endParaRPr lang="en-IN" sz="1400" b="1" dirty="0" smtClean="0"/>
          </a:p>
          <a:p>
            <a:endParaRPr lang="en-IN" sz="1400" b="1" dirty="0"/>
          </a:p>
        </p:txBody>
      </p:sp>
      <p:graphicFrame>
        <p:nvGraphicFramePr>
          <p:cNvPr id="5" name="Table 4"/>
          <p:cNvGraphicFramePr>
            <a:graphicFrameLocks noGrp="1"/>
          </p:cNvGraphicFramePr>
          <p:nvPr>
            <p:extLst>
              <p:ext uri="{D42A27DB-BD31-4B8C-83A1-F6EECF244321}">
                <p14:modId xmlns:p14="http://schemas.microsoft.com/office/powerpoint/2010/main" val="1459875372"/>
              </p:ext>
            </p:extLst>
          </p:nvPr>
        </p:nvGraphicFramePr>
        <p:xfrm>
          <a:off x="1048866" y="3012139"/>
          <a:ext cx="2232215" cy="762000"/>
        </p:xfrm>
        <a:graphic>
          <a:graphicData uri="http://schemas.openxmlformats.org/drawingml/2006/table">
            <a:tbl>
              <a:tblPr>
                <a:tableStyleId>{5C22544A-7EE6-4342-B048-85BDC9FD1C3A}</a:tableStyleId>
              </a:tblPr>
              <a:tblGrid>
                <a:gridCol w="1149398"/>
                <a:gridCol w="1082817"/>
              </a:tblGrid>
              <a:tr h="190500">
                <a:tc>
                  <a:txBody>
                    <a:bodyPr/>
                    <a:lstStyle/>
                    <a:p>
                      <a:pPr algn="ctr" fontAlgn="ctr"/>
                      <a:r>
                        <a:rPr lang="en-IN" sz="1100" u="none" strike="noStrike" dirty="0">
                          <a:solidFill>
                            <a:schemeClr val="bg1"/>
                          </a:solidFill>
                          <a:effectLst/>
                        </a:rPr>
                        <a:t>Methodology</a:t>
                      </a:r>
                      <a:endParaRPr lang="en-IN" sz="1100" b="0" i="0" u="none" strike="noStrike" dirty="0">
                        <a:solidFill>
                          <a:schemeClr val="bg1"/>
                        </a:solidFill>
                        <a:effectLst/>
                        <a:latin typeface="Calibri" panose="020F0502020204030204" pitchFamily="34" charset="0"/>
                      </a:endParaRPr>
                    </a:p>
                  </a:txBody>
                  <a:tcPr marL="9525" marR="9525" marT="9525" marB="0" anchor="ctr">
                    <a:solidFill>
                      <a:schemeClr val="tx1"/>
                    </a:solidFill>
                  </a:tcPr>
                </a:tc>
                <a:tc>
                  <a:txBody>
                    <a:bodyPr/>
                    <a:lstStyle/>
                    <a:p>
                      <a:pPr algn="ctr" fontAlgn="ctr"/>
                      <a:r>
                        <a:rPr lang="en-IN" sz="1100" u="none" strike="noStrike" dirty="0">
                          <a:solidFill>
                            <a:schemeClr val="bg1"/>
                          </a:solidFill>
                          <a:effectLst/>
                        </a:rPr>
                        <a:t>Accuracy Level</a:t>
                      </a:r>
                      <a:endParaRPr lang="en-IN" sz="1100" b="0" i="0" u="none" strike="noStrike" dirty="0">
                        <a:solidFill>
                          <a:schemeClr val="bg1"/>
                        </a:solidFill>
                        <a:effectLst/>
                        <a:latin typeface="Calibri" panose="020F0502020204030204" pitchFamily="34" charset="0"/>
                      </a:endParaRPr>
                    </a:p>
                  </a:txBody>
                  <a:tcPr marL="9525" marR="9525" marT="9525" marB="0" anchor="ctr">
                    <a:solidFill>
                      <a:schemeClr val="tx1"/>
                    </a:solidFill>
                  </a:tcPr>
                </a:tc>
              </a:tr>
              <a:tr h="190500">
                <a:tc>
                  <a:txBody>
                    <a:bodyPr/>
                    <a:lstStyle/>
                    <a:p>
                      <a:pPr algn="ctr" fontAlgn="ctr"/>
                      <a:r>
                        <a:rPr lang="en-IN" sz="1100" u="none" strike="noStrike" dirty="0">
                          <a:effectLst/>
                        </a:rPr>
                        <a:t>AHP</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3.884</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r>
              <a:tr h="190500">
                <a:tc>
                  <a:txBody>
                    <a:bodyPr/>
                    <a:lstStyle/>
                    <a:p>
                      <a:pPr algn="ctr" fontAlgn="ctr"/>
                      <a:r>
                        <a:rPr lang="en-IN" sz="1100" u="none" strike="noStrike" dirty="0">
                          <a:effectLst/>
                        </a:rPr>
                        <a:t>VIKOR</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18.584</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r>
              <a:tr h="190500">
                <a:tc>
                  <a:txBody>
                    <a:bodyPr/>
                    <a:lstStyle/>
                    <a:p>
                      <a:pPr algn="ctr" fontAlgn="ctr"/>
                      <a:r>
                        <a:rPr lang="en-IN" sz="1100" u="none" strike="noStrike" dirty="0">
                          <a:effectLst/>
                        </a:rPr>
                        <a:t>AHP-VIKOR</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IN" sz="1100" u="none" strike="noStrike" dirty="0">
                          <a:effectLst/>
                        </a:rPr>
                        <a:t>21.272</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1630609978"/>
              </p:ext>
            </p:extLst>
          </p:nvPr>
        </p:nvGraphicFramePr>
        <p:xfrm>
          <a:off x="3325906" y="2877670"/>
          <a:ext cx="5948096" cy="37786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92185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165413"/>
          </a:xfrm>
        </p:spPr>
        <p:txBody>
          <a:bodyPr>
            <a:normAutofit/>
          </a:bodyPr>
          <a:lstStyle/>
          <a:p>
            <a:r>
              <a:rPr lang="en-IN" dirty="0">
                <a:solidFill>
                  <a:schemeClr val="accent1">
                    <a:lumMod val="50000"/>
                  </a:schemeClr>
                </a:solidFill>
              </a:rPr>
              <a:t>Comparative </a:t>
            </a:r>
            <a:r>
              <a:rPr lang="en-IN" dirty="0">
                <a:solidFill>
                  <a:schemeClr val="accent1">
                    <a:lumMod val="50000"/>
                  </a:schemeClr>
                </a:solidFill>
              </a:rPr>
              <a:t>Analysis(contd.)</a:t>
            </a:r>
            <a:endParaRPr lang="en-IN" dirty="0">
              <a:solidFill>
                <a:schemeClr val="accent1">
                  <a:lumMod val="50000"/>
                </a:schemeClr>
              </a:solidFill>
            </a:endParaRPr>
          </a:p>
        </p:txBody>
      </p:sp>
      <p:sp>
        <p:nvSpPr>
          <p:cNvPr id="3" name="Content Placeholder 2"/>
          <p:cNvSpPr>
            <a:spLocks noGrp="1"/>
          </p:cNvSpPr>
          <p:nvPr>
            <p:ph idx="1"/>
          </p:nvPr>
        </p:nvSpPr>
        <p:spPr>
          <a:xfrm>
            <a:off x="677333" y="1775013"/>
            <a:ext cx="8977655" cy="4266350"/>
          </a:xfrm>
        </p:spPr>
        <p:txBody>
          <a:bodyPr>
            <a:normAutofit/>
          </a:bodyPr>
          <a:lstStyle/>
          <a:p>
            <a:r>
              <a:rPr lang="en-IN" sz="1600" dirty="0" smtClean="0">
                <a:solidFill>
                  <a:schemeClr val="accent1">
                    <a:lumMod val="75000"/>
                  </a:schemeClr>
                </a:solidFill>
                <a:latin typeface="Adobe Gothic Std B" panose="020B0800000000000000" pitchFamily="34" charset="-128"/>
                <a:ea typeface="Adobe Gothic Std B" panose="020B0800000000000000" pitchFamily="34" charset="-128"/>
              </a:rPr>
              <a:t>WHY AHP-VIKOR IS BETTER THAN AHP AND VIKOR METHOD? </a:t>
            </a:r>
          </a:p>
          <a:p>
            <a:pPr marL="0" indent="0">
              <a:buNone/>
            </a:pPr>
            <a:r>
              <a:rPr lang="en-IN" sz="1400" b="1" u="sng" dirty="0" smtClean="0">
                <a:solidFill>
                  <a:schemeClr val="accent2">
                    <a:lumMod val="50000"/>
                  </a:schemeClr>
                </a:solidFill>
              </a:rPr>
              <a:t>ANS</a:t>
            </a:r>
            <a:r>
              <a:rPr lang="en-IN" sz="1400" dirty="0" smtClean="0"/>
              <a:t>: </a:t>
            </a:r>
            <a:r>
              <a:rPr lang="en-IN" sz="1400" i="1" dirty="0" smtClean="0">
                <a:solidFill>
                  <a:schemeClr val="accent2">
                    <a:lumMod val="50000"/>
                  </a:schemeClr>
                </a:solidFill>
              </a:rPr>
              <a:t>It can be observed that while entering or removing alternatives, there is inconsistency in the position where the data set was previously altered. The data set loses accuracy due to a lack of data regarding criteria and choices or a lack of fixation during paired tests, however this reduction of redundant data set or criteria is useful when working on situations where criterion is dependent on importance. These AHP features aid AHP-VIKOR in generating only the most optimised Main criterion and Sub-criteria. The accuracy lose that happens due to AHP method is recovered by the process VIKOR so the amalgamation of these two methods bring the most optimized ranking method which is fruitful for developing better e-learning model.</a:t>
            </a:r>
          </a:p>
          <a:p>
            <a:r>
              <a:rPr lang="en-IN" sz="1400" dirty="0" smtClean="0"/>
              <a:t>VIKOR analysed all of the 22 sub-criteria and AHP-VIKOR used only 8 sub-criteria that was able to outclass the mean value. So maintaining 8 sub criteria is easier in the real world to implement a better e-learning model with better accuracy.</a:t>
            </a:r>
          </a:p>
          <a:p>
            <a:r>
              <a:rPr lang="en-IN" sz="1400" dirty="0" smtClean="0"/>
              <a:t>Both VIKOR and AHP-VIKOR have </a:t>
            </a:r>
            <a:r>
              <a:rPr lang="en-IN" sz="1400" dirty="0"/>
              <a:t>the ranking system based on the </a:t>
            </a:r>
            <a:r>
              <a:rPr lang="en-IN" sz="1400" dirty="0" err="1"/>
              <a:t>Qj</a:t>
            </a:r>
            <a:r>
              <a:rPr lang="en-IN" sz="1400" dirty="0"/>
              <a:t> </a:t>
            </a:r>
            <a:r>
              <a:rPr lang="en-IN" sz="1400" dirty="0" smtClean="0"/>
              <a:t>values. So </a:t>
            </a:r>
            <a:r>
              <a:rPr lang="en-IN" sz="1400" dirty="0"/>
              <a:t>lower the </a:t>
            </a:r>
            <a:r>
              <a:rPr lang="en-IN" sz="1400" dirty="0" err="1"/>
              <a:t>Qj</a:t>
            </a:r>
            <a:r>
              <a:rPr lang="en-IN" sz="1400" dirty="0"/>
              <a:t> value the</a:t>
            </a:r>
            <a:r>
              <a:rPr lang="en-IN" sz="1400" dirty="0"/>
              <a:t/>
            </a:r>
            <a:br>
              <a:rPr lang="en-IN" sz="1400" dirty="0"/>
            </a:br>
            <a:r>
              <a:rPr lang="en-IN" sz="1400" dirty="0"/>
              <a:t>higher </a:t>
            </a:r>
            <a:r>
              <a:rPr lang="en-IN" sz="1400" dirty="0" smtClean="0"/>
              <a:t>priority it will share.</a:t>
            </a:r>
            <a:endParaRPr lang="en-IN" sz="1400" b="1" dirty="0"/>
          </a:p>
        </p:txBody>
      </p:sp>
      <p:graphicFrame>
        <p:nvGraphicFramePr>
          <p:cNvPr id="5" name="Table 4"/>
          <p:cNvGraphicFramePr>
            <a:graphicFrameLocks noGrp="1"/>
          </p:cNvGraphicFramePr>
          <p:nvPr>
            <p:extLst>
              <p:ext uri="{D42A27DB-BD31-4B8C-83A1-F6EECF244321}">
                <p14:modId xmlns:p14="http://schemas.microsoft.com/office/powerpoint/2010/main" val="3912624093"/>
              </p:ext>
            </p:extLst>
          </p:nvPr>
        </p:nvGraphicFramePr>
        <p:xfrm>
          <a:off x="3697942" y="4908176"/>
          <a:ext cx="3035300" cy="1782347"/>
        </p:xfrm>
        <a:graphic>
          <a:graphicData uri="http://schemas.openxmlformats.org/drawingml/2006/table">
            <a:tbl>
              <a:tblPr>
                <a:tableStyleId>{5C22544A-7EE6-4342-B048-85BDC9FD1C3A}</a:tableStyleId>
              </a:tblPr>
              <a:tblGrid>
                <a:gridCol w="1484347"/>
                <a:gridCol w="827809"/>
                <a:gridCol w="723144"/>
              </a:tblGrid>
              <a:tr h="271096">
                <a:tc>
                  <a:txBody>
                    <a:bodyPr/>
                    <a:lstStyle/>
                    <a:p>
                      <a:pPr algn="ctr" fontAlgn="ctr"/>
                      <a:r>
                        <a:rPr lang="en-IN" sz="1100" u="none" strike="noStrike" dirty="0">
                          <a:solidFill>
                            <a:schemeClr val="bg1"/>
                          </a:solidFill>
                          <a:effectLst/>
                        </a:rPr>
                        <a:t>Sub Criteria</a:t>
                      </a:r>
                      <a:endParaRPr lang="en-IN" sz="1100" b="0" i="0" u="none" strike="noStrike" dirty="0">
                        <a:solidFill>
                          <a:schemeClr val="bg1"/>
                        </a:solidFill>
                        <a:effectLst/>
                        <a:latin typeface="Calibri" panose="020F0502020204030204" pitchFamily="34" charset="0"/>
                      </a:endParaRPr>
                    </a:p>
                  </a:txBody>
                  <a:tcPr marL="9525" marR="9525" marT="9525" marB="0" anchor="ctr">
                    <a:solidFill>
                      <a:schemeClr val="tx1"/>
                    </a:solidFill>
                  </a:tcPr>
                </a:tc>
                <a:tc>
                  <a:txBody>
                    <a:bodyPr/>
                    <a:lstStyle/>
                    <a:p>
                      <a:pPr algn="ctr" fontAlgn="ctr"/>
                      <a:r>
                        <a:rPr lang="en-IN" sz="1100" u="none" strike="noStrike" dirty="0">
                          <a:solidFill>
                            <a:schemeClr val="bg1"/>
                          </a:solidFill>
                          <a:effectLst/>
                        </a:rPr>
                        <a:t>AHP-VIKOR</a:t>
                      </a:r>
                      <a:endParaRPr lang="en-IN" sz="1100" b="0" i="0" u="none" strike="noStrike" dirty="0">
                        <a:solidFill>
                          <a:schemeClr val="bg1"/>
                        </a:solidFill>
                        <a:effectLst/>
                        <a:latin typeface="Calibri" panose="020F0502020204030204" pitchFamily="34" charset="0"/>
                      </a:endParaRPr>
                    </a:p>
                  </a:txBody>
                  <a:tcPr marL="9525" marR="9525" marT="9525" marB="0" anchor="ctr">
                    <a:solidFill>
                      <a:schemeClr val="tx1"/>
                    </a:solidFill>
                  </a:tcPr>
                </a:tc>
                <a:tc>
                  <a:txBody>
                    <a:bodyPr/>
                    <a:lstStyle/>
                    <a:p>
                      <a:pPr algn="ctr" fontAlgn="ctr"/>
                      <a:r>
                        <a:rPr lang="en-IN" sz="1100" u="none" strike="noStrike" dirty="0">
                          <a:solidFill>
                            <a:schemeClr val="bg1"/>
                          </a:solidFill>
                          <a:effectLst/>
                        </a:rPr>
                        <a:t>VIKOR</a:t>
                      </a:r>
                      <a:endParaRPr lang="en-IN" sz="1100" b="0" i="0" u="none" strike="noStrike" dirty="0">
                        <a:solidFill>
                          <a:schemeClr val="bg1"/>
                        </a:solidFill>
                        <a:effectLst/>
                        <a:latin typeface="Calibri" panose="020F0502020204030204" pitchFamily="34" charset="0"/>
                      </a:endParaRPr>
                    </a:p>
                  </a:txBody>
                  <a:tcPr marL="9525" marR="9525" marT="9525" marB="0" anchor="ctr">
                    <a:solidFill>
                      <a:schemeClr val="tx1"/>
                    </a:solidFill>
                  </a:tcPr>
                </a:tc>
              </a:tr>
              <a:tr h="159468">
                <a:tc>
                  <a:txBody>
                    <a:bodyPr/>
                    <a:lstStyle/>
                    <a:p>
                      <a:pPr algn="ctr" fontAlgn="ctr"/>
                      <a:r>
                        <a:rPr lang="en-IN" sz="1000" u="none" strike="noStrike" dirty="0" smtClean="0">
                          <a:solidFill>
                            <a:schemeClr val="bg1"/>
                          </a:solidFill>
                          <a:effectLst/>
                        </a:rPr>
                        <a:t>Reliability </a:t>
                      </a:r>
                      <a:r>
                        <a:rPr lang="en-IN" sz="1000" u="none" strike="noStrike" dirty="0">
                          <a:solidFill>
                            <a:schemeClr val="bg1"/>
                          </a:solidFill>
                          <a:effectLst/>
                        </a:rPr>
                        <a:t>of Content</a:t>
                      </a:r>
                      <a:endParaRPr lang="en-IN" sz="1000" b="0" i="0" u="none" strike="noStrike" dirty="0">
                        <a:solidFill>
                          <a:schemeClr val="bg1"/>
                        </a:solidFill>
                        <a:effectLst/>
                        <a:latin typeface="Arial" panose="020B0604020202020204" pitchFamily="34" charset="0"/>
                      </a:endParaRPr>
                    </a:p>
                  </a:txBody>
                  <a:tcPr marL="9525" marR="9525" marT="9525" marB="0" anchor="ctr">
                    <a:solidFill>
                      <a:schemeClr val="accent6">
                        <a:lumMod val="50000"/>
                      </a:schemeClr>
                    </a:solidFill>
                  </a:tcPr>
                </a:tc>
                <a:tc>
                  <a:txBody>
                    <a:bodyPr/>
                    <a:lstStyle/>
                    <a:p>
                      <a:pPr algn="ctr" fontAlgn="ctr"/>
                      <a:r>
                        <a:rPr lang="en-IN" sz="1100" u="none" strike="noStrike" dirty="0">
                          <a:effectLst/>
                        </a:rPr>
                        <a:t>0.241</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IN" sz="1100" u="none" strike="noStrike">
                          <a:effectLst/>
                        </a:rPr>
                        <a:t>0.205</a:t>
                      </a:r>
                      <a:endParaRPr lang="en-IN" sz="1100" b="0" i="0" u="none" strike="noStrike">
                        <a:solidFill>
                          <a:srgbClr val="000000"/>
                        </a:solidFill>
                        <a:effectLst/>
                        <a:latin typeface="Calibri" panose="020F0502020204030204" pitchFamily="34" charset="0"/>
                      </a:endParaRPr>
                    </a:p>
                  </a:txBody>
                  <a:tcPr marL="9525" marR="9525" marT="9525" marB="0" anchor="ctr">
                    <a:solidFill>
                      <a:schemeClr val="bg1">
                        <a:lumMod val="95000"/>
                      </a:schemeClr>
                    </a:solidFill>
                  </a:tcPr>
                </a:tc>
              </a:tr>
              <a:tr h="159468">
                <a:tc>
                  <a:txBody>
                    <a:bodyPr/>
                    <a:lstStyle/>
                    <a:p>
                      <a:pPr algn="ctr" fontAlgn="ctr"/>
                      <a:r>
                        <a:rPr lang="en-IN" sz="1000" u="none" strike="noStrike" dirty="0">
                          <a:solidFill>
                            <a:schemeClr val="bg1"/>
                          </a:solidFill>
                          <a:effectLst/>
                        </a:rPr>
                        <a:t>Relevant</a:t>
                      </a:r>
                      <a:endParaRPr lang="en-IN" sz="1000" b="0" i="0" u="none" strike="noStrike" dirty="0">
                        <a:solidFill>
                          <a:schemeClr val="bg1"/>
                        </a:solidFill>
                        <a:effectLst/>
                        <a:latin typeface="Arial" panose="020B0604020202020204" pitchFamily="34" charset="0"/>
                      </a:endParaRPr>
                    </a:p>
                  </a:txBody>
                  <a:tcPr marL="9525" marR="9525" marT="9525" marB="0" anchor="ctr">
                    <a:solidFill>
                      <a:schemeClr val="accent6">
                        <a:lumMod val="50000"/>
                      </a:schemeClr>
                    </a:solidFill>
                  </a:tcPr>
                </a:tc>
                <a:tc>
                  <a:txBody>
                    <a:bodyPr/>
                    <a:lstStyle/>
                    <a:p>
                      <a:pPr algn="ctr" fontAlgn="ctr"/>
                      <a:r>
                        <a:rPr lang="en-IN" sz="1100" u="none" strike="noStrike" dirty="0">
                          <a:effectLst/>
                        </a:rPr>
                        <a:t>0.000</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IN" sz="1100" u="none" strike="noStrike" dirty="0">
                          <a:effectLst/>
                        </a:rPr>
                        <a:t>0.664</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r>
              <a:tr h="159468">
                <a:tc>
                  <a:txBody>
                    <a:bodyPr/>
                    <a:lstStyle/>
                    <a:p>
                      <a:pPr algn="ctr" fontAlgn="ctr"/>
                      <a:r>
                        <a:rPr lang="en-IN" sz="1000" u="none" strike="noStrike" dirty="0">
                          <a:solidFill>
                            <a:schemeClr val="bg1"/>
                          </a:solidFill>
                          <a:effectLst/>
                        </a:rPr>
                        <a:t>Timely</a:t>
                      </a:r>
                      <a:endParaRPr lang="en-IN" sz="1000" b="0" i="0" u="none" strike="noStrike" dirty="0">
                        <a:solidFill>
                          <a:schemeClr val="bg1"/>
                        </a:solidFill>
                        <a:effectLst/>
                        <a:latin typeface="Arial" panose="020B0604020202020204" pitchFamily="34" charset="0"/>
                      </a:endParaRPr>
                    </a:p>
                  </a:txBody>
                  <a:tcPr marL="9525" marR="9525" marT="9525" marB="0" anchor="ctr">
                    <a:solidFill>
                      <a:schemeClr val="accent6">
                        <a:lumMod val="50000"/>
                      </a:schemeClr>
                    </a:solidFill>
                  </a:tcPr>
                </a:tc>
                <a:tc>
                  <a:txBody>
                    <a:bodyPr/>
                    <a:lstStyle/>
                    <a:p>
                      <a:pPr algn="ctr" fontAlgn="ctr"/>
                      <a:r>
                        <a:rPr lang="en-IN" sz="1100" u="none" strike="noStrike">
                          <a:effectLst/>
                        </a:rPr>
                        <a:t>0.219</a:t>
                      </a:r>
                      <a:endParaRPr lang="en-IN" sz="1100" b="0" i="0" u="none" strike="noStrike">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IN" sz="1100" u="none" strike="noStrike" dirty="0">
                          <a:effectLst/>
                        </a:rPr>
                        <a:t>0.413</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r>
              <a:tr h="159468">
                <a:tc>
                  <a:txBody>
                    <a:bodyPr/>
                    <a:lstStyle/>
                    <a:p>
                      <a:pPr algn="ctr" fontAlgn="ctr"/>
                      <a:r>
                        <a:rPr lang="en-IN" sz="1000" u="none" strike="noStrike" dirty="0">
                          <a:solidFill>
                            <a:schemeClr val="bg1"/>
                          </a:solidFill>
                          <a:effectLst/>
                        </a:rPr>
                        <a:t>Accuracy</a:t>
                      </a:r>
                      <a:endParaRPr lang="en-IN" sz="1000" b="0" i="0" u="none" strike="noStrike" dirty="0">
                        <a:solidFill>
                          <a:schemeClr val="bg1"/>
                        </a:solidFill>
                        <a:effectLst/>
                        <a:latin typeface="Arial" panose="020B0604020202020204" pitchFamily="34" charset="0"/>
                      </a:endParaRPr>
                    </a:p>
                  </a:txBody>
                  <a:tcPr marL="9525" marR="9525" marT="9525" marB="0" anchor="ctr">
                    <a:solidFill>
                      <a:schemeClr val="accent6">
                        <a:lumMod val="50000"/>
                      </a:schemeClr>
                    </a:solidFill>
                  </a:tcPr>
                </a:tc>
                <a:tc>
                  <a:txBody>
                    <a:bodyPr/>
                    <a:lstStyle/>
                    <a:p>
                      <a:pPr algn="ctr" fontAlgn="ctr"/>
                      <a:r>
                        <a:rPr lang="en-IN" sz="1100" u="none" strike="noStrike">
                          <a:effectLst/>
                        </a:rPr>
                        <a:t>0.131</a:t>
                      </a:r>
                      <a:endParaRPr lang="en-IN" sz="1100" b="0" i="0" u="none" strike="noStrike">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IN" sz="1100" u="none" strike="noStrike" dirty="0">
                          <a:effectLst/>
                        </a:rPr>
                        <a:t>0.111</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r>
              <a:tr h="159468">
                <a:tc>
                  <a:txBody>
                    <a:bodyPr/>
                    <a:lstStyle/>
                    <a:p>
                      <a:pPr algn="ctr" fontAlgn="ctr"/>
                      <a:r>
                        <a:rPr lang="en-IN" sz="1000" u="none" strike="noStrike" dirty="0">
                          <a:solidFill>
                            <a:schemeClr val="bg1"/>
                          </a:solidFill>
                          <a:effectLst/>
                        </a:rPr>
                        <a:t>Reliability</a:t>
                      </a:r>
                      <a:endParaRPr lang="en-IN" sz="1000" b="0" i="0" u="none" strike="noStrike" dirty="0">
                        <a:solidFill>
                          <a:schemeClr val="bg1"/>
                        </a:solidFill>
                        <a:effectLst/>
                        <a:latin typeface="Arial" panose="020B0604020202020204" pitchFamily="34" charset="0"/>
                      </a:endParaRPr>
                    </a:p>
                  </a:txBody>
                  <a:tcPr marL="9525" marR="9525" marT="9525" marB="0" anchor="ctr">
                    <a:solidFill>
                      <a:schemeClr val="accent6">
                        <a:lumMod val="50000"/>
                      </a:schemeClr>
                    </a:solidFill>
                  </a:tcPr>
                </a:tc>
                <a:tc>
                  <a:txBody>
                    <a:bodyPr/>
                    <a:lstStyle/>
                    <a:p>
                      <a:pPr algn="ctr" fontAlgn="ctr"/>
                      <a:r>
                        <a:rPr lang="en-IN" sz="1100" u="none" strike="noStrike" dirty="0">
                          <a:effectLst/>
                        </a:rPr>
                        <a:t>0.208</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IN" sz="1100" u="none" strike="noStrike" dirty="0">
                          <a:effectLst/>
                        </a:rPr>
                        <a:t>0.172</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r>
              <a:tr h="271096">
                <a:tc>
                  <a:txBody>
                    <a:bodyPr/>
                    <a:lstStyle/>
                    <a:p>
                      <a:pPr algn="ctr" fontAlgn="ctr"/>
                      <a:r>
                        <a:rPr lang="en-IN" sz="1000" u="none" strike="noStrike" dirty="0">
                          <a:solidFill>
                            <a:schemeClr val="bg1"/>
                          </a:solidFill>
                          <a:effectLst/>
                        </a:rPr>
                        <a:t>User Friendly</a:t>
                      </a:r>
                      <a:endParaRPr lang="en-IN" sz="1000" b="0" i="0" u="none" strike="noStrike" dirty="0">
                        <a:solidFill>
                          <a:schemeClr val="bg1"/>
                        </a:solidFill>
                        <a:effectLst/>
                        <a:latin typeface="Arial" panose="020B0604020202020204" pitchFamily="34" charset="0"/>
                      </a:endParaRPr>
                    </a:p>
                  </a:txBody>
                  <a:tcPr marL="9525" marR="9525" marT="9525" marB="0" anchor="ctr">
                    <a:solidFill>
                      <a:schemeClr val="accent6">
                        <a:lumMod val="50000"/>
                      </a:schemeClr>
                    </a:solidFill>
                  </a:tcPr>
                </a:tc>
                <a:tc>
                  <a:txBody>
                    <a:bodyPr/>
                    <a:lstStyle/>
                    <a:p>
                      <a:pPr algn="ctr" fontAlgn="ctr"/>
                      <a:r>
                        <a:rPr lang="en-IN" sz="1100" u="none" strike="noStrike">
                          <a:effectLst/>
                        </a:rPr>
                        <a:t>0.102</a:t>
                      </a:r>
                      <a:endParaRPr lang="en-IN" sz="1100" b="0" i="0" u="none" strike="noStrike">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IN" sz="1100" u="none" strike="noStrike" dirty="0">
                          <a:effectLst/>
                        </a:rPr>
                        <a:t>0.136</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r>
              <a:tr h="159468">
                <a:tc>
                  <a:txBody>
                    <a:bodyPr/>
                    <a:lstStyle/>
                    <a:p>
                      <a:pPr algn="ctr" fontAlgn="ctr"/>
                      <a:r>
                        <a:rPr lang="en-IN" sz="1000" u="none" strike="noStrike" dirty="0">
                          <a:solidFill>
                            <a:schemeClr val="bg1"/>
                          </a:solidFill>
                          <a:effectLst/>
                        </a:rPr>
                        <a:t>Interactive Features</a:t>
                      </a:r>
                      <a:endParaRPr lang="en-IN" sz="1000" b="0" i="0" u="none" strike="noStrike" dirty="0">
                        <a:solidFill>
                          <a:schemeClr val="bg1"/>
                        </a:solidFill>
                        <a:effectLst/>
                        <a:latin typeface="Arial" panose="020B0604020202020204" pitchFamily="34" charset="0"/>
                      </a:endParaRPr>
                    </a:p>
                  </a:txBody>
                  <a:tcPr marL="9525" marR="9525" marT="9525" marB="0" anchor="ctr">
                    <a:solidFill>
                      <a:schemeClr val="accent6">
                        <a:lumMod val="50000"/>
                      </a:schemeClr>
                    </a:solidFill>
                  </a:tcPr>
                </a:tc>
                <a:tc>
                  <a:txBody>
                    <a:bodyPr/>
                    <a:lstStyle/>
                    <a:p>
                      <a:pPr algn="ctr" fontAlgn="ctr"/>
                      <a:r>
                        <a:rPr lang="en-IN" sz="1100" u="none" strike="noStrike">
                          <a:effectLst/>
                        </a:rPr>
                        <a:t>0.089</a:t>
                      </a:r>
                      <a:endParaRPr lang="en-IN" sz="1100" b="0" i="0" u="none" strike="noStrike">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IN" sz="1100" u="none" strike="noStrike" dirty="0">
                          <a:effectLst/>
                        </a:rPr>
                        <a:t>0.389</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r>
              <a:tr h="159468">
                <a:tc>
                  <a:txBody>
                    <a:bodyPr/>
                    <a:lstStyle/>
                    <a:p>
                      <a:pPr algn="ctr" fontAlgn="ctr"/>
                      <a:r>
                        <a:rPr lang="en-IN" sz="1000" u="none" strike="noStrike" dirty="0">
                          <a:solidFill>
                            <a:schemeClr val="bg1"/>
                          </a:solidFill>
                          <a:effectLst/>
                        </a:rPr>
                        <a:t>Appropriateness</a:t>
                      </a:r>
                      <a:endParaRPr lang="en-IN" sz="1000" b="0" i="0" u="none" strike="noStrike" dirty="0">
                        <a:solidFill>
                          <a:schemeClr val="bg1"/>
                        </a:solidFill>
                        <a:effectLst/>
                        <a:latin typeface="Arial" panose="020B0604020202020204" pitchFamily="34" charset="0"/>
                      </a:endParaRPr>
                    </a:p>
                  </a:txBody>
                  <a:tcPr marL="9525" marR="9525" marT="9525" marB="0" anchor="ctr">
                    <a:solidFill>
                      <a:schemeClr val="accent6">
                        <a:lumMod val="50000"/>
                      </a:schemeClr>
                    </a:solidFill>
                  </a:tcPr>
                </a:tc>
                <a:tc>
                  <a:txBody>
                    <a:bodyPr/>
                    <a:lstStyle/>
                    <a:p>
                      <a:pPr algn="ctr" fontAlgn="ctr"/>
                      <a:r>
                        <a:rPr lang="en-IN" sz="1100" u="none" strike="noStrike">
                          <a:effectLst/>
                        </a:rPr>
                        <a:t>0.112</a:t>
                      </a:r>
                      <a:endParaRPr lang="en-IN" sz="1100" b="0" i="0" u="none" strike="noStrike">
                        <a:solidFill>
                          <a:srgbClr val="000000"/>
                        </a:solidFill>
                        <a:effectLst/>
                        <a:latin typeface="Calibri" panose="020F0502020204030204" pitchFamily="34" charset="0"/>
                      </a:endParaRPr>
                    </a:p>
                  </a:txBody>
                  <a:tcPr marL="9525" marR="9525" marT="9525" marB="0" anchor="ctr">
                    <a:solidFill>
                      <a:schemeClr val="bg1">
                        <a:lumMod val="95000"/>
                      </a:schemeClr>
                    </a:solidFill>
                  </a:tcPr>
                </a:tc>
                <a:tc>
                  <a:txBody>
                    <a:bodyPr/>
                    <a:lstStyle/>
                    <a:p>
                      <a:pPr algn="ctr" fontAlgn="ctr"/>
                      <a:r>
                        <a:rPr lang="en-IN" sz="1100" u="none" strike="noStrike" dirty="0">
                          <a:effectLst/>
                        </a:rPr>
                        <a:t>0.193</a:t>
                      </a:r>
                      <a:endParaRPr lang="en-IN" sz="1100" b="0" i="0" u="none" strike="noStrike" dirty="0">
                        <a:solidFill>
                          <a:srgbClr val="000000"/>
                        </a:solidFill>
                        <a:effectLst/>
                        <a:latin typeface="Calibri" panose="020F0502020204030204" pitchFamily="34" charset="0"/>
                      </a:endParaRPr>
                    </a:p>
                  </a:txBody>
                  <a:tcPr marL="9525" marR="9525" marT="9525" marB="0" anchor="ctr">
                    <a:solidFill>
                      <a:schemeClr val="bg1">
                        <a:lumMod val="95000"/>
                      </a:schemeClr>
                    </a:solidFill>
                  </a:tcPr>
                </a:tc>
              </a:tr>
            </a:tbl>
          </a:graphicData>
        </a:graphic>
      </p:graphicFrame>
    </p:spTree>
    <p:extLst>
      <p:ext uri="{BB962C8B-B14F-4D97-AF65-F5344CB8AC3E}">
        <p14:creationId xmlns:p14="http://schemas.microsoft.com/office/powerpoint/2010/main" val="386854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165413"/>
          </a:xfrm>
        </p:spPr>
        <p:txBody>
          <a:bodyPr>
            <a:normAutofit/>
          </a:bodyPr>
          <a:lstStyle/>
          <a:p>
            <a:r>
              <a:rPr lang="en-IN" dirty="0">
                <a:solidFill>
                  <a:schemeClr val="accent1">
                    <a:lumMod val="50000"/>
                  </a:schemeClr>
                </a:solidFill>
              </a:rPr>
              <a:t>Comparative </a:t>
            </a:r>
            <a:r>
              <a:rPr lang="en-IN" dirty="0">
                <a:solidFill>
                  <a:schemeClr val="accent1">
                    <a:lumMod val="50000"/>
                  </a:schemeClr>
                </a:solidFill>
              </a:rPr>
              <a:t>Analysis(contd.)</a:t>
            </a:r>
            <a:endParaRPr lang="en-IN" dirty="0">
              <a:solidFill>
                <a:schemeClr val="accent1">
                  <a:lumMod val="50000"/>
                </a:schemeClr>
              </a:solidFill>
            </a:endParaRPr>
          </a:p>
        </p:txBody>
      </p:sp>
      <p:sp>
        <p:nvSpPr>
          <p:cNvPr id="3" name="Content Placeholder 2"/>
          <p:cNvSpPr>
            <a:spLocks noGrp="1"/>
          </p:cNvSpPr>
          <p:nvPr>
            <p:ph idx="1"/>
          </p:nvPr>
        </p:nvSpPr>
        <p:spPr>
          <a:xfrm>
            <a:off x="677333" y="1775013"/>
            <a:ext cx="8977655" cy="4266350"/>
          </a:xfrm>
        </p:spPr>
        <p:txBody>
          <a:bodyPr>
            <a:normAutofit/>
          </a:bodyPr>
          <a:lstStyle/>
          <a:p>
            <a:r>
              <a:rPr lang="en-IN" sz="1400" b="1" dirty="0" smtClean="0"/>
              <a:t>Lower </a:t>
            </a:r>
            <a:r>
              <a:rPr lang="en-IN" sz="1400" b="1" dirty="0"/>
              <a:t>the value the greater the priority of the sub-criteria and better efficiency</a:t>
            </a:r>
            <a:r>
              <a:rPr lang="en-IN" sz="1400" b="1" dirty="0"/>
              <a:t/>
            </a:r>
            <a:br>
              <a:rPr lang="en-IN" sz="1400" b="1" dirty="0"/>
            </a:br>
            <a:r>
              <a:rPr lang="en-IN" sz="1400" b="1" dirty="0"/>
              <a:t>of the particular method</a:t>
            </a:r>
            <a:r>
              <a:rPr lang="en-IN" sz="1400" b="1" dirty="0" smtClean="0"/>
              <a:t>.</a:t>
            </a:r>
          </a:p>
          <a:p>
            <a:r>
              <a:rPr lang="en-IN" sz="1400" dirty="0"/>
              <a:t>The proposed approach </a:t>
            </a:r>
            <a:r>
              <a:rPr lang="en-IN" sz="1400" b="1" dirty="0" smtClean="0">
                <a:solidFill>
                  <a:schemeClr val="accent1">
                    <a:lumMod val="75000"/>
                  </a:schemeClr>
                </a:solidFill>
              </a:rPr>
              <a:t>AHP-VIKOR Methodology</a:t>
            </a:r>
            <a:r>
              <a:rPr lang="en-IN" sz="1400" dirty="0" smtClean="0">
                <a:solidFill>
                  <a:schemeClr val="accent1">
                    <a:lumMod val="75000"/>
                  </a:schemeClr>
                </a:solidFill>
              </a:rPr>
              <a:t> </a:t>
            </a:r>
            <a:r>
              <a:rPr lang="en-IN" sz="1400" dirty="0" smtClean="0"/>
              <a:t>has </a:t>
            </a:r>
            <a:r>
              <a:rPr lang="en-IN" sz="1400" dirty="0"/>
              <a:t>shown that it is </a:t>
            </a:r>
            <a:r>
              <a:rPr lang="en-IN" sz="1400" b="1" dirty="0">
                <a:solidFill>
                  <a:schemeClr val="accent6">
                    <a:lumMod val="75000"/>
                  </a:schemeClr>
                </a:solidFill>
              </a:rPr>
              <a:t>29.280%</a:t>
            </a:r>
            <a:r>
              <a:rPr lang="en-IN" sz="1400" dirty="0"/>
              <a:t> better than the </a:t>
            </a:r>
            <a:r>
              <a:rPr lang="en-IN" sz="1400" dirty="0">
                <a:solidFill>
                  <a:schemeClr val="accent2">
                    <a:lumMod val="75000"/>
                  </a:schemeClr>
                </a:solidFill>
              </a:rPr>
              <a:t>VIKOR</a:t>
            </a:r>
            <a:r>
              <a:rPr lang="en-IN" sz="1400" dirty="0">
                <a:solidFill>
                  <a:schemeClr val="accent2">
                    <a:lumMod val="75000"/>
                  </a:schemeClr>
                </a:solidFill>
              </a:rPr>
              <a:t/>
            </a:r>
            <a:br>
              <a:rPr lang="en-IN" sz="1400" dirty="0">
                <a:solidFill>
                  <a:schemeClr val="accent2">
                    <a:lumMod val="75000"/>
                  </a:schemeClr>
                </a:solidFill>
              </a:rPr>
            </a:br>
            <a:r>
              <a:rPr lang="en-IN" sz="1400" dirty="0">
                <a:solidFill>
                  <a:schemeClr val="accent2">
                    <a:lumMod val="75000"/>
                  </a:schemeClr>
                </a:solidFill>
              </a:rPr>
              <a:t>methodology</a:t>
            </a:r>
            <a:r>
              <a:rPr lang="en-IN" sz="1400" dirty="0" smtClean="0">
                <a:solidFill>
                  <a:schemeClr val="accent2">
                    <a:lumMod val="75000"/>
                  </a:schemeClr>
                </a:solidFill>
              </a:rPr>
              <a:t>.</a:t>
            </a:r>
            <a:endParaRPr lang="en-IN" sz="1400" b="1" dirty="0">
              <a:solidFill>
                <a:schemeClr val="accent2">
                  <a:lumMod val="75000"/>
                </a:schemeClr>
              </a:solidFill>
            </a:endParaRPr>
          </a:p>
        </p:txBody>
      </p:sp>
      <p:graphicFrame>
        <p:nvGraphicFramePr>
          <p:cNvPr id="6" name="Chart 5"/>
          <p:cNvGraphicFramePr>
            <a:graphicFrameLocks/>
          </p:cNvGraphicFramePr>
          <p:nvPr>
            <p:extLst>
              <p:ext uri="{D42A27DB-BD31-4B8C-83A1-F6EECF244321}">
                <p14:modId xmlns:p14="http://schemas.microsoft.com/office/powerpoint/2010/main" val="3153226640"/>
              </p:ext>
            </p:extLst>
          </p:nvPr>
        </p:nvGraphicFramePr>
        <p:xfrm>
          <a:off x="1267666" y="2879492"/>
          <a:ext cx="5972174" cy="35194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38179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50000"/>
                  </a:schemeClr>
                </a:solidFill>
              </a:rPr>
              <a:t>Conclusion &amp; Future Scopes</a:t>
            </a:r>
            <a:endParaRPr lang="en-IN" dirty="0"/>
          </a:p>
        </p:txBody>
      </p:sp>
      <p:sp>
        <p:nvSpPr>
          <p:cNvPr id="3" name="Content Placeholder 2"/>
          <p:cNvSpPr>
            <a:spLocks noGrp="1"/>
          </p:cNvSpPr>
          <p:nvPr>
            <p:ph idx="1"/>
          </p:nvPr>
        </p:nvSpPr>
        <p:spPr>
          <a:xfrm>
            <a:off x="677334" y="1573306"/>
            <a:ext cx="8596668" cy="4468057"/>
          </a:xfrm>
        </p:spPr>
        <p:txBody>
          <a:bodyPr>
            <a:normAutofit/>
          </a:bodyPr>
          <a:lstStyle/>
          <a:p>
            <a:pPr marL="0" indent="0">
              <a:buNone/>
            </a:pPr>
            <a:endParaRPr lang="en-IN" dirty="0"/>
          </a:p>
          <a:p>
            <a:r>
              <a:rPr lang="en-IN" sz="1400" dirty="0" smtClean="0"/>
              <a:t>From the study it </a:t>
            </a:r>
            <a:r>
              <a:rPr lang="en-IN" sz="1400" dirty="0"/>
              <a:t>can be concluded that among three </a:t>
            </a:r>
            <a:r>
              <a:rPr lang="en-IN" sz="1400" b="1" dirty="0" smtClean="0">
                <a:solidFill>
                  <a:schemeClr val="accent6">
                    <a:lumMod val="50000"/>
                  </a:schemeClr>
                </a:solidFill>
              </a:rPr>
              <a:t>Multiple-criteria </a:t>
            </a:r>
            <a:r>
              <a:rPr lang="en-IN" sz="1400" b="1" dirty="0">
                <a:solidFill>
                  <a:schemeClr val="accent6">
                    <a:lumMod val="50000"/>
                  </a:schemeClr>
                </a:solidFill>
              </a:rPr>
              <a:t>decision-making (MCDM) </a:t>
            </a:r>
            <a:r>
              <a:rPr lang="en-IN" sz="1400" dirty="0"/>
              <a:t>methods </a:t>
            </a:r>
            <a:r>
              <a:rPr lang="en-IN" sz="1400" dirty="0" err="1"/>
              <a:t>i.e</a:t>
            </a:r>
            <a:r>
              <a:rPr lang="en-IN" sz="1400" dirty="0"/>
              <a:t> </a:t>
            </a:r>
            <a:r>
              <a:rPr lang="en-IN" sz="1400" b="1" dirty="0">
                <a:solidFill>
                  <a:schemeClr val="accent1">
                    <a:lumMod val="50000"/>
                  </a:schemeClr>
                </a:solidFill>
              </a:rPr>
              <a:t>Analytical hierarchical </a:t>
            </a:r>
            <a:r>
              <a:rPr lang="en-IN" sz="1400" b="1" dirty="0" smtClean="0">
                <a:solidFill>
                  <a:schemeClr val="accent1">
                    <a:lumMod val="50000"/>
                  </a:schemeClr>
                </a:solidFill>
              </a:rPr>
              <a:t>process </a:t>
            </a:r>
            <a:r>
              <a:rPr lang="en-IN" sz="1400" b="1" dirty="0"/>
              <a:t>(AHP)</a:t>
            </a:r>
            <a:r>
              <a:rPr lang="en-IN" sz="1400" dirty="0"/>
              <a:t>, </a:t>
            </a:r>
            <a:r>
              <a:rPr lang="en-IN" sz="1400" b="1" dirty="0" err="1">
                <a:solidFill>
                  <a:schemeClr val="accent1">
                    <a:lumMod val="50000"/>
                  </a:schemeClr>
                </a:solidFill>
              </a:rPr>
              <a:t>VIseKriterijumska</a:t>
            </a:r>
            <a:r>
              <a:rPr lang="en-IN" sz="1400" b="1" dirty="0">
                <a:solidFill>
                  <a:schemeClr val="accent1">
                    <a:lumMod val="50000"/>
                  </a:schemeClr>
                </a:solidFill>
              </a:rPr>
              <a:t> </a:t>
            </a:r>
            <a:r>
              <a:rPr lang="en-IN" sz="1400" b="1" dirty="0" err="1">
                <a:solidFill>
                  <a:schemeClr val="accent1">
                    <a:lumMod val="50000"/>
                  </a:schemeClr>
                </a:solidFill>
              </a:rPr>
              <a:t>Optimizacija</a:t>
            </a:r>
            <a:r>
              <a:rPr lang="en-IN" sz="1400" b="1" dirty="0">
                <a:solidFill>
                  <a:schemeClr val="accent1">
                    <a:lumMod val="50000"/>
                  </a:schemeClr>
                </a:solidFill>
              </a:rPr>
              <a:t> I </a:t>
            </a:r>
            <a:r>
              <a:rPr lang="en-IN" sz="1400" b="1" dirty="0" err="1">
                <a:solidFill>
                  <a:schemeClr val="accent1">
                    <a:lumMod val="50000"/>
                  </a:schemeClr>
                </a:solidFill>
              </a:rPr>
              <a:t>Kompromisno</a:t>
            </a:r>
            <a:r>
              <a:rPr lang="en-IN" sz="1400" b="1" dirty="0">
                <a:solidFill>
                  <a:schemeClr val="accent1">
                    <a:lumMod val="50000"/>
                  </a:schemeClr>
                </a:solidFill>
              </a:rPr>
              <a:t> </a:t>
            </a:r>
            <a:r>
              <a:rPr lang="en-IN" sz="1400" b="1" dirty="0" err="1">
                <a:solidFill>
                  <a:schemeClr val="accent1">
                    <a:lumMod val="50000"/>
                  </a:schemeClr>
                </a:solidFill>
              </a:rPr>
              <a:t>Resenje</a:t>
            </a:r>
            <a:r>
              <a:rPr lang="en-IN" sz="1400" b="1" dirty="0">
                <a:solidFill>
                  <a:schemeClr val="accent1">
                    <a:lumMod val="50000"/>
                  </a:schemeClr>
                </a:solidFill>
              </a:rPr>
              <a:t> </a:t>
            </a:r>
            <a:r>
              <a:rPr lang="en-IN" sz="1400" b="1" dirty="0"/>
              <a:t>(</a:t>
            </a:r>
            <a:r>
              <a:rPr lang="en-IN" sz="1400" b="1" dirty="0" smtClean="0"/>
              <a:t>VIKOR) </a:t>
            </a:r>
            <a:r>
              <a:rPr lang="en-IN" sz="1400" dirty="0" smtClean="0"/>
              <a:t>and </a:t>
            </a:r>
            <a:r>
              <a:rPr lang="en-IN" sz="1400" b="1" dirty="0">
                <a:solidFill>
                  <a:schemeClr val="accent1">
                    <a:lumMod val="50000"/>
                  </a:schemeClr>
                </a:solidFill>
              </a:rPr>
              <a:t>Hybridization of AHP and VIKOR </a:t>
            </a:r>
            <a:r>
              <a:rPr lang="en-IN" sz="1400" b="1" dirty="0"/>
              <a:t>(AHP-VIKOR)</a:t>
            </a:r>
            <a:r>
              <a:rPr lang="en-IN" sz="1400" dirty="0"/>
              <a:t> the proposed MCDM</a:t>
            </a:r>
            <a:r>
              <a:rPr lang="en-IN" sz="1400" dirty="0"/>
              <a:t/>
            </a:r>
            <a:br>
              <a:rPr lang="en-IN" sz="1400" dirty="0"/>
            </a:br>
            <a:r>
              <a:rPr lang="en-IN" sz="1400" dirty="0"/>
              <a:t>method</a:t>
            </a:r>
            <a:r>
              <a:rPr lang="en-IN" sz="1400" dirty="0">
                <a:solidFill>
                  <a:schemeClr val="accent1">
                    <a:lumMod val="75000"/>
                  </a:schemeClr>
                </a:solidFill>
              </a:rPr>
              <a:t> </a:t>
            </a:r>
            <a:r>
              <a:rPr lang="en-IN" sz="1400" b="1" dirty="0">
                <a:solidFill>
                  <a:schemeClr val="accent1">
                    <a:lumMod val="75000"/>
                  </a:schemeClr>
                </a:solidFill>
              </a:rPr>
              <a:t>AHP-VIKOR</a:t>
            </a:r>
            <a:r>
              <a:rPr lang="en-IN" sz="1400" dirty="0">
                <a:solidFill>
                  <a:schemeClr val="accent1">
                    <a:lumMod val="75000"/>
                  </a:schemeClr>
                </a:solidFill>
              </a:rPr>
              <a:t> </a:t>
            </a:r>
            <a:r>
              <a:rPr lang="en-IN" sz="1400" dirty="0"/>
              <a:t>is the </a:t>
            </a:r>
            <a:r>
              <a:rPr lang="en-IN" sz="1400" dirty="0">
                <a:solidFill>
                  <a:schemeClr val="accent1">
                    <a:lumMod val="75000"/>
                  </a:schemeClr>
                </a:solidFill>
              </a:rPr>
              <a:t>most constructive method </a:t>
            </a:r>
            <a:r>
              <a:rPr lang="en-IN" sz="1400" dirty="0"/>
              <a:t>implicitly with </a:t>
            </a:r>
            <a:r>
              <a:rPr lang="en-IN" sz="1400" dirty="0" smtClean="0"/>
              <a:t>a significant </a:t>
            </a:r>
            <a:r>
              <a:rPr lang="en-IN" sz="1400" dirty="0"/>
              <a:t>efficiency </a:t>
            </a:r>
            <a:r>
              <a:rPr lang="en-IN" sz="1400" dirty="0" smtClean="0"/>
              <a:t>value.</a:t>
            </a:r>
          </a:p>
          <a:p>
            <a:endParaRPr lang="en-IN" sz="1400" dirty="0" smtClean="0"/>
          </a:p>
          <a:p>
            <a:r>
              <a:rPr lang="en-IN" sz="1400" dirty="0" smtClean="0"/>
              <a:t>Individual </a:t>
            </a:r>
            <a:r>
              <a:rPr lang="en-IN" sz="1400" dirty="0"/>
              <a:t>advantages </a:t>
            </a:r>
            <a:r>
              <a:rPr lang="en-IN" sz="1400" dirty="0" smtClean="0"/>
              <a:t>of the </a:t>
            </a:r>
            <a:r>
              <a:rPr lang="en-IN" sz="1400" b="1" dirty="0"/>
              <a:t>AHP</a:t>
            </a:r>
            <a:r>
              <a:rPr lang="en-IN" sz="1400" dirty="0"/>
              <a:t> and </a:t>
            </a:r>
            <a:r>
              <a:rPr lang="en-IN" sz="1400" b="1" dirty="0"/>
              <a:t>VIKOR</a:t>
            </a:r>
            <a:r>
              <a:rPr lang="en-IN" sz="1400" dirty="0"/>
              <a:t> when combined for one decision-making purpose and </a:t>
            </a:r>
            <a:r>
              <a:rPr lang="en-IN" sz="1400" dirty="0" smtClean="0"/>
              <a:t>after when </a:t>
            </a:r>
            <a:r>
              <a:rPr lang="en-IN" sz="1400" dirty="0"/>
              <a:t>it is found that it is the accurate method that to be used for this </a:t>
            </a:r>
            <a:r>
              <a:rPr lang="en-IN" sz="1400" dirty="0" smtClean="0"/>
              <a:t>particular domain </a:t>
            </a:r>
            <a:r>
              <a:rPr lang="en-IN" sz="1400" dirty="0"/>
              <a:t>confirms better performance ability that stands out than other </a:t>
            </a:r>
            <a:r>
              <a:rPr lang="en-IN" sz="1400" dirty="0" smtClean="0"/>
              <a:t>MCDM.</a:t>
            </a:r>
          </a:p>
          <a:p>
            <a:endParaRPr lang="en-IN" sz="1400" dirty="0" smtClean="0"/>
          </a:p>
          <a:p>
            <a:r>
              <a:rPr lang="en-IN" sz="1400" b="1" dirty="0">
                <a:solidFill>
                  <a:schemeClr val="accent2">
                    <a:lumMod val="50000"/>
                  </a:schemeClr>
                </a:solidFill>
              </a:rPr>
              <a:t>No work is perfect </a:t>
            </a:r>
            <a:r>
              <a:rPr lang="en-IN" sz="1400" dirty="0"/>
              <a:t>and research for optimizing </a:t>
            </a:r>
            <a:r>
              <a:rPr lang="en-IN" sz="1400" dirty="0" smtClean="0"/>
              <a:t>all the </a:t>
            </a:r>
            <a:r>
              <a:rPr lang="en-IN" sz="1400" dirty="0"/>
              <a:t>entities, concepts and their implementation is still going on. The </a:t>
            </a:r>
            <a:r>
              <a:rPr lang="en-IN" sz="1400" dirty="0" smtClean="0"/>
              <a:t>proposed method </a:t>
            </a:r>
            <a:r>
              <a:rPr lang="en-IN" sz="1400" dirty="0"/>
              <a:t>is an improved version of existing models but it can be improved </a:t>
            </a:r>
            <a:r>
              <a:rPr lang="en-IN" sz="1400" dirty="0" smtClean="0"/>
              <a:t>further using </a:t>
            </a:r>
            <a:r>
              <a:rPr lang="en-IN" sz="1400" dirty="0"/>
              <a:t>future methods that will be invented later or the existing </a:t>
            </a:r>
            <a:r>
              <a:rPr lang="en-IN" sz="1400" dirty="0" smtClean="0"/>
              <a:t>methods </a:t>
            </a:r>
            <a:r>
              <a:rPr lang="en-IN" sz="1400" dirty="0" smtClean="0">
                <a:solidFill>
                  <a:schemeClr val="accent1">
                    <a:lumMod val="50000"/>
                  </a:schemeClr>
                </a:solidFill>
              </a:rPr>
              <a:t>(</a:t>
            </a:r>
            <a:r>
              <a:rPr lang="en-IN" sz="1400" dirty="0" err="1">
                <a:solidFill>
                  <a:schemeClr val="accent1">
                    <a:lumMod val="50000"/>
                  </a:schemeClr>
                </a:solidFill>
              </a:rPr>
              <a:t>i.e</a:t>
            </a:r>
            <a:r>
              <a:rPr lang="en-IN" sz="1400" dirty="0">
                <a:solidFill>
                  <a:schemeClr val="accent1">
                    <a:lumMod val="50000"/>
                  </a:schemeClr>
                </a:solidFill>
              </a:rPr>
              <a:t>: </a:t>
            </a:r>
            <a:r>
              <a:rPr lang="en-IN" sz="1400" dirty="0" smtClean="0">
                <a:solidFill>
                  <a:schemeClr val="accent1">
                    <a:lumMod val="50000"/>
                  </a:schemeClr>
                </a:solidFill>
              </a:rPr>
              <a:t>Case-based </a:t>
            </a:r>
            <a:r>
              <a:rPr lang="en-IN" sz="1400" dirty="0">
                <a:solidFill>
                  <a:schemeClr val="accent1">
                    <a:lumMod val="50000"/>
                  </a:schemeClr>
                </a:solidFill>
              </a:rPr>
              <a:t>Reasoning, Data Envelopment Analysis, PROMETHEE etc</a:t>
            </a:r>
            <a:r>
              <a:rPr lang="en-IN" sz="1400" dirty="0" smtClean="0">
                <a:solidFill>
                  <a:schemeClr val="accent1">
                    <a:lumMod val="50000"/>
                  </a:schemeClr>
                </a:solidFill>
              </a:rPr>
              <a:t>.) </a:t>
            </a:r>
            <a:r>
              <a:rPr lang="en-IN" sz="1400" dirty="0"/>
              <a:t>that are </a:t>
            </a:r>
            <a:r>
              <a:rPr lang="en-IN" sz="1400" dirty="0" smtClean="0"/>
              <a:t>not utilized </a:t>
            </a:r>
            <a:r>
              <a:rPr lang="en-IN" sz="1400" dirty="0"/>
              <a:t>in this study.</a:t>
            </a:r>
            <a:r>
              <a:rPr lang="en-IN" sz="1400" dirty="0"/>
              <a:t/>
            </a:r>
            <a:br>
              <a:rPr lang="en-IN" sz="1400" dirty="0"/>
            </a:br>
            <a:endParaRPr lang="en-IN" sz="1400" dirty="0" smtClean="0"/>
          </a:p>
          <a:p>
            <a:endParaRPr lang="en-IN" sz="1400" dirty="0"/>
          </a:p>
        </p:txBody>
      </p:sp>
    </p:spTree>
    <p:extLst>
      <p:ext uri="{BB962C8B-B14F-4D97-AF65-F5344CB8AC3E}">
        <p14:creationId xmlns:p14="http://schemas.microsoft.com/office/powerpoint/2010/main" val="31407887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50000"/>
                  </a:schemeClr>
                </a:solidFill>
              </a:rPr>
              <a:t>Conclusion &amp; </a:t>
            </a:r>
            <a:r>
              <a:rPr lang="en-IN" dirty="0">
                <a:solidFill>
                  <a:schemeClr val="accent1">
                    <a:lumMod val="50000"/>
                  </a:schemeClr>
                </a:solidFill>
              </a:rPr>
              <a:t>Future Scopes(contd.)</a:t>
            </a:r>
            <a:endParaRPr lang="en-IN" dirty="0"/>
          </a:p>
        </p:txBody>
      </p:sp>
      <p:sp>
        <p:nvSpPr>
          <p:cNvPr id="4" name="Content Placeholder 2"/>
          <p:cNvSpPr txBox="1">
            <a:spLocks/>
          </p:cNvSpPr>
          <p:nvPr/>
        </p:nvSpPr>
        <p:spPr>
          <a:xfrm>
            <a:off x="829734" y="1725706"/>
            <a:ext cx="8596668" cy="44680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b="1" dirty="0" smtClean="0">
                <a:solidFill>
                  <a:schemeClr val="accent1">
                    <a:lumMod val="75000"/>
                  </a:schemeClr>
                </a:solidFill>
              </a:rPr>
              <a:t>LIMITATIONS</a:t>
            </a:r>
          </a:p>
          <a:p>
            <a:pPr>
              <a:buFont typeface="Wingdings" panose="05000000000000000000" pitchFamily="2" charset="2"/>
              <a:buChar char="q"/>
            </a:pPr>
            <a:r>
              <a:rPr lang="en-IN" sz="1400" dirty="0"/>
              <a:t>The literature survey was limited due to geographical </a:t>
            </a:r>
            <a:r>
              <a:rPr lang="en-IN" sz="1400" dirty="0" smtClean="0"/>
              <a:t>outreach.</a:t>
            </a:r>
          </a:p>
          <a:p>
            <a:pPr>
              <a:buFont typeface="Wingdings" panose="05000000000000000000" pitchFamily="2" charset="2"/>
              <a:buChar char="q"/>
            </a:pPr>
            <a:endParaRPr lang="en-IN" sz="1400" dirty="0" smtClean="0"/>
          </a:p>
          <a:p>
            <a:pPr>
              <a:buFont typeface="Wingdings" panose="05000000000000000000" pitchFamily="2" charset="2"/>
              <a:buChar char="q"/>
            </a:pPr>
            <a:r>
              <a:rPr lang="en-IN" sz="1400" dirty="0"/>
              <a:t>The literature survey that was taken could be deemed unreliable, </a:t>
            </a:r>
            <a:r>
              <a:rPr lang="en-IN" sz="1400" dirty="0" smtClean="0"/>
              <a:t>resulting in </a:t>
            </a:r>
            <a:r>
              <a:rPr lang="en-IN" sz="1400" dirty="0"/>
              <a:t>incorrect </a:t>
            </a:r>
            <a:r>
              <a:rPr lang="en-IN" sz="1400" dirty="0" smtClean="0"/>
              <a:t>decision-making</a:t>
            </a:r>
          </a:p>
          <a:p>
            <a:pPr>
              <a:buFont typeface="Wingdings" panose="05000000000000000000" pitchFamily="2" charset="2"/>
              <a:buChar char="q"/>
            </a:pPr>
            <a:endParaRPr lang="en-IN" sz="1400" dirty="0" smtClean="0"/>
          </a:p>
          <a:p>
            <a:pPr>
              <a:buFont typeface="Wingdings" panose="05000000000000000000" pitchFamily="2" charset="2"/>
              <a:buChar char="q"/>
            </a:pPr>
            <a:r>
              <a:rPr lang="en-IN" sz="1400" dirty="0"/>
              <a:t>The methodologies that are used can have better the approaches in </a:t>
            </a:r>
            <a:r>
              <a:rPr lang="en-IN" sz="1400" dirty="0" smtClean="0"/>
              <a:t>future however </a:t>
            </a:r>
            <a:r>
              <a:rPr lang="en-IN" sz="1400" dirty="0"/>
              <a:t>due to timeline constraints the most optimized algorithm which </a:t>
            </a:r>
            <a:r>
              <a:rPr lang="en-IN" sz="1400" dirty="0" smtClean="0"/>
              <a:t>is suitable </a:t>
            </a:r>
            <a:r>
              <a:rPr lang="en-IN" sz="1400" dirty="0"/>
              <a:t>is utilized</a:t>
            </a:r>
            <a:r>
              <a:rPr lang="en-IN" sz="1400" dirty="0" smtClean="0"/>
              <a:t>.</a:t>
            </a:r>
          </a:p>
          <a:p>
            <a:pPr>
              <a:buFont typeface="Wingdings" panose="05000000000000000000" pitchFamily="2" charset="2"/>
              <a:buChar char="q"/>
            </a:pPr>
            <a:endParaRPr lang="en-IN" sz="1400" dirty="0" smtClean="0"/>
          </a:p>
          <a:p>
            <a:pPr>
              <a:buFont typeface="Wingdings" panose="05000000000000000000" pitchFamily="2" charset="2"/>
              <a:buChar char="q"/>
            </a:pPr>
            <a:r>
              <a:rPr lang="en-IN" sz="1400" dirty="0"/>
              <a:t>The method AHP-VIKOR has its own </a:t>
            </a:r>
            <a:r>
              <a:rPr lang="en-IN" sz="1400" dirty="0" smtClean="0"/>
              <a:t>drawbacks.</a:t>
            </a:r>
            <a:endParaRPr lang="en-IN" sz="1400" dirty="0"/>
          </a:p>
          <a:p>
            <a:endParaRPr lang="en-IN" sz="1400" dirty="0" smtClean="0"/>
          </a:p>
          <a:p>
            <a:endParaRPr lang="en-IN" sz="1400" dirty="0"/>
          </a:p>
        </p:txBody>
      </p:sp>
    </p:spTree>
    <p:extLst>
      <p:ext uri="{BB962C8B-B14F-4D97-AF65-F5344CB8AC3E}">
        <p14:creationId xmlns:p14="http://schemas.microsoft.com/office/powerpoint/2010/main" val="19087772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50000"/>
                  </a:schemeClr>
                </a:solidFill>
              </a:rPr>
              <a:t>Conclusion &amp; </a:t>
            </a:r>
            <a:r>
              <a:rPr lang="en-IN" dirty="0">
                <a:solidFill>
                  <a:schemeClr val="accent1">
                    <a:lumMod val="50000"/>
                  </a:schemeClr>
                </a:solidFill>
              </a:rPr>
              <a:t>Future Scopes(contd.)</a:t>
            </a:r>
            <a:endParaRPr lang="en-IN" dirty="0"/>
          </a:p>
        </p:txBody>
      </p:sp>
      <p:sp>
        <p:nvSpPr>
          <p:cNvPr id="4" name="Content Placeholder 2"/>
          <p:cNvSpPr txBox="1">
            <a:spLocks/>
          </p:cNvSpPr>
          <p:nvPr/>
        </p:nvSpPr>
        <p:spPr>
          <a:xfrm>
            <a:off x="829734" y="1725706"/>
            <a:ext cx="8596668" cy="44680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b="1" dirty="0" smtClean="0">
                <a:solidFill>
                  <a:schemeClr val="accent1">
                    <a:lumMod val="75000"/>
                  </a:schemeClr>
                </a:solidFill>
              </a:rPr>
              <a:t>FUTURE SCOPES</a:t>
            </a:r>
          </a:p>
          <a:p>
            <a:pPr>
              <a:buFont typeface="Wingdings" panose="05000000000000000000" pitchFamily="2" charset="2"/>
              <a:buChar char="q"/>
            </a:pPr>
            <a:r>
              <a:rPr lang="en-IN" sz="1400" dirty="0"/>
              <a:t>Security </a:t>
            </a:r>
            <a:r>
              <a:rPr lang="en-IN" sz="1400" dirty="0" smtClean="0"/>
              <a:t>level </a:t>
            </a:r>
            <a:r>
              <a:rPr lang="en-IN" sz="1400" dirty="0"/>
              <a:t>is a great concern. Privacy to be kept in case of E-learning</a:t>
            </a:r>
            <a:r>
              <a:rPr lang="en-IN" sz="1400" dirty="0" smtClean="0"/>
              <a:t>.</a:t>
            </a:r>
          </a:p>
          <a:p>
            <a:pPr>
              <a:buFont typeface="Wingdings" panose="05000000000000000000" pitchFamily="2" charset="2"/>
              <a:buChar char="q"/>
            </a:pPr>
            <a:endParaRPr lang="en-IN" sz="1400" dirty="0" smtClean="0"/>
          </a:p>
          <a:p>
            <a:pPr>
              <a:buFont typeface="Wingdings" panose="05000000000000000000" pitchFamily="2" charset="2"/>
              <a:buChar char="q"/>
            </a:pPr>
            <a:r>
              <a:rPr lang="en-IN" sz="1400" dirty="0"/>
              <a:t>A hybrid model like AHP-VIKOR other combinations depending </a:t>
            </a:r>
            <a:r>
              <a:rPr lang="en-IN" sz="1400" dirty="0" smtClean="0"/>
              <a:t>on different </a:t>
            </a:r>
            <a:r>
              <a:rPr lang="en-IN" sz="1400" dirty="0"/>
              <a:t>normalizations can be calculated for this application</a:t>
            </a:r>
            <a:r>
              <a:rPr lang="en-IN" sz="1400" dirty="0" smtClean="0"/>
              <a:t>.</a:t>
            </a:r>
          </a:p>
          <a:p>
            <a:pPr>
              <a:buFont typeface="Wingdings" panose="05000000000000000000" pitchFamily="2" charset="2"/>
              <a:buChar char="q"/>
            </a:pPr>
            <a:endParaRPr lang="en-IN" sz="1400" dirty="0" smtClean="0"/>
          </a:p>
          <a:p>
            <a:pPr>
              <a:buFont typeface="Wingdings" panose="05000000000000000000" pitchFamily="2" charset="2"/>
              <a:buChar char="q"/>
            </a:pPr>
            <a:r>
              <a:rPr lang="en-IN" sz="1400" dirty="0"/>
              <a:t>Other models that are not explored can be the </a:t>
            </a:r>
            <a:r>
              <a:rPr lang="en-IN" sz="1400" dirty="0" smtClean="0"/>
              <a:t>alternatives </a:t>
            </a:r>
            <a:r>
              <a:rPr lang="en-IN" sz="1400" dirty="0"/>
              <a:t>as well. </a:t>
            </a:r>
            <a:r>
              <a:rPr lang="en-IN" sz="1400" dirty="0" smtClean="0"/>
              <a:t>Using them </a:t>
            </a:r>
            <a:r>
              <a:rPr lang="en-IN" sz="1400" dirty="0"/>
              <a:t>in try and error method the efficiency can be checked and utilized </a:t>
            </a:r>
            <a:r>
              <a:rPr lang="en-IN" sz="1400" dirty="0" smtClean="0"/>
              <a:t>in that </a:t>
            </a:r>
            <a:r>
              <a:rPr lang="en-IN" sz="1400" dirty="0"/>
              <a:t>manner</a:t>
            </a:r>
            <a:r>
              <a:rPr lang="en-IN" sz="1400" dirty="0" smtClean="0"/>
              <a:t>.</a:t>
            </a:r>
          </a:p>
          <a:p>
            <a:pPr>
              <a:buFont typeface="Wingdings" panose="05000000000000000000" pitchFamily="2" charset="2"/>
              <a:buChar char="q"/>
            </a:pPr>
            <a:endParaRPr lang="en-IN" sz="1400" dirty="0" smtClean="0"/>
          </a:p>
          <a:p>
            <a:pPr>
              <a:buFont typeface="Wingdings" panose="05000000000000000000" pitchFamily="2" charset="2"/>
              <a:buChar char="q"/>
            </a:pPr>
            <a:r>
              <a:rPr lang="en-IN" sz="1400" dirty="0"/>
              <a:t>IAHP </a:t>
            </a:r>
            <a:r>
              <a:rPr lang="en-IN" sz="1400" dirty="0" smtClean="0"/>
              <a:t>model[11] </a:t>
            </a:r>
            <a:r>
              <a:rPr lang="en-IN" sz="1400" dirty="0"/>
              <a:t>can deal with categorical inputs and outputs without </a:t>
            </a:r>
            <a:r>
              <a:rPr lang="en-IN" sz="1400" dirty="0" smtClean="0"/>
              <a:t>any transformation </a:t>
            </a:r>
            <a:r>
              <a:rPr lang="en-IN" sz="1400" dirty="0"/>
              <a:t>so </a:t>
            </a:r>
            <a:r>
              <a:rPr lang="en-IN" sz="1400" dirty="0" smtClean="0"/>
              <a:t>in    </a:t>
            </a:r>
            <a:r>
              <a:rPr lang="en-IN" sz="1400" b="1" dirty="0"/>
              <a:t>AHP-VIKOR model </a:t>
            </a:r>
            <a:r>
              <a:rPr lang="en-IN" sz="1400" dirty="0"/>
              <a:t>instead of AHP the </a:t>
            </a:r>
            <a:r>
              <a:rPr lang="en-IN" sz="1400" dirty="0" smtClean="0"/>
              <a:t>alternative </a:t>
            </a:r>
            <a:r>
              <a:rPr lang="en-IN" sz="1400" b="1" dirty="0" smtClean="0"/>
              <a:t>IAHP</a:t>
            </a:r>
            <a:r>
              <a:rPr lang="en-IN" sz="1400" dirty="0" smtClean="0"/>
              <a:t> </a:t>
            </a:r>
            <a:r>
              <a:rPr lang="en-IN" sz="1400" dirty="0"/>
              <a:t>can be used with </a:t>
            </a:r>
            <a:r>
              <a:rPr lang="en-IN" sz="1400" b="1" dirty="0"/>
              <a:t>VIKOR</a:t>
            </a:r>
            <a:r>
              <a:rPr lang="en-IN" sz="1400" dirty="0"/>
              <a:t> as hybridization.</a:t>
            </a:r>
            <a:endParaRPr lang="en-IN" sz="1400" dirty="0" smtClean="0"/>
          </a:p>
          <a:p>
            <a:endParaRPr lang="en-IN" sz="1400" dirty="0"/>
          </a:p>
        </p:txBody>
      </p:sp>
      <p:sp>
        <p:nvSpPr>
          <p:cNvPr id="5" name="Rectangle 4"/>
          <p:cNvSpPr/>
          <p:nvPr/>
        </p:nvSpPr>
        <p:spPr>
          <a:xfrm>
            <a:off x="1080744" y="5889522"/>
            <a:ext cx="7700183" cy="215444"/>
          </a:xfrm>
          <a:prstGeom prst="rect">
            <a:avLst/>
          </a:prstGeom>
        </p:spPr>
        <p:txBody>
          <a:bodyPr wrap="square" anchor="b">
            <a:spAutoFit/>
          </a:bodyPr>
          <a:lstStyle/>
          <a:p>
            <a:r>
              <a:rPr lang="en-US" sz="800" dirty="0">
                <a:solidFill>
                  <a:schemeClr val="bg1">
                    <a:lumMod val="50000"/>
                  </a:schemeClr>
                </a:solidFill>
              </a:rPr>
              <a:t>[11]</a:t>
            </a:r>
            <a:r>
              <a:rPr lang="en-IN" sz="800" dirty="0">
                <a:solidFill>
                  <a:schemeClr val="bg1">
                    <a:lumMod val="50000"/>
                  </a:schemeClr>
                </a:solidFill>
              </a:rPr>
              <a:t> </a:t>
            </a:r>
            <a:r>
              <a:rPr lang="en-IN" sz="800" dirty="0" err="1">
                <a:solidFill>
                  <a:schemeClr val="bg1">
                    <a:lumMod val="50000"/>
                  </a:schemeClr>
                </a:solidFill>
              </a:rPr>
              <a:t>Jablonsky</a:t>
            </a:r>
            <a:r>
              <a:rPr lang="en-IN" sz="800" dirty="0">
                <a:solidFill>
                  <a:schemeClr val="bg1">
                    <a:lumMod val="50000"/>
                  </a:schemeClr>
                </a:solidFill>
              </a:rPr>
              <a:t> and Josef. “Measuring the efficiency of production units by AHP models”. In: Mathematical and Computer </a:t>
            </a:r>
            <a:r>
              <a:rPr lang="en-IN" sz="800" dirty="0" err="1">
                <a:solidFill>
                  <a:schemeClr val="bg1">
                    <a:lumMod val="50000"/>
                  </a:schemeClr>
                </a:solidFill>
              </a:rPr>
              <a:t>Modeling</a:t>
            </a:r>
            <a:r>
              <a:rPr lang="en-IN" sz="800" dirty="0">
                <a:solidFill>
                  <a:schemeClr val="bg1">
                    <a:lumMod val="50000"/>
                  </a:schemeClr>
                </a:solidFill>
              </a:rPr>
              <a:t> 46.7-8 (2007), pp. 1091–1098.</a:t>
            </a:r>
            <a:endParaRPr lang="en-US" sz="800" dirty="0">
              <a:solidFill>
                <a:schemeClr val="bg1">
                  <a:lumMod val="50000"/>
                </a:schemeClr>
              </a:solidFill>
            </a:endParaRPr>
          </a:p>
        </p:txBody>
      </p:sp>
    </p:spTree>
    <p:extLst>
      <p:ext uri="{BB962C8B-B14F-4D97-AF65-F5344CB8AC3E}">
        <p14:creationId xmlns:p14="http://schemas.microsoft.com/office/powerpoint/2010/main" val="12263821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50000"/>
                  </a:schemeClr>
                </a:solidFill>
              </a:rPr>
              <a:t>Conclusion &amp; </a:t>
            </a:r>
            <a:r>
              <a:rPr lang="en-IN" dirty="0">
                <a:solidFill>
                  <a:schemeClr val="accent1">
                    <a:lumMod val="50000"/>
                  </a:schemeClr>
                </a:solidFill>
              </a:rPr>
              <a:t>Future Scopes(contd.)</a:t>
            </a:r>
            <a:endParaRPr lang="en-IN" dirty="0"/>
          </a:p>
        </p:txBody>
      </p:sp>
      <p:sp>
        <p:nvSpPr>
          <p:cNvPr id="4" name="Content Placeholder 2"/>
          <p:cNvSpPr txBox="1">
            <a:spLocks/>
          </p:cNvSpPr>
          <p:nvPr/>
        </p:nvSpPr>
        <p:spPr>
          <a:xfrm>
            <a:off x="829734" y="1577789"/>
            <a:ext cx="8596668" cy="446805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b="1" dirty="0" smtClean="0">
                <a:solidFill>
                  <a:schemeClr val="accent1">
                    <a:lumMod val="75000"/>
                  </a:schemeClr>
                </a:solidFill>
              </a:rPr>
              <a:t>FUTURE SCOPES</a:t>
            </a:r>
          </a:p>
          <a:p>
            <a:pPr>
              <a:buFont typeface="Wingdings" panose="05000000000000000000" pitchFamily="2" charset="2"/>
              <a:buChar char="q"/>
            </a:pPr>
            <a:r>
              <a:rPr lang="en-IN" sz="1400" dirty="0"/>
              <a:t>Taking the literature survey in a broader aspect will provide efficient out-come. A worldwide survey will be useful though some redundant data to be excluded which will be a tedious process</a:t>
            </a:r>
            <a:r>
              <a:rPr lang="en-IN" sz="1400" dirty="0" smtClean="0"/>
              <a:t>.</a:t>
            </a:r>
          </a:p>
          <a:p>
            <a:pPr>
              <a:buFont typeface="Wingdings" panose="05000000000000000000" pitchFamily="2" charset="2"/>
              <a:buChar char="q"/>
            </a:pPr>
            <a:endParaRPr lang="en-IN" sz="1400" dirty="0" smtClean="0"/>
          </a:p>
          <a:p>
            <a:pPr>
              <a:buFont typeface="Wingdings" panose="05000000000000000000" pitchFamily="2" charset="2"/>
              <a:buChar char="q"/>
            </a:pPr>
            <a:r>
              <a:rPr lang="en-IN" sz="1400" dirty="0"/>
              <a:t>The comparison of MCDM to be done with explored models of this study for confirming the truthfulness of the data set</a:t>
            </a:r>
            <a:r>
              <a:rPr lang="en-IN" sz="1400" dirty="0" smtClean="0"/>
              <a:t>.</a:t>
            </a:r>
          </a:p>
          <a:p>
            <a:pPr>
              <a:buFont typeface="Wingdings" panose="05000000000000000000" pitchFamily="2" charset="2"/>
              <a:buChar char="q"/>
            </a:pPr>
            <a:endParaRPr lang="en-IN" sz="1400" dirty="0"/>
          </a:p>
          <a:p>
            <a:pPr>
              <a:buFont typeface="Wingdings" panose="05000000000000000000" pitchFamily="2" charset="2"/>
              <a:buChar char="q"/>
            </a:pPr>
            <a:r>
              <a:rPr lang="en-IN" sz="1400" dirty="0"/>
              <a:t>Due to lack of literary support and their transparency, exploration of other methods is beyond the scope so there might be more efficient approach for showcasing a new E-learning model with better productivity</a:t>
            </a:r>
            <a:r>
              <a:rPr lang="en-IN" sz="1400" dirty="0" smtClean="0"/>
              <a:t>.</a:t>
            </a:r>
          </a:p>
          <a:p>
            <a:pPr>
              <a:buFont typeface="Wingdings" panose="05000000000000000000" pitchFamily="2" charset="2"/>
              <a:buChar char="q"/>
            </a:pPr>
            <a:endParaRPr lang="en-IN" b="1" dirty="0" smtClean="0">
              <a:solidFill>
                <a:schemeClr val="accent1">
                  <a:lumMod val="75000"/>
                </a:schemeClr>
              </a:solidFill>
            </a:endParaRPr>
          </a:p>
          <a:p>
            <a:r>
              <a:rPr lang="en-IN" b="1" dirty="0" smtClean="0">
                <a:solidFill>
                  <a:schemeClr val="accent1">
                    <a:lumMod val="75000"/>
                  </a:schemeClr>
                </a:solidFill>
              </a:rPr>
              <a:t>CONCLUSION</a:t>
            </a:r>
          </a:p>
          <a:p>
            <a:pPr marL="0" indent="0">
              <a:buNone/>
            </a:pPr>
            <a:r>
              <a:rPr lang="en-IN" sz="1400" dirty="0"/>
              <a:t>T</a:t>
            </a:r>
            <a:r>
              <a:rPr lang="en-IN" sz="1400" dirty="0" smtClean="0"/>
              <a:t>he </a:t>
            </a:r>
            <a:r>
              <a:rPr lang="en-IN" sz="1400" dirty="0"/>
              <a:t>topic is humongous </a:t>
            </a:r>
            <a:r>
              <a:rPr lang="en-IN" sz="1400" dirty="0" smtClean="0"/>
              <a:t>if we consider all aspects and </a:t>
            </a:r>
            <a:r>
              <a:rPr lang="en-IN" sz="1400" dirty="0"/>
              <a:t>the scope of the study is also very </a:t>
            </a:r>
            <a:r>
              <a:rPr lang="en-IN" sz="1400" dirty="0" smtClean="0"/>
              <a:t>vast so </a:t>
            </a:r>
            <a:r>
              <a:rPr lang="en-IN" sz="1400" dirty="0"/>
              <a:t>there is a large amount of chance to give </a:t>
            </a:r>
            <a:r>
              <a:rPr lang="en-IN" sz="1400" dirty="0"/>
              <a:t>this study </a:t>
            </a:r>
            <a:r>
              <a:rPr lang="en-IN" sz="1400" dirty="0" smtClean="0"/>
              <a:t>a better direction to </a:t>
            </a:r>
            <a:r>
              <a:rPr lang="en-IN" sz="1400" dirty="0"/>
              <a:t>establish </a:t>
            </a:r>
            <a:r>
              <a:rPr lang="en-IN" sz="1400" dirty="0" smtClean="0"/>
              <a:t>a better </a:t>
            </a:r>
            <a:r>
              <a:rPr lang="en-IN" sz="1400" b="1" dirty="0" smtClean="0"/>
              <a:t>optimized </a:t>
            </a:r>
            <a:r>
              <a:rPr lang="en-IN" sz="1400" b="1" dirty="0"/>
              <a:t>Web Service-based model for E-Learning</a:t>
            </a:r>
            <a:r>
              <a:rPr lang="en-IN" sz="1400" dirty="0"/>
              <a:t>.</a:t>
            </a:r>
            <a:endParaRPr lang="en-IN" sz="1400" b="1" dirty="0" smtClean="0">
              <a:solidFill>
                <a:schemeClr val="accent1">
                  <a:lumMod val="75000"/>
                </a:schemeClr>
              </a:solidFill>
            </a:endParaRPr>
          </a:p>
          <a:p>
            <a:endParaRPr lang="en-IN" b="1" dirty="0" smtClean="0">
              <a:solidFill>
                <a:schemeClr val="accent1">
                  <a:lumMod val="75000"/>
                </a:schemeClr>
              </a:solidFill>
            </a:endParaRPr>
          </a:p>
        </p:txBody>
      </p:sp>
    </p:spTree>
    <p:extLst>
      <p:ext uri="{BB962C8B-B14F-4D97-AF65-F5344CB8AC3E}">
        <p14:creationId xmlns:p14="http://schemas.microsoft.com/office/powerpoint/2010/main" val="4092642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0400"/>
          </a:xfrm>
        </p:spPr>
        <p:txBody>
          <a:bodyPr>
            <a:normAutofit/>
          </a:bodyPr>
          <a:lstStyle/>
          <a:p>
            <a:r>
              <a:rPr lang="en-IN" dirty="0">
                <a:solidFill>
                  <a:schemeClr val="accent1">
                    <a:lumMod val="50000"/>
                  </a:schemeClr>
                </a:solidFill>
              </a:rPr>
              <a:t>Introduction</a:t>
            </a:r>
            <a:endParaRPr lang="en-IN" dirty="0"/>
          </a:p>
        </p:txBody>
      </p:sp>
      <p:sp>
        <p:nvSpPr>
          <p:cNvPr id="3" name="Content Placeholder 2"/>
          <p:cNvSpPr>
            <a:spLocks noGrp="1"/>
          </p:cNvSpPr>
          <p:nvPr>
            <p:ph idx="1"/>
          </p:nvPr>
        </p:nvSpPr>
        <p:spPr>
          <a:xfrm>
            <a:off x="677334" y="1422399"/>
            <a:ext cx="8898466" cy="3035301"/>
          </a:xfrm>
        </p:spPr>
        <p:txBody>
          <a:bodyPr>
            <a:normAutofit/>
          </a:bodyPr>
          <a:lstStyle/>
          <a:p>
            <a:r>
              <a:rPr lang="en-IN" sz="1400" b="1" dirty="0" smtClean="0"/>
              <a:t>E-learning</a:t>
            </a:r>
            <a:r>
              <a:rPr lang="en-IN" sz="1400" dirty="0" smtClean="0"/>
              <a:t>[1] </a:t>
            </a:r>
            <a:r>
              <a:rPr lang="en-IN" sz="1400" dirty="0"/>
              <a:t>is experiencing a surge in </a:t>
            </a:r>
            <a:r>
              <a:rPr lang="en-IN" sz="1400" b="1" dirty="0" smtClean="0"/>
              <a:t>Information and </a:t>
            </a:r>
            <a:r>
              <a:rPr lang="en-IN" sz="1400" b="1" dirty="0"/>
              <a:t>Communication Technologies (ICT</a:t>
            </a:r>
            <a:r>
              <a:rPr lang="en-IN" sz="1400" b="1" dirty="0" smtClean="0"/>
              <a:t>)[2]</a:t>
            </a:r>
            <a:r>
              <a:rPr lang="en-IN" sz="1400" dirty="0" smtClean="0"/>
              <a:t>. As </a:t>
            </a:r>
            <a:r>
              <a:rPr lang="en-IN" sz="1400" dirty="0"/>
              <a:t>a result, </a:t>
            </a:r>
            <a:r>
              <a:rPr lang="en-IN" sz="1400" dirty="0" smtClean="0"/>
              <a:t>web-based </a:t>
            </a:r>
            <a:r>
              <a:rPr lang="en-IN" sz="1400" b="1" dirty="0"/>
              <a:t>E</a:t>
            </a:r>
            <a:r>
              <a:rPr lang="en-IN" sz="1400" b="1" dirty="0" smtClean="0"/>
              <a:t>-Learning </a:t>
            </a:r>
            <a:r>
              <a:rPr lang="en-IN" sz="1400" b="1" dirty="0"/>
              <a:t>systems</a:t>
            </a:r>
            <a:r>
              <a:rPr lang="en-IN" sz="1400" dirty="0"/>
              <a:t>[3] are being groomed for </a:t>
            </a:r>
            <a:r>
              <a:rPr lang="en-IN" sz="1400" dirty="0" smtClean="0"/>
              <a:t>growth, even </a:t>
            </a:r>
            <a:r>
              <a:rPr lang="en-IN" sz="1400" dirty="0"/>
              <a:t>though poor content and design difficulties prohibit this</a:t>
            </a:r>
            <a:r>
              <a:rPr lang="en-IN" sz="1400" dirty="0" smtClean="0"/>
              <a:t>.</a:t>
            </a:r>
          </a:p>
          <a:p>
            <a:r>
              <a:rPr lang="en-IN" sz="1400" dirty="0"/>
              <a:t>To optimize its utilization, </a:t>
            </a:r>
            <a:r>
              <a:rPr lang="en-IN" sz="1400" dirty="0" smtClean="0"/>
              <a:t>important elements must </a:t>
            </a:r>
            <a:r>
              <a:rPr lang="en-IN" sz="1400" dirty="0"/>
              <a:t>be </a:t>
            </a:r>
            <a:r>
              <a:rPr lang="en-IN" sz="1400" dirty="0" smtClean="0"/>
              <a:t>considered so the </a:t>
            </a:r>
            <a:r>
              <a:rPr lang="en-IN" sz="1400" b="1" dirty="0"/>
              <a:t>Multiple-criteria </a:t>
            </a:r>
            <a:r>
              <a:rPr lang="en-IN" sz="1400" b="1" dirty="0" smtClean="0"/>
              <a:t>decision making(MCDM)</a:t>
            </a:r>
            <a:r>
              <a:rPr lang="en-IN" sz="1400" dirty="0" smtClean="0"/>
              <a:t>[4] </a:t>
            </a:r>
            <a:r>
              <a:rPr lang="en-IN" sz="1400" dirty="0"/>
              <a:t>approaches were used to identify and </a:t>
            </a:r>
            <a:r>
              <a:rPr lang="en-IN" sz="1400" dirty="0" smtClean="0"/>
              <a:t>prioritize the elements. Among these MCDM methods, </a:t>
            </a:r>
            <a:r>
              <a:rPr lang="en-IN" sz="1400" b="1" dirty="0" smtClean="0"/>
              <a:t>AHP-VIKOR</a:t>
            </a:r>
            <a:r>
              <a:rPr lang="en-IN" sz="1400" dirty="0" smtClean="0"/>
              <a:t>[5] is the most optimized for this situation.</a:t>
            </a:r>
          </a:p>
          <a:p>
            <a:r>
              <a:rPr lang="en-IN" sz="1400" b="1" dirty="0"/>
              <a:t>Structural </a:t>
            </a:r>
            <a:r>
              <a:rPr lang="en-IN" sz="1400" b="1" dirty="0" smtClean="0"/>
              <a:t>Equation Modeling </a:t>
            </a:r>
            <a:r>
              <a:rPr lang="en-IN" sz="1400" b="1" dirty="0"/>
              <a:t>(SEM</a:t>
            </a:r>
            <a:r>
              <a:rPr lang="en-IN" sz="1400" b="1" dirty="0" smtClean="0"/>
              <a:t>)</a:t>
            </a:r>
            <a:r>
              <a:rPr lang="en-IN" sz="1400" dirty="0" smtClean="0"/>
              <a:t>[6]</a:t>
            </a:r>
            <a:r>
              <a:rPr lang="en-IN" sz="1400" b="1" dirty="0" smtClean="0"/>
              <a:t> </a:t>
            </a:r>
            <a:r>
              <a:rPr lang="en-IN" sz="1400" dirty="0"/>
              <a:t>was used to create a positive optimized </a:t>
            </a:r>
            <a:r>
              <a:rPr lang="en-IN" sz="1400" dirty="0" smtClean="0"/>
              <a:t>Web-based E-Learning </a:t>
            </a:r>
            <a:r>
              <a:rPr lang="en-IN" sz="1400" dirty="0"/>
              <a:t>system.</a:t>
            </a:r>
            <a:endParaRPr lang="en-IN" sz="1400" dirty="0" smtClean="0"/>
          </a:p>
          <a:p>
            <a:r>
              <a:rPr lang="en-IN" sz="1400" dirty="0"/>
              <a:t>As a learning methodology, the </a:t>
            </a:r>
            <a:r>
              <a:rPr lang="en-IN" sz="1400" b="1" dirty="0" smtClean="0"/>
              <a:t>Successive Approximation </a:t>
            </a:r>
            <a:r>
              <a:rPr lang="en-IN" sz="1400" b="1" dirty="0"/>
              <a:t>Model (SAM</a:t>
            </a:r>
            <a:r>
              <a:rPr lang="en-IN" sz="1400" b="1" dirty="0" smtClean="0"/>
              <a:t>)</a:t>
            </a:r>
            <a:r>
              <a:rPr lang="en-IN" sz="1400" dirty="0" smtClean="0"/>
              <a:t>[</a:t>
            </a:r>
            <a:r>
              <a:rPr lang="en-IN" sz="1400" dirty="0"/>
              <a:t>7</a:t>
            </a:r>
            <a:r>
              <a:rPr lang="en-IN" sz="1400" dirty="0" smtClean="0"/>
              <a:t>]</a:t>
            </a:r>
            <a:r>
              <a:rPr lang="en-IN" sz="1400" b="1" dirty="0" smtClean="0"/>
              <a:t> </a:t>
            </a:r>
            <a:r>
              <a:rPr lang="en-IN" sz="1400" dirty="0"/>
              <a:t>should be adapted </a:t>
            </a:r>
            <a:r>
              <a:rPr lang="en-IN" sz="1400" dirty="0" smtClean="0"/>
              <a:t>over the </a:t>
            </a:r>
            <a:r>
              <a:rPr lang="en-IN" sz="1400" b="1" dirty="0"/>
              <a:t>ADDIE </a:t>
            </a:r>
            <a:r>
              <a:rPr lang="en-IN" sz="1400" b="1" dirty="0" smtClean="0"/>
              <a:t>model</a:t>
            </a:r>
            <a:r>
              <a:rPr lang="en-IN" sz="1400" dirty="0" smtClean="0"/>
              <a:t>[8]</a:t>
            </a:r>
            <a:r>
              <a:rPr lang="en-IN" sz="1400" b="1" dirty="0" smtClean="0"/>
              <a:t>.</a:t>
            </a:r>
          </a:p>
          <a:p>
            <a:r>
              <a:rPr lang="en-IN" sz="1400" b="1" dirty="0"/>
              <a:t>ISO/IEC </a:t>
            </a:r>
            <a:r>
              <a:rPr lang="en-IN" sz="1400" b="1" dirty="0" smtClean="0"/>
              <a:t>27001:2013</a:t>
            </a:r>
            <a:r>
              <a:rPr lang="en-IN" sz="1400" dirty="0" smtClean="0"/>
              <a:t>[9]</a:t>
            </a:r>
            <a:r>
              <a:rPr lang="en-IN" sz="1400" b="1" dirty="0" smtClean="0"/>
              <a:t> </a:t>
            </a:r>
            <a:r>
              <a:rPr lang="en-IN" sz="1400" dirty="0"/>
              <a:t>is ideal for this </a:t>
            </a:r>
            <a:r>
              <a:rPr lang="en-IN" sz="1400" dirty="0" smtClean="0"/>
              <a:t>particular domain.</a:t>
            </a:r>
          </a:p>
          <a:p>
            <a:pPr fontAlgn="base"/>
            <a:endParaRPr lang="en-IN" dirty="0"/>
          </a:p>
          <a:p>
            <a:endParaRPr lang="en-IN" dirty="0"/>
          </a:p>
        </p:txBody>
      </p:sp>
      <p:sp>
        <p:nvSpPr>
          <p:cNvPr id="4" name="Footer Placeholder 3"/>
          <p:cNvSpPr>
            <a:spLocks noGrp="1"/>
          </p:cNvSpPr>
          <p:nvPr>
            <p:ph type="ftr" sz="quarter" idx="11"/>
          </p:nvPr>
        </p:nvSpPr>
        <p:spPr>
          <a:xfrm>
            <a:off x="677334" y="4610098"/>
            <a:ext cx="8314266" cy="2095501"/>
          </a:xfrm>
        </p:spPr>
        <p:txBody>
          <a:bodyPr anchor="b"/>
          <a:lstStyle/>
          <a:p>
            <a:r>
              <a:rPr lang="en-US" sz="800" dirty="0" smtClean="0">
                <a:solidFill>
                  <a:schemeClr val="bg2">
                    <a:lumMod val="50000"/>
                  </a:schemeClr>
                </a:solidFill>
              </a:rPr>
              <a:t>[1]</a:t>
            </a:r>
            <a:r>
              <a:rPr lang="en-IN" sz="800" dirty="0">
                <a:solidFill>
                  <a:schemeClr val="bg2">
                    <a:lumMod val="50000"/>
                  </a:schemeClr>
                </a:solidFill>
              </a:rPr>
              <a:t> Muhammad, Abdul </a:t>
            </a:r>
            <a:r>
              <a:rPr lang="en-IN" sz="800" dirty="0" err="1">
                <a:solidFill>
                  <a:schemeClr val="bg2">
                    <a:lumMod val="50000"/>
                  </a:schemeClr>
                </a:solidFill>
              </a:rPr>
              <a:t>Hafeez</a:t>
            </a:r>
            <a:r>
              <a:rPr lang="en-IN" sz="800" dirty="0">
                <a:solidFill>
                  <a:schemeClr val="bg2">
                    <a:lumMod val="50000"/>
                  </a:schemeClr>
                </a:solidFill>
              </a:rPr>
              <a:t> and Siddique, </a:t>
            </a:r>
            <a:r>
              <a:rPr lang="en-IN" sz="800" dirty="0" err="1">
                <a:solidFill>
                  <a:schemeClr val="bg2">
                    <a:lumMod val="50000"/>
                  </a:schemeClr>
                </a:solidFill>
              </a:rPr>
              <a:t>Ansar</a:t>
            </a:r>
            <a:r>
              <a:rPr lang="en-IN" sz="800" dirty="0">
                <a:solidFill>
                  <a:schemeClr val="bg2">
                    <a:lumMod val="50000"/>
                  </a:schemeClr>
                </a:solidFill>
              </a:rPr>
              <a:t> and Youssef, Ahmed E and </a:t>
            </a:r>
            <a:r>
              <a:rPr lang="en-IN" sz="800" dirty="0" err="1">
                <a:solidFill>
                  <a:schemeClr val="bg2">
                    <a:lumMod val="50000"/>
                  </a:schemeClr>
                </a:solidFill>
              </a:rPr>
              <a:t>Saleem</a:t>
            </a:r>
            <a:r>
              <a:rPr lang="en-IN" sz="800" dirty="0">
                <a:solidFill>
                  <a:schemeClr val="bg2">
                    <a:lumMod val="50000"/>
                  </a:schemeClr>
                </a:solidFill>
              </a:rPr>
              <a:t>, </a:t>
            </a:r>
            <a:r>
              <a:rPr lang="en-IN" sz="800" dirty="0" err="1">
                <a:solidFill>
                  <a:schemeClr val="bg2">
                    <a:lumMod val="50000"/>
                  </a:schemeClr>
                </a:solidFill>
              </a:rPr>
              <a:t>Kashif</a:t>
            </a:r>
            <a:r>
              <a:rPr lang="en-IN" sz="800" dirty="0">
                <a:solidFill>
                  <a:schemeClr val="bg2">
                    <a:lumMod val="50000"/>
                  </a:schemeClr>
                </a:solidFill>
              </a:rPr>
              <a:t> and </a:t>
            </a:r>
            <a:r>
              <a:rPr lang="en-IN" sz="800" dirty="0" err="1">
                <a:solidFill>
                  <a:schemeClr val="bg2">
                    <a:lumMod val="50000"/>
                  </a:schemeClr>
                </a:solidFill>
              </a:rPr>
              <a:t>Shahzad</a:t>
            </a:r>
            <a:r>
              <a:rPr lang="en-IN" sz="800" dirty="0">
                <a:solidFill>
                  <a:schemeClr val="bg2">
                    <a:lumMod val="50000"/>
                  </a:schemeClr>
                </a:solidFill>
              </a:rPr>
              <a:t>, </a:t>
            </a:r>
            <a:r>
              <a:rPr lang="en-IN" sz="800" dirty="0" err="1">
                <a:solidFill>
                  <a:schemeClr val="bg2">
                    <a:lumMod val="50000"/>
                  </a:schemeClr>
                </a:solidFill>
              </a:rPr>
              <a:t>Basit</a:t>
            </a:r>
            <a:r>
              <a:rPr lang="en-IN" sz="800" dirty="0">
                <a:solidFill>
                  <a:schemeClr val="bg2">
                    <a:lumMod val="50000"/>
                  </a:schemeClr>
                </a:solidFill>
              </a:rPr>
              <a:t> and </a:t>
            </a:r>
            <a:r>
              <a:rPr lang="en-IN" sz="800" dirty="0" err="1">
                <a:solidFill>
                  <a:schemeClr val="bg2">
                    <a:lumMod val="50000"/>
                  </a:schemeClr>
                </a:solidFill>
              </a:rPr>
              <a:t>Akram</a:t>
            </a:r>
            <a:r>
              <a:rPr lang="en-IN" sz="800" dirty="0">
                <a:solidFill>
                  <a:schemeClr val="bg2">
                    <a:lumMod val="50000"/>
                  </a:schemeClr>
                </a:solidFill>
              </a:rPr>
              <a:t>, Adnan and Al-</a:t>
            </a:r>
            <a:r>
              <a:rPr lang="en-IN" sz="800" dirty="0" err="1">
                <a:solidFill>
                  <a:schemeClr val="bg2">
                    <a:lumMod val="50000"/>
                  </a:schemeClr>
                </a:solidFill>
              </a:rPr>
              <a:t>Thnian</a:t>
            </a:r>
            <a:r>
              <a:rPr lang="en-IN" sz="800" dirty="0">
                <a:solidFill>
                  <a:schemeClr val="bg2">
                    <a:lumMod val="50000"/>
                  </a:schemeClr>
                </a:solidFill>
              </a:rPr>
              <a:t>, Al-</a:t>
            </a:r>
            <a:r>
              <a:rPr lang="en-IN" sz="800" dirty="0" err="1">
                <a:solidFill>
                  <a:schemeClr val="bg2">
                    <a:lumMod val="50000"/>
                  </a:schemeClr>
                </a:solidFill>
              </a:rPr>
              <a:t>Batool</a:t>
            </a:r>
            <a:r>
              <a:rPr lang="en-IN" sz="800" dirty="0">
                <a:solidFill>
                  <a:schemeClr val="bg2">
                    <a:lumMod val="50000"/>
                  </a:schemeClr>
                </a:solidFill>
              </a:rPr>
              <a:t> Saleh. “A hierarchical model to evaluate </a:t>
            </a:r>
            <a:r>
              <a:rPr lang="en-IN" sz="800" dirty="0" smtClean="0">
                <a:solidFill>
                  <a:schemeClr val="bg2">
                    <a:lumMod val="50000"/>
                  </a:schemeClr>
                </a:solidFill>
              </a:rPr>
              <a:t>the quality </a:t>
            </a:r>
            <a:r>
              <a:rPr lang="en-IN" sz="800" dirty="0">
                <a:solidFill>
                  <a:schemeClr val="bg2">
                    <a:lumMod val="50000"/>
                  </a:schemeClr>
                </a:solidFill>
              </a:rPr>
              <a:t>of web-based e-learning systems”. In: Sustainability 12.10 (2020</a:t>
            </a:r>
            <a:r>
              <a:rPr lang="en-IN" sz="800" dirty="0" smtClean="0">
                <a:solidFill>
                  <a:schemeClr val="bg2">
                    <a:lumMod val="50000"/>
                  </a:schemeClr>
                </a:solidFill>
              </a:rPr>
              <a:t>), p</a:t>
            </a:r>
            <a:r>
              <a:rPr lang="en-IN" sz="800" dirty="0">
                <a:solidFill>
                  <a:schemeClr val="bg2">
                    <a:lumMod val="50000"/>
                  </a:schemeClr>
                </a:solidFill>
              </a:rPr>
              <a:t>. 4071.</a:t>
            </a:r>
            <a:endParaRPr lang="en-US" sz="800" dirty="0" smtClean="0">
              <a:solidFill>
                <a:schemeClr val="bg2">
                  <a:lumMod val="50000"/>
                </a:schemeClr>
              </a:solidFill>
            </a:endParaRPr>
          </a:p>
          <a:p>
            <a:r>
              <a:rPr lang="en-US" sz="800" dirty="0" smtClean="0">
                <a:solidFill>
                  <a:schemeClr val="bg2">
                    <a:lumMod val="50000"/>
                  </a:schemeClr>
                </a:solidFill>
              </a:rPr>
              <a:t>[2]</a:t>
            </a:r>
            <a:r>
              <a:rPr lang="en-IN" sz="800" dirty="0"/>
              <a:t> </a:t>
            </a:r>
            <a:r>
              <a:rPr lang="en-IN" sz="800" dirty="0" err="1" smtClean="0"/>
              <a:t>Nishrin</a:t>
            </a:r>
            <a:r>
              <a:rPr lang="en-IN" sz="800" dirty="0" smtClean="0"/>
              <a:t> </a:t>
            </a:r>
            <a:r>
              <a:rPr lang="en-IN" sz="800" dirty="0" err="1"/>
              <a:t>Pathan</a:t>
            </a:r>
            <a:r>
              <a:rPr lang="en-IN" sz="800" dirty="0"/>
              <a:t>. “Integration of Information &amp; Communication </a:t>
            </a:r>
            <a:r>
              <a:rPr lang="en-IN" sz="800" dirty="0" smtClean="0"/>
              <a:t>Technologies </a:t>
            </a:r>
            <a:r>
              <a:rPr lang="en-IN" sz="800" dirty="0"/>
              <a:t>(ICT) by SMEs in India”. In: SEMCOM Management &amp; </a:t>
            </a:r>
            <a:r>
              <a:rPr lang="en-IN" sz="800" dirty="0" smtClean="0"/>
              <a:t>Technology Review </a:t>
            </a:r>
            <a:r>
              <a:rPr lang="en-IN" sz="800" dirty="0"/>
              <a:t>(2014), p. 104.</a:t>
            </a:r>
            <a:endParaRPr lang="en-US" sz="800" dirty="0" smtClean="0">
              <a:solidFill>
                <a:schemeClr val="bg2">
                  <a:lumMod val="50000"/>
                </a:schemeClr>
              </a:solidFill>
            </a:endParaRPr>
          </a:p>
          <a:p>
            <a:r>
              <a:rPr lang="en-US" sz="800" dirty="0" smtClean="0">
                <a:solidFill>
                  <a:schemeClr val="bg2">
                    <a:lumMod val="50000"/>
                  </a:schemeClr>
                </a:solidFill>
              </a:rPr>
              <a:t>[3]</a:t>
            </a:r>
            <a:r>
              <a:rPr lang="en-IN" sz="800" dirty="0"/>
              <a:t> </a:t>
            </a:r>
            <a:r>
              <a:rPr lang="en-IN" sz="800" dirty="0" err="1"/>
              <a:t>Bhuiyan</a:t>
            </a:r>
            <a:r>
              <a:rPr lang="en-IN" sz="800" dirty="0"/>
              <a:t>, </a:t>
            </a:r>
            <a:r>
              <a:rPr lang="en-IN" sz="800" dirty="0" err="1"/>
              <a:t>Touhid</a:t>
            </a:r>
            <a:r>
              <a:rPr lang="en-IN" sz="800" dirty="0"/>
              <a:t> </a:t>
            </a:r>
            <a:r>
              <a:rPr lang="en-IN" sz="800" dirty="0" err="1"/>
              <a:t>Yousuf</a:t>
            </a:r>
            <a:r>
              <a:rPr lang="en-IN" sz="800" dirty="0"/>
              <a:t> and </a:t>
            </a:r>
            <a:r>
              <a:rPr lang="en-IN" sz="800" dirty="0" err="1"/>
              <a:t>Nawab</a:t>
            </a:r>
            <a:r>
              <a:rPr lang="en-IN" sz="800" dirty="0"/>
              <a:t> </a:t>
            </a:r>
            <a:r>
              <a:rPr lang="en-IN" sz="800" dirty="0" err="1"/>
              <a:t>Yousuf</a:t>
            </a:r>
            <a:r>
              <a:rPr lang="en-IN" sz="800" dirty="0"/>
              <a:t>. “Development of a Web-Based E-Learning </a:t>
            </a:r>
            <a:r>
              <a:rPr lang="en-IN" sz="800" dirty="0" smtClean="0"/>
              <a:t>System for </a:t>
            </a:r>
            <a:r>
              <a:rPr lang="en-IN" sz="800" dirty="0"/>
              <a:t>Teaching Institution”. In: 3rd International Conference on </a:t>
            </a:r>
            <a:r>
              <a:rPr lang="en-IN" sz="800" dirty="0" smtClean="0"/>
              <a:t>Intelligent Computational </a:t>
            </a:r>
            <a:r>
              <a:rPr lang="en-IN" sz="800" dirty="0"/>
              <a:t>Systems, Singapore. 2013.</a:t>
            </a:r>
            <a:endParaRPr lang="en-US" sz="800" dirty="0" smtClean="0">
              <a:solidFill>
                <a:schemeClr val="bg2">
                  <a:lumMod val="50000"/>
                </a:schemeClr>
              </a:solidFill>
            </a:endParaRPr>
          </a:p>
          <a:p>
            <a:r>
              <a:rPr lang="en-US" sz="800" dirty="0" smtClean="0">
                <a:solidFill>
                  <a:schemeClr val="bg2">
                    <a:lumMod val="50000"/>
                  </a:schemeClr>
                </a:solidFill>
              </a:rPr>
              <a:t>[4]</a:t>
            </a:r>
            <a:r>
              <a:rPr lang="en-IN" sz="800" dirty="0"/>
              <a:t> A </a:t>
            </a:r>
            <a:r>
              <a:rPr lang="en-IN" sz="800" dirty="0" err="1"/>
              <a:t>Jahan</a:t>
            </a:r>
            <a:r>
              <a:rPr lang="en-IN" sz="800" dirty="0"/>
              <a:t>, KL Edwards, and M </a:t>
            </a:r>
            <a:r>
              <a:rPr lang="en-IN" sz="800" dirty="0" err="1"/>
              <a:t>Bahraminasab</a:t>
            </a:r>
            <a:r>
              <a:rPr lang="en-IN" sz="800" dirty="0"/>
              <a:t>. “Multi-criteria decision-making for materials selection”. In: Multi-criteria decision analysis for supporting the selection of engineering materials in product design (2016), pp. </a:t>
            </a:r>
            <a:r>
              <a:rPr lang="en-IN" sz="800" dirty="0" smtClean="0"/>
              <a:t>63–80</a:t>
            </a:r>
            <a:endParaRPr lang="en-US" sz="800" dirty="0" smtClean="0">
              <a:solidFill>
                <a:schemeClr val="bg2">
                  <a:lumMod val="50000"/>
                </a:schemeClr>
              </a:solidFill>
            </a:endParaRPr>
          </a:p>
          <a:p>
            <a:r>
              <a:rPr lang="en-US" sz="800" dirty="0" smtClean="0">
                <a:solidFill>
                  <a:schemeClr val="bg2">
                    <a:lumMod val="50000"/>
                  </a:schemeClr>
                </a:solidFill>
              </a:rPr>
              <a:t>[5]</a:t>
            </a:r>
            <a:r>
              <a:rPr lang="en-IN" sz="800" dirty="0"/>
              <a:t> </a:t>
            </a:r>
            <a:r>
              <a:rPr lang="en-IN" sz="800" dirty="0" err="1"/>
              <a:t>Nayebi</a:t>
            </a:r>
            <a:r>
              <a:rPr lang="en-IN" sz="800" dirty="0"/>
              <a:t>, Mohammad Amin and </a:t>
            </a:r>
            <a:r>
              <a:rPr lang="en-IN" sz="800" dirty="0" err="1"/>
              <a:t>Tavassolian</a:t>
            </a:r>
            <a:r>
              <a:rPr lang="en-IN" sz="800" dirty="0"/>
              <a:t>, </a:t>
            </a:r>
            <a:r>
              <a:rPr lang="en-IN" sz="800" dirty="0" err="1"/>
              <a:t>Seyyed</a:t>
            </a:r>
            <a:r>
              <a:rPr lang="en-IN" sz="800" dirty="0"/>
              <a:t> Ali and </a:t>
            </a:r>
            <a:r>
              <a:rPr lang="en-IN" sz="800" dirty="0" err="1"/>
              <a:t>Ebrahimi</a:t>
            </a:r>
            <a:r>
              <a:rPr lang="en-IN" sz="800" dirty="0"/>
              <a:t>, Mohammad Ali and </a:t>
            </a:r>
            <a:r>
              <a:rPr lang="en-IN" sz="800" dirty="0" err="1"/>
              <a:t>Asadollahi</a:t>
            </a:r>
            <a:r>
              <a:rPr lang="en-IN" sz="800" dirty="0"/>
              <a:t>, </a:t>
            </a:r>
            <a:r>
              <a:rPr lang="en-IN" sz="800" dirty="0" smtClean="0"/>
              <a:t>Amin “</a:t>
            </a:r>
            <a:r>
              <a:rPr lang="en-IN" sz="800" dirty="0"/>
              <a:t>Application of the VIKOR-AHP </a:t>
            </a:r>
            <a:r>
              <a:rPr lang="en-IN" sz="800" dirty="0" smtClean="0"/>
              <a:t>model in </a:t>
            </a:r>
            <a:r>
              <a:rPr lang="en-IN" sz="800" dirty="0"/>
              <a:t>VSP”. In: Archives Des Sciences 65.4 (2012), pp. 85–101.</a:t>
            </a:r>
            <a:endParaRPr lang="en-US" sz="800" dirty="0" smtClean="0">
              <a:solidFill>
                <a:schemeClr val="bg2">
                  <a:lumMod val="50000"/>
                </a:schemeClr>
              </a:solidFill>
            </a:endParaRPr>
          </a:p>
          <a:p>
            <a:r>
              <a:rPr lang="en-US" sz="800" dirty="0" smtClean="0">
                <a:solidFill>
                  <a:schemeClr val="bg2">
                    <a:lumMod val="50000"/>
                  </a:schemeClr>
                </a:solidFill>
              </a:rPr>
              <a:t>[6]</a:t>
            </a:r>
            <a:r>
              <a:rPr lang="en-IN" sz="800" dirty="0"/>
              <a:t> </a:t>
            </a:r>
            <a:r>
              <a:rPr lang="en-IN" sz="800" dirty="0" err="1"/>
              <a:t>Elumalai</a:t>
            </a:r>
            <a:r>
              <a:rPr lang="en-IN" sz="800" dirty="0"/>
              <a:t>, </a:t>
            </a:r>
            <a:r>
              <a:rPr lang="en-IN" sz="800" dirty="0" err="1"/>
              <a:t>Kesavan</a:t>
            </a:r>
            <a:r>
              <a:rPr lang="en-IN" sz="800" dirty="0"/>
              <a:t> </a:t>
            </a:r>
            <a:r>
              <a:rPr lang="en-IN" sz="800" dirty="0" err="1"/>
              <a:t>Vadakalur</a:t>
            </a:r>
            <a:r>
              <a:rPr lang="en-IN" sz="800" dirty="0"/>
              <a:t> and </a:t>
            </a:r>
            <a:r>
              <a:rPr lang="en-IN" sz="800" dirty="0" err="1"/>
              <a:t>Sankar</a:t>
            </a:r>
            <a:r>
              <a:rPr lang="en-IN" sz="800" dirty="0"/>
              <a:t>, </a:t>
            </a:r>
            <a:r>
              <a:rPr lang="en-IN" sz="800" dirty="0" err="1"/>
              <a:t>Jayendira</a:t>
            </a:r>
            <a:r>
              <a:rPr lang="en-IN" sz="800" dirty="0"/>
              <a:t> P and </a:t>
            </a:r>
            <a:r>
              <a:rPr lang="en-IN" sz="800" dirty="0" err="1"/>
              <a:t>Kalaichelvi</a:t>
            </a:r>
            <a:r>
              <a:rPr lang="en-IN" sz="800" dirty="0"/>
              <a:t>, R and John, </a:t>
            </a:r>
            <a:r>
              <a:rPr lang="en-IN" sz="800" dirty="0" err="1"/>
              <a:t>Jeena</a:t>
            </a:r>
            <a:r>
              <a:rPr lang="en-IN" sz="800" dirty="0"/>
              <a:t> Ann and </a:t>
            </a:r>
            <a:r>
              <a:rPr lang="en-IN" sz="800" dirty="0" err="1"/>
              <a:t>Menon</a:t>
            </a:r>
            <a:r>
              <a:rPr lang="en-IN" sz="800" dirty="0"/>
              <a:t>, </a:t>
            </a:r>
            <a:r>
              <a:rPr lang="en-IN" sz="800" dirty="0" err="1"/>
              <a:t>Nidhi</a:t>
            </a:r>
            <a:r>
              <a:rPr lang="en-IN" sz="800" dirty="0"/>
              <a:t> and </a:t>
            </a:r>
            <a:r>
              <a:rPr lang="en-IN" sz="800" dirty="0" err="1"/>
              <a:t>Alqahtani</a:t>
            </a:r>
            <a:r>
              <a:rPr lang="en-IN" sz="800" dirty="0"/>
              <a:t>, </a:t>
            </a:r>
            <a:r>
              <a:rPr lang="en-IN" sz="800" dirty="0" err="1"/>
              <a:t>Mufleh</a:t>
            </a:r>
            <a:r>
              <a:rPr lang="en-IN" sz="800" dirty="0"/>
              <a:t> Salem M and </a:t>
            </a:r>
            <a:r>
              <a:rPr lang="en-IN" sz="800" dirty="0" err="1"/>
              <a:t>Abumelha</a:t>
            </a:r>
            <a:r>
              <a:rPr lang="en-IN" sz="800" dirty="0"/>
              <a:t>, May </a:t>
            </a:r>
            <a:r>
              <a:rPr lang="en-IN" sz="800" dirty="0" err="1" smtClean="0"/>
              <a:t>Abdulaziz</a:t>
            </a:r>
            <a:r>
              <a:rPr lang="en-IN" sz="800" dirty="0" smtClean="0"/>
              <a:t>. “</a:t>
            </a:r>
            <a:r>
              <a:rPr lang="en-IN" sz="800" dirty="0"/>
              <a:t>Factors affecting the quality of </a:t>
            </a:r>
            <a:r>
              <a:rPr lang="en-IN" sz="800" dirty="0" smtClean="0"/>
              <a:t>e-learning </a:t>
            </a:r>
            <a:r>
              <a:rPr lang="en-IN" sz="800" dirty="0"/>
              <a:t>during the COVID-19 pandemic from the perspective of </a:t>
            </a:r>
            <a:r>
              <a:rPr lang="en-IN" sz="800" dirty="0" smtClean="0"/>
              <a:t>higher education </a:t>
            </a:r>
            <a:r>
              <a:rPr lang="en-IN" sz="800" dirty="0"/>
              <a:t>students”. In: COVID-19 and Education: Learning and </a:t>
            </a:r>
            <a:r>
              <a:rPr lang="en-IN" sz="800" dirty="0" smtClean="0"/>
              <a:t>Teaching </a:t>
            </a:r>
            <a:r>
              <a:rPr lang="en-IN" sz="800" dirty="0"/>
              <a:t>in a Pandemic-Constrained Environment 189 (2021)</a:t>
            </a:r>
            <a:endParaRPr lang="en-US" sz="800" dirty="0" smtClean="0">
              <a:solidFill>
                <a:schemeClr val="bg2">
                  <a:lumMod val="50000"/>
                </a:schemeClr>
              </a:solidFill>
            </a:endParaRPr>
          </a:p>
          <a:p>
            <a:r>
              <a:rPr lang="en-US" sz="800" dirty="0" smtClean="0">
                <a:solidFill>
                  <a:schemeClr val="bg2">
                    <a:lumMod val="50000"/>
                  </a:schemeClr>
                </a:solidFill>
              </a:rPr>
              <a:t>[7]</a:t>
            </a:r>
            <a:r>
              <a:rPr lang="en-IN" sz="800" dirty="0"/>
              <a:t> Jung, </a:t>
            </a:r>
            <a:r>
              <a:rPr lang="en-IN" sz="800" dirty="0" err="1"/>
              <a:t>Hyojung</a:t>
            </a:r>
            <a:r>
              <a:rPr lang="en-IN" sz="800" dirty="0"/>
              <a:t> and Kim, </a:t>
            </a:r>
            <a:r>
              <a:rPr lang="en-IN" sz="800" dirty="0" err="1"/>
              <a:t>Younglong</a:t>
            </a:r>
            <a:r>
              <a:rPr lang="en-IN" sz="800" dirty="0"/>
              <a:t> and Lee, </a:t>
            </a:r>
            <a:r>
              <a:rPr lang="en-IN" sz="800" dirty="0" err="1"/>
              <a:t>Hyejeong</a:t>
            </a:r>
            <a:r>
              <a:rPr lang="en-IN" sz="800" dirty="0"/>
              <a:t> and Shin, </a:t>
            </a:r>
            <a:r>
              <a:rPr lang="en-IN" sz="800" dirty="0" err="1"/>
              <a:t>Yoonhee</a:t>
            </a:r>
            <a:r>
              <a:rPr lang="en-IN" sz="800" dirty="0"/>
              <a:t>. “Advanced instructional design for successive </a:t>
            </a:r>
            <a:r>
              <a:rPr lang="en-IN" sz="800" dirty="0" smtClean="0"/>
              <a:t>E-learning</a:t>
            </a:r>
            <a:r>
              <a:rPr lang="en-IN" sz="800" dirty="0"/>
              <a:t>: Based on the successive approximation model (SAM)”. In: </a:t>
            </a:r>
            <a:r>
              <a:rPr lang="en-IN" sz="800" dirty="0" smtClean="0"/>
              <a:t>International </a:t>
            </a:r>
            <a:r>
              <a:rPr lang="en-IN" sz="800" dirty="0"/>
              <a:t>Journal on E-learning 18.2 (2019), pp. 191–204.</a:t>
            </a:r>
            <a:endParaRPr lang="en-US" sz="800" dirty="0" smtClean="0">
              <a:solidFill>
                <a:schemeClr val="bg2">
                  <a:lumMod val="50000"/>
                </a:schemeClr>
              </a:solidFill>
            </a:endParaRPr>
          </a:p>
          <a:p>
            <a:r>
              <a:rPr lang="en-US" sz="800" dirty="0" smtClean="0">
                <a:solidFill>
                  <a:schemeClr val="bg2">
                    <a:lumMod val="50000"/>
                  </a:schemeClr>
                </a:solidFill>
              </a:rPr>
              <a:t>[8]</a:t>
            </a:r>
            <a:r>
              <a:rPr lang="en-IN" sz="800" dirty="0">
                <a:solidFill>
                  <a:schemeClr val="bg2">
                    <a:lumMod val="50000"/>
                  </a:schemeClr>
                </a:solidFill>
              </a:rPr>
              <a:t> </a:t>
            </a:r>
            <a:r>
              <a:rPr lang="en-IN" sz="800" dirty="0" err="1">
                <a:solidFill>
                  <a:schemeClr val="bg2">
                    <a:lumMod val="50000"/>
                  </a:schemeClr>
                </a:solidFill>
              </a:rPr>
              <a:t>Ganesan</a:t>
            </a:r>
            <a:r>
              <a:rPr lang="en-IN" sz="800" dirty="0">
                <a:solidFill>
                  <a:schemeClr val="bg2">
                    <a:lumMod val="50000"/>
                  </a:schemeClr>
                </a:solidFill>
              </a:rPr>
              <a:t> </a:t>
            </a:r>
            <a:r>
              <a:rPr lang="en-IN" sz="800" dirty="0" err="1">
                <a:solidFill>
                  <a:schemeClr val="bg2">
                    <a:lumMod val="50000"/>
                  </a:schemeClr>
                </a:solidFill>
              </a:rPr>
              <a:t>Muruganantham</a:t>
            </a:r>
            <a:r>
              <a:rPr lang="en-IN" sz="800" dirty="0">
                <a:solidFill>
                  <a:schemeClr val="bg2">
                    <a:lumMod val="50000"/>
                  </a:schemeClr>
                </a:solidFill>
              </a:rPr>
              <a:t>. “Developing of </a:t>
            </a:r>
            <a:r>
              <a:rPr lang="en-IN" sz="800" dirty="0" smtClean="0">
                <a:solidFill>
                  <a:schemeClr val="bg2">
                    <a:lumMod val="50000"/>
                  </a:schemeClr>
                </a:solidFill>
              </a:rPr>
              <a:t>E-content package </a:t>
            </a:r>
            <a:r>
              <a:rPr lang="en-IN" sz="800" dirty="0">
                <a:solidFill>
                  <a:schemeClr val="bg2">
                    <a:lumMod val="50000"/>
                  </a:schemeClr>
                </a:solidFill>
              </a:rPr>
              <a:t>by using ADDIE model”. In: </a:t>
            </a:r>
            <a:r>
              <a:rPr lang="en-IN" sz="800" dirty="0" smtClean="0">
                <a:solidFill>
                  <a:schemeClr val="bg2">
                    <a:lumMod val="50000"/>
                  </a:schemeClr>
                </a:solidFill>
              </a:rPr>
              <a:t>International Journal </a:t>
            </a:r>
            <a:r>
              <a:rPr lang="en-IN" sz="800" dirty="0">
                <a:solidFill>
                  <a:schemeClr val="bg2">
                    <a:lumMod val="50000"/>
                  </a:schemeClr>
                </a:solidFill>
              </a:rPr>
              <a:t>of Applied Research 1.3 (2015), pp. 52–54</a:t>
            </a:r>
            <a:r>
              <a:rPr lang="en-IN" sz="800" dirty="0" smtClean="0">
                <a:solidFill>
                  <a:schemeClr val="bg2">
                    <a:lumMod val="50000"/>
                  </a:schemeClr>
                </a:solidFill>
              </a:rPr>
              <a:t>.</a:t>
            </a:r>
          </a:p>
          <a:p>
            <a:r>
              <a:rPr lang="en-IN" sz="800" dirty="0" smtClean="0">
                <a:solidFill>
                  <a:schemeClr val="bg2">
                    <a:lumMod val="50000"/>
                  </a:schemeClr>
                </a:solidFill>
              </a:rPr>
              <a:t>[9]</a:t>
            </a:r>
            <a:r>
              <a:rPr lang="en-IN" sz="800" dirty="0"/>
              <a:t> Bee </a:t>
            </a:r>
            <a:r>
              <a:rPr lang="en-IN" sz="800" dirty="0" err="1"/>
              <a:t>Bee</a:t>
            </a:r>
            <a:r>
              <a:rPr lang="en-IN" sz="800" dirty="0"/>
              <a:t> Chua and Laurel Evelyn Dyson. “Applying the ISO 9126 </a:t>
            </a:r>
            <a:r>
              <a:rPr lang="en-IN" sz="800" dirty="0" smtClean="0"/>
              <a:t>model to </a:t>
            </a:r>
            <a:r>
              <a:rPr lang="en-IN" sz="800" dirty="0"/>
              <a:t>the evaluation of an e-learning system”. In: Proc. of ASCILITE. Vol. </a:t>
            </a:r>
            <a:r>
              <a:rPr lang="en-IN" sz="800" dirty="0" smtClean="0"/>
              <a:t>5. 8</a:t>
            </a:r>
            <a:r>
              <a:rPr lang="en-IN" sz="800" dirty="0"/>
              <a:t>. 2004, pp. 184–190.</a:t>
            </a:r>
            <a:endParaRPr lang="en-US" sz="800" dirty="0">
              <a:solidFill>
                <a:schemeClr val="bg2">
                  <a:lumMod val="50000"/>
                </a:schemeClr>
              </a:solidFill>
            </a:endParaRPr>
          </a:p>
        </p:txBody>
      </p:sp>
    </p:spTree>
    <p:extLst>
      <p:ext uri="{BB962C8B-B14F-4D97-AF65-F5344CB8AC3E}">
        <p14:creationId xmlns:p14="http://schemas.microsoft.com/office/powerpoint/2010/main" val="5317052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5508"/>
            <a:ext cx="8596668" cy="681316"/>
          </a:xfrm>
        </p:spPr>
        <p:txBody>
          <a:bodyPr>
            <a:normAutofit/>
          </a:bodyPr>
          <a:lstStyle/>
          <a:p>
            <a:r>
              <a:rPr lang="en-IN" dirty="0">
                <a:solidFill>
                  <a:schemeClr val="accent1">
                    <a:lumMod val="50000"/>
                  </a:schemeClr>
                </a:solidFill>
              </a:rPr>
              <a:t>Reference</a:t>
            </a:r>
            <a:endParaRPr lang="en-IN" dirty="0"/>
          </a:p>
        </p:txBody>
      </p:sp>
      <p:sp>
        <p:nvSpPr>
          <p:cNvPr id="4" name="Content Placeholder 3"/>
          <p:cNvSpPr>
            <a:spLocks noGrp="1"/>
          </p:cNvSpPr>
          <p:nvPr>
            <p:ph idx="1"/>
          </p:nvPr>
        </p:nvSpPr>
        <p:spPr>
          <a:xfrm>
            <a:off x="321734" y="787402"/>
            <a:ext cx="8952268" cy="5949575"/>
          </a:xfrm>
        </p:spPr>
        <p:txBody>
          <a:bodyPr>
            <a:noAutofit/>
          </a:bodyPr>
          <a:lstStyle/>
          <a:p>
            <a:r>
              <a:rPr lang="en-US" sz="1200" dirty="0">
                <a:solidFill>
                  <a:schemeClr val="tx1"/>
                </a:solidFill>
              </a:rPr>
              <a:t>[1]</a:t>
            </a:r>
            <a:r>
              <a:rPr lang="en-IN" sz="1200" dirty="0">
                <a:solidFill>
                  <a:schemeClr val="tx1"/>
                </a:solidFill>
              </a:rPr>
              <a:t> Muhammad, Abdul </a:t>
            </a:r>
            <a:r>
              <a:rPr lang="en-IN" sz="1200" dirty="0" err="1">
                <a:solidFill>
                  <a:schemeClr val="tx1"/>
                </a:solidFill>
              </a:rPr>
              <a:t>Hafeez</a:t>
            </a:r>
            <a:r>
              <a:rPr lang="en-IN" sz="1200" dirty="0">
                <a:solidFill>
                  <a:schemeClr val="tx1"/>
                </a:solidFill>
              </a:rPr>
              <a:t> and Siddique, </a:t>
            </a:r>
            <a:r>
              <a:rPr lang="en-IN" sz="1200" dirty="0" err="1">
                <a:solidFill>
                  <a:schemeClr val="tx1"/>
                </a:solidFill>
              </a:rPr>
              <a:t>Ansar</a:t>
            </a:r>
            <a:r>
              <a:rPr lang="en-IN" sz="1200" dirty="0">
                <a:solidFill>
                  <a:schemeClr val="tx1"/>
                </a:solidFill>
              </a:rPr>
              <a:t> and Youssef, Ahmed E and </a:t>
            </a:r>
            <a:r>
              <a:rPr lang="en-IN" sz="1200" dirty="0" err="1">
                <a:solidFill>
                  <a:schemeClr val="tx1"/>
                </a:solidFill>
              </a:rPr>
              <a:t>Saleem</a:t>
            </a:r>
            <a:r>
              <a:rPr lang="en-IN" sz="1200" dirty="0">
                <a:solidFill>
                  <a:schemeClr val="tx1"/>
                </a:solidFill>
              </a:rPr>
              <a:t>, </a:t>
            </a:r>
            <a:r>
              <a:rPr lang="en-IN" sz="1200" dirty="0" err="1">
                <a:solidFill>
                  <a:schemeClr val="tx1"/>
                </a:solidFill>
              </a:rPr>
              <a:t>Kashif</a:t>
            </a:r>
            <a:r>
              <a:rPr lang="en-IN" sz="1200" dirty="0">
                <a:solidFill>
                  <a:schemeClr val="tx1"/>
                </a:solidFill>
              </a:rPr>
              <a:t> and </a:t>
            </a:r>
            <a:r>
              <a:rPr lang="en-IN" sz="1200" dirty="0" err="1">
                <a:solidFill>
                  <a:schemeClr val="tx1"/>
                </a:solidFill>
              </a:rPr>
              <a:t>Shahzad</a:t>
            </a:r>
            <a:r>
              <a:rPr lang="en-IN" sz="1200" dirty="0">
                <a:solidFill>
                  <a:schemeClr val="tx1"/>
                </a:solidFill>
              </a:rPr>
              <a:t>, </a:t>
            </a:r>
            <a:r>
              <a:rPr lang="en-IN" sz="1200" dirty="0" err="1">
                <a:solidFill>
                  <a:schemeClr val="tx1"/>
                </a:solidFill>
              </a:rPr>
              <a:t>Basit</a:t>
            </a:r>
            <a:r>
              <a:rPr lang="en-IN" sz="1200" dirty="0">
                <a:solidFill>
                  <a:schemeClr val="tx1"/>
                </a:solidFill>
              </a:rPr>
              <a:t> and </a:t>
            </a:r>
            <a:r>
              <a:rPr lang="en-IN" sz="1200" dirty="0" err="1">
                <a:solidFill>
                  <a:schemeClr val="tx1"/>
                </a:solidFill>
              </a:rPr>
              <a:t>Akram</a:t>
            </a:r>
            <a:r>
              <a:rPr lang="en-IN" sz="1200" dirty="0">
                <a:solidFill>
                  <a:schemeClr val="tx1"/>
                </a:solidFill>
              </a:rPr>
              <a:t>, Adnan and Al-</a:t>
            </a:r>
            <a:r>
              <a:rPr lang="en-IN" sz="1200" dirty="0" err="1">
                <a:solidFill>
                  <a:schemeClr val="tx1"/>
                </a:solidFill>
              </a:rPr>
              <a:t>Thnian</a:t>
            </a:r>
            <a:r>
              <a:rPr lang="en-IN" sz="1200" dirty="0">
                <a:solidFill>
                  <a:schemeClr val="tx1"/>
                </a:solidFill>
              </a:rPr>
              <a:t>, Al-</a:t>
            </a:r>
            <a:r>
              <a:rPr lang="en-IN" sz="1200" dirty="0" err="1">
                <a:solidFill>
                  <a:schemeClr val="tx1"/>
                </a:solidFill>
              </a:rPr>
              <a:t>Batool</a:t>
            </a:r>
            <a:r>
              <a:rPr lang="en-IN" sz="1200" dirty="0">
                <a:solidFill>
                  <a:schemeClr val="tx1"/>
                </a:solidFill>
              </a:rPr>
              <a:t> Saleh. “A hierarchical model to evaluate the quality of web-based e-learning systems”. In: Sustainability 12.10 (2020), p. 4071.</a:t>
            </a:r>
            <a:endParaRPr lang="en-US" sz="1200" dirty="0">
              <a:solidFill>
                <a:schemeClr val="tx1"/>
              </a:solidFill>
            </a:endParaRPr>
          </a:p>
          <a:p>
            <a:r>
              <a:rPr lang="en-US" sz="1200" dirty="0">
                <a:solidFill>
                  <a:schemeClr val="tx1"/>
                </a:solidFill>
              </a:rPr>
              <a:t>[2]</a:t>
            </a:r>
            <a:r>
              <a:rPr lang="en-IN" sz="1200" dirty="0">
                <a:solidFill>
                  <a:schemeClr val="tx1"/>
                </a:solidFill>
              </a:rPr>
              <a:t> </a:t>
            </a:r>
            <a:r>
              <a:rPr lang="en-IN" sz="1200" dirty="0" err="1">
                <a:solidFill>
                  <a:schemeClr val="tx1"/>
                </a:solidFill>
              </a:rPr>
              <a:t>Nishrin</a:t>
            </a:r>
            <a:r>
              <a:rPr lang="en-IN" sz="1200" dirty="0">
                <a:solidFill>
                  <a:schemeClr val="tx1"/>
                </a:solidFill>
              </a:rPr>
              <a:t> </a:t>
            </a:r>
            <a:r>
              <a:rPr lang="en-IN" sz="1200" dirty="0" err="1">
                <a:solidFill>
                  <a:schemeClr val="tx1"/>
                </a:solidFill>
              </a:rPr>
              <a:t>Pathan</a:t>
            </a:r>
            <a:r>
              <a:rPr lang="en-IN" sz="1200" dirty="0">
                <a:solidFill>
                  <a:schemeClr val="tx1"/>
                </a:solidFill>
              </a:rPr>
              <a:t>. “Integration of Information &amp; Communication Technologies (ICT) by SMEs in India”. In: SEMCOM Management &amp; Technology Review (2014), p. 104.</a:t>
            </a:r>
            <a:endParaRPr lang="en-US" sz="1200" dirty="0">
              <a:solidFill>
                <a:schemeClr val="tx1"/>
              </a:solidFill>
            </a:endParaRPr>
          </a:p>
          <a:p>
            <a:r>
              <a:rPr lang="en-US" sz="1200" dirty="0">
                <a:solidFill>
                  <a:schemeClr val="tx1"/>
                </a:solidFill>
              </a:rPr>
              <a:t>[3]</a:t>
            </a:r>
            <a:r>
              <a:rPr lang="en-IN" sz="1200" dirty="0">
                <a:solidFill>
                  <a:schemeClr val="tx1"/>
                </a:solidFill>
              </a:rPr>
              <a:t> </a:t>
            </a:r>
            <a:r>
              <a:rPr lang="en-IN" sz="1200" dirty="0" err="1">
                <a:solidFill>
                  <a:schemeClr val="tx1"/>
                </a:solidFill>
              </a:rPr>
              <a:t>Touhid</a:t>
            </a:r>
            <a:r>
              <a:rPr lang="en-IN" sz="1200" dirty="0">
                <a:solidFill>
                  <a:schemeClr val="tx1"/>
                </a:solidFill>
              </a:rPr>
              <a:t> </a:t>
            </a:r>
            <a:r>
              <a:rPr lang="en-IN" sz="1200" dirty="0" err="1">
                <a:solidFill>
                  <a:schemeClr val="tx1"/>
                </a:solidFill>
              </a:rPr>
              <a:t>Bhuiyan</a:t>
            </a:r>
            <a:r>
              <a:rPr lang="en-IN" sz="1200" dirty="0">
                <a:solidFill>
                  <a:schemeClr val="tx1"/>
                </a:solidFill>
              </a:rPr>
              <a:t> et al. “Development of a Web-Based E-Learning System for Teaching Institution”. In: 3rd International Conference on Intelligent Computational Systems, Singapore. 2013.</a:t>
            </a:r>
            <a:endParaRPr lang="en-US" sz="1200" dirty="0">
              <a:solidFill>
                <a:schemeClr val="tx1"/>
              </a:solidFill>
            </a:endParaRPr>
          </a:p>
          <a:p>
            <a:r>
              <a:rPr lang="en-US" sz="1200" dirty="0">
                <a:solidFill>
                  <a:schemeClr val="tx1"/>
                </a:solidFill>
              </a:rPr>
              <a:t>[4]</a:t>
            </a:r>
            <a:r>
              <a:rPr lang="en-IN" sz="1200" dirty="0">
                <a:solidFill>
                  <a:schemeClr val="tx1"/>
                </a:solidFill>
              </a:rPr>
              <a:t> A </a:t>
            </a:r>
            <a:r>
              <a:rPr lang="en-IN" sz="1200" dirty="0" err="1">
                <a:solidFill>
                  <a:schemeClr val="tx1"/>
                </a:solidFill>
              </a:rPr>
              <a:t>Jahan</a:t>
            </a:r>
            <a:r>
              <a:rPr lang="en-IN" sz="1200" dirty="0">
                <a:solidFill>
                  <a:schemeClr val="tx1"/>
                </a:solidFill>
              </a:rPr>
              <a:t>, KL Edwards, and M </a:t>
            </a:r>
            <a:r>
              <a:rPr lang="en-IN" sz="1200" dirty="0" err="1">
                <a:solidFill>
                  <a:schemeClr val="tx1"/>
                </a:solidFill>
              </a:rPr>
              <a:t>Bahraminasab</a:t>
            </a:r>
            <a:r>
              <a:rPr lang="en-IN" sz="1200" dirty="0">
                <a:solidFill>
                  <a:schemeClr val="tx1"/>
                </a:solidFill>
              </a:rPr>
              <a:t>. “Multi-criteria decision-making for materials selection”. In: Multi-criteria decision analysis for supporting the selection of engineering materials in product design (2016), pp. 63–80</a:t>
            </a:r>
            <a:endParaRPr lang="en-US" sz="1200" dirty="0">
              <a:solidFill>
                <a:schemeClr val="tx1"/>
              </a:solidFill>
            </a:endParaRPr>
          </a:p>
          <a:p>
            <a:r>
              <a:rPr lang="en-US" sz="1200" dirty="0">
                <a:solidFill>
                  <a:schemeClr val="tx1"/>
                </a:solidFill>
              </a:rPr>
              <a:t>[5]</a:t>
            </a:r>
            <a:r>
              <a:rPr lang="en-IN" sz="1200" dirty="0">
                <a:solidFill>
                  <a:schemeClr val="tx1"/>
                </a:solidFill>
              </a:rPr>
              <a:t> </a:t>
            </a:r>
            <a:r>
              <a:rPr lang="en-IN" sz="1200" dirty="0" err="1">
                <a:solidFill>
                  <a:schemeClr val="tx1"/>
                </a:solidFill>
              </a:rPr>
              <a:t>Nayebi</a:t>
            </a:r>
            <a:r>
              <a:rPr lang="en-IN" sz="1200" dirty="0">
                <a:solidFill>
                  <a:schemeClr val="tx1"/>
                </a:solidFill>
              </a:rPr>
              <a:t>, Mohammad Amin and </a:t>
            </a:r>
            <a:r>
              <a:rPr lang="en-IN" sz="1200" dirty="0" err="1">
                <a:solidFill>
                  <a:schemeClr val="tx1"/>
                </a:solidFill>
              </a:rPr>
              <a:t>Tavassolian</a:t>
            </a:r>
            <a:r>
              <a:rPr lang="en-IN" sz="1200" dirty="0">
                <a:solidFill>
                  <a:schemeClr val="tx1"/>
                </a:solidFill>
              </a:rPr>
              <a:t>, </a:t>
            </a:r>
            <a:r>
              <a:rPr lang="en-IN" sz="1200" dirty="0" err="1">
                <a:solidFill>
                  <a:schemeClr val="tx1"/>
                </a:solidFill>
              </a:rPr>
              <a:t>Seyyed</a:t>
            </a:r>
            <a:r>
              <a:rPr lang="en-IN" sz="1200" dirty="0">
                <a:solidFill>
                  <a:schemeClr val="tx1"/>
                </a:solidFill>
              </a:rPr>
              <a:t> Ali and </a:t>
            </a:r>
            <a:r>
              <a:rPr lang="en-IN" sz="1200" dirty="0" err="1">
                <a:solidFill>
                  <a:schemeClr val="tx1"/>
                </a:solidFill>
              </a:rPr>
              <a:t>Ebrahimi</a:t>
            </a:r>
            <a:r>
              <a:rPr lang="en-IN" sz="1200" dirty="0">
                <a:solidFill>
                  <a:schemeClr val="tx1"/>
                </a:solidFill>
              </a:rPr>
              <a:t>, Mohammad Ali and </a:t>
            </a:r>
            <a:r>
              <a:rPr lang="en-IN" sz="1200" dirty="0" err="1">
                <a:solidFill>
                  <a:schemeClr val="tx1"/>
                </a:solidFill>
              </a:rPr>
              <a:t>Asadollahi</a:t>
            </a:r>
            <a:r>
              <a:rPr lang="en-IN" sz="1200" dirty="0">
                <a:solidFill>
                  <a:schemeClr val="tx1"/>
                </a:solidFill>
              </a:rPr>
              <a:t>, Amin “Application of the VIKOR-AHP model in VSP”. In: Archives Des Sciences 65.4 (2012), pp. 85–101.</a:t>
            </a:r>
            <a:endParaRPr lang="en-US" sz="1200" dirty="0">
              <a:solidFill>
                <a:schemeClr val="tx1"/>
              </a:solidFill>
            </a:endParaRPr>
          </a:p>
          <a:p>
            <a:r>
              <a:rPr lang="en-US" sz="1200" dirty="0">
                <a:solidFill>
                  <a:schemeClr val="tx1"/>
                </a:solidFill>
              </a:rPr>
              <a:t>[6]</a:t>
            </a:r>
            <a:r>
              <a:rPr lang="en-IN" sz="1200" dirty="0">
                <a:solidFill>
                  <a:schemeClr val="tx1"/>
                </a:solidFill>
              </a:rPr>
              <a:t> </a:t>
            </a:r>
            <a:r>
              <a:rPr lang="en-IN" sz="1200" dirty="0" err="1">
                <a:solidFill>
                  <a:schemeClr val="tx1"/>
                </a:solidFill>
              </a:rPr>
              <a:t>Elumalai</a:t>
            </a:r>
            <a:r>
              <a:rPr lang="en-IN" sz="1200" dirty="0">
                <a:solidFill>
                  <a:schemeClr val="tx1"/>
                </a:solidFill>
              </a:rPr>
              <a:t>, </a:t>
            </a:r>
            <a:r>
              <a:rPr lang="en-IN" sz="1200" dirty="0" err="1">
                <a:solidFill>
                  <a:schemeClr val="tx1"/>
                </a:solidFill>
              </a:rPr>
              <a:t>Kesavan</a:t>
            </a:r>
            <a:r>
              <a:rPr lang="en-IN" sz="1200" dirty="0">
                <a:solidFill>
                  <a:schemeClr val="tx1"/>
                </a:solidFill>
              </a:rPr>
              <a:t> </a:t>
            </a:r>
            <a:r>
              <a:rPr lang="en-IN" sz="1200" dirty="0" err="1">
                <a:solidFill>
                  <a:schemeClr val="tx1"/>
                </a:solidFill>
              </a:rPr>
              <a:t>Vadakalur</a:t>
            </a:r>
            <a:r>
              <a:rPr lang="en-IN" sz="1200" dirty="0">
                <a:solidFill>
                  <a:schemeClr val="tx1"/>
                </a:solidFill>
              </a:rPr>
              <a:t> and </a:t>
            </a:r>
            <a:r>
              <a:rPr lang="en-IN" sz="1200" dirty="0" err="1">
                <a:solidFill>
                  <a:schemeClr val="tx1"/>
                </a:solidFill>
              </a:rPr>
              <a:t>Sankar</a:t>
            </a:r>
            <a:r>
              <a:rPr lang="en-IN" sz="1200" dirty="0">
                <a:solidFill>
                  <a:schemeClr val="tx1"/>
                </a:solidFill>
              </a:rPr>
              <a:t>, </a:t>
            </a:r>
            <a:r>
              <a:rPr lang="en-IN" sz="1200" dirty="0" err="1">
                <a:solidFill>
                  <a:schemeClr val="tx1"/>
                </a:solidFill>
              </a:rPr>
              <a:t>Jayendira</a:t>
            </a:r>
            <a:r>
              <a:rPr lang="en-IN" sz="1200" dirty="0">
                <a:solidFill>
                  <a:schemeClr val="tx1"/>
                </a:solidFill>
              </a:rPr>
              <a:t> P and </a:t>
            </a:r>
            <a:r>
              <a:rPr lang="en-IN" sz="1200" dirty="0" err="1">
                <a:solidFill>
                  <a:schemeClr val="tx1"/>
                </a:solidFill>
              </a:rPr>
              <a:t>Kalaichelvi</a:t>
            </a:r>
            <a:r>
              <a:rPr lang="en-IN" sz="1200" dirty="0">
                <a:solidFill>
                  <a:schemeClr val="tx1"/>
                </a:solidFill>
              </a:rPr>
              <a:t>, R and John, </a:t>
            </a:r>
            <a:r>
              <a:rPr lang="en-IN" sz="1200" dirty="0" err="1">
                <a:solidFill>
                  <a:schemeClr val="tx1"/>
                </a:solidFill>
              </a:rPr>
              <a:t>Jeena</a:t>
            </a:r>
            <a:r>
              <a:rPr lang="en-IN" sz="1200" dirty="0">
                <a:solidFill>
                  <a:schemeClr val="tx1"/>
                </a:solidFill>
              </a:rPr>
              <a:t> Ann and </a:t>
            </a:r>
            <a:r>
              <a:rPr lang="en-IN" sz="1200" dirty="0" err="1">
                <a:solidFill>
                  <a:schemeClr val="tx1"/>
                </a:solidFill>
              </a:rPr>
              <a:t>Menon</a:t>
            </a:r>
            <a:r>
              <a:rPr lang="en-IN" sz="1200" dirty="0">
                <a:solidFill>
                  <a:schemeClr val="tx1"/>
                </a:solidFill>
              </a:rPr>
              <a:t>, </a:t>
            </a:r>
            <a:r>
              <a:rPr lang="en-IN" sz="1200" dirty="0" err="1">
                <a:solidFill>
                  <a:schemeClr val="tx1"/>
                </a:solidFill>
              </a:rPr>
              <a:t>Nidhi</a:t>
            </a:r>
            <a:r>
              <a:rPr lang="en-IN" sz="1200" dirty="0">
                <a:solidFill>
                  <a:schemeClr val="tx1"/>
                </a:solidFill>
              </a:rPr>
              <a:t> and </a:t>
            </a:r>
            <a:r>
              <a:rPr lang="en-IN" sz="1200" dirty="0" err="1">
                <a:solidFill>
                  <a:schemeClr val="tx1"/>
                </a:solidFill>
              </a:rPr>
              <a:t>Alqahtani</a:t>
            </a:r>
            <a:r>
              <a:rPr lang="en-IN" sz="1200" dirty="0">
                <a:solidFill>
                  <a:schemeClr val="tx1"/>
                </a:solidFill>
              </a:rPr>
              <a:t>, </a:t>
            </a:r>
            <a:r>
              <a:rPr lang="en-IN" sz="1200" dirty="0" err="1">
                <a:solidFill>
                  <a:schemeClr val="tx1"/>
                </a:solidFill>
              </a:rPr>
              <a:t>Mufleh</a:t>
            </a:r>
            <a:r>
              <a:rPr lang="en-IN" sz="1200" dirty="0">
                <a:solidFill>
                  <a:schemeClr val="tx1"/>
                </a:solidFill>
              </a:rPr>
              <a:t> Salem M and </a:t>
            </a:r>
            <a:r>
              <a:rPr lang="en-IN" sz="1200" dirty="0" err="1">
                <a:solidFill>
                  <a:schemeClr val="tx1"/>
                </a:solidFill>
              </a:rPr>
              <a:t>Abumelha</a:t>
            </a:r>
            <a:r>
              <a:rPr lang="en-IN" sz="1200" dirty="0">
                <a:solidFill>
                  <a:schemeClr val="tx1"/>
                </a:solidFill>
              </a:rPr>
              <a:t>, May </a:t>
            </a:r>
            <a:r>
              <a:rPr lang="en-IN" sz="1200" dirty="0" err="1">
                <a:solidFill>
                  <a:schemeClr val="tx1"/>
                </a:solidFill>
              </a:rPr>
              <a:t>Abdulaziz</a:t>
            </a:r>
            <a:r>
              <a:rPr lang="en-IN" sz="1200" dirty="0">
                <a:solidFill>
                  <a:schemeClr val="tx1"/>
                </a:solidFill>
              </a:rPr>
              <a:t>. “Factors affecting the quality of e-learning during the COVID-19 pandemic from the perspective of higher education students”. In: COVID-19 and Education: Learning and Teaching in a Pandemic-Constrained Environment 189 (2021)</a:t>
            </a:r>
            <a:endParaRPr lang="en-US" sz="1200" dirty="0">
              <a:solidFill>
                <a:schemeClr val="tx1"/>
              </a:solidFill>
            </a:endParaRPr>
          </a:p>
          <a:p>
            <a:r>
              <a:rPr lang="en-US" sz="1200" dirty="0">
                <a:solidFill>
                  <a:schemeClr val="tx1"/>
                </a:solidFill>
              </a:rPr>
              <a:t>[7]</a:t>
            </a:r>
            <a:r>
              <a:rPr lang="en-IN" sz="1200" dirty="0">
                <a:solidFill>
                  <a:schemeClr val="tx1"/>
                </a:solidFill>
              </a:rPr>
              <a:t> Jung, </a:t>
            </a:r>
            <a:r>
              <a:rPr lang="en-IN" sz="1200" dirty="0" err="1">
                <a:solidFill>
                  <a:schemeClr val="tx1"/>
                </a:solidFill>
              </a:rPr>
              <a:t>Hyojung</a:t>
            </a:r>
            <a:r>
              <a:rPr lang="en-IN" sz="1200" dirty="0">
                <a:solidFill>
                  <a:schemeClr val="tx1"/>
                </a:solidFill>
              </a:rPr>
              <a:t> and Kim, </a:t>
            </a:r>
            <a:r>
              <a:rPr lang="en-IN" sz="1200" dirty="0" err="1">
                <a:solidFill>
                  <a:schemeClr val="tx1"/>
                </a:solidFill>
              </a:rPr>
              <a:t>Younglong</a:t>
            </a:r>
            <a:r>
              <a:rPr lang="en-IN" sz="1200" dirty="0">
                <a:solidFill>
                  <a:schemeClr val="tx1"/>
                </a:solidFill>
              </a:rPr>
              <a:t> and Lee, </a:t>
            </a:r>
            <a:r>
              <a:rPr lang="en-IN" sz="1200" dirty="0" err="1">
                <a:solidFill>
                  <a:schemeClr val="tx1"/>
                </a:solidFill>
              </a:rPr>
              <a:t>Hyejeong</a:t>
            </a:r>
            <a:r>
              <a:rPr lang="en-IN" sz="1200" dirty="0">
                <a:solidFill>
                  <a:schemeClr val="tx1"/>
                </a:solidFill>
              </a:rPr>
              <a:t> and Shin, </a:t>
            </a:r>
            <a:r>
              <a:rPr lang="en-IN" sz="1200" dirty="0" err="1">
                <a:solidFill>
                  <a:schemeClr val="tx1"/>
                </a:solidFill>
              </a:rPr>
              <a:t>Yoonhee</a:t>
            </a:r>
            <a:r>
              <a:rPr lang="en-IN" sz="1200" dirty="0">
                <a:solidFill>
                  <a:schemeClr val="tx1"/>
                </a:solidFill>
              </a:rPr>
              <a:t>. “Advanced instructional design for successive E-learning: Based on the successive approximation model (SAM)”. In: International Journal on E-learning 18.2 (2019), pp. 191–204.</a:t>
            </a:r>
            <a:endParaRPr lang="en-US" sz="1200" dirty="0">
              <a:solidFill>
                <a:schemeClr val="tx1"/>
              </a:solidFill>
            </a:endParaRPr>
          </a:p>
          <a:p>
            <a:r>
              <a:rPr lang="en-US" sz="1200" dirty="0">
                <a:solidFill>
                  <a:schemeClr val="tx1"/>
                </a:solidFill>
              </a:rPr>
              <a:t>[8]</a:t>
            </a:r>
            <a:r>
              <a:rPr lang="en-IN" sz="1200" dirty="0">
                <a:solidFill>
                  <a:schemeClr val="tx1"/>
                </a:solidFill>
              </a:rPr>
              <a:t> </a:t>
            </a:r>
            <a:r>
              <a:rPr lang="en-IN" sz="1200" dirty="0" err="1">
                <a:solidFill>
                  <a:schemeClr val="tx1"/>
                </a:solidFill>
              </a:rPr>
              <a:t>Ganesan</a:t>
            </a:r>
            <a:r>
              <a:rPr lang="en-IN" sz="1200" dirty="0">
                <a:solidFill>
                  <a:schemeClr val="tx1"/>
                </a:solidFill>
              </a:rPr>
              <a:t> </a:t>
            </a:r>
            <a:r>
              <a:rPr lang="en-IN" sz="1200" dirty="0" err="1">
                <a:solidFill>
                  <a:schemeClr val="tx1"/>
                </a:solidFill>
              </a:rPr>
              <a:t>Muruganantham</a:t>
            </a:r>
            <a:r>
              <a:rPr lang="en-IN" sz="1200" dirty="0">
                <a:solidFill>
                  <a:schemeClr val="tx1"/>
                </a:solidFill>
              </a:rPr>
              <a:t>. “Developing of E-content package by using ADDIE model”. In: International Journal of Applied Research 1.3 (2015), pp. 52–54.</a:t>
            </a:r>
          </a:p>
          <a:p>
            <a:r>
              <a:rPr lang="en-IN" sz="1200" dirty="0">
                <a:solidFill>
                  <a:schemeClr val="tx1"/>
                </a:solidFill>
              </a:rPr>
              <a:t>[9] Bee </a:t>
            </a:r>
            <a:r>
              <a:rPr lang="en-IN" sz="1200" dirty="0" err="1">
                <a:solidFill>
                  <a:schemeClr val="tx1"/>
                </a:solidFill>
              </a:rPr>
              <a:t>Bee</a:t>
            </a:r>
            <a:r>
              <a:rPr lang="en-IN" sz="1200" dirty="0">
                <a:solidFill>
                  <a:schemeClr val="tx1"/>
                </a:solidFill>
              </a:rPr>
              <a:t> Chua and Laurel Evelyn Dyson. “Applying the ISO 9126 model to the evaluation of an e-learning system”. In: Proc. of ASCILITE. Vol. 5. 8. 2004, pp. 184–190</a:t>
            </a:r>
            <a:r>
              <a:rPr lang="en-IN" sz="1200" dirty="0" smtClean="0">
                <a:solidFill>
                  <a:schemeClr val="tx1"/>
                </a:solidFill>
              </a:rPr>
              <a:t>.</a:t>
            </a:r>
          </a:p>
          <a:p>
            <a:r>
              <a:rPr lang="en-US" sz="1200" dirty="0">
                <a:solidFill>
                  <a:schemeClr val="tx1"/>
                </a:solidFill>
              </a:rPr>
              <a:t>[10]</a:t>
            </a:r>
            <a:r>
              <a:rPr lang="en-IN" sz="1200" dirty="0">
                <a:solidFill>
                  <a:schemeClr val="tx1"/>
                </a:solidFill>
              </a:rPr>
              <a:t> R </a:t>
            </a:r>
            <a:r>
              <a:rPr lang="en-IN" sz="1200" dirty="0" err="1">
                <a:solidFill>
                  <a:schemeClr val="tx1"/>
                </a:solidFill>
              </a:rPr>
              <a:t>Karthikeyan</a:t>
            </a:r>
            <a:r>
              <a:rPr lang="en-IN" sz="1200" dirty="0">
                <a:solidFill>
                  <a:schemeClr val="tx1"/>
                </a:solidFill>
              </a:rPr>
              <a:t>, KGS </a:t>
            </a:r>
            <a:r>
              <a:rPr lang="en-IN" sz="1200" dirty="0" err="1">
                <a:solidFill>
                  <a:schemeClr val="tx1"/>
                </a:solidFill>
              </a:rPr>
              <a:t>Venkatesan</a:t>
            </a:r>
            <a:r>
              <a:rPr lang="en-IN" sz="1200" dirty="0">
                <a:solidFill>
                  <a:schemeClr val="tx1"/>
                </a:solidFill>
              </a:rPr>
              <a:t>, and A </a:t>
            </a:r>
            <a:r>
              <a:rPr lang="en-IN" sz="1200" dirty="0" err="1">
                <a:solidFill>
                  <a:schemeClr val="tx1"/>
                </a:solidFill>
              </a:rPr>
              <a:t>Chandrasekar</a:t>
            </a:r>
            <a:r>
              <a:rPr lang="en-IN" sz="1200" dirty="0">
                <a:solidFill>
                  <a:schemeClr val="tx1"/>
                </a:solidFill>
              </a:rPr>
              <a:t>. “A comparison </a:t>
            </a:r>
            <a:r>
              <a:rPr lang="en-IN" sz="1200" dirty="0" err="1">
                <a:solidFill>
                  <a:schemeClr val="tx1"/>
                </a:solidFill>
              </a:rPr>
              <a:t>ofstrengths</a:t>
            </a:r>
            <a:r>
              <a:rPr lang="en-IN" sz="1200" dirty="0">
                <a:solidFill>
                  <a:schemeClr val="tx1"/>
                </a:solidFill>
              </a:rPr>
              <a:t> and weaknesses for analytical hierarchy process”. In: Journal of Chemical and Pharmaceutical Sciences 9.3 (2016), pp. 12–15</a:t>
            </a:r>
            <a:r>
              <a:rPr lang="en-US" sz="1200" dirty="0">
                <a:solidFill>
                  <a:schemeClr val="tx1"/>
                </a:solidFill>
              </a:rPr>
              <a:t>[2]</a:t>
            </a:r>
            <a:r>
              <a:rPr lang="en-IN" sz="1200" dirty="0">
                <a:solidFill>
                  <a:schemeClr val="tx1"/>
                </a:solidFill>
              </a:rPr>
              <a:t> </a:t>
            </a:r>
            <a:r>
              <a:rPr lang="en-IN" sz="1200" dirty="0" err="1">
                <a:solidFill>
                  <a:schemeClr val="tx1"/>
                </a:solidFill>
              </a:rPr>
              <a:t>Nishrin</a:t>
            </a:r>
            <a:r>
              <a:rPr lang="en-IN" sz="1200" dirty="0">
                <a:solidFill>
                  <a:schemeClr val="tx1"/>
                </a:solidFill>
              </a:rPr>
              <a:t> </a:t>
            </a:r>
            <a:r>
              <a:rPr lang="en-IN" sz="1200" dirty="0" err="1">
                <a:solidFill>
                  <a:schemeClr val="tx1"/>
                </a:solidFill>
              </a:rPr>
              <a:t>Pathan</a:t>
            </a:r>
            <a:r>
              <a:rPr lang="en-IN" sz="1200" dirty="0">
                <a:solidFill>
                  <a:schemeClr val="tx1"/>
                </a:solidFill>
              </a:rPr>
              <a:t>. “Integration of Information &amp; Communication Technologies (ICT) by SMEs in India”. In: SEMCOM Management &amp; Technology Review (2014), p. 104.</a:t>
            </a:r>
            <a:endParaRPr lang="en-US" sz="1200" dirty="0">
              <a:solidFill>
                <a:schemeClr val="tx1"/>
              </a:solidFill>
            </a:endParaRPr>
          </a:p>
          <a:p>
            <a:endParaRPr lang="en-US" sz="1200" dirty="0">
              <a:solidFill>
                <a:schemeClr val="tx1"/>
              </a:solidFill>
            </a:endParaRPr>
          </a:p>
          <a:p>
            <a:endParaRPr lang="en-IN" sz="1200" dirty="0">
              <a:solidFill>
                <a:schemeClr val="tx1"/>
              </a:solidFill>
            </a:endParaRPr>
          </a:p>
        </p:txBody>
      </p:sp>
    </p:spTree>
    <p:extLst>
      <p:ext uri="{BB962C8B-B14F-4D97-AF65-F5344CB8AC3E}">
        <p14:creationId xmlns:p14="http://schemas.microsoft.com/office/powerpoint/2010/main" val="24020590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5508"/>
            <a:ext cx="8596668" cy="681316"/>
          </a:xfrm>
        </p:spPr>
        <p:txBody>
          <a:bodyPr>
            <a:normAutofit/>
          </a:bodyPr>
          <a:lstStyle/>
          <a:p>
            <a:r>
              <a:rPr lang="en-IN" dirty="0">
                <a:solidFill>
                  <a:schemeClr val="accent1">
                    <a:lumMod val="50000"/>
                  </a:schemeClr>
                </a:solidFill>
              </a:rPr>
              <a:t>Reference</a:t>
            </a:r>
            <a:endParaRPr lang="en-IN" dirty="0"/>
          </a:p>
        </p:txBody>
      </p:sp>
      <p:sp>
        <p:nvSpPr>
          <p:cNvPr id="4" name="Content Placeholder 3"/>
          <p:cNvSpPr>
            <a:spLocks noGrp="1"/>
          </p:cNvSpPr>
          <p:nvPr>
            <p:ph idx="1"/>
          </p:nvPr>
        </p:nvSpPr>
        <p:spPr>
          <a:xfrm>
            <a:off x="321734" y="908425"/>
            <a:ext cx="9131548" cy="5573057"/>
          </a:xfrm>
        </p:spPr>
        <p:txBody>
          <a:bodyPr>
            <a:noAutofit/>
          </a:bodyPr>
          <a:lstStyle/>
          <a:p>
            <a:r>
              <a:rPr lang="en-US" sz="1200" dirty="0">
                <a:solidFill>
                  <a:schemeClr val="tx1"/>
                </a:solidFill>
              </a:rPr>
              <a:t>[11]</a:t>
            </a:r>
            <a:r>
              <a:rPr lang="en-IN" sz="1200" dirty="0">
                <a:solidFill>
                  <a:schemeClr val="tx1"/>
                </a:solidFill>
              </a:rPr>
              <a:t> </a:t>
            </a:r>
            <a:r>
              <a:rPr lang="en-IN" sz="1200" dirty="0" err="1">
                <a:solidFill>
                  <a:schemeClr val="tx1"/>
                </a:solidFill>
              </a:rPr>
              <a:t>Jablonsky</a:t>
            </a:r>
            <a:r>
              <a:rPr lang="en-IN" sz="1200" dirty="0">
                <a:solidFill>
                  <a:schemeClr val="tx1"/>
                </a:solidFill>
              </a:rPr>
              <a:t> and Josef. “Measuring the efficiency of production units by AHP models”. In: Mathematical and Computer </a:t>
            </a:r>
            <a:r>
              <a:rPr lang="en-IN" sz="1200" dirty="0" err="1">
                <a:solidFill>
                  <a:schemeClr val="tx1"/>
                </a:solidFill>
              </a:rPr>
              <a:t>Modeling</a:t>
            </a:r>
            <a:r>
              <a:rPr lang="en-IN" sz="1200" dirty="0">
                <a:solidFill>
                  <a:schemeClr val="tx1"/>
                </a:solidFill>
              </a:rPr>
              <a:t> 46.7-8 (2007), pp. 1091–1098.</a:t>
            </a:r>
            <a:endParaRPr lang="en-US" sz="1200" dirty="0">
              <a:solidFill>
                <a:schemeClr val="tx1"/>
              </a:solidFill>
            </a:endParaRPr>
          </a:p>
          <a:p>
            <a:r>
              <a:rPr lang="en-US" sz="1200" dirty="0">
                <a:solidFill>
                  <a:schemeClr val="tx1"/>
                </a:solidFill>
              </a:rPr>
              <a:t>[12]</a:t>
            </a:r>
            <a:r>
              <a:rPr lang="en-IN" sz="1200" dirty="0">
                <a:solidFill>
                  <a:schemeClr val="tx1"/>
                </a:solidFill>
              </a:rPr>
              <a:t> </a:t>
            </a:r>
            <a:r>
              <a:rPr lang="en-IN" sz="1200" dirty="0" err="1">
                <a:solidFill>
                  <a:schemeClr val="tx1"/>
                </a:solidFill>
              </a:rPr>
              <a:t>Brijendra</a:t>
            </a:r>
            <a:r>
              <a:rPr lang="en-IN" sz="1200" dirty="0">
                <a:solidFill>
                  <a:schemeClr val="tx1"/>
                </a:solidFill>
              </a:rPr>
              <a:t> Singh. “Analytical hierarchical process (AHP) and fuzzy AHP applications-A review paper”. In: International Journal of Pharmacy and Technology 8.4 (2016), pp. 4925–4946</a:t>
            </a:r>
          </a:p>
          <a:p>
            <a:r>
              <a:rPr lang="en-IN" sz="1200" dirty="0">
                <a:solidFill>
                  <a:schemeClr val="tx1"/>
                </a:solidFill>
              </a:rPr>
              <a:t>[13] Adnan </a:t>
            </a:r>
            <a:r>
              <a:rPr lang="en-IN" sz="1200" dirty="0" err="1">
                <a:solidFill>
                  <a:schemeClr val="tx1"/>
                </a:solidFill>
              </a:rPr>
              <a:t>Rawashdeh</a:t>
            </a:r>
            <a:r>
              <a:rPr lang="en-IN" sz="1200" dirty="0">
                <a:solidFill>
                  <a:schemeClr val="tx1"/>
                </a:solidFill>
              </a:rPr>
              <a:t>, </a:t>
            </a:r>
            <a:r>
              <a:rPr lang="en-IN" sz="1200" dirty="0" err="1">
                <a:solidFill>
                  <a:schemeClr val="tx1"/>
                </a:solidFill>
              </a:rPr>
              <a:t>Bassem</a:t>
            </a:r>
            <a:r>
              <a:rPr lang="en-IN" sz="1200" dirty="0">
                <a:solidFill>
                  <a:schemeClr val="tx1"/>
                </a:solidFill>
              </a:rPr>
              <a:t> </a:t>
            </a:r>
            <a:r>
              <a:rPr lang="en-IN" sz="1200" dirty="0" err="1">
                <a:solidFill>
                  <a:schemeClr val="tx1"/>
                </a:solidFill>
              </a:rPr>
              <a:t>Matalkah</a:t>
            </a:r>
            <a:r>
              <a:rPr lang="en-IN" sz="1200" dirty="0">
                <a:solidFill>
                  <a:schemeClr val="tx1"/>
                </a:solidFill>
              </a:rPr>
              <a:t>, and </a:t>
            </a:r>
            <a:r>
              <a:rPr lang="en-IN" sz="1200" dirty="0" err="1">
                <a:solidFill>
                  <a:schemeClr val="tx1"/>
                </a:solidFill>
              </a:rPr>
              <a:t>Awni</a:t>
            </a:r>
            <a:r>
              <a:rPr lang="en-IN" sz="1200" dirty="0">
                <a:solidFill>
                  <a:schemeClr val="tx1"/>
                </a:solidFill>
              </a:rPr>
              <a:t> </a:t>
            </a:r>
            <a:r>
              <a:rPr lang="en-IN" sz="1200" dirty="0" err="1">
                <a:solidFill>
                  <a:schemeClr val="tx1"/>
                </a:solidFill>
              </a:rPr>
              <a:t>Hammouri</a:t>
            </a:r>
            <a:r>
              <a:rPr lang="en-IN" sz="1200" dirty="0">
                <a:solidFill>
                  <a:schemeClr val="tx1"/>
                </a:solidFill>
              </a:rPr>
              <a:t>. “A hybrid AHP-VIKOR methodology to evaluate for adoption COTS database components based on usability”. In: International Journal of Computer Applications in Technology 56.4 (2017), pp. 264–274</a:t>
            </a:r>
            <a:r>
              <a:rPr lang="en-IN" sz="1200" dirty="0" smtClean="0">
                <a:solidFill>
                  <a:schemeClr val="tx1"/>
                </a:solidFill>
              </a:rPr>
              <a:t>.</a:t>
            </a:r>
          </a:p>
          <a:p>
            <a:r>
              <a:rPr lang="en-IN" sz="1200" dirty="0" smtClean="0">
                <a:solidFill>
                  <a:schemeClr val="tx1"/>
                </a:solidFill>
              </a:rPr>
              <a:t>[14] </a:t>
            </a:r>
            <a:r>
              <a:rPr lang="en-IN" sz="1200" dirty="0" err="1" smtClean="0">
                <a:solidFill>
                  <a:schemeClr val="tx1"/>
                </a:solidFill>
              </a:rPr>
              <a:t>Fatih</a:t>
            </a:r>
            <a:r>
              <a:rPr lang="en-IN" sz="1200" dirty="0" smtClean="0">
                <a:solidFill>
                  <a:schemeClr val="tx1"/>
                </a:solidFill>
              </a:rPr>
              <a:t> </a:t>
            </a:r>
            <a:r>
              <a:rPr lang="en-IN" sz="1200" dirty="0">
                <a:solidFill>
                  <a:schemeClr val="tx1"/>
                </a:solidFill>
              </a:rPr>
              <a:t>and SARI. “Comparison of TOPSIS and VIKOR multi criteria </a:t>
            </a:r>
            <a:r>
              <a:rPr lang="en-IN" sz="1200" dirty="0" smtClean="0">
                <a:solidFill>
                  <a:schemeClr val="tx1"/>
                </a:solidFill>
              </a:rPr>
              <a:t>decision analysis </a:t>
            </a:r>
            <a:r>
              <a:rPr lang="en-IN" sz="1200" dirty="0">
                <a:solidFill>
                  <a:schemeClr val="tx1"/>
                </a:solidFill>
              </a:rPr>
              <a:t>techniques”. In: </a:t>
            </a:r>
            <a:r>
              <a:rPr lang="en-IN" sz="1200" dirty="0" err="1">
                <a:solidFill>
                  <a:schemeClr val="tx1"/>
                </a:solidFill>
              </a:rPr>
              <a:t>Selçuk</a:t>
            </a:r>
            <a:r>
              <a:rPr lang="en-IN" sz="1200" dirty="0">
                <a:solidFill>
                  <a:schemeClr val="tx1"/>
                </a:solidFill>
              </a:rPr>
              <a:t> </a:t>
            </a:r>
            <a:r>
              <a:rPr lang="en-IN" sz="1200" dirty="0" err="1">
                <a:solidFill>
                  <a:schemeClr val="tx1"/>
                </a:solidFill>
              </a:rPr>
              <a:t>Üniversitesi</a:t>
            </a:r>
            <a:r>
              <a:rPr lang="en-IN" sz="1200" dirty="0">
                <a:solidFill>
                  <a:schemeClr val="tx1"/>
                </a:solidFill>
              </a:rPr>
              <a:t> </a:t>
            </a:r>
            <a:r>
              <a:rPr lang="en-IN" sz="1200" dirty="0" err="1">
                <a:solidFill>
                  <a:schemeClr val="tx1"/>
                </a:solidFill>
              </a:rPr>
              <a:t>Mühendislik</a:t>
            </a:r>
            <a:r>
              <a:rPr lang="en-IN" sz="1200" dirty="0">
                <a:solidFill>
                  <a:schemeClr val="tx1"/>
                </a:solidFill>
              </a:rPr>
              <a:t>, </a:t>
            </a:r>
            <a:r>
              <a:rPr lang="en-IN" sz="1200" dirty="0" err="1">
                <a:solidFill>
                  <a:schemeClr val="tx1"/>
                </a:solidFill>
              </a:rPr>
              <a:t>Bilim</a:t>
            </a:r>
            <a:r>
              <a:rPr lang="en-IN" sz="1200" dirty="0">
                <a:solidFill>
                  <a:schemeClr val="tx1"/>
                </a:solidFill>
              </a:rPr>
              <a:t> </a:t>
            </a:r>
            <a:r>
              <a:rPr lang="en-IN" sz="1200" dirty="0" err="1">
                <a:solidFill>
                  <a:schemeClr val="tx1"/>
                </a:solidFill>
              </a:rPr>
              <a:t>Ve</a:t>
            </a:r>
            <a:r>
              <a:rPr lang="en-IN" sz="1200" dirty="0">
                <a:solidFill>
                  <a:schemeClr val="tx1"/>
                </a:solidFill>
              </a:rPr>
              <a:t> </a:t>
            </a:r>
            <a:r>
              <a:rPr lang="en-IN" sz="1200" dirty="0" err="1" smtClean="0">
                <a:solidFill>
                  <a:schemeClr val="tx1"/>
                </a:solidFill>
              </a:rPr>
              <a:t>Teknoloji</a:t>
            </a:r>
            <a:r>
              <a:rPr lang="en-IN" sz="1200" dirty="0" smtClean="0">
                <a:solidFill>
                  <a:schemeClr val="tx1"/>
                </a:solidFill>
              </a:rPr>
              <a:t> </a:t>
            </a:r>
            <a:r>
              <a:rPr lang="en-IN" sz="1200" dirty="0" err="1" smtClean="0">
                <a:solidFill>
                  <a:schemeClr val="tx1"/>
                </a:solidFill>
              </a:rPr>
              <a:t>Dergisi</a:t>
            </a:r>
            <a:r>
              <a:rPr lang="en-IN" sz="1200" dirty="0" smtClean="0">
                <a:solidFill>
                  <a:schemeClr val="tx1"/>
                </a:solidFill>
              </a:rPr>
              <a:t> </a:t>
            </a:r>
            <a:r>
              <a:rPr lang="en-IN" sz="1200" dirty="0">
                <a:solidFill>
                  <a:schemeClr val="tx1"/>
                </a:solidFill>
              </a:rPr>
              <a:t>6 (2018), pp. </a:t>
            </a:r>
            <a:r>
              <a:rPr lang="en-IN" sz="1200" dirty="0" smtClean="0">
                <a:solidFill>
                  <a:schemeClr val="tx1"/>
                </a:solidFill>
              </a:rPr>
              <a:t>825–831.</a:t>
            </a:r>
          </a:p>
          <a:p>
            <a:r>
              <a:rPr lang="en-US" sz="1200" dirty="0">
                <a:solidFill>
                  <a:schemeClr val="tx1"/>
                </a:solidFill>
              </a:rPr>
              <a:t>[15]</a:t>
            </a:r>
            <a:r>
              <a:rPr lang="en-IN" sz="1200" dirty="0">
                <a:solidFill>
                  <a:schemeClr val="tx1"/>
                </a:solidFill>
              </a:rPr>
              <a:t> </a:t>
            </a:r>
            <a:r>
              <a:rPr lang="en-IN" sz="1200" dirty="0" err="1">
                <a:solidFill>
                  <a:schemeClr val="tx1"/>
                </a:solidFill>
              </a:rPr>
              <a:t>Jui</a:t>
            </a:r>
            <a:r>
              <a:rPr lang="en-IN" sz="1200" dirty="0">
                <a:solidFill>
                  <a:schemeClr val="tx1"/>
                </a:solidFill>
              </a:rPr>
              <a:t> </a:t>
            </a:r>
            <a:r>
              <a:rPr lang="en-IN" sz="1200" dirty="0" err="1">
                <a:solidFill>
                  <a:schemeClr val="tx1"/>
                </a:solidFill>
              </a:rPr>
              <a:t>Pattnayak</a:t>
            </a:r>
            <a:r>
              <a:rPr lang="en-IN" sz="1200" dirty="0">
                <a:solidFill>
                  <a:schemeClr val="tx1"/>
                </a:solidFill>
              </a:rPr>
              <a:t> and </a:t>
            </a:r>
            <a:r>
              <a:rPr lang="en-IN" sz="1200" dirty="0" err="1">
                <a:solidFill>
                  <a:schemeClr val="tx1"/>
                </a:solidFill>
              </a:rPr>
              <a:t>Sabyasachi</a:t>
            </a:r>
            <a:r>
              <a:rPr lang="en-IN" sz="1200" dirty="0">
                <a:solidFill>
                  <a:schemeClr val="tx1"/>
                </a:solidFill>
              </a:rPr>
              <a:t> </a:t>
            </a:r>
            <a:r>
              <a:rPr lang="en-IN" sz="1200" dirty="0" err="1">
                <a:solidFill>
                  <a:schemeClr val="tx1"/>
                </a:solidFill>
              </a:rPr>
              <a:t>Pattnaik</a:t>
            </a:r>
            <a:r>
              <a:rPr lang="en-IN" sz="1200" dirty="0">
                <a:solidFill>
                  <a:schemeClr val="tx1"/>
                </a:solidFill>
              </a:rPr>
              <a:t>. “Integration of web services with e-learning for knowledge society”. In: </a:t>
            </a:r>
            <a:r>
              <a:rPr lang="en-IN" sz="1200" dirty="0" err="1">
                <a:solidFill>
                  <a:schemeClr val="tx1"/>
                </a:solidFill>
              </a:rPr>
              <a:t>Procedia</a:t>
            </a:r>
            <a:r>
              <a:rPr lang="en-IN" sz="1200" dirty="0">
                <a:solidFill>
                  <a:schemeClr val="tx1"/>
                </a:solidFill>
              </a:rPr>
              <a:t> Computer Science 92 (2016), pp. 155–160.</a:t>
            </a:r>
          </a:p>
          <a:p>
            <a:r>
              <a:rPr lang="en-IN" sz="1200" dirty="0">
                <a:solidFill>
                  <a:schemeClr val="tx1"/>
                </a:solidFill>
              </a:rPr>
              <a:t>[16] </a:t>
            </a:r>
            <a:r>
              <a:rPr lang="en-IN" sz="1200" dirty="0" err="1">
                <a:solidFill>
                  <a:schemeClr val="tx1"/>
                </a:solidFill>
              </a:rPr>
              <a:t>Eze</a:t>
            </a:r>
            <a:r>
              <a:rPr lang="en-IN" sz="1200" dirty="0">
                <a:solidFill>
                  <a:schemeClr val="tx1"/>
                </a:solidFill>
              </a:rPr>
              <a:t>, Sunday C and </a:t>
            </a:r>
            <a:r>
              <a:rPr lang="en-IN" sz="1200" dirty="0" err="1">
                <a:solidFill>
                  <a:schemeClr val="tx1"/>
                </a:solidFill>
              </a:rPr>
              <a:t>Chinedu-Eze</a:t>
            </a:r>
            <a:r>
              <a:rPr lang="en-IN" sz="1200" dirty="0">
                <a:solidFill>
                  <a:schemeClr val="tx1"/>
                </a:solidFill>
              </a:rPr>
              <a:t>, Vera CA and </a:t>
            </a:r>
            <a:r>
              <a:rPr lang="en-IN" sz="1200" dirty="0" err="1">
                <a:solidFill>
                  <a:schemeClr val="tx1"/>
                </a:solidFill>
              </a:rPr>
              <a:t>Okike</a:t>
            </a:r>
            <a:r>
              <a:rPr lang="en-IN" sz="1200" dirty="0">
                <a:solidFill>
                  <a:schemeClr val="tx1"/>
                </a:solidFill>
              </a:rPr>
              <a:t>, Clinton K and Bello, </a:t>
            </a:r>
            <a:r>
              <a:rPr lang="en-IN" sz="1200" dirty="0" err="1">
                <a:solidFill>
                  <a:schemeClr val="tx1"/>
                </a:solidFill>
              </a:rPr>
              <a:t>Adenike</a:t>
            </a:r>
            <a:r>
              <a:rPr lang="en-IN" sz="1200" dirty="0">
                <a:solidFill>
                  <a:schemeClr val="tx1"/>
                </a:solidFill>
              </a:rPr>
              <a:t> O. “Factors influencing the use of e-learning facilities by students in a private Higher Education Institution (HEI) in a developing economy”. In: Humanities and social sciences communications 7.1 (2020), pp. 1–15.</a:t>
            </a:r>
          </a:p>
          <a:p>
            <a:r>
              <a:rPr lang="en-IN" sz="1200" dirty="0">
                <a:solidFill>
                  <a:schemeClr val="tx1"/>
                </a:solidFill>
              </a:rPr>
              <a:t>[17] </a:t>
            </a:r>
            <a:r>
              <a:rPr lang="en-IN" sz="1200" dirty="0" err="1">
                <a:solidFill>
                  <a:schemeClr val="tx1"/>
                </a:solidFill>
              </a:rPr>
              <a:t>Ganesan</a:t>
            </a:r>
            <a:r>
              <a:rPr lang="en-IN" sz="1200" dirty="0">
                <a:solidFill>
                  <a:schemeClr val="tx1"/>
                </a:solidFill>
              </a:rPr>
              <a:t> </a:t>
            </a:r>
            <a:r>
              <a:rPr lang="en-IN" sz="1200" dirty="0" err="1">
                <a:solidFill>
                  <a:schemeClr val="tx1"/>
                </a:solidFill>
              </a:rPr>
              <a:t>Muruganantham</a:t>
            </a:r>
            <a:r>
              <a:rPr lang="en-IN" sz="1200" dirty="0">
                <a:solidFill>
                  <a:schemeClr val="tx1"/>
                </a:solidFill>
              </a:rPr>
              <a:t>. “Developing of E-content package by using ADDIE model”. In: International Journal of Applied Research 1.3 (2015), pp. 52–54</a:t>
            </a:r>
            <a:r>
              <a:rPr lang="en-IN" sz="1200" dirty="0" smtClean="0">
                <a:solidFill>
                  <a:schemeClr val="tx1"/>
                </a:solidFill>
              </a:rPr>
              <a:t>.</a:t>
            </a:r>
          </a:p>
          <a:p>
            <a:r>
              <a:rPr lang="en-IN" sz="1200" dirty="0">
                <a:solidFill>
                  <a:schemeClr val="tx1"/>
                </a:solidFill>
              </a:rPr>
              <a:t>[18] Michael </a:t>
            </a:r>
            <a:r>
              <a:rPr lang="en-IN" sz="1200" dirty="0" err="1">
                <a:solidFill>
                  <a:schemeClr val="tx1"/>
                </a:solidFill>
              </a:rPr>
              <a:t>Molenda</a:t>
            </a:r>
            <a:r>
              <a:rPr lang="en-IN" sz="1200" dirty="0">
                <a:solidFill>
                  <a:schemeClr val="tx1"/>
                </a:solidFill>
              </a:rPr>
              <a:t>. “In search of the elusive ADDIE model”. In: Performance improvement 54.2 (2015), pp. 40–42.</a:t>
            </a:r>
          </a:p>
          <a:p>
            <a:r>
              <a:rPr lang="en-IN" sz="1200" dirty="0">
                <a:solidFill>
                  <a:schemeClr val="tx1"/>
                </a:solidFill>
              </a:rPr>
              <a:t>[19] Clement </a:t>
            </a:r>
            <a:r>
              <a:rPr lang="en-IN" sz="1200" dirty="0" err="1">
                <a:solidFill>
                  <a:schemeClr val="tx1"/>
                </a:solidFill>
              </a:rPr>
              <a:t>Ayarebilla</a:t>
            </a:r>
            <a:r>
              <a:rPr lang="en-IN" sz="1200" dirty="0">
                <a:solidFill>
                  <a:schemeClr val="tx1"/>
                </a:solidFill>
              </a:rPr>
              <a:t> Ali, </a:t>
            </a:r>
            <a:r>
              <a:rPr lang="en-IN" sz="1200" dirty="0" err="1">
                <a:solidFill>
                  <a:schemeClr val="tx1"/>
                </a:solidFill>
              </a:rPr>
              <a:t>Saknah</a:t>
            </a:r>
            <a:r>
              <a:rPr lang="en-IN" sz="1200" dirty="0">
                <a:solidFill>
                  <a:schemeClr val="tx1"/>
                </a:solidFill>
              </a:rPr>
              <a:t> </a:t>
            </a:r>
            <a:r>
              <a:rPr lang="en-IN" sz="1200" dirty="0" err="1">
                <a:solidFill>
                  <a:schemeClr val="tx1"/>
                </a:solidFill>
              </a:rPr>
              <a:t>Acquah</a:t>
            </a:r>
            <a:r>
              <a:rPr lang="en-IN" sz="1200" dirty="0">
                <a:solidFill>
                  <a:schemeClr val="tx1"/>
                </a:solidFill>
              </a:rPr>
              <a:t>, and </a:t>
            </a:r>
            <a:r>
              <a:rPr lang="en-IN" sz="1200" dirty="0" err="1">
                <a:solidFill>
                  <a:schemeClr val="tx1"/>
                </a:solidFill>
              </a:rPr>
              <a:t>Kweku</a:t>
            </a:r>
            <a:r>
              <a:rPr lang="en-IN" sz="1200" dirty="0">
                <a:solidFill>
                  <a:schemeClr val="tx1"/>
                </a:solidFill>
              </a:rPr>
              <a:t> </a:t>
            </a:r>
            <a:r>
              <a:rPr lang="en-IN" sz="1200" dirty="0" err="1">
                <a:solidFill>
                  <a:schemeClr val="tx1"/>
                </a:solidFill>
              </a:rPr>
              <a:t>Esia-Donkoh</a:t>
            </a:r>
            <a:r>
              <a:rPr lang="en-IN" sz="1200" dirty="0">
                <a:solidFill>
                  <a:schemeClr val="tx1"/>
                </a:solidFill>
              </a:rPr>
              <a:t>. “A Comparative Study of SAM and ADDIE Models in Simulating STEM Instruction.” In: African Educational Research Journal 9.4 (2021), pp. 852–859.</a:t>
            </a:r>
          </a:p>
          <a:p>
            <a:r>
              <a:rPr lang="en-IN" sz="1200" dirty="0">
                <a:solidFill>
                  <a:schemeClr val="tx1"/>
                </a:solidFill>
              </a:rPr>
              <a:t>[20] Jung, </a:t>
            </a:r>
            <a:r>
              <a:rPr lang="en-IN" sz="1200" dirty="0" err="1">
                <a:solidFill>
                  <a:schemeClr val="tx1"/>
                </a:solidFill>
              </a:rPr>
              <a:t>Hyojung</a:t>
            </a:r>
            <a:r>
              <a:rPr lang="en-IN" sz="1200" dirty="0">
                <a:solidFill>
                  <a:schemeClr val="tx1"/>
                </a:solidFill>
              </a:rPr>
              <a:t> and Kim, </a:t>
            </a:r>
            <a:r>
              <a:rPr lang="en-IN" sz="1200" dirty="0" err="1">
                <a:solidFill>
                  <a:schemeClr val="tx1"/>
                </a:solidFill>
              </a:rPr>
              <a:t>Younglong</a:t>
            </a:r>
            <a:r>
              <a:rPr lang="en-IN" sz="1200" dirty="0">
                <a:solidFill>
                  <a:schemeClr val="tx1"/>
                </a:solidFill>
              </a:rPr>
              <a:t> and Lee, </a:t>
            </a:r>
            <a:r>
              <a:rPr lang="en-IN" sz="1200" dirty="0" err="1">
                <a:solidFill>
                  <a:schemeClr val="tx1"/>
                </a:solidFill>
              </a:rPr>
              <a:t>Hyejeong</a:t>
            </a:r>
            <a:r>
              <a:rPr lang="en-IN" sz="1200" dirty="0">
                <a:solidFill>
                  <a:schemeClr val="tx1"/>
                </a:solidFill>
              </a:rPr>
              <a:t> and Shin, </a:t>
            </a:r>
            <a:r>
              <a:rPr lang="en-IN" sz="1200" dirty="0" err="1">
                <a:solidFill>
                  <a:schemeClr val="tx1"/>
                </a:solidFill>
              </a:rPr>
              <a:t>Yoonhee“Advanced</a:t>
            </a:r>
            <a:r>
              <a:rPr lang="en-IN" sz="1200" dirty="0">
                <a:solidFill>
                  <a:schemeClr val="tx1"/>
                </a:solidFill>
              </a:rPr>
              <a:t> instructional design for successive E-learning: Based on the successive approximation model (SAM)”. In: International Journal on E-learning 18.2 (2019), pp. 191–204</a:t>
            </a:r>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IN" sz="1200" dirty="0">
              <a:solidFill>
                <a:schemeClr val="tx1"/>
              </a:solidFill>
            </a:endParaRPr>
          </a:p>
        </p:txBody>
      </p:sp>
    </p:spTree>
    <p:extLst>
      <p:ext uri="{BB962C8B-B14F-4D97-AF65-F5344CB8AC3E}">
        <p14:creationId xmlns:p14="http://schemas.microsoft.com/office/powerpoint/2010/main" val="10295186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052927" y="1770552"/>
            <a:ext cx="4338046" cy="3170099"/>
          </a:xfrm>
          <a:prstGeom prst="rect">
            <a:avLst/>
          </a:prstGeom>
          <a:solidFill>
            <a:schemeClr val="bg1"/>
          </a:solidFill>
          <a:effectLst>
            <a:softEdge rad="317500"/>
          </a:effectLst>
        </p:spPr>
        <p:txBody>
          <a:bodyPr wrap="none" lIns="91440" tIns="45720" rIns="91440" bIns="45720">
            <a:spAutoFit/>
            <a:scene3d>
              <a:camera prst="orthographicFront"/>
              <a:lightRig rig="threePt" dir="t"/>
            </a:scene3d>
            <a:sp3d extrusionH="57150">
              <a:bevelT w="95250" h="38100" prst="angle"/>
            </a:sp3d>
          </a:bodyPr>
          <a:lstStyle/>
          <a:p>
            <a:pPr algn="ctr"/>
            <a:r>
              <a:rPr lang="en-US" sz="10000" b="1" cap="none" spc="50" dirty="0" smtClean="0">
                <a:ln w="9525" cmpd="sng">
                  <a:solidFill>
                    <a:schemeClr val="accent1"/>
                  </a:solidFill>
                  <a:prstDash val="solid"/>
                </a:ln>
                <a:solidFill>
                  <a:srgbClr val="70AD47">
                    <a:tint val="1000"/>
                  </a:srgbClr>
                </a:solidFill>
                <a:effectLst>
                  <a:glow rad="139700">
                    <a:schemeClr val="accent2">
                      <a:satMod val="175000"/>
                      <a:alpha val="40000"/>
                    </a:schemeClr>
                  </a:glow>
                </a:effectLst>
              </a:rPr>
              <a:t>THANK</a:t>
            </a:r>
          </a:p>
          <a:p>
            <a:pPr algn="ctr"/>
            <a:r>
              <a:rPr lang="en-US" sz="10000" b="1" cap="none" spc="50" dirty="0" smtClean="0">
                <a:ln w="9525" cmpd="sng">
                  <a:solidFill>
                    <a:schemeClr val="accent1"/>
                  </a:solidFill>
                  <a:prstDash val="solid"/>
                </a:ln>
                <a:solidFill>
                  <a:srgbClr val="70AD47">
                    <a:tint val="1000"/>
                  </a:srgbClr>
                </a:solidFill>
                <a:effectLst>
                  <a:glow rad="139700">
                    <a:schemeClr val="accent2">
                      <a:satMod val="175000"/>
                      <a:alpha val="40000"/>
                    </a:schemeClr>
                  </a:glow>
                </a:effectLst>
              </a:rPr>
              <a:t> YOU!</a:t>
            </a:r>
            <a:endParaRPr lang="en-US" sz="10000" b="1" cap="none" spc="50" dirty="0">
              <a:ln w="9525" cmpd="sng">
                <a:solidFill>
                  <a:schemeClr val="accent1"/>
                </a:solidFill>
                <a:prstDash val="solid"/>
              </a:ln>
              <a:solidFill>
                <a:srgbClr val="70AD47">
                  <a:tint val="1000"/>
                </a:srgbClr>
              </a:solidFill>
              <a:effectLst>
                <a:glow rad="139700">
                  <a:schemeClr val="accent2">
                    <a:satMod val="175000"/>
                    <a:alpha val="40000"/>
                  </a:schemeClr>
                </a:glow>
              </a:effectLst>
            </a:endParaRPr>
          </a:p>
        </p:txBody>
      </p:sp>
    </p:spTree>
    <p:extLst>
      <p:ext uri="{BB962C8B-B14F-4D97-AF65-F5344CB8AC3E}">
        <p14:creationId xmlns:p14="http://schemas.microsoft.com/office/powerpoint/2010/main" val="676365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553"/>
          </a:xfrm>
        </p:spPr>
        <p:txBody>
          <a:bodyPr/>
          <a:lstStyle/>
          <a:p>
            <a:r>
              <a:rPr lang="en-IN" dirty="0" smtClean="0">
                <a:solidFill>
                  <a:schemeClr val="accent1">
                    <a:lumMod val="50000"/>
                  </a:schemeClr>
                </a:solidFill>
              </a:rPr>
              <a:t>Introduction(contd.)</a:t>
            </a:r>
            <a:endParaRPr lang="en-IN" dirty="0"/>
          </a:p>
        </p:txBody>
      </p:sp>
      <p:sp>
        <p:nvSpPr>
          <p:cNvPr id="3" name="Content Placeholder 2"/>
          <p:cNvSpPr>
            <a:spLocks noGrp="1"/>
          </p:cNvSpPr>
          <p:nvPr>
            <p:ph idx="1"/>
          </p:nvPr>
        </p:nvSpPr>
        <p:spPr>
          <a:xfrm>
            <a:off x="677333" y="1498601"/>
            <a:ext cx="8896973" cy="3111497"/>
          </a:xfrm>
        </p:spPr>
        <p:txBody>
          <a:bodyPr>
            <a:normAutofit/>
          </a:bodyPr>
          <a:lstStyle/>
          <a:p>
            <a:r>
              <a:rPr lang="en-IN" sz="1400" b="1" dirty="0" smtClean="0">
                <a:solidFill>
                  <a:schemeClr val="tx1">
                    <a:lumMod val="95000"/>
                    <a:lumOff val="5000"/>
                  </a:schemeClr>
                </a:solidFill>
              </a:rPr>
              <a:t>Problem Statement:</a:t>
            </a:r>
            <a:r>
              <a:rPr lang="en-IN" sz="1400" dirty="0" smtClean="0">
                <a:solidFill>
                  <a:schemeClr val="tx1">
                    <a:lumMod val="95000"/>
                    <a:lumOff val="5000"/>
                  </a:schemeClr>
                </a:solidFill>
              </a:rPr>
              <a:t> </a:t>
            </a:r>
            <a:r>
              <a:rPr lang="en-IN" sz="1400" dirty="0" smtClean="0"/>
              <a:t>Factors that are responsible for obtaining the optimization are not being considered properly. To eradicate this imbalance, </a:t>
            </a:r>
            <a:r>
              <a:rPr lang="en-IN" sz="1400" b="1" dirty="0" smtClean="0"/>
              <a:t>MCDM approaches[4]</a:t>
            </a:r>
            <a:r>
              <a:rPr lang="en-IN" sz="1400" dirty="0" smtClean="0"/>
              <a:t>  and other </a:t>
            </a:r>
            <a:r>
              <a:rPr lang="en-IN" sz="1400" b="1" dirty="0" smtClean="0"/>
              <a:t>proposed approaches </a:t>
            </a:r>
            <a:r>
              <a:rPr lang="en-IN" sz="1400" dirty="0" smtClean="0"/>
              <a:t>are applied to obtain the most optimized e-learning model.</a:t>
            </a:r>
          </a:p>
          <a:p>
            <a:endParaRPr lang="en-IN" sz="1400" dirty="0" smtClean="0"/>
          </a:p>
          <a:p>
            <a:r>
              <a:rPr lang="en-IN" sz="1400" b="1" dirty="0" smtClean="0">
                <a:solidFill>
                  <a:schemeClr val="tx1">
                    <a:lumMod val="95000"/>
                    <a:lumOff val="5000"/>
                  </a:schemeClr>
                </a:solidFill>
              </a:rPr>
              <a:t>Objectives: </a:t>
            </a:r>
            <a:r>
              <a:rPr lang="en-IN" sz="1400" dirty="0"/>
              <a:t>The objectives of this thesis paper are to lessen the incompetency of some approaches that have been implemented over the past. The factors which can be manipulated to enhance quality will be </a:t>
            </a:r>
            <a:r>
              <a:rPr lang="en-IN" sz="1400" dirty="0" smtClean="0"/>
              <a:t>identified </a:t>
            </a:r>
            <a:r>
              <a:rPr lang="en-IN" sz="1400" dirty="0"/>
              <a:t>and by applying prioritised ranking </a:t>
            </a:r>
            <a:r>
              <a:rPr lang="en-IN" sz="1400" dirty="0" smtClean="0"/>
              <a:t>approaches inefficiencies will be reduced in this study.</a:t>
            </a:r>
          </a:p>
          <a:p>
            <a:endParaRPr lang="en-IN" sz="1400" dirty="0" smtClean="0"/>
          </a:p>
          <a:p>
            <a:r>
              <a:rPr lang="en-IN" sz="1400" b="1" dirty="0" smtClean="0">
                <a:solidFill>
                  <a:schemeClr val="tx1">
                    <a:lumMod val="95000"/>
                    <a:lumOff val="5000"/>
                  </a:schemeClr>
                </a:solidFill>
              </a:rPr>
              <a:t>Motivation: </a:t>
            </a:r>
            <a:r>
              <a:rPr lang="en-IN" sz="1400" b="1" dirty="0" smtClean="0"/>
              <a:t>AHP</a:t>
            </a:r>
            <a:r>
              <a:rPr lang="en-IN" sz="1400" dirty="0" smtClean="0"/>
              <a:t>[10] was used in this domain previously and </a:t>
            </a:r>
            <a:r>
              <a:rPr lang="en-IN" sz="1400" b="1" dirty="0" smtClean="0"/>
              <a:t>Fuzzy AHP, Fuzzy TOPSIS</a:t>
            </a:r>
            <a:r>
              <a:rPr lang="en-IN" sz="1400" dirty="0" smtClean="0"/>
              <a:t>[1] were for kept as future exploration. This was the trigger for motivation which created a room for more optimized version.   </a:t>
            </a:r>
            <a:endParaRPr lang="en-IN" sz="1400" b="1" dirty="0" smtClean="0"/>
          </a:p>
          <a:p>
            <a:endParaRPr lang="en-IN" sz="1400" dirty="0" smtClean="0"/>
          </a:p>
          <a:p>
            <a:endParaRPr lang="en-IN" sz="1400" dirty="0"/>
          </a:p>
        </p:txBody>
      </p:sp>
      <p:sp>
        <p:nvSpPr>
          <p:cNvPr id="4" name="Footer Placeholder 3"/>
          <p:cNvSpPr>
            <a:spLocks noGrp="1"/>
          </p:cNvSpPr>
          <p:nvPr>
            <p:ph type="ftr" sz="quarter" idx="11"/>
          </p:nvPr>
        </p:nvSpPr>
        <p:spPr>
          <a:xfrm>
            <a:off x="677334" y="5674658"/>
            <a:ext cx="8314266" cy="1030941"/>
          </a:xfrm>
        </p:spPr>
        <p:txBody>
          <a:bodyPr anchor="b"/>
          <a:lstStyle/>
          <a:p>
            <a:r>
              <a:rPr lang="en-US" sz="800" dirty="0">
                <a:solidFill>
                  <a:schemeClr val="bg2">
                    <a:lumMod val="50000"/>
                  </a:schemeClr>
                </a:solidFill>
              </a:rPr>
              <a:t>[1]</a:t>
            </a:r>
            <a:r>
              <a:rPr lang="en-IN" sz="800" dirty="0">
                <a:solidFill>
                  <a:schemeClr val="bg2">
                    <a:lumMod val="50000"/>
                  </a:schemeClr>
                </a:solidFill>
              </a:rPr>
              <a:t> Muhammad, Abdul </a:t>
            </a:r>
            <a:r>
              <a:rPr lang="en-IN" sz="800" dirty="0" err="1">
                <a:solidFill>
                  <a:schemeClr val="bg2">
                    <a:lumMod val="50000"/>
                  </a:schemeClr>
                </a:solidFill>
              </a:rPr>
              <a:t>Hafeez</a:t>
            </a:r>
            <a:r>
              <a:rPr lang="en-IN" sz="800" dirty="0">
                <a:solidFill>
                  <a:schemeClr val="bg2">
                    <a:lumMod val="50000"/>
                  </a:schemeClr>
                </a:solidFill>
              </a:rPr>
              <a:t> and Siddique, </a:t>
            </a:r>
            <a:r>
              <a:rPr lang="en-IN" sz="800" dirty="0" err="1">
                <a:solidFill>
                  <a:schemeClr val="bg2">
                    <a:lumMod val="50000"/>
                  </a:schemeClr>
                </a:solidFill>
              </a:rPr>
              <a:t>Ansar</a:t>
            </a:r>
            <a:r>
              <a:rPr lang="en-IN" sz="800" dirty="0">
                <a:solidFill>
                  <a:schemeClr val="bg2">
                    <a:lumMod val="50000"/>
                  </a:schemeClr>
                </a:solidFill>
              </a:rPr>
              <a:t> and Youssef, Ahmed E and </a:t>
            </a:r>
            <a:r>
              <a:rPr lang="en-IN" sz="800" dirty="0" err="1">
                <a:solidFill>
                  <a:schemeClr val="bg2">
                    <a:lumMod val="50000"/>
                  </a:schemeClr>
                </a:solidFill>
              </a:rPr>
              <a:t>Saleem</a:t>
            </a:r>
            <a:r>
              <a:rPr lang="en-IN" sz="800" dirty="0">
                <a:solidFill>
                  <a:schemeClr val="bg2">
                    <a:lumMod val="50000"/>
                  </a:schemeClr>
                </a:solidFill>
              </a:rPr>
              <a:t>, </a:t>
            </a:r>
            <a:r>
              <a:rPr lang="en-IN" sz="800" dirty="0" err="1">
                <a:solidFill>
                  <a:schemeClr val="bg2">
                    <a:lumMod val="50000"/>
                  </a:schemeClr>
                </a:solidFill>
              </a:rPr>
              <a:t>Kashif</a:t>
            </a:r>
            <a:r>
              <a:rPr lang="en-IN" sz="800" dirty="0">
                <a:solidFill>
                  <a:schemeClr val="bg2">
                    <a:lumMod val="50000"/>
                  </a:schemeClr>
                </a:solidFill>
              </a:rPr>
              <a:t> and </a:t>
            </a:r>
            <a:r>
              <a:rPr lang="en-IN" sz="800" dirty="0" err="1">
                <a:solidFill>
                  <a:schemeClr val="bg2">
                    <a:lumMod val="50000"/>
                  </a:schemeClr>
                </a:solidFill>
              </a:rPr>
              <a:t>Shahzad</a:t>
            </a:r>
            <a:r>
              <a:rPr lang="en-IN" sz="800" dirty="0">
                <a:solidFill>
                  <a:schemeClr val="bg2">
                    <a:lumMod val="50000"/>
                  </a:schemeClr>
                </a:solidFill>
              </a:rPr>
              <a:t>, </a:t>
            </a:r>
            <a:r>
              <a:rPr lang="en-IN" sz="800" dirty="0" err="1">
                <a:solidFill>
                  <a:schemeClr val="bg2">
                    <a:lumMod val="50000"/>
                  </a:schemeClr>
                </a:solidFill>
              </a:rPr>
              <a:t>Basit</a:t>
            </a:r>
            <a:r>
              <a:rPr lang="en-IN" sz="800" dirty="0">
                <a:solidFill>
                  <a:schemeClr val="bg2">
                    <a:lumMod val="50000"/>
                  </a:schemeClr>
                </a:solidFill>
              </a:rPr>
              <a:t> and </a:t>
            </a:r>
            <a:r>
              <a:rPr lang="en-IN" sz="800" dirty="0" err="1">
                <a:solidFill>
                  <a:schemeClr val="bg2">
                    <a:lumMod val="50000"/>
                  </a:schemeClr>
                </a:solidFill>
              </a:rPr>
              <a:t>Akram</a:t>
            </a:r>
            <a:r>
              <a:rPr lang="en-IN" sz="800" dirty="0">
                <a:solidFill>
                  <a:schemeClr val="bg2">
                    <a:lumMod val="50000"/>
                  </a:schemeClr>
                </a:solidFill>
              </a:rPr>
              <a:t>, Adnan and Al-</a:t>
            </a:r>
            <a:r>
              <a:rPr lang="en-IN" sz="800" dirty="0" err="1">
                <a:solidFill>
                  <a:schemeClr val="bg2">
                    <a:lumMod val="50000"/>
                  </a:schemeClr>
                </a:solidFill>
              </a:rPr>
              <a:t>Thnian</a:t>
            </a:r>
            <a:r>
              <a:rPr lang="en-IN" sz="800" dirty="0">
                <a:solidFill>
                  <a:schemeClr val="bg2">
                    <a:lumMod val="50000"/>
                  </a:schemeClr>
                </a:solidFill>
              </a:rPr>
              <a:t>, Al-</a:t>
            </a:r>
            <a:r>
              <a:rPr lang="en-IN" sz="800" dirty="0" err="1">
                <a:solidFill>
                  <a:schemeClr val="bg2">
                    <a:lumMod val="50000"/>
                  </a:schemeClr>
                </a:solidFill>
              </a:rPr>
              <a:t>Batool</a:t>
            </a:r>
            <a:r>
              <a:rPr lang="en-IN" sz="800" dirty="0">
                <a:solidFill>
                  <a:schemeClr val="bg2">
                    <a:lumMod val="50000"/>
                  </a:schemeClr>
                </a:solidFill>
              </a:rPr>
              <a:t> Saleh. “A hierarchical model to evaluate the quality of web-based e-learning systems”. In: Sustainability 12.10 (2020), p. 4071.</a:t>
            </a:r>
            <a:endParaRPr lang="en-US" sz="800" dirty="0">
              <a:solidFill>
                <a:schemeClr val="bg2">
                  <a:lumMod val="50000"/>
                </a:schemeClr>
              </a:solidFill>
            </a:endParaRPr>
          </a:p>
          <a:p>
            <a:r>
              <a:rPr lang="en-US" sz="800" dirty="0" smtClean="0">
                <a:solidFill>
                  <a:schemeClr val="bg2">
                    <a:lumMod val="50000"/>
                  </a:schemeClr>
                </a:solidFill>
              </a:rPr>
              <a:t>[</a:t>
            </a:r>
            <a:r>
              <a:rPr lang="en-US" sz="800" dirty="0">
                <a:solidFill>
                  <a:schemeClr val="bg2">
                    <a:lumMod val="50000"/>
                  </a:schemeClr>
                </a:solidFill>
              </a:rPr>
              <a:t>4]</a:t>
            </a:r>
            <a:r>
              <a:rPr lang="en-IN" sz="800" dirty="0"/>
              <a:t> A </a:t>
            </a:r>
            <a:r>
              <a:rPr lang="en-IN" sz="800" dirty="0" err="1"/>
              <a:t>Jahan</a:t>
            </a:r>
            <a:r>
              <a:rPr lang="en-IN" sz="800" dirty="0"/>
              <a:t>, KL Edwards, and M </a:t>
            </a:r>
            <a:r>
              <a:rPr lang="en-IN" sz="800" dirty="0" err="1"/>
              <a:t>Bahraminasab</a:t>
            </a:r>
            <a:r>
              <a:rPr lang="en-IN" sz="800" dirty="0"/>
              <a:t>. “Multi-criteria decision-making for materials selection”. In: Multi-criteria decision analysis for supporting the selection of engineering materials in product design (2016), pp. 63–80</a:t>
            </a:r>
            <a:endParaRPr lang="en-US" sz="800" dirty="0">
              <a:solidFill>
                <a:schemeClr val="bg2">
                  <a:lumMod val="50000"/>
                </a:schemeClr>
              </a:solidFill>
            </a:endParaRPr>
          </a:p>
          <a:p>
            <a:r>
              <a:rPr lang="en-US" sz="800" dirty="0" smtClean="0">
                <a:solidFill>
                  <a:schemeClr val="bg2">
                    <a:lumMod val="50000"/>
                  </a:schemeClr>
                </a:solidFill>
              </a:rPr>
              <a:t>[10]</a:t>
            </a:r>
            <a:r>
              <a:rPr lang="en-IN" sz="800" dirty="0" smtClean="0">
                <a:solidFill>
                  <a:schemeClr val="bg2">
                    <a:lumMod val="50000"/>
                  </a:schemeClr>
                </a:solidFill>
              </a:rPr>
              <a:t> </a:t>
            </a:r>
            <a:r>
              <a:rPr lang="en-IN" sz="800" dirty="0"/>
              <a:t>R </a:t>
            </a:r>
            <a:r>
              <a:rPr lang="en-IN" sz="800" dirty="0" err="1"/>
              <a:t>Karthikeyan</a:t>
            </a:r>
            <a:r>
              <a:rPr lang="en-IN" sz="800" dirty="0"/>
              <a:t>, KGS </a:t>
            </a:r>
            <a:r>
              <a:rPr lang="en-IN" sz="800" dirty="0" err="1"/>
              <a:t>Venkatesan</a:t>
            </a:r>
            <a:r>
              <a:rPr lang="en-IN" sz="800" dirty="0"/>
              <a:t>, and A </a:t>
            </a:r>
            <a:r>
              <a:rPr lang="en-IN" sz="800" dirty="0" err="1"/>
              <a:t>Chandrasekar</a:t>
            </a:r>
            <a:r>
              <a:rPr lang="en-IN" sz="800" dirty="0"/>
              <a:t>. “A comparison </a:t>
            </a:r>
            <a:r>
              <a:rPr lang="en-IN" sz="800" dirty="0" err="1" smtClean="0"/>
              <a:t>ofstrengths</a:t>
            </a:r>
            <a:r>
              <a:rPr lang="en-IN" sz="800" dirty="0" smtClean="0"/>
              <a:t> </a:t>
            </a:r>
            <a:r>
              <a:rPr lang="en-IN" sz="800" dirty="0"/>
              <a:t>and weaknesses for analytical hierarchy process”. In: Journal </a:t>
            </a:r>
            <a:r>
              <a:rPr lang="en-IN" sz="800" dirty="0" smtClean="0"/>
              <a:t>of Chemical </a:t>
            </a:r>
            <a:r>
              <a:rPr lang="en-IN" sz="800" dirty="0"/>
              <a:t>and Pharmaceutical Sciences 9.3 (2016), pp. 12–15</a:t>
            </a:r>
            <a:r>
              <a:rPr lang="en-US" sz="800" dirty="0" smtClean="0">
                <a:solidFill>
                  <a:schemeClr val="bg2">
                    <a:lumMod val="50000"/>
                  </a:schemeClr>
                </a:solidFill>
              </a:rPr>
              <a:t>[2]</a:t>
            </a:r>
            <a:r>
              <a:rPr lang="en-IN" sz="800" dirty="0"/>
              <a:t> </a:t>
            </a:r>
            <a:r>
              <a:rPr lang="en-IN" sz="800" dirty="0" err="1" smtClean="0"/>
              <a:t>Nishrin</a:t>
            </a:r>
            <a:r>
              <a:rPr lang="en-IN" sz="800" dirty="0" smtClean="0"/>
              <a:t> </a:t>
            </a:r>
            <a:r>
              <a:rPr lang="en-IN" sz="800" dirty="0" err="1"/>
              <a:t>Pathan</a:t>
            </a:r>
            <a:r>
              <a:rPr lang="en-IN" sz="800" dirty="0"/>
              <a:t>. “Integration of Information &amp; Communication </a:t>
            </a:r>
            <a:r>
              <a:rPr lang="en-IN" sz="800" dirty="0" smtClean="0"/>
              <a:t>Technologies </a:t>
            </a:r>
            <a:r>
              <a:rPr lang="en-IN" sz="800" dirty="0"/>
              <a:t>(ICT) by SMEs in India”. In: SEMCOM Management &amp; </a:t>
            </a:r>
            <a:r>
              <a:rPr lang="en-IN" sz="800" dirty="0" smtClean="0"/>
              <a:t>Technology Review </a:t>
            </a:r>
            <a:r>
              <a:rPr lang="en-IN" sz="800" dirty="0"/>
              <a:t>(2014), p. 104</a:t>
            </a:r>
            <a:r>
              <a:rPr lang="en-IN" sz="800" dirty="0" smtClean="0"/>
              <a:t>.</a:t>
            </a:r>
            <a:endParaRPr lang="en-US" sz="800" dirty="0" smtClean="0">
              <a:solidFill>
                <a:schemeClr val="bg2">
                  <a:lumMod val="50000"/>
                </a:schemeClr>
              </a:solidFill>
            </a:endParaRPr>
          </a:p>
        </p:txBody>
      </p:sp>
    </p:spTree>
    <p:extLst>
      <p:ext uri="{BB962C8B-B14F-4D97-AF65-F5344CB8AC3E}">
        <p14:creationId xmlns:p14="http://schemas.microsoft.com/office/powerpoint/2010/main" val="225778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039471"/>
          </a:xfrm>
        </p:spPr>
        <p:txBody>
          <a:bodyPr>
            <a:normAutofit/>
          </a:bodyPr>
          <a:lstStyle/>
          <a:p>
            <a:r>
              <a:rPr lang="en-IN" dirty="0">
                <a:solidFill>
                  <a:schemeClr val="accent1">
                    <a:lumMod val="50000"/>
                  </a:schemeClr>
                </a:solidFill>
              </a:rPr>
              <a:t>Literature </a:t>
            </a:r>
            <a:r>
              <a:rPr lang="en-IN" dirty="0" smtClean="0">
                <a:solidFill>
                  <a:schemeClr val="accent1">
                    <a:lumMod val="50000"/>
                  </a:schemeClr>
                </a:solidFill>
              </a:rPr>
              <a:t>Survey</a:t>
            </a:r>
            <a:r>
              <a:rPr lang="en-IN" dirty="0">
                <a:solidFill>
                  <a:schemeClr val="accent1">
                    <a:lumMod val="50000"/>
                  </a:schemeClr>
                </a:solidFill>
              </a:rPr>
              <a:t/>
            </a:r>
            <a:br>
              <a:rPr lang="en-IN" dirty="0">
                <a:solidFill>
                  <a:schemeClr val="accent1">
                    <a:lumMod val="50000"/>
                  </a:schemeClr>
                </a:solidFill>
              </a:rPr>
            </a:br>
            <a:endParaRPr lang="en-IN" dirty="0"/>
          </a:p>
        </p:txBody>
      </p:sp>
      <p:sp>
        <p:nvSpPr>
          <p:cNvPr id="3" name="Content Placeholder 2"/>
          <p:cNvSpPr>
            <a:spLocks noGrp="1"/>
          </p:cNvSpPr>
          <p:nvPr>
            <p:ph idx="1"/>
          </p:nvPr>
        </p:nvSpPr>
        <p:spPr>
          <a:xfrm>
            <a:off x="677334" y="1452283"/>
            <a:ext cx="8596668" cy="3509682"/>
          </a:xfrm>
        </p:spPr>
        <p:txBody>
          <a:bodyPr>
            <a:normAutofit/>
          </a:bodyPr>
          <a:lstStyle/>
          <a:p>
            <a:r>
              <a:rPr lang="en-IN" sz="1400" b="1" dirty="0" smtClean="0">
                <a:solidFill>
                  <a:schemeClr val="bg2">
                    <a:lumMod val="25000"/>
                  </a:schemeClr>
                </a:solidFill>
              </a:rPr>
              <a:t>Franklin</a:t>
            </a:r>
            <a:r>
              <a:rPr lang="en-IN" sz="1400" dirty="0" smtClean="0">
                <a:solidFill>
                  <a:schemeClr val="bg2">
                    <a:lumMod val="25000"/>
                  </a:schemeClr>
                </a:solidFill>
              </a:rPr>
              <a:t>[11</a:t>
            </a:r>
            <a:r>
              <a:rPr lang="en-IN" sz="1400" dirty="0">
                <a:solidFill>
                  <a:schemeClr val="bg2">
                    <a:lumMod val="25000"/>
                  </a:schemeClr>
                </a:solidFill>
              </a:rPr>
              <a:t>] proposed several criteria mathematical approaches and </a:t>
            </a:r>
            <a:r>
              <a:rPr lang="en-IN" sz="1400" b="1" dirty="0">
                <a:solidFill>
                  <a:schemeClr val="bg2">
                    <a:lumMod val="25000"/>
                  </a:schemeClr>
                </a:solidFill>
              </a:rPr>
              <a:t>De Condorcet</a:t>
            </a:r>
            <a:r>
              <a:rPr lang="en-IN" sz="1400" dirty="0">
                <a:solidFill>
                  <a:schemeClr val="bg2">
                    <a:lumMod val="25000"/>
                  </a:schemeClr>
                </a:solidFill>
              </a:rPr>
              <a:t>[3] improved it. Ramsey suggested about decision-making axioms</a:t>
            </a:r>
            <a:r>
              <a:rPr lang="en-IN" sz="1400" dirty="0" smtClean="0">
                <a:solidFill>
                  <a:schemeClr val="bg2">
                    <a:lumMod val="25000"/>
                  </a:schemeClr>
                </a:solidFill>
              </a:rPr>
              <a:t>.</a:t>
            </a:r>
          </a:p>
          <a:p>
            <a:r>
              <a:rPr lang="en-IN" sz="1400" b="1" dirty="0" err="1">
                <a:solidFill>
                  <a:schemeClr val="bg2">
                    <a:lumMod val="25000"/>
                  </a:schemeClr>
                </a:solidFill>
              </a:rPr>
              <a:t>Esogbue</a:t>
            </a:r>
            <a:r>
              <a:rPr lang="en-IN" sz="1400" b="1" dirty="0">
                <a:solidFill>
                  <a:schemeClr val="bg2">
                    <a:lumMod val="25000"/>
                  </a:schemeClr>
                </a:solidFill>
              </a:rPr>
              <a:t> et al.</a:t>
            </a:r>
            <a:r>
              <a:rPr lang="en-IN" sz="1400" dirty="0">
                <a:solidFill>
                  <a:schemeClr val="bg2">
                    <a:lumMod val="25000"/>
                  </a:schemeClr>
                </a:solidFill>
              </a:rPr>
              <a:t>[12] applied fuzzy set methodologies to sort out the real-world problems and </a:t>
            </a:r>
            <a:r>
              <a:rPr lang="en-IN" sz="1400" b="1" dirty="0" err="1">
                <a:solidFill>
                  <a:schemeClr val="bg2">
                    <a:lumMod val="25000"/>
                  </a:schemeClr>
                </a:solidFill>
              </a:rPr>
              <a:t>Balmat</a:t>
            </a:r>
            <a:r>
              <a:rPr lang="en-IN" sz="1400" dirty="0">
                <a:solidFill>
                  <a:schemeClr val="bg2">
                    <a:lumMod val="25000"/>
                  </a:schemeClr>
                </a:solidFill>
              </a:rPr>
              <a:t> shared a classical set theory extension that deals with inconsistent data which is </a:t>
            </a:r>
            <a:r>
              <a:rPr lang="en-IN" sz="1400" b="1" dirty="0">
                <a:solidFill>
                  <a:schemeClr val="bg2">
                    <a:lumMod val="25000"/>
                  </a:schemeClr>
                </a:solidFill>
              </a:rPr>
              <a:t>Fuzzy set </a:t>
            </a:r>
            <a:r>
              <a:rPr lang="en-IN" sz="1400" b="1" dirty="0" smtClean="0">
                <a:solidFill>
                  <a:schemeClr val="bg2">
                    <a:lumMod val="25000"/>
                  </a:schemeClr>
                </a:solidFill>
              </a:rPr>
              <a:t>theory.</a:t>
            </a:r>
          </a:p>
          <a:p>
            <a:r>
              <a:rPr lang="en-IN" sz="1400" b="1" dirty="0"/>
              <a:t>Thomas L. </a:t>
            </a:r>
            <a:r>
              <a:rPr lang="en-IN" sz="1400" b="1" dirty="0" err="1"/>
              <a:t>Saaty</a:t>
            </a:r>
            <a:r>
              <a:rPr lang="en-IN" sz="1400" dirty="0"/>
              <a:t>[11] shared a method for organizing and analysing complex decisions, using math and psychology which is known as </a:t>
            </a:r>
            <a:r>
              <a:rPr lang="en-IN" sz="1400" b="1" dirty="0"/>
              <a:t>Analytical Hierarchical Process</a:t>
            </a:r>
            <a:r>
              <a:rPr lang="en-IN" sz="1400" dirty="0"/>
              <a:t>[4]. </a:t>
            </a:r>
            <a:r>
              <a:rPr lang="en-IN" sz="1400" b="1" dirty="0"/>
              <a:t>Belton and Gear</a:t>
            </a:r>
            <a:r>
              <a:rPr lang="en-IN" sz="1400" dirty="0"/>
              <a:t> improved and created </a:t>
            </a:r>
            <a:r>
              <a:rPr lang="en-IN" sz="1400" b="1" dirty="0"/>
              <a:t>Modified AHP (RAHP)</a:t>
            </a:r>
            <a:r>
              <a:rPr lang="en-IN" sz="1400" dirty="0"/>
              <a:t>[13] and again this got changed into </a:t>
            </a:r>
            <a:r>
              <a:rPr lang="en-IN" sz="1400" b="1" dirty="0"/>
              <a:t>Ideal Mode AHP</a:t>
            </a:r>
            <a:r>
              <a:rPr lang="en-IN" sz="1400" dirty="0"/>
              <a:t> or </a:t>
            </a:r>
            <a:r>
              <a:rPr lang="en-IN" sz="1400" b="1" dirty="0"/>
              <a:t>BG-AHP</a:t>
            </a:r>
            <a:r>
              <a:rPr lang="en-IN" sz="1400" dirty="0"/>
              <a:t>[13] which was supported by </a:t>
            </a:r>
            <a:r>
              <a:rPr lang="en-IN" sz="1400" dirty="0" err="1"/>
              <a:t>Saaty</a:t>
            </a:r>
            <a:r>
              <a:rPr lang="en-IN" sz="1400" dirty="0" smtClean="0"/>
              <a:t>.</a:t>
            </a:r>
          </a:p>
          <a:p>
            <a:r>
              <a:rPr lang="en-IN" sz="1400" b="1" dirty="0"/>
              <a:t>Moreno-</a:t>
            </a:r>
            <a:r>
              <a:rPr lang="en-IN" sz="1400" b="1" dirty="0" err="1"/>
              <a:t>Jime</a:t>
            </a:r>
            <a:r>
              <a:rPr lang="en-IN" sz="1400" b="1" dirty="0"/>
              <a:t> ́</a:t>
            </a:r>
            <a:r>
              <a:rPr lang="en-IN" sz="1400" b="1" dirty="0" err="1"/>
              <a:t>nez</a:t>
            </a:r>
            <a:r>
              <a:rPr lang="en-IN" sz="1400" b="1" dirty="0"/>
              <a:t> et al.</a:t>
            </a:r>
            <a:r>
              <a:rPr lang="en-IN" sz="1400" dirty="0"/>
              <a:t> [1] applied </a:t>
            </a:r>
            <a:r>
              <a:rPr lang="en-IN" sz="1400" b="1" dirty="0"/>
              <a:t>AHP</a:t>
            </a:r>
            <a:r>
              <a:rPr lang="en-IN" sz="1400" dirty="0"/>
              <a:t> in larger scale to obtain proper decision for identifying the weight ratios among strategic </a:t>
            </a:r>
            <a:r>
              <a:rPr lang="en-IN" sz="1400" dirty="0" smtClean="0"/>
              <a:t>factors.</a:t>
            </a:r>
          </a:p>
          <a:p>
            <a:r>
              <a:rPr lang="en-IN" sz="1400" b="1" dirty="0"/>
              <a:t>Qin et al.[</a:t>
            </a:r>
            <a:r>
              <a:rPr lang="en-IN" sz="1400" dirty="0"/>
              <a:t>14] suggested that </a:t>
            </a:r>
            <a:r>
              <a:rPr lang="en-IN" sz="1400" b="1" dirty="0"/>
              <a:t>TOPSIS</a:t>
            </a:r>
            <a:r>
              <a:rPr lang="en-IN" sz="1400" dirty="0"/>
              <a:t> is a methodology that is used in </a:t>
            </a:r>
            <a:r>
              <a:rPr lang="en-IN" sz="1400" b="1" dirty="0"/>
              <a:t>multi-dimensional computing space </a:t>
            </a:r>
            <a:r>
              <a:rPr lang="en-IN" sz="1400" dirty="0"/>
              <a:t>for achieving that alternative which is closer to ideal and farther from negative ideal solution. </a:t>
            </a:r>
            <a:endParaRPr lang="en-IN" sz="1400" b="1" dirty="0">
              <a:solidFill>
                <a:schemeClr val="bg2">
                  <a:lumMod val="25000"/>
                </a:schemeClr>
              </a:solidFill>
            </a:endParaRPr>
          </a:p>
          <a:p>
            <a:endParaRPr lang="en-IN" sz="1400" dirty="0"/>
          </a:p>
          <a:p>
            <a:endParaRPr lang="en-IN" sz="1400" dirty="0"/>
          </a:p>
          <a:p>
            <a:endParaRPr lang="en-IN" sz="1400" b="1" dirty="0">
              <a:solidFill>
                <a:schemeClr val="bg2">
                  <a:lumMod val="25000"/>
                </a:schemeClr>
              </a:solidFill>
            </a:endParaRPr>
          </a:p>
          <a:p>
            <a:endParaRPr lang="en-IN" sz="1400" dirty="0">
              <a:solidFill>
                <a:schemeClr val="bg2">
                  <a:lumMod val="25000"/>
                </a:schemeClr>
              </a:solidFill>
            </a:endParaRPr>
          </a:p>
          <a:p>
            <a:endParaRPr lang="en-IN" sz="1400" dirty="0"/>
          </a:p>
          <a:p>
            <a:endParaRPr lang="en-IN" sz="1400" dirty="0"/>
          </a:p>
        </p:txBody>
      </p:sp>
      <p:sp>
        <p:nvSpPr>
          <p:cNvPr id="4" name="Footer Placeholder 3"/>
          <p:cNvSpPr>
            <a:spLocks noGrp="1"/>
          </p:cNvSpPr>
          <p:nvPr>
            <p:ph type="ftr" sz="quarter" idx="11"/>
          </p:nvPr>
        </p:nvSpPr>
        <p:spPr>
          <a:xfrm>
            <a:off x="677334" y="4988859"/>
            <a:ext cx="8314266" cy="1716741"/>
          </a:xfrm>
        </p:spPr>
        <p:txBody>
          <a:bodyPr anchor="b"/>
          <a:lstStyle/>
          <a:p>
            <a:r>
              <a:rPr lang="en-US" sz="800" dirty="0" smtClean="0">
                <a:solidFill>
                  <a:schemeClr val="bg2">
                    <a:lumMod val="50000"/>
                  </a:schemeClr>
                </a:solidFill>
              </a:rPr>
              <a:t>[1]</a:t>
            </a:r>
            <a:r>
              <a:rPr lang="en-IN" sz="800" dirty="0">
                <a:solidFill>
                  <a:schemeClr val="bg2">
                    <a:lumMod val="50000"/>
                  </a:schemeClr>
                </a:solidFill>
              </a:rPr>
              <a:t> Muhammad, Abdul </a:t>
            </a:r>
            <a:r>
              <a:rPr lang="en-IN" sz="800" dirty="0" err="1">
                <a:solidFill>
                  <a:schemeClr val="bg2">
                    <a:lumMod val="50000"/>
                  </a:schemeClr>
                </a:solidFill>
              </a:rPr>
              <a:t>Hafeez</a:t>
            </a:r>
            <a:r>
              <a:rPr lang="en-IN" sz="800" dirty="0">
                <a:solidFill>
                  <a:schemeClr val="bg2">
                    <a:lumMod val="50000"/>
                  </a:schemeClr>
                </a:solidFill>
              </a:rPr>
              <a:t> and Siddique, </a:t>
            </a:r>
            <a:r>
              <a:rPr lang="en-IN" sz="800" dirty="0" err="1">
                <a:solidFill>
                  <a:schemeClr val="bg2">
                    <a:lumMod val="50000"/>
                  </a:schemeClr>
                </a:solidFill>
              </a:rPr>
              <a:t>Ansar</a:t>
            </a:r>
            <a:r>
              <a:rPr lang="en-IN" sz="800" dirty="0">
                <a:solidFill>
                  <a:schemeClr val="bg2">
                    <a:lumMod val="50000"/>
                  </a:schemeClr>
                </a:solidFill>
              </a:rPr>
              <a:t> and Youssef, Ahmed E and </a:t>
            </a:r>
            <a:r>
              <a:rPr lang="en-IN" sz="800" dirty="0" err="1">
                <a:solidFill>
                  <a:schemeClr val="bg2">
                    <a:lumMod val="50000"/>
                  </a:schemeClr>
                </a:solidFill>
              </a:rPr>
              <a:t>Saleem</a:t>
            </a:r>
            <a:r>
              <a:rPr lang="en-IN" sz="800" dirty="0">
                <a:solidFill>
                  <a:schemeClr val="bg2">
                    <a:lumMod val="50000"/>
                  </a:schemeClr>
                </a:solidFill>
              </a:rPr>
              <a:t>, </a:t>
            </a:r>
            <a:r>
              <a:rPr lang="en-IN" sz="800" dirty="0" err="1">
                <a:solidFill>
                  <a:schemeClr val="bg2">
                    <a:lumMod val="50000"/>
                  </a:schemeClr>
                </a:solidFill>
              </a:rPr>
              <a:t>Kashif</a:t>
            </a:r>
            <a:r>
              <a:rPr lang="en-IN" sz="800" dirty="0">
                <a:solidFill>
                  <a:schemeClr val="bg2">
                    <a:lumMod val="50000"/>
                  </a:schemeClr>
                </a:solidFill>
              </a:rPr>
              <a:t> and </a:t>
            </a:r>
            <a:r>
              <a:rPr lang="en-IN" sz="800" dirty="0" err="1">
                <a:solidFill>
                  <a:schemeClr val="bg2">
                    <a:lumMod val="50000"/>
                  </a:schemeClr>
                </a:solidFill>
              </a:rPr>
              <a:t>Shahzad</a:t>
            </a:r>
            <a:r>
              <a:rPr lang="en-IN" sz="800" dirty="0">
                <a:solidFill>
                  <a:schemeClr val="bg2">
                    <a:lumMod val="50000"/>
                  </a:schemeClr>
                </a:solidFill>
              </a:rPr>
              <a:t>, </a:t>
            </a:r>
            <a:r>
              <a:rPr lang="en-IN" sz="800" dirty="0" err="1">
                <a:solidFill>
                  <a:schemeClr val="bg2">
                    <a:lumMod val="50000"/>
                  </a:schemeClr>
                </a:solidFill>
              </a:rPr>
              <a:t>Basit</a:t>
            </a:r>
            <a:r>
              <a:rPr lang="en-IN" sz="800" dirty="0">
                <a:solidFill>
                  <a:schemeClr val="bg2">
                    <a:lumMod val="50000"/>
                  </a:schemeClr>
                </a:solidFill>
              </a:rPr>
              <a:t> and </a:t>
            </a:r>
            <a:r>
              <a:rPr lang="en-IN" sz="800" dirty="0" err="1">
                <a:solidFill>
                  <a:schemeClr val="bg2">
                    <a:lumMod val="50000"/>
                  </a:schemeClr>
                </a:solidFill>
              </a:rPr>
              <a:t>Akram</a:t>
            </a:r>
            <a:r>
              <a:rPr lang="en-IN" sz="800" dirty="0">
                <a:solidFill>
                  <a:schemeClr val="bg2">
                    <a:lumMod val="50000"/>
                  </a:schemeClr>
                </a:solidFill>
              </a:rPr>
              <a:t>, Adnan and Al-</a:t>
            </a:r>
            <a:r>
              <a:rPr lang="en-IN" sz="800" dirty="0" err="1">
                <a:solidFill>
                  <a:schemeClr val="bg2">
                    <a:lumMod val="50000"/>
                  </a:schemeClr>
                </a:solidFill>
              </a:rPr>
              <a:t>Thnian</a:t>
            </a:r>
            <a:r>
              <a:rPr lang="en-IN" sz="800" dirty="0">
                <a:solidFill>
                  <a:schemeClr val="bg2">
                    <a:lumMod val="50000"/>
                  </a:schemeClr>
                </a:solidFill>
              </a:rPr>
              <a:t>, Al-</a:t>
            </a:r>
            <a:r>
              <a:rPr lang="en-IN" sz="800" dirty="0" err="1">
                <a:solidFill>
                  <a:schemeClr val="bg2">
                    <a:lumMod val="50000"/>
                  </a:schemeClr>
                </a:solidFill>
              </a:rPr>
              <a:t>Batool</a:t>
            </a:r>
            <a:r>
              <a:rPr lang="en-IN" sz="800" dirty="0">
                <a:solidFill>
                  <a:schemeClr val="bg2">
                    <a:lumMod val="50000"/>
                  </a:schemeClr>
                </a:solidFill>
              </a:rPr>
              <a:t> Saleh. “A hierarchical model to evaluate the quality of web-based e-learning systems”. In: Sustainability 12.10 (2020), p. 4071.</a:t>
            </a:r>
            <a:endParaRPr lang="en-US" sz="800" dirty="0">
              <a:solidFill>
                <a:schemeClr val="bg2">
                  <a:lumMod val="50000"/>
                </a:schemeClr>
              </a:solidFill>
            </a:endParaRPr>
          </a:p>
          <a:p>
            <a:r>
              <a:rPr lang="en-US" sz="800" dirty="0" smtClean="0">
                <a:solidFill>
                  <a:schemeClr val="bg2">
                    <a:lumMod val="50000"/>
                  </a:schemeClr>
                </a:solidFill>
              </a:rPr>
              <a:t>[3]</a:t>
            </a:r>
            <a:r>
              <a:rPr lang="en-IN" sz="800" dirty="0"/>
              <a:t> </a:t>
            </a:r>
            <a:r>
              <a:rPr lang="en-IN" sz="800" dirty="0" err="1"/>
              <a:t>Bhuiyan</a:t>
            </a:r>
            <a:r>
              <a:rPr lang="en-IN" sz="800" dirty="0"/>
              <a:t>, </a:t>
            </a:r>
            <a:r>
              <a:rPr lang="en-IN" sz="800" dirty="0" err="1"/>
              <a:t>Touhid</a:t>
            </a:r>
            <a:r>
              <a:rPr lang="en-IN" sz="800" dirty="0"/>
              <a:t> </a:t>
            </a:r>
            <a:r>
              <a:rPr lang="en-IN" sz="800" dirty="0" err="1"/>
              <a:t>Yousuf</a:t>
            </a:r>
            <a:r>
              <a:rPr lang="en-IN" sz="800" dirty="0"/>
              <a:t> and </a:t>
            </a:r>
            <a:r>
              <a:rPr lang="en-IN" sz="800" dirty="0" err="1"/>
              <a:t>Nawab</a:t>
            </a:r>
            <a:r>
              <a:rPr lang="en-IN" sz="800" dirty="0"/>
              <a:t> </a:t>
            </a:r>
            <a:r>
              <a:rPr lang="en-IN" sz="800" dirty="0" err="1"/>
              <a:t>Yousuf</a:t>
            </a:r>
            <a:r>
              <a:rPr lang="en-IN" sz="800" dirty="0"/>
              <a:t>. “Development of a Web-Based E-Learning System for Teaching Institution”. In: 3rd International Conference on Intelligent Computational Systems, Singapore. 2013</a:t>
            </a:r>
            <a:r>
              <a:rPr lang="en-IN" sz="800" dirty="0" smtClean="0"/>
              <a:t>.</a:t>
            </a:r>
          </a:p>
          <a:p>
            <a:r>
              <a:rPr lang="en-US" sz="800" dirty="0">
                <a:solidFill>
                  <a:schemeClr val="bg2">
                    <a:lumMod val="50000"/>
                  </a:schemeClr>
                </a:solidFill>
              </a:rPr>
              <a:t>[4]</a:t>
            </a:r>
            <a:r>
              <a:rPr lang="en-IN" sz="800" dirty="0"/>
              <a:t> A </a:t>
            </a:r>
            <a:r>
              <a:rPr lang="en-IN" sz="800" dirty="0" err="1"/>
              <a:t>Jahan</a:t>
            </a:r>
            <a:r>
              <a:rPr lang="en-IN" sz="800" dirty="0"/>
              <a:t>, KL Edwards, and M </a:t>
            </a:r>
            <a:r>
              <a:rPr lang="en-IN" sz="800" dirty="0" err="1"/>
              <a:t>Bahraminasab</a:t>
            </a:r>
            <a:r>
              <a:rPr lang="en-IN" sz="800" dirty="0"/>
              <a:t>. “Multi-criteria decision-making for materials selection”. In: Multi-criteria decision analysis for supporting the selection of engineering materials in product design (2016), pp. </a:t>
            </a:r>
            <a:r>
              <a:rPr lang="en-IN" sz="800" dirty="0" smtClean="0"/>
              <a:t>63–80</a:t>
            </a:r>
            <a:endParaRPr lang="en-US" sz="800" dirty="0">
              <a:solidFill>
                <a:schemeClr val="bg2">
                  <a:lumMod val="50000"/>
                </a:schemeClr>
              </a:solidFill>
            </a:endParaRPr>
          </a:p>
          <a:p>
            <a:r>
              <a:rPr lang="en-US" sz="800" dirty="0" smtClean="0">
                <a:solidFill>
                  <a:schemeClr val="bg2">
                    <a:lumMod val="50000"/>
                  </a:schemeClr>
                </a:solidFill>
              </a:rPr>
              <a:t>[11</a:t>
            </a:r>
            <a:r>
              <a:rPr lang="en-US" sz="800" dirty="0">
                <a:solidFill>
                  <a:schemeClr val="bg2">
                    <a:lumMod val="50000"/>
                  </a:schemeClr>
                </a:solidFill>
              </a:rPr>
              <a:t>]</a:t>
            </a:r>
            <a:r>
              <a:rPr lang="en-IN" sz="800" dirty="0">
                <a:solidFill>
                  <a:schemeClr val="bg2">
                    <a:lumMod val="50000"/>
                  </a:schemeClr>
                </a:solidFill>
              </a:rPr>
              <a:t> </a:t>
            </a:r>
            <a:r>
              <a:rPr lang="en-IN" sz="800" dirty="0" err="1"/>
              <a:t>Jablonsky</a:t>
            </a:r>
            <a:r>
              <a:rPr lang="en-IN" sz="800" dirty="0"/>
              <a:t> and Josef. “Measuring the efficiency of production units by </a:t>
            </a:r>
            <a:r>
              <a:rPr lang="en-IN" sz="800" dirty="0" smtClean="0"/>
              <a:t>AHP models</a:t>
            </a:r>
            <a:r>
              <a:rPr lang="en-IN" sz="800" dirty="0"/>
              <a:t>”. In: Mathematical and Computer </a:t>
            </a:r>
            <a:r>
              <a:rPr lang="en-IN" sz="800" dirty="0" err="1" smtClean="0"/>
              <a:t>Modeling</a:t>
            </a:r>
            <a:r>
              <a:rPr lang="en-IN" sz="800" dirty="0" smtClean="0"/>
              <a:t> </a:t>
            </a:r>
            <a:r>
              <a:rPr lang="en-IN" sz="800" dirty="0"/>
              <a:t>46.7-8 (2007), pp. </a:t>
            </a:r>
            <a:r>
              <a:rPr lang="en-IN" sz="800" dirty="0" smtClean="0"/>
              <a:t>1091–1098</a:t>
            </a:r>
            <a:r>
              <a:rPr lang="en-IN" sz="800" dirty="0" smtClean="0">
                <a:solidFill>
                  <a:schemeClr val="bg2">
                    <a:lumMod val="50000"/>
                  </a:schemeClr>
                </a:solidFill>
              </a:rPr>
              <a:t>.</a:t>
            </a:r>
            <a:endParaRPr lang="en-US" sz="800" dirty="0">
              <a:solidFill>
                <a:schemeClr val="bg2">
                  <a:lumMod val="50000"/>
                </a:schemeClr>
              </a:solidFill>
            </a:endParaRPr>
          </a:p>
          <a:p>
            <a:r>
              <a:rPr lang="en-US" sz="800" dirty="0" smtClean="0">
                <a:solidFill>
                  <a:schemeClr val="bg2">
                    <a:lumMod val="50000"/>
                  </a:schemeClr>
                </a:solidFill>
              </a:rPr>
              <a:t>[12]</a:t>
            </a:r>
            <a:r>
              <a:rPr lang="en-IN" sz="800" dirty="0" smtClean="0">
                <a:solidFill>
                  <a:schemeClr val="bg2">
                    <a:lumMod val="50000"/>
                  </a:schemeClr>
                </a:solidFill>
              </a:rPr>
              <a:t> </a:t>
            </a:r>
            <a:r>
              <a:rPr lang="en-IN" sz="800" dirty="0" err="1"/>
              <a:t>Brijendra</a:t>
            </a:r>
            <a:r>
              <a:rPr lang="en-IN" sz="800" dirty="0"/>
              <a:t> Singh. “Analytical hierarchical process (AHP) and fuzzy </a:t>
            </a:r>
            <a:r>
              <a:rPr lang="en-IN" sz="800" dirty="0" smtClean="0"/>
              <a:t>AHP applications-A </a:t>
            </a:r>
            <a:r>
              <a:rPr lang="en-IN" sz="800" dirty="0"/>
              <a:t>review paper”. In: International Journal of Pharmacy </a:t>
            </a:r>
            <a:r>
              <a:rPr lang="en-IN" sz="800" dirty="0" smtClean="0"/>
              <a:t>and Technology </a:t>
            </a:r>
            <a:r>
              <a:rPr lang="en-IN" sz="800" dirty="0"/>
              <a:t>8.4 (2016), pp. </a:t>
            </a:r>
            <a:r>
              <a:rPr lang="en-IN" sz="800" dirty="0" smtClean="0"/>
              <a:t>4925–4946</a:t>
            </a:r>
          </a:p>
          <a:p>
            <a:r>
              <a:rPr lang="en-IN" sz="800" dirty="0" smtClean="0">
                <a:solidFill>
                  <a:schemeClr val="bg2">
                    <a:lumMod val="50000"/>
                  </a:schemeClr>
                </a:solidFill>
              </a:rPr>
              <a:t>[13]</a:t>
            </a:r>
            <a:r>
              <a:rPr lang="en-IN" sz="800" dirty="0"/>
              <a:t> Adnan </a:t>
            </a:r>
            <a:r>
              <a:rPr lang="en-IN" sz="800" dirty="0" err="1"/>
              <a:t>Rawashdeh</a:t>
            </a:r>
            <a:r>
              <a:rPr lang="en-IN" sz="800" dirty="0"/>
              <a:t>, </a:t>
            </a:r>
            <a:r>
              <a:rPr lang="en-IN" sz="800" dirty="0" err="1"/>
              <a:t>Bassem</a:t>
            </a:r>
            <a:r>
              <a:rPr lang="en-IN" sz="800" dirty="0"/>
              <a:t> </a:t>
            </a:r>
            <a:r>
              <a:rPr lang="en-IN" sz="800" dirty="0" err="1"/>
              <a:t>Matalkah</a:t>
            </a:r>
            <a:r>
              <a:rPr lang="en-IN" sz="800" dirty="0"/>
              <a:t>, and </a:t>
            </a:r>
            <a:r>
              <a:rPr lang="en-IN" sz="800" dirty="0" err="1"/>
              <a:t>Awni</a:t>
            </a:r>
            <a:r>
              <a:rPr lang="en-IN" sz="800" dirty="0"/>
              <a:t> </a:t>
            </a:r>
            <a:r>
              <a:rPr lang="en-IN" sz="800" dirty="0" err="1"/>
              <a:t>Hammouri</a:t>
            </a:r>
            <a:r>
              <a:rPr lang="en-IN" sz="800" dirty="0"/>
              <a:t>. “A hybrid </a:t>
            </a:r>
            <a:r>
              <a:rPr lang="en-IN" sz="800" dirty="0" smtClean="0"/>
              <a:t>AHP-VIKOR </a:t>
            </a:r>
            <a:r>
              <a:rPr lang="en-IN" sz="800" dirty="0"/>
              <a:t>methodology to evaluate for adoption COTS database </a:t>
            </a:r>
            <a:r>
              <a:rPr lang="en-IN" sz="800" dirty="0" smtClean="0"/>
              <a:t>components based </a:t>
            </a:r>
            <a:r>
              <a:rPr lang="en-IN" sz="800" dirty="0"/>
              <a:t>on usability”. In: International Journal of Computer Applications </a:t>
            </a:r>
            <a:r>
              <a:rPr lang="en-IN" sz="800" dirty="0" smtClean="0"/>
              <a:t>in Technology </a:t>
            </a:r>
            <a:r>
              <a:rPr lang="en-IN" sz="800" dirty="0"/>
              <a:t>56.4 (2017), pp. 264–274</a:t>
            </a:r>
            <a:r>
              <a:rPr lang="en-IN" sz="800" dirty="0" smtClean="0"/>
              <a:t>.</a:t>
            </a:r>
          </a:p>
          <a:p>
            <a:r>
              <a:rPr lang="en-IN" sz="800" dirty="0" smtClean="0">
                <a:solidFill>
                  <a:schemeClr val="bg2">
                    <a:lumMod val="50000"/>
                  </a:schemeClr>
                </a:solidFill>
              </a:rPr>
              <a:t>[14]</a:t>
            </a:r>
            <a:r>
              <a:rPr lang="en-IN" sz="800" dirty="0"/>
              <a:t> </a:t>
            </a:r>
            <a:r>
              <a:rPr lang="en-IN" sz="800" dirty="0" err="1"/>
              <a:t>Fatih</a:t>
            </a:r>
            <a:r>
              <a:rPr lang="en-IN" sz="800" dirty="0"/>
              <a:t> and SARI. “Comparison of TOPSIS and VIKOR multi criteria </a:t>
            </a:r>
            <a:r>
              <a:rPr lang="en-IN" sz="800" dirty="0" smtClean="0"/>
              <a:t>decision analysis </a:t>
            </a:r>
            <a:r>
              <a:rPr lang="en-IN" sz="800" dirty="0"/>
              <a:t>techniques”. In: </a:t>
            </a:r>
            <a:r>
              <a:rPr lang="en-IN" sz="800" dirty="0" err="1"/>
              <a:t>Selçuk</a:t>
            </a:r>
            <a:r>
              <a:rPr lang="en-IN" sz="800" dirty="0"/>
              <a:t> </a:t>
            </a:r>
            <a:r>
              <a:rPr lang="en-IN" sz="800" dirty="0" err="1"/>
              <a:t>Üniversitesi</a:t>
            </a:r>
            <a:r>
              <a:rPr lang="en-IN" sz="800" dirty="0"/>
              <a:t> </a:t>
            </a:r>
            <a:r>
              <a:rPr lang="en-IN" sz="800" dirty="0" err="1"/>
              <a:t>Mühendislik</a:t>
            </a:r>
            <a:r>
              <a:rPr lang="en-IN" sz="800" dirty="0"/>
              <a:t>, </a:t>
            </a:r>
            <a:r>
              <a:rPr lang="en-IN" sz="800" dirty="0" err="1"/>
              <a:t>Bilim</a:t>
            </a:r>
            <a:r>
              <a:rPr lang="en-IN" sz="800" dirty="0"/>
              <a:t> </a:t>
            </a:r>
            <a:r>
              <a:rPr lang="en-IN" sz="800" dirty="0" err="1"/>
              <a:t>Ve</a:t>
            </a:r>
            <a:r>
              <a:rPr lang="en-IN" sz="800" dirty="0"/>
              <a:t> </a:t>
            </a:r>
            <a:r>
              <a:rPr lang="en-IN" sz="800" dirty="0" err="1" smtClean="0"/>
              <a:t>Teknoloji</a:t>
            </a:r>
            <a:r>
              <a:rPr lang="en-IN" sz="800" dirty="0" smtClean="0"/>
              <a:t> </a:t>
            </a:r>
            <a:r>
              <a:rPr lang="en-IN" sz="800" dirty="0" err="1" smtClean="0"/>
              <a:t>Dergisi</a:t>
            </a:r>
            <a:r>
              <a:rPr lang="en-IN" sz="800" dirty="0" smtClean="0"/>
              <a:t> </a:t>
            </a:r>
            <a:r>
              <a:rPr lang="en-IN" sz="800" dirty="0"/>
              <a:t>6 (2018), pp. 825–831</a:t>
            </a:r>
            <a:endParaRPr lang="en-US" sz="800" dirty="0" smtClean="0">
              <a:solidFill>
                <a:schemeClr val="bg2">
                  <a:lumMod val="50000"/>
                </a:schemeClr>
              </a:solidFill>
            </a:endParaRPr>
          </a:p>
        </p:txBody>
      </p:sp>
    </p:spTree>
    <p:extLst>
      <p:ext uri="{BB962C8B-B14F-4D97-AF65-F5344CB8AC3E}">
        <p14:creationId xmlns:p14="http://schemas.microsoft.com/office/powerpoint/2010/main" val="2623534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3047"/>
            <a:ext cx="8596668" cy="1320800"/>
          </a:xfrm>
        </p:spPr>
        <p:txBody>
          <a:bodyPr/>
          <a:lstStyle/>
          <a:p>
            <a:r>
              <a:rPr lang="en-IN" dirty="0">
                <a:solidFill>
                  <a:schemeClr val="accent1">
                    <a:lumMod val="50000"/>
                  </a:schemeClr>
                </a:solidFill>
              </a:rPr>
              <a:t>Literature Survey(contd.)</a:t>
            </a:r>
            <a:br>
              <a:rPr lang="en-IN" dirty="0">
                <a:solidFill>
                  <a:schemeClr val="accent1">
                    <a:lumMod val="50000"/>
                  </a:schemeClr>
                </a:solidFill>
              </a:rPr>
            </a:br>
            <a:endParaRPr lang="en-IN" dirty="0"/>
          </a:p>
        </p:txBody>
      </p:sp>
      <p:sp>
        <p:nvSpPr>
          <p:cNvPr id="3" name="Content Placeholder 2"/>
          <p:cNvSpPr>
            <a:spLocks noGrp="1"/>
          </p:cNvSpPr>
          <p:nvPr>
            <p:ph idx="1"/>
          </p:nvPr>
        </p:nvSpPr>
        <p:spPr>
          <a:xfrm>
            <a:off x="677333" y="1586753"/>
            <a:ext cx="9017995" cy="3872753"/>
          </a:xfrm>
        </p:spPr>
        <p:txBody>
          <a:bodyPr>
            <a:normAutofit/>
          </a:bodyPr>
          <a:lstStyle/>
          <a:p>
            <a:r>
              <a:rPr lang="en-IN" sz="1400" dirty="0"/>
              <a:t>For achieving the best alternatives </a:t>
            </a:r>
            <a:r>
              <a:rPr lang="en-IN" sz="1400" b="1" dirty="0" smtClean="0"/>
              <a:t>Dursun</a:t>
            </a:r>
            <a:r>
              <a:rPr lang="en-IN" sz="1400" dirty="0" smtClean="0"/>
              <a:t>’s study[15] </a:t>
            </a:r>
            <a:r>
              <a:rPr lang="en-IN" sz="1400" dirty="0"/>
              <a:t>focuses </a:t>
            </a:r>
            <a:r>
              <a:rPr lang="en-IN" sz="1400" dirty="0" smtClean="0"/>
              <a:t>on the </a:t>
            </a:r>
            <a:r>
              <a:rPr lang="en-IN" sz="1400" b="1" dirty="0" smtClean="0"/>
              <a:t>fuzzy </a:t>
            </a:r>
            <a:r>
              <a:rPr lang="en-IN" sz="1400" b="1" dirty="0"/>
              <a:t>VIKOR approach </a:t>
            </a:r>
            <a:r>
              <a:rPr lang="en-IN" sz="1400" dirty="0"/>
              <a:t>however fuzzy VIKOR has a drawback </a:t>
            </a:r>
            <a:r>
              <a:rPr lang="en-IN" sz="1400" dirty="0" smtClean="0"/>
              <a:t>in that </a:t>
            </a:r>
            <a:r>
              <a:rPr lang="en-IN" sz="1400" dirty="0"/>
              <a:t>it only has one level of criteria for alternatives and no integration </a:t>
            </a:r>
            <a:r>
              <a:rPr lang="en-IN" sz="1400" dirty="0" smtClean="0"/>
              <a:t>with AHP </a:t>
            </a:r>
            <a:r>
              <a:rPr lang="en-IN" sz="1400" dirty="0"/>
              <a:t>whereas three levels of alternatives are allowed for AHP and VIKOR</a:t>
            </a:r>
            <a:r>
              <a:rPr lang="en-IN" sz="1400" dirty="0" smtClean="0"/>
              <a:t>.</a:t>
            </a:r>
          </a:p>
          <a:p>
            <a:r>
              <a:rPr lang="en-IN" sz="1400" b="1" dirty="0" err="1"/>
              <a:t>Rawashdeh</a:t>
            </a:r>
            <a:r>
              <a:rPr lang="en-IN" sz="1400" b="1" dirty="0"/>
              <a:t> et al</a:t>
            </a:r>
            <a:r>
              <a:rPr lang="en-IN" sz="1400" b="1" dirty="0" smtClean="0"/>
              <a:t>.</a:t>
            </a:r>
            <a:r>
              <a:rPr lang="en-IN" sz="1400" dirty="0" smtClean="0"/>
              <a:t>[13] </a:t>
            </a:r>
            <a:r>
              <a:rPr lang="en-IN" sz="1400" dirty="0"/>
              <a:t>shared that VIKOR is now widely used to </a:t>
            </a:r>
            <a:r>
              <a:rPr lang="en-IN" sz="1400" dirty="0" smtClean="0"/>
              <a:t>solve MCDM </a:t>
            </a:r>
            <a:r>
              <a:rPr lang="en-IN" sz="1400" dirty="0"/>
              <a:t>problems in a variety of sectors, including environmental </a:t>
            </a:r>
            <a:r>
              <a:rPr lang="en-IN" sz="1400" dirty="0" smtClean="0"/>
              <a:t>policy</a:t>
            </a:r>
            <a:r>
              <a:rPr lang="en-IN" sz="1400" dirty="0"/>
              <a:t>, data envelopment analysis and employee training selection. </a:t>
            </a:r>
            <a:endParaRPr lang="en-IN" sz="1400" dirty="0" smtClean="0"/>
          </a:p>
          <a:p>
            <a:r>
              <a:rPr lang="en-IN" sz="1400" b="1" dirty="0" err="1" smtClean="0"/>
              <a:t>Mahahusudhan</a:t>
            </a:r>
            <a:r>
              <a:rPr lang="en-IN" sz="1400" dirty="0"/>
              <a:t> </a:t>
            </a:r>
            <a:r>
              <a:rPr lang="en-IN" sz="1400" dirty="0" smtClean="0"/>
              <a:t>and </a:t>
            </a:r>
            <a:r>
              <a:rPr lang="en-IN" sz="1400" b="1" dirty="0" err="1"/>
              <a:t>Eze</a:t>
            </a:r>
            <a:r>
              <a:rPr lang="en-IN" sz="1400" b="1" dirty="0"/>
              <a:t> et al</a:t>
            </a:r>
            <a:r>
              <a:rPr lang="en-IN" sz="1400" b="1" dirty="0" smtClean="0"/>
              <a:t>.</a:t>
            </a:r>
            <a:r>
              <a:rPr lang="en-IN" sz="1400" dirty="0" smtClean="0"/>
              <a:t>[16] confirmed </a:t>
            </a:r>
            <a:r>
              <a:rPr lang="en-IN" sz="1400" dirty="0"/>
              <a:t>that </a:t>
            </a:r>
            <a:r>
              <a:rPr lang="en-IN" sz="1400" dirty="0" smtClean="0"/>
              <a:t>Web based </a:t>
            </a:r>
            <a:r>
              <a:rPr lang="en-IN" sz="1400" dirty="0"/>
              <a:t>learning system promotes </a:t>
            </a:r>
            <a:r>
              <a:rPr lang="en-IN" sz="1400" dirty="0" smtClean="0"/>
              <a:t>the relationship </a:t>
            </a:r>
            <a:r>
              <a:rPr lang="en-IN" sz="1400" dirty="0"/>
              <a:t>between </a:t>
            </a:r>
            <a:r>
              <a:rPr lang="en-IN" sz="1400" dirty="0" smtClean="0"/>
              <a:t>instructors and </a:t>
            </a:r>
            <a:r>
              <a:rPr lang="en-IN" sz="1400" dirty="0"/>
              <a:t>students</a:t>
            </a:r>
            <a:r>
              <a:rPr lang="en-IN" sz="1400" dirty="0" smtClean="0"/>
              <a:t>.</a:t>
            </a:r>
          </a:p>
          <a:p>
            <a:r>
              <a:rPr lang="en-IN" sz="1400" b="1" dirty="0" err="1" smtClean="0"/>
              <a:t>Taha</a:t>
            </a:r>
            <a:r>
              <a:rPr lang="en-IN" sz="1400" b="1" dirty="0" smtClean="0"/>
              <a:t> et al.</a:t>
            </a:r>
            <a:r>
              <a:rPr lang="en-IN" sz="1400" dirty="0" smtClean="0"/>
              <a:t>[6] suggested the </a:t>
            </a:r>
            <a:r>
              <a:rPr lang="en-IN" sz="1400" dirty="0"/>
              <a:t>ambiance of the classroom to be provided by the home </a:t>
            </a:r>
            <a:r>
              <a:rPr lang="en-IN" sz="1400" dirty="0" smtClean="0"/>
              <a:t>environment.</a:t>
            </a:r>
          </a:p>
          <a:p>
            <a:r>
              <a:rPr lang="en-IN" sz="1400" b="1" dirty="0" err="1"/>
              <a:t>Akyüz</a:t>
            </a:r>
            <a:r>
              <a:rPr lang="en-IN" sz="1400" b="1" dirty="0"/>
              <a:t> &amp; </a:t>
            </a:r>
            <a:r>
              <a:rPr lang="en-IN" sz="1400" b="1" dirty="0" err="1" smtClean="0"/>
              <a:t>Samsa</a:t>
            </a:r>
            <a:r>
              <a:rPr lang="en-IN" sz="1400" dirty="0" smtClean="0"/>
              <a:t>[6] </a:t>
            </a:r>
            <a:r>
              <a:rPr lang="en-IN" sz="1400" dirty="0"/>
              <a:t>said to consider Course </a:t>
            </a:r>
            <a:r>
              <a:rPr lang="en-IN" sz="1400" dirty="0" smtClean="0"/>
              <a:t>content</a:t>
            </a:r>
            <a:r>
              <a:rPr lang="en-IN" sz="1400" dirty="0"/>
              <a:t> </a:t>
            </a:r>
            <a:r>
              <a:rPr lang="en-IN" sz="1400" dirty="0" smtClean="0"/>
              <a:t>which </a:t>
            </a:r>
            <a:r>
              <a:rPr lang="en-IN" sz="1400" dirty="0"/>
              <a:t>should be appropriate for learning </a:t>
            </a:r>
            <a:r>
              <a:rPr lang="en-IN" sz="1400" dirty="0" smtClean="0"/>
              <a:t>purposes. By </a:t>
            </a:r>
            <a:r>
              <a:rPr lang="en-IN" sz="1400" dirty="0"/>
              <a:t>using a </a:t>
            </a:r>
            <a:r>
              <a:rPr lang="en-IN" sz="1400" b="1" dirty="0"/>
              <a:t>Structural Equation Modelling (SEM)</a:t>
            </a:r>
            <a:r>
              <a:rPr lang="en-IN" sz="1400" dirty="0"/>
              <a:t> </a:t>
            </a:r>
            <a:r>
              <a:rPr lang="en-IN" sz="1400" dirty="0" smtClean="0"/>
              <a:t>approach[6] positive relationship </a:t>
            </a:r>
            <a:r>
              <a:rPr lang="en-IN" sz="1400" dirty="0"/>
              <a:t>among the quality of e-learning, independent variables </a:t>
            </a:r>
            <a:r>
              <a:rPr lang="en-IN" sz="1400" dirty="0" smtClean="0"/>
              <a:t>&amp; moderating </a:t>
            </a:r>
            <a:r>
              <a:rPr lang="en-IN" sz="1400" dirty="0"/>
              <a:t>variables </a:t>
            </a:r>
            <a:r>
              <a:rPr lang="en-IN" sz="1400" dirty="0" smtClean="0"/>
              <a:t>can be </a:t>
            </a:r>
            <a:r>
              <a:rPr lang="en-IN" sz="1400" dirty="0"/>
              <a:t>explored</a:t>
            </a:r>
            <a:r>
              <a:rPr lang="en-IN" sz="1400" dirty="0" smtClean="0"/>
              <a:t>.</a:t>
            </a:r>
          </a:p>
          <a:p>
            <a:r>
              <a:rPr lang="en-IN" sz="1400" b="1" dirty="0" smtClean="0"/>
              <a:t>Branson</a:t>
            </a:r>
            <a:r>
              <a:rPr lang="en-IN" sz="1400" dirty="0" smtClean="0"/>
              <a:t>[17] </a:t>
            </a:r>
            <a:r>
              <a:rPr lang="en-IN" sz="1400" dirty="0"/>
              <a:t>coined the term </a:t>
            </a:r>
            <a:r>
              <a:rPr lang="en-IN" sz="1400" dirty="0" smtClean="0"/>
              <a:t>“</a:t>
            </a:r>
            <a:r>
              <a:rPr lang="en-IN" sz="1400" b="1" dirty="0" smtClean="0"/>
              <a:t>ADDIE</a:t>
            </a:r>
            <a:r>
              <a:rPr lang="en-IN" sz="1400" dirty="0" smtClean="0"/>
              <a:t>” and </a:t>
            </a:r>
            <a:r>
              <a:rPr lang="en-IN" sz="1400" b="1" dirty="0" smtClean="0"/>
              <a:t>Russell </a:t>
            </a:r>
            <a:r>
              <a:rPr lang="en-IN" sz="1400" b="1" dirty="0"/>
              <a:t>Watson </a:t>
            </a:r>
            <a:r>
              <a:rPr lang="en-IN" sz="1400" dirty="0"/>
              <a:t>refined </a:t>
            </a:r>
            <a:r>
              <a:rPr lang="en-IN" sz="1400" dirty="0" smtClean="0"/>
              <a:t>it. </a:t>
            </a:r>
            <a:r>
              <a:rPr lang="en-IN" sz="1400" b="1" dirty="0" err="1" smtClean="0"/>
              <a:t>Hannum</a:t>
            </a:r>
            <a:r>
              <a:rPr lang="en-IN" sz="1400" dirty="0" smtClean="0"/>
              <a:t>[6] identified the important complement of the model </a:t>
            </a:r>
            <a:r>
              <a:rPr lang="en-IN" sz="1400" dirty="0"/>
              <a:t>to the </a:t>
            </a:r>
            <a:r>
              <a:rPr lang="en-IN" sz="1400" dirty="0" smtClean="0"/>
              <a:t>development </a:t>
            </a:r>
            <a:r>
              <a:rPr lang="en-IN" sz="1400" dirty="0"/>
              <a:t>of educational and training programs</a:t>
            </a:r>
            <a:r>
              <a:rPr lang="en-IN" sz="1400" dirty="0" smtClean="0"/>
              <a:t>.</a:t>
            </a:r>
            <a:r>
              <a:rPr lang="en-IN" sz="1400" dirty="0"/>
              <a:t> </a:t>
            </a:r>
            <a:br>
              <a:rPr lang="en-IN" sz="1400" dirty="0"/>
            </a:br>
            <a:endParaRPr lang="en-IN" sz="1400" dirty="0" smtClean="0"/>
          </a:p>
          <a:p>
            <a:endParaRPr lang="en-IN" sz="1400" dirty="0" smtClean="0"/>
          </a:p>
          <a:p>
            <a:endParaRPr lang="en-IN" sz="1400" dirty="0" smtClean="0"/>
          </a:p>
          <a:p>
            <a:endParaRPr lang="en-IN" sz="1400" dirty="0" smtClean="0"/>
          </a:p>
          <a:p>
            <a:endParaRPr lang="en-IN" sz="1400" dirty="0"/>
          </a:p>
          <a:p>
            <a:endParaRPr lang="en-IN" sz="1400" dirty="0"/>
          </a:p>
        </p:txBody>
      </p:sp>
      <p:sp>
        <p:nvSpPr>
          <p:cNvPr id="4" name="Footer Placeholder 3"/>
          <p:cNvSpPr>
            <a:spLocks noGrp="1"/>
          </p:cNvSpPr>
          <p:nvPr>
            <p:ph type="ftr" sz="quarter" idx="11"/>
          </p:nvPr>
        </p:nvSpPr>
        <p:spPr>
          <a:xfrm>
            <a:off x="677334" y="5553635"/>
            <a:ext cx="8314266" cy="1151965"/>
          </a:xfrm>
        </p:spPr>
        <p:txBody>
          <a:bodyPr anchor="b"/>
          <a:lstStyle/>
          <a:p>
            <a:r>
              <a:rPr lang="en-IN" sz="800" dirty="0" smtClean="0">
                <a:solidFill>
                  <a:schemeClr val="bg2">
                    <a:lumMod val="50000"/>
                  </a:schemeClr>
                </a:solidFill>
              </a:rPr>
              <a:t>[6]</a:t>
            </a:r>
            <a:r>
              <a:rPr lang="en-IN" sz="800" dirty="0"/>
              <a:t> </a:t>
            </a:r>
            <a:r>
              <a:rPr lang="en-IN" sz="800" dirty="0" err="1"/>
              <a:t>Elumalai</a:t>
            </a:r>
            <a:r>
              <a:rPr lang="en-IN" sz="800" dirty="0"/>
              <a:t>, </a:t>
            </a:r>
            <a:r>
              <a:rPr lang="en-IN" sz="800" dirty="0" err="1"/>
              <a:t>Kesavan</a:t>
            </a:r>
            <a:r>
              <a:rPr lang="en-IN" sz="800" dirty="0"/>
              <a:t> </a:t>
            </a:r>
            <a:r>
              <a:rPr lang="en-IN" sz="800" dirty="0" err="1"/>
              <a:t>Vadakalur</a:t>
            </a:r>
            <a:r>
              <a:rPr lang="en-IN" sz="800" dirty="0"/>
              <a:t> and </a:t>
            </a:r>
            <a:r>
              <a:rPr lang="en-IN" sz="800" dirty="0" err="1"/>
              <a:t>Sankar</a:t>
            </a:r>
            <a:r>
              <a:rPr lang="en-IN" sz="800" dirty="0"/>
              <a:t>, </a:t>
            </a:r>
            <a:r>
              <a:rPr lang="en-IN" sz="800" dirty="0" err="1"/>
              <a:t>Jayendira</a:t>
            </a:r>
            <a:r>
              <a:rPr lang="en-IN" sz="800" dirty="0"/>
              <a:t> P and </a:t>
            </a:r>
            <a:r>
              <a:rPr lang="en-IN" sz="800" dirty="0" err="1"/>
              <a:t>Kalaichelvi</a:t>
            </a:r>
            <a:r>
              <a:rPr lang="en-IN" sz="800" dirty="0"/>
              <a:t>, R and John, </a:t>
            </a:r>
            <a:r>
              <a:rPr lang="en-IN" sz="800" dirty="0" err="1"/>
              <a:t>Jeena</a:t>
            </a:r>
            <a:r>
              <a:rPr lang="en-IN" sz="800" dirty="0"/>
              <a:t> Ann and </a:t>
            </a:r>
            <a:r>
              <a:rPr lang="en-IN" sz="800" dirty="0" err="1"/>
              <a:t>Menon</a:t>
            </a:r>
            <a:r>
              <a:rPr lang="en-IN" sz="800" dirty="0"/>
              <a:t>, </a:t>
            </a:r>
            <a:r>
              <a:rPr lang="en-IN" sz="800" dirty="0" err="1"/>
              <a:t>Nidhi</a:t>
            </a:r>
            <a:r>
              <a:rPr lang="en-IN" sz="800" dirty="0"/>
              <a:t> and </a:t>
            </a:r>
            <a:r>
              <a:rPr lang="en-IN" sz="800" dirty="0" err="1"/>
              <a:t>Alqahtani</a:t>
            </a:r>
            <a:r>
              <a:rPr lang="en-IN" sz="800" dirty="0"/>
              <a:t>, </a:t>
            </a:r>
            <a:r>
              <a:rPr lang="en-IN" sz="800" dirty="0" err="1"/>
              <a:t>Mufleh</a:t>
            </a:r>
            <a:r>
              <a:rPr lang="en-IN" sz="800" dirty="0"/>
              <a:t> Salem M and </a:t>
            </a:r>
            <a:r>
              <a:rPr lang="en-IN" sz="800" dirty="0" err="1"/>
              <a:t>Abumelha</a:t>
            </a:r>
            <a:r>
              <a:rPr lang="en-IN" sz="800" dirty="0"/>
              <a:t>, May </a:t>
            </a:r>
            <a:r>
              <a:rPr lang="en-IN" sz="800" dirty="0" err="1"/>
              <a:t>Abdulaziz</a:t>
            </a:r>
            <a:r>
              <a:rPr lang="en-IN" sz="800" dirty="0"/>
              <a:t>. “Factors affecting the quality of e-learning during the COVID-19 pandemic from the perspective of higher education students”. In: COVID-19 and Education: Learning and Teaching in a Pandemic-Constrained Environment 189 (2021)</a:t>
            </a:r>
            <a:endParaRPr lang="en-US" sz="800" dirty="0">
              <a:solidFill>
                <a:schemeClr val="bg2">
                  <a:lumMod val="50000"/>
                </a:schemeClr>
              </a:solidFill>
            </a:endParaRPr>
          </a:p>
          <a:p>
            <a:r>
              <a:rPr lang="en-IN" sz="800" dirty="0" smtClean="0">
                <a:solidFill>
                  <a:schemeClr val="bg2">
                    <a:lumMod val="50000"/>
                  </a:schemeClr>
                </a:solidFill>
              </a:rPr>
              <a:t>[13</a:t>
            </a:r>
            <a:r>
              <a:rPr lang="en-IN" sz="800" dirty="0">
                <a:solidFill>
                  <a:schemeClr val="bg2">
                    <a:lumMod val="50000"/>
                  </a:schemeClr>
                </a:solidFill>
              </a:rPr>
              <a:t>]</a:t>
            </a:r>
            <a:r>
              <a:rPr lang="en-IN" sz="800" dirty="0"/>
              <a:t> Adnan </a:t>
            </a:r>
            <a:r>
              <a:rPr lang="en-IN" sz="800" dirty="0" err="1"/>
              <a:t>Rawashdeh</a:t>
            </a:r>
            <a:r>
              <a:rPr lang="en-IN" sz="800" dirty="0"/>
              <a:t>, </a:t>
            </a:r>
            <a:r>
              <a:rPr lang="en-IN" sz="800" dirty="0" err="1"/>
              <a:t>Bassem</a:t>
            </a:r>
            <a:r>
              <a:rPr lang="en-IN" sz="800" dirty="0"/>
              <a:t> </a:t>
            </a:r>
            <a:r>
              <a:rPr lang="en-IN" sz="800" dirty="0" err="1"/>
              <a:t>Matalkah</a:t>
            </a:r>
            <a:r>
              <a:rPr lang="en-IN" sz="800" dirty="0"/>
              <a:t>, and </a:t>
            </a:r>
            <a:r>
              <a:rPr lang="en-IN" sz="800" dirty="0" err="1"/>
              <a:t>Awni</a:t>
            </a:r>
            <a:r>
              <a:rPr lang="en-IN" sz="800" dirty="0"/>
              <a:t> </a:t>
            </a:r>
            <a:r>
              <a:rPr lang="en-IN" sz="800" dirty="0" err="1"/>
              <a:t>Hammouri</a:t>
            </a:r>
            <a:r>
              <a:rPr lang="en-IN" sz="800" dirty="0"/>
              <a:t>. “A hybrid AHP-VIKOR methodology to evaluate for adoption COTS database components based on usability”. In: International Journal of Computer Applications in Technology 56.4 (2017), pp. 264–274.</a:t>
            </a:r>
          </a:p>
          <a:p>
            <a:r>
              <a:rPr lang="en-US" sz="800" dirty="0" smtClean="0">
                <a:solidFill>
                  <a:schemeClr val="bg2">
                    <a:lumMod val="50000"/>
                  </a:schemeClr>
                </a:solidFill>
              </a:rPr>
              <a:t>[15]</a:t>
            </a:r>
            <a:r>
              <a:rPr lang="en-IN" sz="800" dirty="0" smtClean="0">
                <a:solidFill>
                  <a:schemeClr val="bg2">
                    <a:lumMod val="50000"/>
                  </a:schemeClr>
                </a:solidFill>
              </a:rPr>
              <a:t> </a:t>
            </a:r>
            <a:r>
              <a:rPr lang="en-IN" sz="800" dirty="0" err="1"/>
              <a:t>Jui</a:t>
            </a:r>
            <a:r>
              <a:rPr lang="en-IN" sz="800" dirty="0"/>
              <a:t> </a:t>
            </a:r>
            <a:r>
              <a:rPr lang="en-IN" sz="800" dirty="0" err="1"/>
              <a:t>Pattnayak</a:t>
            </a:r>
            <a:r>
              <a:rPr lang="en-IN" sz="800" dirty="0"/>
              <a:t> and </a:t>
            </a:r>
            <a:r>
              <a:rPr lang="en-IN" sz="800" dirty="0" err="1"/>
              <a:t>Sabyasachi</a:t>
            </a:r>
            <a:r>
              <a:rPr lang="en-IN" sz="800" dirty="0"/>
              <a:t> </a:t>
            </a:r>
            <a:r>
              <a:rPr lang="en-IN" sz="800" dirty="0" err="1"/>
              <a:t>Pattnaik</a:t>
            </a:r>
            <a:r>
              <a:rPr lang="en-IN" sz="800" dirty="0"/>
              <a:t>. “Integration of web services </a:t>
            </a:r>
            <a:r>
              <a:rPr lang="en-IN" sz="800" dirty="0" smtClean="0"/>
              <a:t>with e-learning </a:t>
            </a:r>
            <a:r>
              <a:rPr lang="en-IN" sz="800" dirty="0"/>
              <a:t>for knowledge society”. In: </a:t>
            </a:r>
            <a:r>
              <a:rPr lang="en-IN" sz="800" dirty="0" err="1"/>
              <a:t>Procedia</a:t>
            </a:r>
            <a:r>
              <a:rPr lang="en-IN" sz="800" dirty="0"/>
              <a:t> Computer Science 92 (2016</a:t>
            </a:r>
            <a:r>
              <a:rPr lang="en-IN" sz="800" dirty="0" smtClean="0"/>
              <a:t>), pp</a:t>
            </a:r>
            <a:r>
              <a:rPr lang="en-IN" sz="800" dirty="0"/>
              <a:t>. 155–160</a:t>
            </a:r>
            <a:r>
              <a:rPr lang="en-IN" sz="800" dirty="0" smtClean="0"/>
              <a:t>.</a:t>
            </a:r>
            <a:endParaRPr lang="en-IN" sz="800" dirty="0">
              <a:solidFill>
                <a:schemeClr val="bg2">
                  <a:lumMod val="50000"/>
                </a:schemeClr>
              </a:solidFill>
            </a:endParaRPr>
          </a:p>
          <a:p>
            <a:r>
              <a:rPr lang="en-IN" sz="800" dirty="0" smtClean="0">
                <a:solidFill>
                  <a:schemeClr val="bg2">
                    <a:lumMod val="50000"/>
                  </a:schemeClr>
                </a:solidFill>
              </a:rPr>
              <a:t>[16]</a:t>
            </a:r>
            <a:r>
              <a:rPr lang="en-IN" sz="800" dirty="0"/>
              <a:t> </a:t>
            </a:r>
            <a:r>
              <a:rPr lang="en-IN" sz="800" dirty="0" err="1"/>
              <a:t>Eze</a:t>
            </a:r>
            <a:r>
              <a:rPr lang="en-IN" sz="800" dirty="0"/>
              <a:t>, Sunday C and </a:t>
            </a:r>
            <a:r>
              <a:rPr lang="en-IN" sz="800" dirty="0" err="1"/>
              <a:t>Chinedu-Eze</a:t>
            </a:r>
            <a:r>
              <a:rPr lang="en-IN" sz="800" dirty="0"/>
              <a:t>, Vera CA and </a:t>
            </a:r>
            <a:r>
              <a:rPr lang="en-IN" sz="800" dirty="0" err="1"/>
              <a:t>Okike</a:t>
            </a:r>
            <a:r>
              <a:rPr lang="en-IN" sz="800" dirty="0"/>
              <a:t>, Clinton K and Bello, </a:t>
            </a:r>
            <a:r>
              <a:rPr lang="en-IN" sz="800" dirty="0" err="1"/>
              <a:t>Adenike</a:t>
            </a:r>
            <a:r>
              <a:rPr lang="en-IN" sz="800" dirty="0"/>
              <a:t> </a:t>
            </a:r>
            <a:r>
              <a:rPr lang="en-IN" sz="800" dirty="0" smtClean="0"/>
              <a:t>O. “</a:t>
            </a:r>
            <a:r>
              <a:rPr lang="en-IN" sz="800" dirty="0"/>
              <a:t>Factors influencing the use of e-learning facilities </a:t>
            </a:r>
            <a:r>
              <a:rPr lang="en-IN" sz="800" dirty="0" smtClean="0"/>
              <a:t>by students </a:t>
            </a:r>
            <a:r>
              <a:rPr lang="en-IN" sz="800" dirty="0"/>
              <a:t>in a private Higher Education Institution (HEI) in a </a:t>
            </a:r>
            <a:r>
              <a:rPr lang="en-IN" sz="800" dirty="0" smtClean="0"/>
              <a:t>developing economy</a:t>
            </a:r>
            <a:r>
              <a:rPr lang="en-IN" sz="800" dirty="0"/>
              <a:t>”. In: Humanities and social sciences communications 7.1 (2020</a:t>
            </a:r>
            <a:r>
              <a:rPr lang="en-IN" sz="800" dirty="0" smtClean="0"/>
              <a:t>), pp</a:t>
            </a:r>
            <a:r>
              <a:rPr lang="en-IN" sz="800" dirty="0"/>
              <a:t>. 1–15</a:t>
            </a:r>
            <a:r>
              <a:rPr lang="en-IN" sz="800" dirty="0" smtClean="0"/>
              <a:t>.</a:t>
            </a:r>
          </a:p>
          <a:p>
            <a:r>
              <a:rPr lang="en-IN" sz="800" dirty="0" smtClean="0">
                <a:solidFill>
                  <a:schemeClr val="bg2">
                    <a:lumMod val="50000"/>
                  </a:schemeClr>
                </a:solidFill>
              </a:rPr>
              <a:t>[17]</a:t>
            </a:r>
            <a:r>
              <a:rPr lang="en-IN" sz="800" dirty="0"/>
              <a:t> </a:t>
            </a:r>
            <a:r>
              <a:rPr lang="en-IN" sz="800" dirty="0" err="1"/>
              <a:t>Ganesan</a:t>
            </a:r>
            <a:r>
              <a:rPr lang="en-IN" sz="800" dirty="0"/>
              <a:t> </a:t>
            </a:r>
            <a:r>
              <a:rPr lang="en-IN" sz="800" dirty="0" err="1"/>
              <a:t>Muruganantham</a:t>
            </a:r>
            <a:r>
              <a:rPr lang="en-IN" sz="800" dirty="0"/>
              <a:t>. “Developing of E-content package by </a:t>
            </a:r>
            <a:r>
              <a:rPr lang="en-IN" sz="800" dirty="0" smtClean="0"/>
              <a:t>using ADDIE </a:t>
            </a:r>
            <a:r>
              <a:rPr lang="en-IN" sz="800" dirty="0"/>
              <a:t>model”. In: International Journal of Applied Research 1.3 (2015</a:t>
            </a:r>
            <a:r>
              <a:rPr lang="en-IN" sz="800" dirty="0" smtClean="0"/>
              <a:t>), pp</a:t>
            </a:r>
            <a:r>
              <a:rPr lang="en-IN" sz="800" dirty="0"/>
              <a:t>. 52–54</a:t>
            </a:r>
            <a:r>
              <a:rPr lang="en-IN" sz="800" dirty="0" smtClean="0"/>
              <a:t>.</a:t>
            </a:r>
          </a:p>
        </p:txBody>
      </p:sp>
    </p:spTree>
    <p:extLst>
      <p:ext uri="{BB962C8B-B14F-4D97-AF65-F5344CB8AC3E}">
        <p14:creationId xmlns:p14="http://schemas.microsoft.com/office/powerpoint/2010/main" val="2847094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lumMod val="50000"/>
                  </a:schemeClr>
                </a:solidFill>
              </a:rPr>
              <a:t>Literature Survey(contd.)</a:t>
            </a:r>
            <a:br>
              <a:rPr lang="en-IN" dirty="0">
                <a:solidFill>
                  <a:schemeClr val="accent1">
                    <a:lumMod val="50000"/>
                  </a:schemeClr>
                </a:solidFill>
              </a:rPr>
            </a:br>
            <a:endParaRPr lang="en-IN" dirty="0"/>
          </a:p>
        </p:txBody>
      </p:sp>
      <p:sp>
        <p:nvSpPr>
          <p:cNvPr id="3" name="Content Placeholder 2"/>
          <p:cNvSpPr>
            <a:spLocks noGrp="1"/>
          </p:cNvSpPr>
          <p:nvPr>
            <p:ph idx="1"/>
          </p:nvPr>
        </p:nvSpPr>
        <p:spPr>
          <a:xfrm>
            <a:off x="677334" y="1930401"/>
            <a:ext cx="8749054" cy="3784599"/>
          </a:xfrm>
        </p:spPr>
        <p:txBody>
          <a:bodyPr>
            <a:normAutofit/>
          </a:bodyPr>
          <a:lstStyle/>
          <a:p>
            <a:r>
              <a:rPr lang="en-IN" sz="1400" b="1" dirty="0"/>
              <a:t>Michael </a:t>
            </a:r>
            <a:r>
              <a:rPr lang="en-IN" sz="1400" b="1" dirty="0" err="1"/>
              <a:t>Molenda</a:t>
            </a:r>
            <a:r>
              <a:rPr lang="en-IN" sz="1400" dirty="0"/>
              <a:t>[18] confirmed that ADDIE Model is merely a </a:t>
            </a:r>
            <a:r>
              <a:rPr lang="en-IN" sz="1400" i="1" dirty="0"/>
              <a:t>colloquial moniker </a:t>
            </a:r>
            <a:r>
              <a:rPr lang="en-IN" sz="1400" dirty="0"/>
              <a:t>for a systematic approach to instructional development that is almost interchangeable with </a:t>
            </a:r>
            <a:r>
              <a:rPr lang="en-IN" sz="1400" b="1" dirty="0"/>
              <a:t>instructional systems development (ISD)</a:t>
            </a:r>
          </a:p>
          <a:p>
            <a:r>
              <a:rPr lang="en-IN" sz="1400" b="1" dirty="0" smtClean="0"/>
              <a:t>Morrison et al.</a:t>
            </a:r>
            <a:r>
              <a:rPr lang="en-IN" sz="1400" dirty="0" smtClean="0"/>
              <a:t>[19</a:t>
            </a:r>
            <a:r>
              <a:rPr lang="en-IN" sz="1400" dirty="0"/>
              <a:t>] implemented conventional </a:t>
            </a:r>
            <a:r>
              <a:rPr lang="en-IN" sz="1400" dirty="0" smtClean="0"/>
              <a:t>e-learning materials </a:t>
            </a:r>
            <a:r>
              <a:rPr lang="en-IN" sz="1400" dirty="0"/>
              <a:t>using the ADDIE paradigm </a:t>
            </a:r>
            <a:r>
              <a:rPr lang="en-IN" sz="1400" dirty="0" smtClean="0"/>
              <a:t>however </a:t>
            </a:r>
            <a:r>
              <a:rPr lang="en-IN" sz="1400" b="1" dirty="0" smtClean="0"/>
              <a:t>Kruse</a:t>
            </a:r>
            <a:r>
              <a:rPr lang="en-IN" sz="1400" dirty="0" smtClean="0"/>
              <a:t>[18] criticised as </a:t>
            </a:r>
            <a:r>
              <a:rPr lang="en-IN" sz="1400" b="1" dirty="0" smtClean="0"/>
              <a:t>ADDIE model </a:t>
            </a:r>
            <a:r>
              <a:rPr lang="en-IN" sz="1400" dirty="0" smtClean="0"/>
              <a:t>is </a:t>
            </a:r>
            <a:r>
              <a:rPr lang="en-IN" sz="1400" dirty="0"/>
              <a:t>excessively </a:t>
            </a:r>
            <a:r>
              <a:rPr lang="en-IN" sz="1400" dirty="0" smtClean="0"/>
              <a:t>linear, rigid, constricting </a:t>
            </a:r>
            <a:r>
              <a:rPr lang="en-IN" sz="1400" dirty="0"/>
              <a:t>and </a:t>
            </a:r>
            <a:r>
              <a:rPr lang="en-IN" sz="1400" dirty="0" smtClean="0"/>
              <a:t>time-consuming </a:t>
            </a:r>
            <a:r>
              <a:rPr lang="en-IN" sz="1400" dirty="0"/>
              <a:t>to apply for implementation</a:t>
            </a:r>
            <a:r>
              <a:rPr lang="en-IN" sz="1400" dirty="0" smtClean="0"/>
              <a:t>.</a:t>
            </a:r>
          </a:p>
          <a:p>
            <a:r>
              <a:rPr lang="en-IN" sz="1400" b="1" dirty="0"/>
              <a:t>Allen &amp; </a:t>
            </a:r>
            <a:r>
              <a:rPr lang="en-IN" sz="1400" b="1" dirty="0" smtClean="0"/>
              <a:t>Sites</a:t>
            </a:r>
            <a:r>
              <a:rPr lang="en-IN" sz="1400" dirty="0" smtClean="0"/>
              <a:t>[20] showed </a:t>
            </a:r>
            <a:r>
              <a:rPr lang="en-IN" sz="1400" dirty="0"/>
              <a:t>interest to build quick and </a:t>
            </a:r>
            <a:r>
              <a:rPr lang="en-IN" sz="1400" dirty="0" smtClean="0"/>
              <a:t>meaningful design </a:t>
            </a:r>
            <a:r>
              <a:rPr lang="en-IN" sz="1400" dirty="0"/>
              <a:t>and develop learner-friendly E-learning content using </a:t>
            </a:r>
            <a:r>
              <a:rPr lang="en-IN" sz="1400" dirty="0" smtClean="0"/>
              <a:t>SAM.</a:t>
            </a:r>
          </a:p>
          <a:p>
            <a:r>
              <a:rPr lang="en-IN" sz="1400" b="1" dirty="0"/>
              <a:t>ISO/IEC </a:t>
            </a:r>
            <a:r>
              <a:rPr lang="en-IN" sz="1400" b="1" dirty="0" smtClean="0"/>
              <a:t>9126-1</a:t>
            </a:r>
            <a:r>
              <a:rPr lang="en-IN" sz="1400" dirty="0" smtClean="0"/>
              <a:t>[9] </a:t>
            </a:r>
            <a:r>
              <a:rPr lang="en-IN" sz="1400" dirty="0"/>
              <a:t>was part of </a:t>
            </a:r>
            <a:r>
              <a:rPr lang="en-IN" sz="1400" b="1" dirty="0"/>
              <a:t>Web Quality Model (WQM</a:t>
            </a:r>
            <a:r>
              <a:rPr lang="en-IN" sz="1400" b="1" dirty="0" smtClean="0"/>
              <a:t>)</a:t>
            </a:r>
            <a:r>
              <a:rPr lang="en-IN" sz="1400" dirty="0" smtClean="0"/>
              <a:t>[</a:t>
            </a:r>
            <a:r>
              <a:rPr lang="en-IN" sz="1400" dirty="0"/>
              <a:t>1</a:t>
            </a:r>
            <a:r>
              <a:rPr lang="en-IN" sz="1400" dirty="0" smtClean="0"/>
              <a:t>]model </a:t>
            </a:r>
            <a:r>
              <a:rPr lang="en-IN" sz="1400" dirty="0"/>
              <a:t>which was proposed by </a:t>
            </a:r>
            <a:r>
              <a:rPr lang="en-IN" sz="1400" b="1" dirty="0"/>
              <a:t>Vida</a:t>
            </a:r>
            <a:r>
              <a:rPr lang="en-IN" sz="1400" dirty="0"/>
              <a:t> and </a:t>
            </a:r>
            <a:r>
              <a:rPr lang="en-IN" sz="1400" b="1" dirty="0" smtClean="0"/>
              <a:t>Jons</a:t>
            </a:r>
            <a:r>
              <a:rPr lang="en-IN" sz="1400" dirty="0" smtClean="0"/>
              <a:t>. </a:t>
            </a:r>
            <a:r>
              <a:rPr lang="en-IN" sz="1400" dirty="0">
                <a:solidFill>
                  <a:schemeClr val="tx1">
                    <a:lumMod val="95000"/>
                    <a:lumOff val="5000"/>
                  </a:schemeClr>
                </a:solidFill>
              </a:rPr>
              <a:t>Wang </a:t>
            </a:r>
            <a:r>
              <a:rPr lang="en-IN" sz="1400" dirty="0" smtClean="0">
                <a:solidFill>
                  <a:schemeClr val="tx1">
                    <a:lumMod val="95000"/>
                    <a:lumOff val="5000"/>
                  </a:schemeClr>
                </a:solidFill>
              </a:rPr>
              <a:t>et al. proposed standard </a:t>
            </a:r>
            <a:r>
              <a:rPr lang="en-IN" sz="1400" b="1" dirty="0" smtClean="0"/>
              <a:t>ISO/IEC 27001:2013</a:t>
            </a:r>
            <a:r>
              <a:rPr lang="en-IN" sz="1400" dirty="0" smtClean="0"/>
              <a:t>[21]</a:t>
            </a:r>
            <a:r>
              <a:rPr lang="en-IN" sz="1400" b="1" dirty="0" smtClean="0"/>
              <a:t> </a:t>
            </a:r>
            <a:r>
              <a:rPr lang="en-IN" sz="1400" dirty="0" smtClean="0"/>
              <a:t> for this domain. </a:t>
            </a:r>
          </a:p>
          <a:p>
            <a:r>
              <a:rPr lang="en-IN" sz="1400" dirty="0" smtClean="0">
                <a:solidFill>
                  <a:schemeClr val="tx1">
                    <a:lumMod val="95000"/>
                    <a:lumOff val="5000"/>
                  </a:schemeClr>
                </a:solidFill>
              </a:rPr>
              <a:t>Abdul et al. proposed that t</a:t>
            </a:r>
            <a:r>
              <a:rPr lang="en-IN" sz="1400" dirty="0" smtClean="0"/>
              <a:t>he </a:t>
            </a:r>
            <a:r>
              <a:rPr lang="en-IN" sz="1400" b="1" dirty="0"/>
              <a:t>SERVQUAL </a:t>
            </a:r>
            <a:r>
              <a:rPr lang="en-IN" sz="1400" b="1" dirty="0" smtClean="0"/>
              <a:t>methodology</a:t>
            </a:r>
            <a:r>
              <a:rPr lang="en-IN" sz="1400" dirty="0" smtClean="0"/>
              <a:t>[1] is </a:t>
            </a:r>
            <a:r>
              <a:rPr lang="en-IN" sz="1400" dirty="0"/>
              <a:t>designed to assess the </a:t>
            </a:r>
            <a:r>
              <a:rPr lang="en-IN" sz="1400" dirty="0" smtClean="0"/>
              <a:t>difference between consumers</a:t>
            </a:r>
            <a:r>
              <a:rPr lang="en-IN" sz="1400" dirty="0"/>
              <a:t>’ </a:t>
            </a:r>
            <a:r>
              <a:rPr lang="en-IN" sz="1400" dirty="0" smtClean="0"/>
              <a:t>expectations </a:t>
            </a:r>
            <a:r>
              <a:rPr lang="en-IN" sz="1400" dirty="0"/>
              <a:t>and their actual user experience.</a:t>
            </a:r>
          </a:p>
        </p:txBody>
      </p:sp>
      <p:sp>
        <p:nvSpPr>
          <p:cNvPr id="4" name="Rectangle 3"/>
          <p:cNvSpPr/>
          <p:nvPr/>
        </p:nvSpPr>
        <p:spPr>
          <a:xfrm>
            <a:off x="677335" y="5347468"/>
            <a:ext cx="8466666" cy="1323439"/>
          </a:xfrm>
          <a:prstGeom prst="rect">
            <a:avLst/>
          </a:prstGeom>
        </p:spPr>
        <p:txBody>
          <a:bodyPr wrap="square">
            <a:spAutoFit/>
          </a:bodyPr>
          <a:lstStyle/>
          <a:p>
            <a:r>
              <a:rPr lang="en-US" sz="800" dirty="0">
                <a:solidFill>
                  <a:schemeClr val="bg1">
                    <a:lumMod val="50000"/>
                  </a:schemeClr>
                </a:solidFill>
              </a:rPr>
              <a:t>[1]</a:t>
            </a:r>
            <a:r>
              <a:rPr lang="en-IN" sz="800" dirty="0">
                <a:solidFill>
                  <a:schemeClr val="bg1">
                    <a:lumMod val="50000"/>
                  </a:schemeClr>
                </a:solidFill>
              </a:rPr>
              <a:t> Muhammad, Abdul </a:t>
            </a:r>
            <a:r>
              <a:rPr lang="en-IN" sz="800" dirty="0" err="1">
                <a:solidFill>
                  <a:schemeClr val="bg1">
                    <a:lumMod val="50000"/>
                  </a:schemeClr>
                </a:solidFill>
              </a:rPr>
              <a:t>Hafeez</a:t>
            </a:r>
            <a:r>
              <a:rPr lang="en-IN" sz="800" dirty="0">
                <a:solidFill>
                  <a:schemeClr val="bg1">
                    <a:lumMod val="50000"/>
                  </a:schemeClr>
                </a:solidFill>
              </a:rPr>
              <a:t> and Siddique, </a:t>
            </a:r>
            <a:r>
              <a:rPr lang="en-IN" sz="800" dirty="0" err="1">
                <a:solidFill>
                  <a:schemeClr val="bg1">
                    <a:lumMod val="50000"/>
                  </a:schemeClr>
                </a:solidFill>
              </a:rPr>
              <a:t>Ansar</a:t>
            </a:r>
            <a:r>
              <a:rPr lang="en-IN" sz="800" dirty="0">
                <a:solidFill>
                  <a:schemeClr val="bg1">
                    <a:lumMod val="50000"/>
                  </a:schemeClr>
                </a:solidFill>
              </a:rPr>
              <a:t> and Youssef, Ahmed E and </a:t>
            </a:r>
            <a:r>
              <a:rPr lang="en-IN" sz="800" dirty="0" err="1">
                <a:solidFill>
                  <a:schemeClr val="bg1">
                    <a:lumMod val="50000"/>
                  </a:schemeClr>
                </a:solidFill>
              </a:rPr>
              <a:t>Saleem</a:t>
            </a:r>
            <a:r>
              <a:rPr lang="en-IN" sz="800" dirty="0">
                <a:solidFill>
                  <a:schemeClr val="bg1">
                    <a:lumMod val="50000"/>
                  </a:schemeClr>
                </a:solidFill>
              </a:rPr>
              <a:t>, </a:t>
            </a:r>
            <a:r>
              <a:rPr lang="en-IN" sz="800" dirty="0" err="1">
                <a:solidFill>
                  <a:schemeClr val="bg1">
                    <a:lumMod val="50000"/>
                  </a:schemeClr>
                </a:solidFill>
              </a:rPr>
              <a:t>Kashif</a:t>
            </a:r>
            <a:r>
              <a:rPr lang="en-IN" sz="800" dirty="0">
                <a:solidFill>
                  <a:schemeClr val="bg1">
                    <a:lumMod val="50000"/>
                  </a:schemeClr>
                </a:solidFill>
              </a:rPr>
              <a:t> and </a:t>
            </a:r>
            <a:r>
              <a:rPr lang="en-IN" sz="800" dirty="0" err="1">
                <a:solidFill>
                  <a:schemeClr val="bg1">
                    <a:lumMod val="50000"/>
                  </a:schemeClr>
                </a:solidFill>
              </a:rPr>
              <a:t>Shahzad</a:t>
            </a:r>
            <a:r>
              <a:rPr lang="en-IN" sz="800" dirty="0">
                <a:solidFill>
                  <a:schemeClr val="bg1">
                    <a:lumMod val="50000"/>
                  </a:schemeClr>
                </a:solidFill>
              </a:rPr>
              <a:t>, </a:t>
            </a:r>
            <a:r>
              <a:rPr lang="en-IN" sz="800" dirty="0" err="1">
                <a:solidFill>
                  <a:schemeClr val="bg1">
                    <a:lumMod val="50000"/>
                  </a:schemeClr>
                </a:solidFill>
              </a:rPr>
              <a:t>Basit</a:t>
            </a:r>
            <a:r>
              <a:rPr lang="en-IN" sz="800" dirty="0">
                <a:solidFill>
                  <a:schemeClr val="bg1">
                    <a:lumMod val="50000"/>
                  </a:schemeClr>
                </a:solidFill>
              </a:rPr>
              <a:t> and </a:t>
            </a:r>
            <a:r>
              <a:rPr lang="en-IN" sz="800" dirty="0" err="1">
                <a:solidFill>
                  <a:schemeClr val="bg1">
                    <a:lumMod val="50000"/>
                  </a:schemeClr>
                </a:solidFill>
              </a:rPr>
              <a:t>Akram</a:t>
            </a:r>
            <a:r>
              <a:rPr lang="en-IN" sz="800" dirty="0">
                <a:solidFill>
                  <a:schemeClr val="bg1">
                    <a:lumMod val="50000"/>
                  </a:schemeClr>
                </a:solidFill>
              </a:rPr>
              <a:t>, Adnan and Al-</a:t>
            </a:r>
            <a:r>
              <a:rPr lang="en-IN" sz="800" dirty="0" err="1">
                <a:solidFill>
                  <a:schemeClr val="bg1">
                    <a:lumMod val="50000"/>
                  </a:schemeClr>
                </a:solidFill>
              </a:rPr>
              <a:t>Thnian</a:t>
            </a:r>
            <a:r>
              <a:rPr lang="en-IN" sz="800" dirty="0">
                <a:solidFill>
                  <a:schemeClr val="bg1">
                    <a:lumMod val="50000"/>
                  </a:schemeClr>
                </a:solidFill>
              </a:rPr>
              <a:t>, Al-</a:t>
            </a:r>
            <a:r>
              <a:rPr lang="en-IN" sz="800" dirty="0" err="1">
                <a:solidFill>
                  <a:schemeClr val="bg1">
                    <a:lumMod val="50000"/>
                  </a:schemeClr>
                </a:solidFill>
              </a:rPr>
              <a:t>Batool</a:t>
            </a:r>
            <a:r>
              <a:rPr lang="en-IN" sz="800" dirty="0">
                <a:solidFill>
                  <a:schemeClr val="bg1">
                    <a:lumMod val="50000"/>
                  </a:schemeClr>
                </a:solidFill>
              </a:rPr>
              <a:t> Saleh. “A hierarchical model to evaluate the quality of web-based e-learning systems”. In: Sustainability 12.10 (2020), p. 4071</a:t>
            </a:r>
            <a:r>
              <a:rPr lang="en-IN" sz="800" dirty="0" smtClean="0">
                <a:solidFill>
                  <a:schemeClr val="bg1">
                    <a:lumMod val="50000"/>
                  </a:schemeClr>
                </a:solidFill>
              </a:rPr>
              <a:t>.</a:t>
            </a:r>
          </a:p>
          <a:p>
            <a:r>
              <a:rPr lang="en-IN" sz="800" dirty="0" smtClean="0">
                <a:solidFill>
                  <a:schemeClr val="bg1">
                    <a:lumMod val="50000"/>
                  </a:schemeClr>
                </a:solidFill>
              </a:rPr>
              <a:t>[9] Bee </a:t>
            </a:r>
            <a:r>
              <a:rPr lang="en-IN" sz="800" dirty="0" err="1">
                <a:solidFill>
                  <a:schemeClr val="bg1">
                    <a:lumMod val="50000"/>
                  </a:schemeClr>
                </a:solidFill>
              </a:rPr>
              <a:t>Bee</a:t>
            </a:r>
            <a:r>
              <a:rPr lang="en-IN" sz="800" dirty="0">
                <a:solidFill>
                  <a:schemeClr val="bg1">
                    <a:lumMod val="50000"/>
                  </a:schemeClr>
                </a:solidFill>
              </a:rPr>
              <a:t> Chua and Laurel Evelyn Dyson. “Applying the ISO 9126 model to the evaluation of an e-learning system”. In: Proc. of ASCILITE. Vol. 5. 8. 2004, pp. 184–190</a:t>
            </a:r>
            <a:r>
              <a:rPr lang="en-IN" sz="800" dirty="0" smtClean="0">
                <a:solidFill>
                  <a:schemeClr val="bg1">
                    <a:lumMod val="50000"/>
                  </a:schemeClr>
                </a:solidFill>
              </a:rPr>
              <a:t>.</a:t>
            </a:r>
            <a:endParaRPr lang="en-US" sz="800" dirty="0">
              <a:solidFill>
                <a:schemeClr val="bg1">
                  <a:lumMod val="50000"/>
                </a:schemeClr>
              </a:solidFill>
            </a:endParaRPr>
          </a:p>
          <a:p>
            <a:r>
              <a:rPr lang="en-IN" sz="800" dirty="0" smtClean="0">
                <a:solidFill>
                  <a:schemeClr val="bg1">
                    <a:lumMod val="50000"/>
                  </a:schemeClr>
                </a:solidFill>
              </a:rPr>
              <a:t>[</a:t>
            </a:r>
            <a:r>
              <a:rPr lang="en-IN" sz="800" dirty="0">
                <a:solidFill>
                  <a:schemeClr val="bg1">
                    <a:lumMod val="50000"/>
                  </a:schemeClr>
                </a:solidFill>
              </a:rPr>
              <a:t>18] Michael </a:t>
            </a:r>
            <a:r>
              <a:rPr lang="en-IN" sz="800" dirty="0" err="1">
                <a:solidFill>
                  <a:schemeClr val="bg1">
                    <a:lumMod val="50000"/>
                  </a:schemeClr>
                </a:solidFill>
              </a:rPr>
              <a:t>Molenda</a:t>
            </a:r>
            <a:r>
              <a:rPr lang="en-IN" sz="800" dirty="0">
                <a:solidFill>
                  <a:schemeClr val="bg1">
                    <a:lumMod val="50000"/>
                  </a:schemeClr>
                </a:solidFill>
              </a:rPr>
              <a:t>. “In search of the elusive ADDIE model”. In: Performance improvement 54.2 (2015), pp. 40–42</a:t>
            </a:r>
            <a:r>
              <a:rPr lang="en-IN" sz="800" dirty="0" smtClean="0">
                <a:solidFill>
                  <a:schemeClr val="bg1">
                    <a:lumMod val="50000"/>
                  </a:schemeClr>
                </a:solidFill>
              </a:rPr>
              <a:t>.</a:t>
            </a:r>
          </a:p>
          <a:p>
            <a:r>
              <a:rPr lang="en-IN" sz="800" dirty="0" smtClean="0">
                <a:solidFill>
                  <a:schemeClr val="bg1">
                    <a:lumMod val="50000"/>
                  </a:schemeClr>
                </a:solidFill>
              </a:rPr>
              <a:t>[19]</a:t>
            </a:r>
            <a:r>
              <a:rPr lang="en-IN" sz="800" dirty="0">
                <a:solidFill>
                  <a:schemeClr val="bg1">
                    <a:lumMod val="50000"/>
                  </a:schemeClr>
                </a:solidFill>
              </a:rPr>
              <a:t> Clement </a:t>
            </a:r>
            <a:r>
              <a:rPr lang="en-IN" sz="800" dirty="0" err="1">
                <a:solidFill>
                  <a:schemeClr val="bg1">
                    <a:lumMod val="50000"/>
                  </a:schemeClr>
                </a:solidFill>
              </a:rPr>
              <a:t>Ayarebilla</a:t>
            </a:r>
            <a:r>
              <a:rPr lang="en-IN" sz="800" dirty="0">
                <a:solidFill>
                  <a:schemeClr val="bg1">
                    <a:lumMod val="50000"/>
                  </a:schemeClr>
                </a:solidFill>
              </a:rPr>
              <a:t> Ali, </a:t>
            </a:r>
            <a:r>
              <a:rPr lang="en-IN" sz="800" dirty="0" err="1">
                <a:solidFill>
                  <a:schemeClr val="bg1">
                    <a:lumMod val="50000"/>
                  </a:schemeClr>
                </a:solidFill>
              </a:rPr>
              <a:t>Saknah</a:t>
            </a:r>
            <a:r>
              <a:rPr lang="en-IN" sz="800" dirty="0">
                <a:solidFill>
                  <a:schemeClr val="bg1">
                    <a:lumMod val="50000"/>
                  </a:schemeClr>
                </a:solidFill>
              </a:rPr>
              <a:t> </a:t>
            </a:r>
            <a:r>
              <a:rPr lang="en-IN" sz="800" dirty="0" err="1">
                <a:solidFill>
                  <a:schemeClr val="bg1">
                    <a:lumMod val="50000"/>
                  </a:schemeClr>
                </a:solidFill>
              </a:rPr>
              <a:t>Acquah</a:t>
            </a:r>
            <a:r>
              <a:rPr lang="en-IN" sz="800" dirty="0">
                <a:solidFill>
                  <a:schemeClr val="bg1">
                    <a:lumMod val="50000"/>
                  </a:schemeClr>
                </a:solidFill>
              </a:rPr>
              <a:t>, and </a:t>
            </a:r>
            <a:r>
              <a:rPr lang="en-IN" sz="800" dirty="0" err="1">
                <a:solidFill>
                  <a:schemeClr val="bg1">
                    <a:lumMod val="50000"/>
                  </a:schemeClr>
                </a:solidFill>
              </a:rPr>
              <a:t>Kweku</a:t>
            </a:r>
            <a:r>
              <a:rPr lang="en-IN" sz="800" dirty="0">
                <a:solidFill>
                  <a:schemeClr val="bg1">
                    <a:lumMod val="50000"/>
                  </a:schemeClr>
                </a:solidFill>
              </a:rPr>
              <a:t> </a:t>
            </a:r>
            <a:r>
              <a:rPr lang="en-IN" sz="800" dirty="0" err="1">
                <a:solidFill>
                  <a:schemeClr val="bg1">
                    <a:lumMod val="50000"/>
                  </a:schemeClr>
                </a:solidFill>
              </a:rPr>
              <a:t>Esia-Donkoh</a:t>
            </a:r>
            <a:r>
              <a:rPr lang="en-IN" sz="800" dirty="0">
                <a:solidFill>
                  <a:schemeClr val="bg1">
                    <a:lumMod val="50000"/>
                  </a:schemeClr>
                </a:solidFill>
              </a:rPr>
              <a:t>. “</a:t>
            </a:r>
            <a:r>
              <a:rPr lang="en-IN" sz="800" dirty="0" smtClean="0">
                <a:solidFill>
                  <a:schemeClr val="bg1">
                    <a:lumMod val="50000"/>
                  </a:schemeClr>
                </a:solidFill>
              </a:rPr>
              <a:t>A Comparative </a:t>
            </a:r>
            <a:r>
              <a:rPr lang="en-IN" sz="800" dirty="0">
                <a:solidFill>
                  <a:schemeClr val="bg1">
                    <a:lumMod val="50000"/>
                  </a:schemeClr>
                </a:solidFill>
              </a:rPr>
              <a:t>Study of SAM and ADDIE Models in Simulating STEM </a:t>
            </a:r>
            <a:r>
              <a:rPr lang="en-IN" sz="800" dirty="0" smtClean="0">
                <a:solidFill>
                  <a:schemeClr val="bg1">
                    <a:lumMod val="50000"/>
                  </a:schemeClr>
                </a:solidFill>
              </a:rPr>
              <a:t>Instruction</a:t>
            </a:r>
            <a:r>
              <a:rPr lang="en-IN" sz="800" dirty="0">
                <a:solidFill>
                  <a:schemeClr val="bg1">
                    <a:lumMod val="50000"/>
                  </a:schemeClr>
                </a:solidFill>
              </a:rPr>
              <a:t>.” In: African Educational Research Journal 9.4 (2021), pp. </a:t>
            </a:r>
            <a:r>
              <a:rPr lang="en-IN" sz="800" dirty="0" smtClean="0">
                <a:solidFill>
                  <a:schemeClr val="bg1">
                    <a:lumMod val="50000"/>
                  </a:schemeClr>
                </a:solidFill>
              </a:rPr>
              <a:t>852–859.</a:t>
            </a:r>
          </a:p>
          <a:p>
            <a:r>
              <a:rPr lang="en-IN" sz="800" dirty="0" smtClean="0">
                <a:solidFill>
                  <a:schemeClr val="bg1">
                    <a:lumMod val="50000"/>
                  </a:schemeClr>
                </a:solidFill>
              </a:rPr>
              <a:t>[20] </a:t>
            </a:r>
            <a:r>
              <a:rPr lang="en-IN" sz="800" dirty="0">
                <a:solidFill>
                  <a:schemeClr val="bg1">
                    <a:lumMod val="50000"/>
                  </a:schemeClr>
                </a:solidFill>
              </a:rPr>
              <a:t>Jung, </a:t>
            </a:r>
            <a:r>
              <a:rPr lang="en-IN" sz="800" dirty="0" err="1">
                <a:solidFill>
                  <a:schemeClr val="bg1">
                    <a:lumMod val="50000"/>
                  </a:schemeClr>
                </a:solidFill>
              </a:rPr>
              <a:t>Hyojung</a:t>
            </a:r>
            <a:r>
              <a:rPr lang="en-IN" sz="800" dirty="0">
                <a:solidFill>
                  <a:schemeClr val="bg1">
                    <a:lumMod val="50000"/>
                  </a:schemeClr>
                </a:solidFill>
              </a:rPr>
              <a:t> and Kim, </a:t>
            </a:r>
            <a:r>
              <a:rPr lang="en-IN" sz="800" dirty="0" err="1">
                <a:solidFill>
                  <a:schemeClr val="bg1">
                    <a:lumMod val="50000"/>
                  </a:schemeClr>
                </a:solidFill>
              </a:rPr>
              <a:t>Younglong</a:t>
            </a:r>
            <a:r>
              <a:rPr lang="en-IN" sz="800" dirty="0">
                <a:solidFill>
                  <a:schemeClr val="bg1">
                    <a:lumMod val="50000"/>
                  </a:schemeClr>
                </a:solidFill>
              </a:rPr>
              <a:t> and Lee, </a:t>
            </a:r>
            <a:r>
              <a:rPr lang="en-IN" sz="800" dirty="0" err="1">
                <a:solidFill>
                  <a:schemeClr val="bg1">
                    <a:lumMod val="50000"/>
                  </a:schemeClr>
                </a:solidFill>
              </a:rPr>
              <a:t>Hyejeong</a:t>
            </a:r>
            <a:r>
              <a:rPr lang="en-IN" sz="800" dirty="0">
                <a:solidFill>
                  <a:schemeClr val="bg1">
                    <a:lumMod val="50000"/>
                  </a:schemeClr>
                </a:solidFill>
              </a:rPr>
              <a:t> and Shin, </a:t>
            </a:r>
            <a:r>
              <a:rPr lang="en-IN" sz="800" dirty="0" err="1">
                <a:solidFill>
                  <a:schemeClr val="bg1">
                    <a:lumMod val="50000"/>
                  </a:schemeClr>
                </a:solidFill>
              </a:rPr>
              <a:t>Yoonhee“Advanced</a:t>
            </a:r>
            <a:r>
              <a:rPr lang="en-IN" sz="800" dirty="0">
                <a:solidFill>
                  <a:schemeClr val="bg1">
                    <a:lumMod val="50000"/>
                  </a:schemeClr>
                </a:solidFill>
              </a:rPr>
              <a:t> instructional design for successive </a:t>
            </a:r>
            <a:r>
              <a:rPr lang="en-IN" sz="800" dirty="0" smtClean="0">
                <a:solidFill>
                  <a:schemeClr val="bg1">
                    <a:lumMod val="50000"/>
                  </a:schemeClr>
                </a:solidFill>
              </a:rPr>
              <a:t>E-learning</a:t>
            </a:r>
            <a:r>
              <a:rPr lang="en-IN" sz="800" dirty="0">
                <a:solidFill>
                  <a:schemeClr val="bg1">
                    <a:lumMod val="50000"/>
                  </a:schemeClr>
                </a:solidFill>
              </a:rPr>
              <a:t>: Based on the successive approximation model (SAM)”. In: </a:t>
            </a:r>
            <a:r>
              <a:rPr lang="en-IN" sz="800" dirty="0" smtClean="0">
                <a:solidFill>
                  <a:schemeClr val="bg1">
                    <a:lumMod val="50000"/>
                  </a:schemeClr>
                </a:solidFill>
              </a:rPr>
              <a:t>International </a:t>
            </a:r>
            <a:r>
              <a:rPr lang="en-IN" sz="800" dirty="0">
                <a:solidFill>
                  <a:schemeClr val="bg1">
                    <a:lumMod val="50000"/>
                  </a:schemeClr>
                </a:solidFill>
              </a:rPr>
              <a:t>Journal on </a:t>
            </a:r>
            <a:r>
              <a:rPr lang="en-IN" sz="800" dirty="0" smtClean="0">
                <a:solidFill>
                  <a:schemeClr val="bg1">
                    <a:lumMod val="50000"/>
                  </a:schemeClr>
                </a:solidFill>
              </a:rPr>
              <a:t>E-learning </a:t>
            </a:r>
            <a:r>
              <a:rPr lang="en-IN" sz="800" dirty="0">
                <a:solidFill>
                  <a:schemeClr val="bg1">
                    <a:lumMod val="50000"/>
                  </a:schemeClr>
                </a:solidFill>
              </a:rPr>
              <a:t>18.2 (2019), pp. </a:t>
            </a:r>
            <a:r>
              <a:rPr lang="en-IN" sz="800" dirty="0" smtClean="0">
                <a:solidFill>
                  <a:schemeClr val="bg1">
                    <a:lumMod val="50000"/>
                  </a:schemeClr>
                </a:solidFill>
              </a:rPr>
              <a:t>191–204.</a:t>
            </a:r>
          </a:p>
          <a:p>
            <a:r>
              <a:rPr lang="en-IN" sz="800" dirty="0" smtClean="0">
                <a:solidFill>
                  <a:schemeClr val="bg1">
                    <a:lumMod val="50000"/>
                  </a:schemeClr>
                </a:solidFill>
              </a:rPr>
              <a:t>[21] </a:t>
            </a:r>
            <a:r>
              <a:rPr lang="en-IN" sz="800" dirty="0">
                <a:solidFill>
                  <a:schemeClr val="bg1">
                    <a:lumMod val="50000"/>
                  </a:schemeClr>
                </a:solidFill>
              </a:rPr>
              <a:t>Hsu, C., Wang, T., &amp; Lu, A. (2016, January). The impact of ISO 27001 certification on firm performance. In </a:t>
            </a:r>
            <a:r>
              <a:rPr lang="en-IN" sz="800" i="1" dirty="0">
                <a:solidFill>
                  <a:schemeClr val="bg1">
                    <a:lumMod val="50000"/>
                  </a:schemeClr>
                </a:solidFill>
              </a:rPr>
              <a:t>2016 49th Hawaii International Conference on System Sciences (HICSS)</a:t>
            </a:r>
            <a:r>
              <a:rPr lang="en-IN" sz="800" dirty="0">
                <a:solidFill>
                  <a:schemeClr val="bg1">
                    <a:lumMod val="50000"/>
                  </a:schemeClr>
                </a:solidFill>
              </a:rPr>
              <a:t> (pp. 4842-4848). IEEE.</a:t>
            </a:r>
            <a:endParaRPr lang="en-US" sz="800" dirty="0">
              <a:solidFill>
                <a:schemeClr val="bg1">
                  <a:lumMod val="50000"/>
                </a:schemeClr>
              </a:solidFill>
            </a:endParaRPr>
          </a:p>
        </p:txBody>
      </p:sp>
    </p:spTree>
    <p:extLst>
      <p:ext uri="{BB962C8B-B14F-4D97-AF65-F5344CB8AC3E}">
        <p14:creationId xmlns:p14="http://schemas.microsoft.com/office/powerpoint/2010/main" val="2978184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lumMod val="50000"/>
                  </a:schemeClr>
                </a:solidFill>
              </a:rPr>
              <a:t>Proposed </a:t>
            </a:r>
            <a:r>
              <a:rPr lang="en-IN" dirty="0" smtClean="0">
                <a:solidFill>
                  <a:schemeClr val="accent1">
                    <a:lumMod val="50000"/>
                  </a:schemeClr>
                </a:solidFill>
              </a:rPr>
              <a:t>Approaches</a:t>
            </a:r>
            <a:endParaRPr lang="en-IN" dirty="0"/>
          </a:p>
        </p:txBody>
      </p:sp>
      <p:sp>
        <p:nvSpPr>
          <p:cNvPr id="3" name="Content Placeholder 2"/>
          <p:cNvSpPr>
            <a:spLocks noGrp="1"/>
          </p:cNvSpPr>
          <p:nvPr>
            <p:ph idx="1"/>
          </p:nvPr>
        </p:nvSpPr>
        <p:spPr>
          <a:xfrm>
            <a:off x="677334" y="1411941"/>
            <a:ext cx="8596668" cy="4629422"/>
          </a:xfrm>
        </p:spPr>
        <p:txBody>
          <a:bodyPr>
            <a:normAutofit/>
          </a:bodyPr>
          <a:lstStyle/>
          <a:p>
            <a:r>
              <a:rPr lang="en-IN" sz="1400" dirty="0" smtClean="0"/>
              <a:t>The study </a:t>
            </a:r>
            <a:r>
              <a:rPr lang="en-IN" sz="1400" dirty="0"/>
              <a:t>is based on the e-learning and main motive is to maintain </a:t>
            </a:r>
            <a:r>
              <a:rPr lang="en-IN" sz="1400" dirty="0" smtClean="0"/>
              <a:t>the highest </a:t>
            </a:r>
            <a:r>
              <a:rPr lang="en-IN" sz="1400" dirty="0"/>
              <a:t>quality factor so data set is taken based on quantity, </a:t>
            </a:r>
            <a:r>
              <a:rPr lang="en-IN" sz="1400" dirty="0" smtClean="0"/>
              <a:t>demography and other aspects also.</a:t>
            </a:r>
          </a:p>
          <a:p>
            <a:r>
              <a:rPr lang="en-IN" sz="1400" b="1" dirty="0" smtClean="0"/>
              <a:t>AHP-VIKOR</a:t>
            </a:r>
            <a:r>
              <a:rPr lang="en-IN" sz="1400" dirty="0" smtClean="0"/>
              <a:t>[5] is to be chosen as MCDM approach to </a:t>
            </a:r>
            <a:r>
              <a:rPr lang="en-IN" sz="1400" dirty="0"/>
              <a:t>calculate the final criteria and </a:t>
            </a:r>
            <a:r>
              <a:rPr lang="en-IN" sz="1400" dirty="0" smtClean="0"/>
              <a:t>sub-criteria for determining </a:t>
            </a:r>
            <a:r>
              <a:rPr lang="en-IN" sz="1400" dirty="0"/>
              <a:t>the </a:t>
            </a:r>
            <a:r>
              <a:rPr lang="en-IN" sz="1400" dirty="0" smtClean="0"/>
              <a:t>preference with high accuracy for building </a:t>
            </a:r>
            <a:r>
              <a:rPr lang="en-IN" sz="1400" dirty="0"/>
              <a:t>E-learning model</a:t>
            </a:r>
            <a:r>
              <a:rPr lang="en-IN" sz="1400" dirty="0" smtClean="0"/>
              <a:t>. </a:t>
            </a:r>
          </a:p>
          <a:p>
            <a:r>
              <a:rPr lang="en-IN" sz="1400" b="1" dirty="0" smtClean="0"/>
              <a:t>AHP</a:t>
            </a:r>
            <a:r>
              <a:rPr lang="en-IN" sz="1400" dirty="0" smtClean="0"/>
              <a:t>[10] </a:t>
            </a:r>
            <a:r>
              <a:rPr lang="en-IN" sz="1400" dirty="0"/>
              <a:t>is effective by preserving the relative weight or relevance of the data</a:t>
            </a:r>
            <a:br>
              <a:rPr lang="en-IN" sz="1400" dirty="0"/>
            </a:br>
            <a:r>
              <a:rPr lang="en-IN" sz="1400" dirty="0"/>
              <a:t>set while removing some of the criteria to retain the quality of the model that will</a:t>
            </a:r>
            <a:br>
              <a:rPr lang="en-IN" sz="1400" dirty="0"/>
            </a:br>
            <a:r>
              <a:rPr lang="en-IN" sz="1400" dirty="0"/>
              <a:t>be </a:t>
            </a:r>
            <a:r>
              <a:rPr lang="en-IN" sz="1400" dirty="0" smtClean="0"/>
              <a:t>deployed.</a:t>
            </a:r>
          </a:p>
          <a:p>
            <a:r>
              <a:rPr lang="en-IN" sz="1400" dirty="0" smtClean="0"/>
              <a:t>The </a:t>
            </a:r>
            <a:r>
              <a:rPr lang="en-IN" sz="1400" b="1" dirty="0" smtClean="0"/>
              <a:t>VIKOR</a:t>
            </a:r>
            <a:r>
              <a:rPr lang="en-IN" sz="1400" dirty="0" smtClean="0"/>
              <a:t>[22] </a:t>
            </a:r>
            <a:r>
              <a:rPr lang="en-IN" sz="1400" dirty="0"/>
              <a:t>technique presents a compromise solution with an advantage</a:t>
            </a:r>
            <a:br>
              <a:rPr lang="en-IN" sz="1400" dirty="0"/>
            </a:br>
            <a:r>
              <a:rPr lang="en-IN" sz="1400" dirty="0"/>
              <a:t>rate in addition to </a:t>
            </a:r>
            <a:r>
              <a:rPr lang="en-IN" sz="1400" dirty="0" smtClean="0"/>
              <a:t>ranking </a:t>
            </a:r>
          </a:p>
          <a:p>
            <a:r>
              <a:rPr lang="en-IN" sz="1400" dirty="0" smtClean="0"/>
              <a:t>So Hybridization of AHP and VIKOR which is </a:t>
            </a:r>
            <a:r>
              <a:rPr lang="en-IN" sz="1400" b="1" dirty="0" smtClean="0"/>
              <a:t>AHP-VIKOR</a:t>
            </a:r>
            <a:r>
              <a:rPr lang="en-IN" sz="1400" dirty="0" smtClean="0"/>
              <a:t>[23]</a:t>
            </a:r>
            <a:r>
              <a:rPr lang="en-IN" sz="1400" b="1" dirty="0" smtClean="0"/>
              <a:t> </a:t>
            </a:r>
            <a:r>
              <a:rPr lang="en-IN" sz="1400" dirty="0" smtClean="0"/>
              <a:t>shares most optimum result with most import criteria and sub-criteria that to be decided.</a:t>
            </a:r>
          </a:p>
          <a:p>
            <a:endParaRPr lang="en-IN" sz="1400" dirty="0"/>
          </a:p>
        </p:txBody>
      </p:sp>
      <p:sp>
        <p:nvSpPr>
          <p:cNvPr id="4" name="Rectangle 3"/>
          <p:cNvSpPr/>
          <p:nvPr/>
        </p:nvSpPr>
        <p:spPr>
          <a:xfrm>
            <a:off x="556311" y="5414703"/>
            <a:ext cx="8596667" cy="1200329"/>
          </a:xfrm>
          <a:prstGeom prst="rect">
            <a:avLst/>
          </a:prstGeom>
        </p:spPr>
        <p:txBody>
          <a:bodyPr wrap="square">
            <a:spAutoFit/>
          </a:bodyPr>
          <a:lstStyle/>
          <a:p>
            <a:r>
              <a:rPr lang="en-US" sz="800" dirty="0" smtClean="0">
                <a:solidFill>
                  <a:schemeClr val="bg1">
                    <a:lumMod val="50000"/>
                  </a:schemeClr>
                </a:solidFill>
              </a:rPr>
              <a:t>[5</a:t>
            </a:r>
            <a:r>
              <a:rPr lang="en-US" sz="800" dirty="0">
                <a:solidFill>
                  <a:schemeClr val="bg1">
                    <a:lumMod val="50000"/>
                  </a:schemeClr>
                </a:solidFill>
              </a:rPr>
              <a:t>]</a:t>
            </a:r>
            <a:r>
              <a:rPr lang="en-IN" sz="800" dirty="0">
                <a:solidFill>
                  <a:schemeClr val="bg1">
                    <a:lumMod val="50000"/>
                  </a:schemeClr>
                </a:solidFill>
              </a:rPr>
              <a:t> </a:t>
            </a:r>
            <a:r>
              <a:rPr lang="en-IN" sz="800" dirty="0" err="1">
                <a:solidFill>
                  <a:schemeClr val="bg1">
                    <a:lumMod val="50000"/>
                  </a:schemeClr>
                </a:solidFill>
              </a:rPr>
              <a:t>Nayebi</a:t>
            </a:r>
            <a:r>
              <a:rPr lang="en-IN" sz="800" dirty="0">
                <a:solidFill>
                  <a:schemeClr val="bg1">
                    <a:lumMod val="50000"/>
                  </a:schemeClr>
                </a:solidFill>
              </a:rPr>
              <a:t>, Mohammad Amin and </a:t>
            </a:r>
            <a:r>
              <a:rPr lang="en-IN" sz="800" dirty="0" err="1">
                <a:solidFill>
                  <a:schemeClr val="bg1">
                    <a:lumMod val="50000"/>
                  </a:schemeClr>
                </a:solidFill>
              </a:rPr>
              <a:t>Tavassolian</a:t>
            </a:r>
            <a:r>
              <a:rPr lang="en-IN" sz="800" dirty="0">
                <a:solidFill>
                  <a:schemeClr val="bg1">
                    <a:lumMod val="50000"/>
                  </a:schemeClr>
                </a:solidFill>
              </a:rPr>
              <a:t>, </a:t>
            </a:r>
            <a:r>
              <a:rPr lang="en-IN" sz="800" dirty="0" err="1">
                <a:solidFill>
                  <a:schemeClr val="bg1">
                    <a:lumMod val="50000"/>
                  </a:schemeClr>
                </a:solidFill>
              </a:rPr>
              <a:t>Seyyed</a:t>
            </a:r>
            <a:r>
              <a:rPr lang="en-IN" sz="800" dirty="0">
                <a:solidFill>
                  <a:schemeClr val="bg1">
                    <a:lumMod val="50000"/>
                  </a:schemeClr>
                </a:solidFill>
              </a:rPr>
              <a:t> Ali and </a:t>
            </a:r>
            <a:r>
              <a:rPr lang="en-IN" sz="800" dirty="0" err="1">
                <a:solidFill>
                  <a:schemeClr val="bg1">
                    <a:lumMod val="50000"/>
                  </a:schemeClr>
                </a:solidFill>
              </a:rPr>
              <a:t>Ebrahimi</a:t>
            </a:r>
            <a:r>
              <a:rPr lang="en-IN" sz="800" dirty="0">
                <a:solidFill>
                  <a:schemeClr val="bg1">
                    <a:lumMod val="50000"/>
                  </a:schemeClr>
                </a:solidFill>
              </a:rPr>
              <a:t>, Mohammad Ali and </a:t>
            </a:r>
            <a:r>
              <a:rPr lang="en-IN" sz="800" dirty="0" err="1">
                <a:solidFill>
                  <a:schemeClr val="bg1">
                    <a:lumMod val="50000"/>
                  </a:schemeClr>
                </a:solidFill>
              </a:rPr>
              <a:t>Asadollahi</a:t>
            </a:r>
            <a:r>
              <a:rPr lang="en-IN" sz="800" dirty="0">
                <a:solidFill>
                  <a:schemeClr val="bg1">
                    <a:lumMod val="50000"/>
                  </a:schemeClr>
                </a:solidFill>
              </a:rPr>
              <a:t>, Amin “Application of the VIKOR-AHP model in VSP”. In: Archives Des Sciences 65.4 (2012), pp. </a:t>
            </a:r>
            <a:r>
              <a:rPr lang="en-IN" sz="800" dirty="0" smtClean="0">
                <a:solidFill>
                  <a:schemeClr val="bg1">
                    <a:lumMod val="50000"/>
                  </a:schemeClr>
                </a:solidFill>
              </a:rPr>
              <a:t>85–101.</a:t>
            </a:r>
          </a:p>
          <a:p>
            <a:r>
              <a:rPr lang="en-US" sz="800" dirty="0">
                <a:solidFill>
                  <a:schemeClr val="bg1">
                    <a:lumMod val="50000"/>
                  </a:schemeClr>
                </a:solidFill>
              </a:rPr>
              <a:t>[10]</a:t>
            </a:r>
            <a:r>
              <a:rPr lang="en-IN" sz="800" dirty="0">
                <a:solidFill>
                  <a:schemeClr val="bg1">
                    <a:lumMod val="50000"/>
                  </a:schemeClr>
                </a:solidFill>
              </a:rPr>
              <a:t> R </a:t>
            </a:r>
            <a:r>
              <a:rPr lang="en-IN" sz="800" dirty="0" err="1">
                <a:solidFill>
                  <a:schemeClr val="bg1">
                    <a:lumMod val="50000"/>
                  </a:schemeClr>
                </a:solidFill>
              </a:rPr>
              <a:t>Karthikeyan</a:t>
            </a:r>
            <a:r>
              <a:rPr lang="en-IN" sz="800" dirty="0">
                <a:solidFill>
                  <a:schemeClr val="bg1">
                    <a:lumMod val="50000"/>
                  </a:schemeClr>
                </a:solidFill>
              </a:rPr>
              <a:t>, KGS </a:t>
            </a:r>
            <a:r>
              <a:rPr lang="en-IN" sz="800" dirty="0" err="1">
                <a:solidFill>
                  <a:schemeClr val="bg1">
                    <a:lumMod val="50000"/>
                  </a:schemeClr>
                </a:solidFill>
              </a:rPr>
              <a:t>Venkatesan</a:t>
            </a:r>
            <a:r>
              <a:rPr lang="en-IN" sz="800" dirty="0">
                <a:solidFill>
                  <a:schemeClr val="bg1">
                    <a:lumMod val="50000"/>
                  </a:schemeClr>
                </a:solidFill>
              </a:rPr>
              <a:t>, and A </a:t>
            </a:r>
            <a:r>
              <a:rPr lang="en-IN" sz="800" dirty="0" err="1">
                <a:solidFill>
                  <a:schemeClr val="bg1">
                    <a:lumMod val="50000"/>
                  </a:schemeClr>
                </a:solidFill>
              </a:rPr>
              <a:t>Chandrasekar</a:t>
            </a:r>
            <a:r>
              <a:rPr lang="en-IN" sz="800" dirty="0">
                <a:solidFill>
                  <a:schemeClr val="bg1">
                    <a:lumMod val="50000"/>
                  </a:schemeClr>
                </a:solidFill>
              </a:rPr>
              <a:t>. “A comparison </a:t>
            </a:r>
            <a:r>
              <a:rPr lang="en-IN" sz="800" dirty="0" err="1">
                <a:solidFill>
                  <a:schemeClr val="bg1">
                    <a:lumMod val="50000"/>
                  </a:schemeClr>
                </a:solidFill>
              </a:rPr>
              <a:t>ofstrengths</a:t>
            </a:r>
            <a:r>
              <a:rPr lang="en-IN" sz="800" dirty="0">
                <a:solidFill>
                  <a:schemeClr val="bg1">
                    <a:lumMod val="50000"/>
                  </a:schemeClr>
                </a:solidFill>
              </a:rPr>
              <a:t> and weaknesses for analytical hierarchy process”. In: Journal of Chemical and Pharmaceutical Sciences 9.3 (2016), pp. 12–15</a:t>
            </a:r>
            <a:r>
              <a:rPr lang="en-US" sz="800" dirty="0">
                <a:solidFill>
                  <a:schemeClr val="bg1">
                    <a:lumMod val="50000"/>
                  </a:schemeClr>
                </a:solidFill>
              </a:rPr>
              <a:t>[2]</a:t>
            </a:r>
            <a:r>
              <a:rPr lang="en-IN" sz="800" dirty="0">
                <a:solidFill>
                  <a:schemeClr val="bg1">
                    <a:lumMod val="50000"/>
                  </a:schemeClr>
                </a:solidFill>
              </a:rPr>
              <a:t> </a:t>
            </a:r>
            <a:r>
              <a:rPr lang="en-IN" sz="800" dirty="0" err="1">
                <a:solidFill>
                  <a:schemeClr val="bg1">
                    <a:lumMod val="50000"/>
                  </a:schemeClr>
                </a:solidFill>
              </a:rPr>
              <a:t>Nishrin</a:t>
            </a:r>
            <a:r>
              <a:rPr lang="en-IN" sz="800" dirty="0">
                <a:solidFill>
                  <a:schemeClr val="bg1">
                    <a:lumMod val="50000"/>
                  </a:schemeClr>
                </a:solidFill>
              </a:rPr>
              <a:t> </a:t>
            </a:r>
            <a:r>
              <a:rPr lang="en-IN" sz="800" dirty="0" err="1">
                <a:solidFill>
                  <a:schemeClr val="bg1">
                    <a:lumMod val="50000"/>
                  </a:schemeClr>
                </a:solidFill>
              </a:rPr>
              <a:t>Pathan</a:t>
            </a:r>
            <a:r>
              <a:rPr lang="en-IN" sz="800" dirty="0">
                <a:solidFill>
                  <a:schemeClr val="bg1">
                    <a:lumMod val="50000"/>
                  </a:schemeClr>
                </a:solidFill>
              </a:rPr>
              <a:t>. “Integration of Information &amp; Communication Technologies (ICT) by SMEs in India”. In: SEMCOM Management &amp; Technology Review (2014), p. 104</a:t>
            </a:r>
            <a:r>
              <a:rPr lang="en-IN" sz="800" dirty="0" smtClean="0">
                <a:solidFill>
                  <a:schemeClr val="bg1">
                    <a:lumMod val="50000"/>
                  </a:schemeClr>
                </a:solidFill>
              </a:rPr>
              <a:t>.</a:t>
            </a:r>
          </a:p>
          <a:p>
            <a:r>
              <a:rPr lang="en-IN" sz="800" dirty="0" smtClean="0">
                <a:solidFill>
                  <a:schemeClr val="bg1">
                    <a:lumMod val="50000"/>
                  </a:schemeClr>
                </a:solidFill>
              </a:rPr>
              <a:t>[22]</a:t>
            </a:r>
            <a:r>
              <a:rPr lang="en-IN" sz="800" dirty="0">
                <a:solidFill>
                  <a:schemeClr val="bg1">
                    <a:lumMod val="50000"/>
                  </a:schemeClr>
                </a:solidFill>
              </a:rPr>
              <a:t> </a:t>
            </a:r>
            <a:r>
              <a:rPr lang="en-IN" sz="800" dirty="0" err="1">
                <a:solidFill>
                  <a:schemeClr val="bg1">
                    <a:lumMod val="50000"/>
                  </a:schemeClr>
                </a:solidFill>
              </a:rPr>
              <a:t>Morteza</a:t>
            </a:r>
            <a:r>
              <a:rPr lang="en-IN" sz="800" dirty="0">
                <a:solidFill>
                  <a:schemeClr val="bg1">
                    <a:lumMod val="50000"/>
                  </a:schemeClr>
                </a:solidFill>
              </a:rPr>
              <a:t> </a:t>
            </a:r>
            <a:r>
              <a:rPr lang="en-IN" sz="800" dirty="0" err="1">
                <a:solidFill>
                  <a:schemeClr val="bg1">
                    <a:lumMod val="50000"/>
                  </a:schemeClr>
                </a:solidFill>
              </a:rPr>
              <a:t>Yazdani</a:t>
            </a:r>
            <a:r>
              <a:rPr lang="en-IN" sz="800" dirty="0">
                <a:solidFill>
                  <a:schemeClr val="bg1">
                    <a:lumMod val="50000"/>
                  </a:schemeClr>
                </a:solidFill>
              </a:rPr>
              <a:t> and Felipe R </a:t>
            </a:r>
            <a:r>
              <a:rPr lang="en-IN" sz="800" dirty="0" err="1">
                <a:solidFill>
                  <a:schemeClr val="bg1">
                    <a:lumMod val="50000"/>
                  </a:schemeClr>
                </a:solidFill>
              </a:rPr>
              <a:t>Graeml</a:t>
            </a:r>
            <a:r>
              <a:rPr lang="en-IN" sz="800" dirty="0">
                <a:solidFill>
                  <a:schemeClr val="bg1">
                    <a:lumMod val="50000"/>
                  </a:schemeClr>
                </a:solidFill>
              </a:rPr>
              <a:t>. “VIKOR and its applications: </a:t>
            </a:r>
            <a:r>
              <a:rPr lang="en-IN" sz="800" dirty="0" smtClean="0">
                <a:solidFill>
                  <a:schemeClr val="bg1">
                    <a:lumMod val="50000"/>
                  </a:schemeClr>
                </a:solidFill>
              </a:rPr>
              <a:t>A state-of-the-art </a:t>
            </a:r>
            <a:r>
              <a:rPr lang="en-IN" sz="800" dirty="0">
                <a:solidFill>
                  <a:schemeClr val="bg1">
                    <a:lumMod val="50000"/>
                  </a:schemeClr>
                </a:solidFill>
              </a:rPr>
              <a:t>survey”. In: International Journal of Strategic </a:t>
            </a:r>
            <a:r>
              <a:rPr lang="en-IN" sz="800" dirty="0" smtClean="0">
                <a:solidFill>
                  <a:schemeClr val="bg1">
                    <a:lumMod val="50000"/>
                  </a:schemeClr>
                </a:solidFill>
              </a:rPr>
              <a:t>Decision Sciences </a:t>
            </a:r>
            <a:r>
              <a:rPr lang="en-IN" sz="800" dirty="0">
                <a:solidFill>
                  <a:schemeClr val="bg1">
                    <a:lumMod val="50000"/>
                  </a:schemeClr>
                </a:solidFill>
              </a:rPr>
              <a:t>(IJSDS) 5.2 (2014), pp. 56–83</a:t>
            </a:r>
            <a:endParaRPr lang="en-IN" sz="800" dirty="0" smtClean="0">
              <a:solidFill>
                <a:schemeClr val="bg1">
                  <a:lumMod val="50000"/>
                </a:schemeClr>
              </a:solidFill>
            </a:endParaRPr>
          </a:p>
          <a:p>
            <a:r>
              <a:rPr lang="en-IN" sz="800" dirty="0" smtClean="0">
                <a:solidFill>
                  <a:schemeClr val="bg1">
                    <a:lumMod val="50000"/>
                  </a:schemeClr>
                </a:solidFill>
              </a:rPr>
              <a:t>[23] </a:t>
            </a:r>
            <a:r>
              <a:rPr lang="en-IN" sz="800" dirty="0">
                <a:solidFill>
                  <a:schemeClr val="bg1">
                    <a:lumMod val="50000"/>
                  </a:schemeClr>
                </a:solidFill>
              </a:rPr>
              <a:t>Reza </a:t>
            </a:r>
            <a:r>
              <a:rPr lang="en-IN" sz="800" dirty="0" err="1">
                <a:solidFill>
                  <a:schemeClr val="bg1">
                    <a:lumMod val="50000"/>
                  </a:schemeClr>
                </a:solidFill>
              </a:rPr>
              <a:t>Ghezelbash</a:t>
            </a:r>
            <a:r>
              <a:rPr lang="en-IN" sz="800" dirty="0">
                <a:solidFill>
                  <a:schemeClr val="bg1">
                    <a:lumMod val="50000"/>
                  </a:schemeClr>
                </a:solidFill>
              </a:rPr>
              <a:t> and Abbas </a:t>
            </a:r>
            <a:r>
              <a:rPr lang="en-IN" sz="800" dirty="0" err="1">
                <a:solidFill>
                  <a:schemeClr val="bg1">
                    <a:lumMod val="50000"/>
                  </a:schemeClr>
                </a:solidFill>
              </a:rPr>
              <a:t>Maghsoudi</a:t>
            </a:r>
            <a:r>
              <a:rPr lang="en-IN" sz="800" dirty="0">
                <a:solidFill>
                  <a:schemeClr val="bg1">
                    <a:lumMod val="50000"/>
                  </a:schemeClr>
                </a:solidFill>
              </a:rPr>
              <a:t>. “A hybrid AHP-VIKOR </a:t>
            </a:r>
            <a:r>
              <a:rPr lang="en-IN" sz="800" dirty="0" smtClean="0">
                <a:solidFill>
                  <a:schemeClr val="bg1">
                    <a:lumMod val="50000"/>
                  </a:schemeClr>
                </a:solidFill>
              </a:rPr>
              <a:t>approach </a:t>
            </a:r>
            <a:r>
              <a:rPr lang="en-IN" sz="800" dirty="0">
                <a:solidFill>
                  <a:schemeClr val="bg1">
                    <a:lumMod val="50000"/>
                  </a:schemeClr>
                </a:solidFill>
              </a:rPr>
              <a:t>for </a:t>
            </a:r>
            <a:r>
              <a:rPr lang="en-IN" sz="800" dirty="0" err="1">
                <a:solidFill>
                  <a:schemeClr val="bg1">
                    <a:lumMod val="50000"/>
                  </a:schemeClr>
                </a:solidFill>
              </a:rPr>
              <a:t>prospectivity</a:t>
            </a:r>
            <a:r>
              <a:rPr lang="en-IN" sz="800" dirty="0">
                <a:solidFill>
                  <a:schemeClr val="bg1">
                    <a:lumMod val="50000"/>
                  </a:schemeClr>
                </a:solidFill>
              </a:rPr>
              <a:t> </a:t>
            </a:r>
            <a:r>
              <a:rPr lang="en-IN" sz="800" dirty="0" err="1">
                <a:solidFill>
                  <a:schemeClr val="bg1">
                    <a:lumMod val="50000"/>
                  </a:schemeClr>
                </a:solidFill>
              </a:rPr>
              <a:t>modeling</a:t>
            </a:r>
            <a:r>
              <a:rPr lang="en-IN" sz="800" dirty="0">
                <a:solidFill>
                  <a:schemeClr val="bg1">
                    <a:lumMod val="50000"/>
                  </a:schemeClr>
                </a:solidFill>
              </a:rPr>
              <a:t> of porphyry Cu deposits in the </a:t>
            </a:r>
            <a:r>
              <a:rPr lang="en-IN" sz="800" dirty="0" err="1" smtClean="0">
                <a:solidFill>
                  <a:schemeClr val="bg1">
                    <a:lumMod val="50000"/>
                  </a:schemeClr>
                </a:solidFill>
              </a:rPr>
              <a:t>Varzaghan</a:t>
            </a:r>
            <a:r>
              <a:rPr lang="en-IN" sz="800" dirty="0" smtClean="0">
                <a:solidFill>
                  <a:schemeClr val="bg1">
                    <a:lumMod val="50000"/>
                  </a:schemeClr>
                </a:solidFill>
              </a:rPr>
              <a:t> </a:t>
            </a:r>
            <a:r>
              <a:rPr lang="en-IN" sz="800" dirty="0">
                <a:solidFill>
                  <a:schemeClr val="bg1">
                    <a:lumMod val="50000"/>
                  </a:schemeClr>
                </a:solidFill>
              </a:rPr>
              <a:t>District, NW Iran”. In: </a:t>
            </a:r>
            <a:r>
              <a:rPr lang="en-IN" sz="800" dirty="0" smtClean="0">
                <a:solidFill>
                  <a:schemeClr val="bg1">
                    <a:lumMod val="50000"/>
                  </a:schemeClr>
                </a:solidFill>
              </a:rPr>
              <a:t>Arabian Journal </a:t>
            </a:r>
            <a:r>
              <a:rPr lang="en-IN" sz="800" dirty="0">
                <a:solidFill>
                  <a:schemeClr val="bg1">
                    <a:lumMod val="50000"/>
                  </a:schemeClr>
                </a:solidFill>
              </a:rPr>
              <a:t>of Geosciences 11.11 (2018</a:t>
            </a:r>
            <a:r>
              <a:rPr lang="en-IN" sz="800" dirty="0" smtClean="0">
                <a:solidFill>
                  <a:schemeClr val="bg1">
                    <a:lumMod val="50000"/>
                  </a:schemeClr>
                </a:solidFill>
              </a:rPr>
              <a:t>), pp</a:t>
            </a:r>
            <a:r>
              <a:rPr lang="en-IN" sz="800" dirty="0">
                <a:solidFill>
                  <a:schemeClr val="bg1">
                    <a:lumMod val="50000"/>
                  </a:schemeClr>
                </a:solidFill>
              </a:rPr>
              <a:t>. </a:t>
            </a:r>
            <a:r>
              <a:rPr lang="en-IN" sz="800" dirty="0" smtClean="0">
                <a:solidFill>
                  <a:schemeClr val="bg1">
                    <a:lumMod val="50000"/>
                  </a:schemeClr>
                </a:solidFill>
              </a:rPr>
              <a:t>1–15.</a:t>
            </a:r>
          </a:p>
          <a:p>
            <a:endParaRPr lang="en-IN" sz="800" dirty="0">
              <a:solidFill>
                <a:schemeClr val="bg1">
                  <a:lumMod val="50000"/>
                </a:schemeClr>
              </a:solidFill>
            </a:endParaRPr>
          </a:p>
        </p:txBody>
      </p:sp>
    </p:spTree>
    <p:extLst>
      <p:ext uri="{BB962C8B-B14F-4D97-AF65-F5344CB8AC3E}">
        <p14:creationId xmlns:p14="http://schemas.microsoft.com/office/powerpoint/2010/main" val="4270903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lumMod val="50000"/>
                  </a:schemeClr>
                </a:solidFill>
              </a:rPr>
              <a:t>Proposed Approaches(contd.)</a:t>
            </a:r>
            <a:endParaRPr lang="en-IN" dirty="0"/>
          </a:p>
        </p:txBody>
      </p:sp>
      <p:sp>
        <p:nvSpPr>
          <p:cNvPr id="3" name="Content Placeholder 2"/>
          <p:cNvSpPr>
            <a:spLocks noGrp="1"/>
          </p:cNvSpPr>
          <p:nvPr>
            <p:ph idx="1"/>
          </p:nvPr>
        </p:nvSpPr>
        <p:spPr>
          <a:xfrm>
            <a:off x="556311" y="1438835"/>
            <a:ext cx="8856629" cy="4602528"/>
          </a:xfrm>
        </p:spPr>
        <p:txBody>
          <a:bodyPr>
            <a:normAutofit/>
          </a:bodyPr>
          <a:lstStyle/>
          <a:p>
            <a:r>
              <a:rPr lang="en-IN" sz="1600" b="1" dirty="0" smtClean="0">
                <a:solidFill>
                  <a:schemeClr val="accent1">
                    <a:lumMod val="75000"/>
                  </a:schemeClr>
                </a:solidFill>
                <a:latin typeface="Adobe Gothic Std B" panose="020B0800000000000000" pitchFamily="34" charset="-128"/>
                <a:ea typeface="Adobe Gothic Std B" panose="020B0800000000000000" pitchFamily="34" charset="-128"/>
              </a:rPr>
              <a:t>WHY TOPSIS &amp; FUZZY AHP MODEL ARE </a:t>
            </a:r>
            <a:r>
              <a:rPr lang="en-IN" sz="1600" dirty="0" smtClean="0">
                <a:solidFill>
                  <a:schemeClr val="accent1">
                    <a:lumMod val="75000"/>
                  </a:schemeClr>
                </a:solidFill>
                <a:latin typeface="Adobe Gothic Std B" panose="020B0800000000000000" pitchFamily="34" charset="-128"/>
                <a:ea typeface="Adobe Gothic Std B" panose="020B0800000000000000" pitchFamily="34" charset="-128"/>
              </a:rPr>
              <a:t>DISCARDED?</a:t>
            </a:r>
          </a:p>
          <a:p>
            <a:pPr marL="0" indent="0">
              <a:buNone/>
            </a:pPr>
            <a:r>
              <a:rPr lang="en-IN" sz="1600" dirty="0">
                <a:latin typeface="Adobe Gothic Std B" panose="020B0800000000000000" pitchFamily="34" charset="-128"/>
                <a:ea typeface="Adobe Gothic Std B" panose="020B0800000000000000" pitchFamily="34" charset="-128"/>
              </a:rPr>
              <a:t> </a:t>
            </a:r>
            <a:r>
              <a:rPr lang="en-IN" sz="1600" dirty="0" smtClean="0">
                <a:latin typeface="Adobe Gothic Std B" panose="020B0800000000000000" pitchFamily="34" charset="-128"/>
                <a:ea typeface="Adobe Gothic Std B" panose="020B0800000000000000" pitchFamily="34" charset="-128"/>
              </a:rPr>
              <a:t>       </a:t>
            </a:r>
            <a:r>
              <a:rPr lang="en-IN" sz="1400" dirty="0" smtClean="0">
                <a:solidFill>
                  <a:schemeClr val="bg2">
                    <a:lumMod val="25000"/>
                  </a:schemeClr>
                </a:solidFill>
                <a:latin typeface="Adobe Gothic Std B" panose="020B0800000000000000" pitchFamily="34" charset="-128"/>
                <a:ea typeface="Adobe Gothic Std B" panose="020B0800000000000000" pitchFamily="34" charset="-128"/>
              </a:rPr>
              <a:t>1) </a:t>
            </a:r>
            <a:r>
              <a:rPr lang="en-IN" sz="1400" b="1" dirty="0" smtClean="0">
                <a:solidFill>
                  <a:schemeClr val="bg2">
                    <a:lumMod val="25000"/>
                  </a:schemeClr>
                </a:solidFill>
              </a:rPr>
              <a:t>TOPSIS</a:t>
            </a:r>
            <a:r>
              <a:rPr lang="en-IN" sz="1400" dirty="0" smtClean="0">
                <a:solidFill>
                  <a:schemeClr val="bg2">
                    <a:lumMod val="25000"/>
                  </a:schemeClr>
                </a:solidFill>
              </a:rPr>
              <a:t>[14] </a:t>
            </a:r>
            <a:r>
              <a:rPr lang="en-IN" sz="1400" dirty="0">
                <a:solidFill>
                  <a:schemeClr val="bg2">
                    <a:lumMod val="25000"/>
                  </a:schemeClr>
                </a:solidFill>
              </a:rPr>
              <a:t>encompasses vector </a:t>
            </a:r>
            <a:r>
              <a:rPr lang="en-IN" sz="1400" dirty="0" smtClean="0">
                <a:solidFill>
                  <a:schemeClr val="bg2">
                    <a:lumMod val="25000"/>
                  </a:schemeClr>
                </a:solidFill>
              </a:rPr>
              <a:t>normalizing </a:t>
            </a:r>
            <a:r>
              <a:rPr lang="en-IN" sz="1400" dirty="0">
                <a:solidFill>
                  <a:schemeClr val="bg2">
                    <a:lumMod val="25000"/>
                  </a:schemeClr>
                </a:solidFill>
              </a:rPr>
              <a:t>and </a:t>
            </a:r>
            <a:r>
              <a:rPr lang="en-IN" sz="1400" dirty="0" smtClean="0">
                <a:solidFill>
                  <a:schemeClr val="bg2">
                    <a:lumMod val="25000"/>
                  </a:schemeClr>
                </a:solidFill>
              </a:rPr>
              <a:t>this vector normalised </a:t>
            </a:r>
            <a:r>
              <a:rPr lang="en-IN" sz="1400" dirty="0">
                <a:solidFill>
                  <a:schemeClr val="bg2">
                    <a:lumMod val="25000"/>
                  </a:schemeClr>
                </a:solidFill>
              </a:rPr>
              <a:t>value </a:t>
            </a:r>
            <a:r>
              <a:rPr lang="en-IN" sz="1400" dirty="0" smtClean="0">
                <a:solidFill>
                  <a:schemeClr val="bg2">
                    <a:lumMod val="25000"/>
                  </a:schemeClr>
                </a:solidFill>
              </a:rPr>
              <a:t>for a </a:t>
            </a:r>
            <a:r>
              <a:rPr lang="en-IN" sz="1400" dirty="0">
                <a:solidFill>
                  <a:schemeClr val="bg2">
                    <a:lumMod val="25000"/>
                  </a:schemeClr>
                </a:solidFill>
              </a:rPr>
              <a:t>particular criterion may vary depending on the assessment unit, which is </a:t>
            </a:r>
            <a:r>
              <a:rPr lang="en-IN" sz="1400" dirty="0" smtClean="0">
                <a:solidFill>
                  <a:schemeClr val="bg2">
                    <a:lumMod val="25000"/>
                  </a:schemeClr>
                </a:solidFill>
              </a:rPr>
              <a:t>troublesome </a:t>
            </a:r>
            <a:r>
              <a:rPr lang="en-IN" sz="1400" dirty="0">
                <a:solidFill>
                  <a:schemeClr val="bg2">
                    <a:lumMod val="25000"/>
                  </a:schemeClr>
                </a:solidFill>
              </a:rPr>
              <a:t>for this study</a:t>
            </a:r>
            <a:r>
              <a:rPr lang="en-IN" sz="1400" dirty="0" smtClean="0">
                <a:solidFill>
                  <a:schemeClr val="bg2">
                    <a:lumMod val="25000"/>
                  </a:schemeClr>
                </a:solidFill>
              </a:rPr>
              <a:t>.</a:t>
            </a:r>
          </a:p>
          <a:p>
            <a:pPr marL="0" indent="0">
              <a:buNone/>
            </a:pPr>
            <a:r>
              <a:rPr lang="en-IN" sz="1400" dirty="0">
                <a:solidFill>
                  <a:schemeClr val="bg2">
                    <a:lumMod val="25000"/>
                  </a:schemeClr>
                </a:solidFill>
              </a:rPr>
              <a:t> </a:t>
            </a:r>
            <a:r>
              <a:rPr lang="en-IN" sz="1400" dirty="0" smtClean="0">
                <a:solidFill>
                  <a:schemeClr val="bg2">
                    <a:lumMod val="25000"/>
                  </a:schemeClr>
                </a:solidFill>
              </a:rPr>
              <a:t>      </a:t>
            </a:r>
            <a:r>
              <a:rPr lang="en-IN" sz="1400" b="1" dirty="0" smtClean="0">
                <a:solidFill>
                  <a:schemeClr val="bg2">
                    <a:lumMod val="25000"/>
                  </a:schemeClr>
                </a:solidFill>
              </a:rPr>
              <a:t>2)</a:t>
            </a:r>
            <a:r>
              <a:rPr lang="en-IN" sz="1400" dirty="0" smtClean="0">
                <a:solidFill>
                  <a:schemeClr val="bg2">
                    <a:lumMod val="25000"/>
                  </a:schemeClr>
                </a:solidFill>
              </a:rPr>
              <a:t> </a:t>
            </a:r>
            <a:r>
              <a:rPr lang="en-IN" sz="1400" dirty="0">
                <a:solidFill>
                  <a:schemeClr val="bg2">
                    <a:lumMod val="25000"/>
                  </a:schemeClr>
                </a:solidFill>
              </a:rPr>
              <a:t>TOPSIS utilizes n-dimensional Euclidean </a:t>
            </a:r>
            <a:r>
              <a:rPr lang="en-IN" sz="1400" dirty="0" smtClean="0">
                <a:solidFill>
                  <a:schemeClr val="bg2">
                    <a:lumMod val="25000"/>
                  </a:schemeClr>
                </a:solidFill>
              </a:rPr>
              <a:t>distance, which </a:t>
            </a:r>
            <a:r>
              <a:rPr lang="en-IN" sz="1400" dirty="0">
                <a:solidFill>
                  <a:schemeClr val="bg2">
                    <a:lumMod val="25000"/>
                  </a:schemeClr>
                </a:solidFill>
              </a:rPr>
              <a:t>on its </a:t>
            </a:r>
            <a:r>
              <a:rPr lang="en-IN" sz="1400" dirty="0" smtClean="0">
                <a:solidFill>
                  <a:schemeClr val="bg2">
                    <a:lumMod val="25000"/>
                  </a:schemeClr>
                </a:solidFill>
              </a:rPr>
              <a:t>own </a:t>
            </a:r>
            <a:r>
              <a:rPr lang="en-IN" sz="1400" dirty="0">
                <a:solidFill>
                  <a:schemeClr val="bg2">
                    <a:lumMod val="25000"/>
                  </a:schemeClr>
                </a:solidFill>
              </a:rPr>
              <a:t>may indicate an equilibrium between overall and </a:t>
            </a:r>
            <a:r>
              <a:rPr lang="en-IN" sz="1400" dirty="0" smtClean="0">
                <a:solidFill>
                  <a:schemeClr val="bg2">
                    <a:lumMod val="25000"/>
                  </a:schemeClr>
                </a:solidFill>
              </a:rPr>
              <a:t>individualised commitment </a:t>
            </a:r>
            <a:r>
              <a:rPr lang="en-IN" sz="1400" dirty="0">
                <a:solidFill>
                  <a:schemeClr val="bg2">
                    <a:lumMod val="25000"/>
                  </a:schemeClr>
                </a:solidFill>
              </a:rPr>
              <a:t>but in a different way from VIKOR, which </a:t>
            </a:r>
            <a:r>
              <a:rPr lang="en-IN" sz="1400" dirty="0" smtClean="0">
                <a:solidFill>
                  <a:schemeClr val="bg2">
                    <a:lumMod val="25000"/>
                  </a:schemeClr>
                </a:solidFill>
              </a:rPr>
              <a:t>uses weight(Maximum </a:t>
            </a:r>
            <a:r>
              <a:rPr lang="en-IN" sz="1400" dirty="0">
                <a:solidFill>
                  <a:schemeClr val="bg2">
                    <a:lumMod val="25000"/>
                  </a:schemeClr>
                </a:solidFill>
              </a:rPr>
              <a:t>utility factor</a:t>
            </a:r>
            <a:r>
              <a:rPr lang="en-IN" sz="1400" dirty="0" smtClean="0">
                <a:solidFill>
                  <a:schemeClr val="bg2">
                    <a:lumMod val="25000"/>
                  </a:schemeClr>
                </a:solidFill>
              </a:rPr>
              <a:t>).The </a:t>
            </a:r>
            <a:r>
              <a:rPr lang="en-IN" sz="1400" b="1" dirty="0">
                <a:solidFill>
                  <a:schemeClr val="bg2">
                    <a:lumMod val="25000"/>
                  </a:schemeClr>
                </a:solidFill>
              </a:rPr>
              <a:t>VIKOR </a:t>
            </a:r>
            <a:r>
              <a:rPr lang="en-IN" sz="1400" b="1" dirty="0" smtClean="0">
                <a:solidFill>
                  <a:schemeClr val="bg2">
                    <a:lumMod val="25000"/>
                  </a:schemeClr>
                </a:solidFill>
              </a:rPr>
              <a:t>approach</a:t>
            </a:r>
            <a:r>
              <a:rPr lang="en-IN" sz="1400" dirty="0" smtClean="0">
                <a:solidFill>
                  <a:schemeClr val="bg2">
                    <a:lumMod val="25000"/>
                  </a:schemeClr>
                </a:solidFill>
              </a:rPr>
              <a:t>[22]</a:t>
            </a:r>
            <a:r>
              <a:rPr lang="en-IN" sz="1400" b="1" dirty="0" smtClean="0">
                <a:solidFill>
                  <a:schemeClr val="bg2">
                    <a:lumMod val="25000"/>
                  </a:schemeClr>
                </a:solidFill>
              </a:rPr>
              <a:t> </a:t>
            </a:r>
            <a:r>
              <a:rPr lang="en-IN" sz="1400" dirty="0">
                <a:solidFill>
                  <a:schemeClr val="bg2">
                    <a:lumMod val="25000"/>
                  </a:schemeClr>
                </a:solidFill>
              </a:rPr>
              <a:t>offers a middle-ground option that includes </a:t>
            </a:r>
            <a:r>
              <a:rPr lang="en-IN" sz="1400" dirty="0" smtClean="0">
                <a:solidFill>
                  <a:schemeClr val="bg2">
                    <a:lumMod val="25000"/>
                  </a:schemeClr>
                </a:solidFill>
              </a:rPr>
              <a:t>an advantage </a:t>
            </a:r>
            <a:r>
              <a:rPr lang="en-IN" sz="1400" dirty="0">
                <a:solidFill>
                  <a:schemeClr val="bg2">
                    <a:lumMod val="25000"/>
                  </a:schemeClr>
                </a:solidFill>
              </a:rPr>
              <a:t>rate in addition to ranking. Because the goal of the study is </a:t>
            </a:r>
            <a:r>
              <a:rPr lang="en-IN" sz="1400" dirty="0" smtClean="0">
                <a:solidFill>
                  <a:schemeClr val="bg2">
                    <a:lumMod val="25000"/>
                  </a:schemeClr>
                </a:solidFill>
              </a:rPr>
              <a:t>to give </a:t>
            </a:r>
            <a:r>
              <a:rPr lang="en-IN" sz="1400" dirty="0">
                <a:solidFill>
                  <a:schemeClr val="bg2">
                    <a:lumMod val="25000"/>
                  </a:schemeClr>
                </a:solidFill>
              </a:rPr>
              <a:t>which will be near to optimal solution for getting maximum </a:t>
            </a:r>
            <a:r>
              <a:rPr lang="en-IN" sz="1400" dirty="0" smtClean="0">
                <a:solidFill>
                  <a:schemeClr val="bg2">
                    <a:lumMod val="25000"/>
                  </a:schemeClr>
                </a:solidFill>
              </a:rPr>
              <a:t>efficacy so the VIKOR </a:t>
            </a:r>
            <a:r>
              <a:rPr lang="en-IN" sz="1400" dirty="0">
                <a:solidFill>
                  <a:schemeClr val="bg2">
                    <a:lumMod val="25000"/>
                  </a:schemeClr>
                </a:solidFill>
              </a:rPr>
              <a:t>approach is recommended above the TOPSIS method</a:t>
            </a:r>
            <a:r>
              <a:rPr lang="en-IN" sz="1400" dirty="0" smtClean="0">
                <a:solidFill>
                  <a:schemeClr val="bg2">
                    <a:lumMod val="25000"/>
                  </a:schemeClr>
                </a:solidFill>
              </a:rPr>
              <a:t>.</a:t>
            </a:r>
          </a:p>
          <a:p>
            <a:pPr marL="0" indent="0">
              <a:buNone/>
            </a:pPr>
            <a:r>
              <a:rPr lang="en-IN" sz="1400" b="1" dirty="0">
                <a:solidFill>
                  <a:schemeClr val="bg2">
                    <a:lumMod val="25000"/>
                  </a:schemeClr>
                </a:solidFill>
                <a:ea typeface="Adobe Gothic Std B" panose="020B0800000000000000" pitchFamily="34" charset="-128"/>
              </a:rPr>
              <a:t>      </a:t>
            </a:r>
            <a:r>
              <a:rPr lang="en-IN" sz="1400" b="1" dirty="0" smtClean="0">
                <a:solidFill>
                  <a:schemeClr val="bg2">
                    <a:lumMod val="25000"/>
                  </a:schemeClr>
                </a:solidFill>
                <a:ea typeface="Adobe Gothic Std B" panose="020B0800000000000000" pitchFamily="34" charset="-128"/>
              </a:rPr>
              <a:t>3</a:t>
            </a:r>
            <a:r>
              <a:rPr lang="en-IN" sz="1400" b="1" dirty="0">
                <a:solidFill>
                  <a:schemeClr val="bg2">
                    <a:lumMod val="25000"/>
                  </a:schemeClr>
                </a:solidFill>
                <a:ea typeface="Adobe Gothic Std B" panose="020B0800000000000000" pitchFamily="34" charset="-128"/>
              </a:rPr>
              <a:t>) </a:t>
            </a:r>
            <a:r>
              <a:rPr lang="en-IN" sz="1400" dirty="0">
                <a:solidFill>
                  <a:schemeClr val="bg2">
                    <a:lumMod val="25000"/>
                  </a:schemeClr>
                </a:solidFill>
                <a:ea typeface="Adobe Gothic Std B" panose="020B0800000000000000" pitchFamily="34" charset="-128"/>
              </a:rPr>
              <a:t>AHP </a:t>
            </a:r>
            <a:r>
              <a:rPr lang="en-IN" sz="1400" dirty="0" smtClean="0">
                <a:solidFill>
                  <a:schemeClr val="bg2">
                    <a:lumMod val="25000"/>
                  </a:schemeClr>
                </a:solidFill>
                <a:ea typeface="Adobe Gothic Std B" panose="020B0800000000000000" pitchFamily="34" charset="-128"/>
              </a:rPr>
              <a:t>assists decision-makers in </a:t>
            </a:r>
            <a:r>
              <a:rPr lang="en-IN" sz="1400" dirty="0">
                <a:solidFill>
                  <a:schemeClr val="bg2">
                    <a:lumMod val="25000"/>
                  </a:schemeClr>
                </a:solidFill>
                <a:ea typeface="Adobe Gothic Std B" panose="020B0800000000000000" pitchFamily="34" charset="-128"/>
              </a:rPr>
              <a:t>choosing between options and Fuzzy logic is an approach for dealing with </a:t>
            </a:r>
            <a:r>
              <a:rPr lang="en-IN" sz="1400" dirty="0" smtClean="0">
                <a:solidFill>
                  <a:schemeClr val="bg2">
                    <a:lumMod val="25000"/>
                  </a:schemeClr>
                </a:solidFill>
                <a:ea typeface="Adobe Gothic Std B" panose="020B0800000000000000" pitchFamily="34" charset="-128"/>
              </a:rPr>
              <a:t>ambiguous </a:t>
            </a:r>
            <a:r>
              <a:rPr lang="en-IN" sz="1400" dirty="0">
                <a:solidFill>
                  <a:schemeClr val="bg2">
                    <a:lumMod val="25000"/>
                  </a:schemeClr>
                </a:solidFill>
                <a:ea typeface="Adobe Gothic Std B" panose="020B0800000000000000" pitchFamily="34" charset="-128"/>
              </a:rPr>
              <a:t>data and imprecise </a:t>
            </a:r>
            <a:r>
              <a:rPr lang="en-IN" sz="1400" dirty="0" smtClean="0">
                <a:solidFill>
                  <a:schemeClr val="bg2">
                    <a:lumMod val="25000"/>
                  </a:schemeClr>
                </a:solidFill>
                <a:ea typeface="Adobe Gothic Std B" panose="020B0800000000000000" pitchFamily="34" charset="-128"/>
              </a:rPr>
              <a:t>information. The </a:t>
            </a:r>
            <a:r>
              <a:rPr lang="en-IN" sz="1400" b="1" dirty="0">
                <a:solidFill>
                  <a:schemeClr val="bg2">
                    <a:lumMod val="25000"/>
                  </a:schemeClr>
                </a:solidFill>
                <a:ea typeface="Adobe Gothic Std B" panose="020B0800000000000000" pitchFamily="34" charset="-128"/>
              </a:rPr>
              <a:t>Fuzzy </a:t>
            </a:r>
            <a:r>
              <a:rPr lang="en-IN" sz="1400" b="1" dirty="0" smtClean="0">
                <a:solidFill>
                  <a:schemeClr val="bg2">
                    <a:lumMod val="25000"/>
                  </a:schemeClr>
                </a:solidFill>
                <a:ea typeface="Adobe Gothic Std B" panose="020B0800000000000000" pitchFamily="34" charset="-128"/>
              </a:rPr>
              <a:t>AHP</a:t>
            </a:r>
            <a:r>
              <a:rPr lang="en-IN" sz="1400" dirty="0" smtClean="0">
                <a:solidFill>
                  <a:schemeClr val="bg2">
                    <a:lumMod val="25000"/>
                  </a:schemeClr>
                </a:solidFill>
                <a:ea typeface="Adobe Gothic Std B" panose="020B0800000000000000" pitchFamily="34" charset="-128"/>
              </a:rPr>
              <a:t>[1] </a:t>
            </a:r>
            <a:r>
              <a:rPr lang="en-IN" sz="1400" dirty="0">
                <a:solidFill>
                  <a:schemeClr val="bg2">
                    <a:lumMod val="25000"/>
                  </a:schemeClr>
                </a:solidFill>
                <a:ea typeface="Adobe Gothic Std B" panose="020B0800000000000000" pitchFamily="34" charset="-128"/>
              </a:rPr>
              <a:t>can be preferred by decision-makers whenever they need to make a decision under ambiguous </a:t>
            </a:r>
            <a:r>
              <a:rPr lang="en-IN" sz="1400" dirty="0" smtClean="0">
                <a:solidFill>
                  <a:schemeClr val="bg2">
                    <a:lumMod val="25000"/>
                  </a:schemeClr>
                </a:solidFill>
                <a:ea typeface="Adobe Gothic Std B" panose="020B0800000000000000" pitchFamily="34" charset="-128"/>
              </a:rPr>
              <a:t>scenarios. In this study the main </a:t>
            </a:r>
            <a:r>
              <a:rPr lang="en-IN" sz="1400" dirty="0">
                <a:solidFill>
                  <a:schemeClr val="bg2">
                    <a:lumMod val="25000"/>
                  </a:schemeClr>
                </a:solidFill>
                <a:ea typeface="Adobe Gothic Std B" panose="020B0800000000000000" pitchFamily="34" charset="-128"/>
              </a:rPr>
              <a:t>criteria and sub-criteria are explicitly </a:t>
            </a:r>
            <a:r>
              <a:rPr lang="en-IN" sz="1400" dirty="0" smtClean="0">
                <a:solidFill>
                  <a:schemeClr val="bg2">
                    <a:lumMod val="25000"/>
                  </a:schemeClr>
                </a:solidFill>
                <a:ea typeface="Adobe Gothic Std B" panose="020B0800000000000000" pitchFamily="34" charset="-128"/>
              </a:rPr>
              <a:t>indicated and </a:t>
            </a:r>
            <a:r>
              <a:rPr lang="en-IN" sz="1400" dirty="0">
                <a:solidFill>
                  <a:schemeClr val="bg2">
                    <a:lumMod val="25000"/>
                  </a:schemeClr>
                </a:solidFill>
                <a:ea typeface="Adobe Gothic Std B" panose="020B0800000000000000" pitchFamily="34" charset="-128"/>
              </a:rPr>
              <a:t>the conclusion will not be made under </a:t>
            </a:r>
            <a:r>
              <a:rPr lang="en-IN" sz="1400" dirty="0" smtClean="0">
                <a:solidFill>
                  <a:schemeClr val="bg2">
                    <a:lumMod val="25000"/>
                  </a:schemeClr>
                </a:solidFill>
                <a:ea typeface="Adobe Gothic Std B" panose="020B0800000000000000" pitchFamily="34" charset="-128"/>
              </a:rPr>
              <a:t>uncertain circumstances so the Fuzzy-AHP </a:t>
            </a:r>
            <a:r>
              <a:rPr lang="en-IN" sz="1400" dirty="0">
                <a:solidFill>
                  <a:schemeClr val="bg2">
                    <a:lumMod val="25000"/>
                  </a:schemeClr>
                </a:solidFill>
                <a:ea typeface="Adobe Gothic Std B" panose="020B0800000000000000" pitchFamily="34" charset="-128"/>
              </a:rPr>
              <a:t>approach </a:t>
            </a:r>
            <a:r>
              <a:rPr lang="en-IN" sz="1400" dirty="0" smtClean="0">
                <a:solidFill>
                  <a:schemeClr val="bg2">
                    <a:lumMod val="25000"/>
                  </a:schemeClr>
                </a:solidFill>
                <a:ea typeface="Adobe Gothic Std B" panose="020B0800000000000000" pitchFamily="34" charset="-128"/>
              </a:rPr>
              <a:t>is excluded. As the same </a:t>
            </a:r>
            <a:r>
              <a:rPr lang="en-IN" sz="1400" dirty="0">
                <a:solidFill>
                  <a:schemeClr val="bg2">
                    <a:lumMod val="25000"/>
                  </a:schemeClr>
                </a:solidFill>
                <a:ea typeface="Adobe Gothic Std B" panose="020B0800000000000000" pitchFamily="34" charset="-128"/>
              </a:rPr>
              <a:t>fuzzy logic exists in the </a:t>
            </a:r>
            <a:r>
              <a:rPr lang="en-IN" sz="1400" b="1" dirty="0" smtClean="0">
                <a:solidFill>
                  <a:schemeClr val="bg2">
                    <a:lumMod val="25000"/>
                  </a:schemeClr>
                </a:solidFill>
                <a:ea typeface="Adobe Gothic Std B" panose="020B0800000000000000" pitchFamily="34" charset="-128"/>
              </a:rPr>
              <a:t>Fuzzy TOPSIS </a:t>
            </a:r>
            <a:r>
              <a:rPr lang="en-IN" sz="1400" dirty="0">
                <a:solidFill>
                  <a:schemeClr val="bg2">
                    <a:lumMod val="25000"/>
                  </a:schemeClr>
                </a:solidFill>
                <a:ea typeface="Adobe Gothic Std B" panose="020B0800000000000000" pitchFamily="34" charset="-128"/>
              </a:rPr>
              <a:t>so </a:t>
            </a:r>
            <a:r>
              <a:rPr lang="en-IN" sz="1400" dirty="0" smtClean="0">
                <a:solidFill>
                  <a:schemeClr val="bg2">
                    <a:lumMod val="25000"/>
                  </a:schemeClr>
                </a:solidFill>
                <a:ea typeface="Adobe Gothic Std B" panose="020B0800000000000000" pitchFamily="34" charset="-128"/>
              </a:rPr>
              <a:t>it is also removed from the list.</a:t>
            </a:r>
            <a:endParaRPr lang="en-IN" sz="1400" dirty="0">
              <a:solidFill>
                <a:schemeClr val="bg2">
                  <a:lumMod val="25000"/>
                </a:schemeClr>
              </a:solidFill>
              <a:ea typeface="Adobe Gothic Std B" panose="020B0800000000000000" pitchFamily="34" charset="-128"/>
            </a:endParaRPr>
          </a:p>
        </p:txBody>
      </p:sp>
      <p:sp>
        <p:nvSpPr>
          <p:cNvPr id="4" name="Rectangle 3"/>
          <p:cNvSpPr/>
          <p:nvPr/>
        </p:nvSpPr>
        <p:spPr>
          <a:xfrm>
            <a:off x="556311" y="5414703"/>
            <a:ext cx="8596667" cy="707886"/>
          </a:xfrm>
          <a:prstGeom prst="rect">
            <a:avLst/>
          </a:prstGeom>
        </p:spPr>
        <p:txBody>
          <a:bodyPr wrap="square">
            <a:spAutoFit/>
          </a:bodyPr>
          <a:lstStyle/>
          <a:p>
            <a:r>
              <a:rPr lang="en-US" sz="800" dirty="0">
                <a:solidFill>
                  <a:schemeClr val="bg2">
                    <a:lumMod val="50000"/>
                  </a:schemeClr>
                </a:solidFill>
              </a:rPr>
              <a:t>[1]</a:t>
            </a:r>
            <a:r>
              <a:rPr lang="en-IN" sz="800" dirty="0">
                <a:solidFill>
                  <a:schemeClr val="bg2">
                    <a:lumMod val="50000"/>
                  </a:schemeClr>
                </a:solidFill>
              </a:rPr>
              <a:t> Muhammad, Abdul </a:t>
            </a:r>
            <a:r>
              <a:rPr lang="en-IN" sz="800" dirty="0" err="1">
                <a:solidFill>
                  <a:schemeClr val="bg2">
                    <a:lumMod val="50000"/>
                  </a:schemeClr>
                </a:solidFill>
              </a:rPr>
              <a:t>Hafeez</a:t>
            </a:r>
            <a:r>
              <a:rPr lang="en-IN" sz="800" dirty="0">
                <a:solidFill>
                  <a:schemeClr val="bg2">
                    <a:lumMod val="50000"/>
                  </a:schemeClr>
                </a:solidFill>
              </a:rPr>
              <a:t> and Siddique, </a:t>
            </a:r>
            <a:r>
              <a:rPr lang="en-IN" sz="800" dirty="0" err="1">
                <a:solidFill>
                  <a:schemeClr val="bg2">
                    <a:lumMod val="50000"/>
                  </a:schemeClr>
                </a:solidFill>
              </a:rPr>
              <a:t>Ansar</a:t>
            </a:r>
            <a:r>
              <a:rPr lang="en-IN" sz="800" dirty="0">
                <a:solidFill>
                  <a:schemeClr val="bg2">
                    <a:lumMod val="50000"/>
                  </a:schemeClr>
                </a:solidFill>
              </a:rPr>
              <a:t> and Youssef, Ahmed E and </a:t>
            </a:r>
            <a:r>
              <a:rPr lang="en-IN" sz="800" dirty="0" err="1">
                <a:solidFill>
                  <a:schemeClr val="bg2">
                    <a:lumMod val="50000"/>
                  </a:schemeClr>
                </a:solidFill>
              </a:rPr>
              <a:t>Saleem</a:t>
            </a:r>
            <a:r>
              <a:rPr lang="en-IN" sz="800" dirty="0">
                <a:solidFill>
                  <a:schemeClr val="bg2">
                    <a:lumMod val="50000"/>
                  </a:schemeClr>
                </a:solidFill>
              </a:rPr>
              <a:t>, </a:t>
            </a:r>
            <a:r>
              <a:rPr lang="en-IN" sz="800" dirty="0" err="1">
                <a:solidFill>
                  <a:schemeClr val="bg2">
                    <a:lumMod val="50000"/>
                  </a:schemeClr>
                </a:solidFill>
              </a:rPr>
              <a:t>Kashif</a:t>
            </a:r>
            <a:r>
              <a:rPr lang="en-IN" sz="800" dirty="0">
                <a:solidFill>
                  <a:schemeClr val="bg2">
                    <a:lumMod val="50000"/>
                  </a:schemeClr>
                </a:solidFill>
              </a:rPr>
              <a:t> and </a:t>
            </a:r>
            <a:r>
              <a:rPr lang="en-IN" sz="800" dirty="0" err="1">
                <a:solidFill>
                  <a:schemeClr val="bg2">
                    <a:lumMod val="50000"/>
                  </a:schemeClr>
                </a:solidFill>
              </a:rPr>
              <a:t>Shahzad</a:t>
            </a:r>
            <a:r>
              <a:rPr lang="en-IN" sz="800" dirty="0">
                <a:solidFill>
                  <a:schemeClr val="bg2">
                    <a:lumMod val="50000"/>
                  </a:schemeClr>
                </a:solidFill>
              </a:rPr>
              <a:t>, </a:t>
            </a:r>
            <a:r>
              <a:rPr lang="en-IN" sz="800" dirty="0" err="1">
                <a:solidFill>
                  <a:schemeClr val="bg2">
                    <a:lumMod val="50000"/>
                  </a:schemeClr>
                </a:solidFill>
              </a:rPr>
              <a:t>Basit</a:t>
            </a:r>
            <a:r>
              <a:rPr lang="en-IN" sz="800" dirty="0">
                <a:solidFill>
                  <a:schemeClr val="bg2">
                    <a:lumMod val="50000"/>
                  </a:schemeClr>
                </a:solidFill>
              </a:rPr>
              <a:t> and </a:t>
            </a:r>
            <a:r>
              <a:rPr lang="en-IN" sz="800" dirty="0" err="1">
                <a:solidFill>
                  <a:schemeClr val="bg2">
                    <a:lumMod val="50000"/>
                  </a:schemeClr>
                </a:solidFill>
              </a:rPr>
              <a:t>Akram</a:t>
            </a:r>
            <a:r>
              <a:rPr lang="en-IN" sz="800" dirty="0">
                <a:solidFill>
                  <a:schemeClr val="bg2">
                    <a:lumMod val="50000"/>
                  </a:schemeClr>
                </a:solidFill>
              </a:rPr>
              <a:t>, Adnan and Al-</a:t>
            </a:r>
            <a:r>
              <a:rPr lang="en-IN" sz="800" dirty="0" err="1">
                <a:solidFill>
                  <a:schemeClr val="bg2">
                    <a:lumMod val="50000"/>
                  </a:schemeClr>
                </a:solidFill>
              </a:rPr>
              <a:t>Thnian</a:t>
            </a:r>
            <a:r>
              <a:rPr lang="en-IN" sz="800" dirty="0">
                <a:solidFill>
                  <a:schemeClr val="bg2">
                    <a:lumMod val="50000"/>
                  </a:schemeClr>
                </a:solidFill>
              </a:rPr>
              <a:t>, Al-</a:t>
            </a:r>
            <a:r>
              <a:rPr lang="en-IN" sz="800" dirty="0" err="1">
                <a:solidFill>
                  <a:schemeClr val="bg2">
                    <a:lumMod val="50000"/>
                  </a:schemeClr>
                </a:solidFill>
              </a:rPr>
              <a:t>Batool</a:t>
            </a:r>
            <a:r>
              <a:rPr lang="en-IN" sz="800" dirty="0">
                <a:solidFill>
                  <a:schemeClr val="bg2">
                    <a:lumMod val="50000"/>
                  </a:schemeClr>
                </a:solidFill>
              </a:rPr>
              <a:t> Saleh. “A hierarchical model to evaluate the quality of web-based e-learning systems”. In: Sustainability 12.10 (2020), p. 4071.</a:t>
            </a:r>
            <a:endParaRPr lang="en-US" sz="800" dirty="0">
              <a:solidFill>
                <a:schemeClr val="bg2">
                  <a:lumMod val="50000"/>
                </a:schemeClr>
              </a:solidFill>
            </a:endParaRPr>
          </a:p>
          <a:p>
            <a:r>
              <a:rPr lang="en-IN" sz="800" dirty="0" smtClean="0">
                <a:solidFill>
                  <a:schemeClr val="bg2">
                    <a:lumMod val="50000"/>
                  </a:schemeClr>
                </a:solidFill>
              </a:rPr>
              <a:t>[</a:t>
            </a:r>
            <a:r>
              <a:rPr lang="en-IN" sz="800" dirty="0">
                <a:solidFill>
                  <a:schemeClr val="bg2">
                    <a:lumMod val="50000"/>
                  </a:schemeClr>
                </a:solidFill>
              </a:rPr>
              <a:t>14</a:t>
            </a:r>
            <a:r>
              <a:rPr lang="en-IN" sz="800" dirty="0">
                <a:solidFill>
                  <a:schemeClr val="bg1">
                    <a:lumMod val="50000"/>
                  </a:schemeClr>
                </a:solidFill>
              </a:rPr>
              <a:t>] </a:t>
            </a:r>
            <a:r>
              <a:rPr lang="en-IN" sz="800" dirty="0" err="1">
                <a:solidFill>
                  <a:schemeClr val="bg1">
                    <a:lumMod val="50000"/>
                  </a:schemeClr>
                </a:solidFill>
              </a:rPr>
              <a:t>Fatih</a:t>
            </a:r>
            <a:r>
              <a:rPr lang="en-IN" sz="800" dirty="0">
                <a:solidFill>
                  <a:schemeClr val="bg1">
                    <a:lumMod val="50000"/>
                  </a:schemeClr>
                </a:solidFill>
              </a:rPr>
              <a:t> and SARI. “Comparison of TOPSIS and VIKOR multi criteria decision analysis techniques”. In: </a:t>
            </a:r>
            <a:r>
              <a:rPr lang="en-IN" sz="800" dirty="0" err="1">
                <a:solidFill>
                  <a:schemeClr val="bg1">
                    <a:lumMod val="50000"/>
                  </a:schemeClr>
                </a:solidFill>
              </a:rPr>
              <a:t>Selçuk</a:t>
            </a:r>
            <a:r>
              <a:rPr lang="en-IN" sz="800" dirty="0">
                <a:solidFill>
                  <a:schemeClr val="bg1">
                    <a:lumMod val="50000"/>
                  </a:schemeClr>
                </a:solidFill>
              </a:rPr>
              <a:t> </a:t>
            </a:r>
            <a:r>
              <a:rPr lang="en-IN" sz="800" dirty="0" err="1">
                <a:solidFill>
                  <a:schemeClr val="bg1">
                    <a:lumMod val="50000"/>
                  </a:schemeClr>
                </a:solidFill>
              </a:rPr>
              <a:t>Üniversitesi</a:t>
            </a:r>
            <a:r>
              <a:rPr lang="en-IN" sz="800" dirty="0">
                <a:solidFill>
                  <a:schemeClr val="bg1">
                    <a:lumMod val="50000"/>
                  </a:schemeClr>
                </a:solidFill>
              </a:rPr>
              <a:t> </a:t>
            </a:r>
            <a:r>
              <a:rPr lang="en-IN" sz="800" dirty="0" err="1">
                <a:solidFill>
                  <a:schemeClr val="bg1">
                    <a:lumMod val="50000"/>
                  </a:schemeClr>
                </a:solidFill>
              </a:rPr>
              <a:t>Mühendislik</a:t>
            </a:r>
            <a:r>
              <a:rPr lang="en-IN" sz="800" dirty="0">
                <a:solidFill>
                  <a:schemeClr val="bg1">
                    <a:lumMod val="50000"/>
                  </a:schemeClr>
                </a:solidFill>
              </a:rPr>
              <a:t>, </a:t>
            </a:r>
            <a:r>
              <a:rPr lang="en-IN" sz="800" dirty="0" err="1">
                <a:solidFill>
                  <a:schemeClr val="bg1">
                    <a:lumMod val="50000"/>
                  </a:schemeClr>
                </a:solidFill>
              </a:rPr>
              <a:t>Bilim</a:t>
            </a:r>
            <a:r>
              <a:rPr lang="en-IN" sz="800" dirty="0">
                <a:solidFill>
                  <a:schemeClr val="bg1">
                    <a:lumMod val="50000"/>
                  </a:schemeClr>
                </a:solidFill>
              </a:rPr>
              <a:t> </a:t>
            </a:r>
            <a:r>
              <a:rPr lang="en-IN" sz="800" dirty="0" err="1">
                <a:solidFill>
                  <a:schemeClr val="bg1">
                    <a:lumMod val="50000"/>
                  </a:schemeClr>
                </a:solidFill>
              </a:rPr>
              <a:t>Ve</a:t>
            </a:r>
            <a:r>
              <a:rPr lang="en-IN" sz="800" dirty="0">
                <a:solidFill>
                  <a:schemeClr val="bg1">
                    <a:lumMod val="50000"/>
                  </a:schemeClr>
                </a:solidFill>
              </a:rPr>
              <a:t> </a:t>
            </a:r>
            <a:r>
              <a:rPr lang="en-IN" sz="800" dirty="0" err="1">
                <a:solidFill>
                  <a:schemeClr val="bg1">
                    <a:lumMod val="50000"/>
                  </a:schemeClr>
                </a:solidFill>
              </a:rPr>
              <a:t>Teknoloji</a:t>
            </a:r>
            <a:r>
              <a:rPr lang="en-IN" sz="800" dirty="0">
                <a:solidFill>
                  <a:schemeClr val="bg1">
                    <a:lumMod val="50000"/>
                  </a:schemeClr>
                </a:solidFill>
              </a:rPr>
              <a:t> </a:t>
            </a:r>
            <a:r>
              <a:rPr lang="en-IN" sz="800" dirty="0" err="1">
                <a:solidFill>
                  <a:schemeClr val="bg1">
                    <a:lumMod val="50000"/>
                  </a:schemeClr>
                </a:solidFill>
              </a:rPr>
              <a:t>Dergisi</a:t>
            </a:r>
            <a:r>
              <a:rPr lang="en-IN" sz="800" dirty="0">
                <a:solidFill>
                  <a:schemeClr val="bg1">
                    <a:lumMod val="50000"/>
                  </a:schemeClr>
                </a:solidFill>
              </a:rPr>
              <a:t> 6 (2018), pp. </a:t>
            </a:r>
            <a:r>
              <a:rPr lang="en-IN" sz="800" dirty="0" smtClean="0">
                <a:solidFill>
                  <a:schemeClr val="bg1">
                    <a:lumMod val="50000"/>
                  </a:schemeClr>
                </a:solidFill>
              </a:rPr>
              <a:t>825–831</a:t>
            </a:r>
          </a:p>
          <a:p>
            <a:r>
              <a:rPr lang="en-IN" sz="800" dirty="0" smtClean="0">
                <a:solidFill>
                  <a:schemeClr val="bg1">
                    <a:lumMod val="50000"/>
                  </a:schemeClr>
                </a:solidFill>
              </a:rPr>
              <a:t>[22] </a:t>
            </a:r>
            <a:r>
              <a:rPr lang="en-IN" sz="800" dirty="0" err="1" smtClean="0">
                <a:solidFill>
                  <a:schemeClr val="bg1">
                    <a:lumMod val="50000"/>
                  </a:schemeClr>
                </a:solidFill>
              </a:rPr>
              <a:t>Morteza</a:t>
            </a:r>
            <a:r>
              <a:rPr lang="en-IN" sz="800" dirty="0" smtClean="0">
                <a:solidFill>
                  <a:schemeClr val="bg1">
                    <a:lumMod val="50000"/>
                  </a:schemeClr>
                </a:solidFill>
              </a:rPr>
              <a:t> </a:t>
            </a:r>
            <a:r>
              <a:rPr lang="en-IN" sz="800" dirty="0" err="1" smtClean="0">
                <a:solidFill>
                  <a:schemeClr val="bg1">
                    <a:lumMod val="50000"/>
                  </a:schemeClr>
                </a:solidFill>
              </a:rPr>
              <a:t>Yazdani</a:t>
            </a:r>
            <a:r>
              <a:rPr lang="en-IN" sz="800" dirty="0" smtClean="0">
                <a:solidFill>
                  <a:schemeClr val="bg1">
                    <a:lumMod val="50000"/>
                  </a:schemeClr>
                </a:solidFill>
              </a:rPr>
              <a:t> and Felipe R </a:t>
            </a:r>
            <a:r>
              <a:rPr lang="en-IN" sz="800" dirty="0" err="1" smtClean="0">
                <a:solidFill>
                  <a:schemeClr val="bg1">
                    <a:lumMod val="50000"/>
                  </a:schemeClr>
                </a:solidFill>
              </a:rPr>
              <a:t>Graeml</a:t>
            </a:r>
            <a:r>
              <a:rPr lang="en-IN" sz="800" dirty="0" smtClean="0">
                <a:solidFill>
                  <a:schemeClr val="bg1">
                    <a:lumMod val="50000"/>
                  </a:schemeClr>
                </a:solidFill>
              </a:rPr>
              <a:t>. “VIKOR and its applications: A state-of-the-art survey”. In: International Journal of Strategic Decision Sciences (IJSDS) 5.2 (2014), pp. 56–83</a:t>
            </a:r>
          </a:p>
          <a:p>
            <a:endParaRPr lang="en-IN" sz="800" dirty="0">
              <a:solidFill>
                <a:schemeClr val="bg1">
                  <a:lumMod val="50000"/>
                </a:schemeClr>
              </a:solidFill>
            </a:endParaRPr>
          </a:p>
        </p:txBody>
      </p:sp>
    </p:spTree>
    <p:extLst>
      <p:ext uri="{BB962C8B-B14F-4D97-AF65-F5344CB8AC3E}">
        <p14:creationId xmlns:p14="http://schemas.microsoft.com/office/powerpoint/2010/main" val="3369842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2503</TotalTime>
  <Words>5941</Words>
  <Application>Microsoft Office PowerPoint</Application>
  <PresentationFormat>Widescreen</PresentationFormat>
  <Paragraphs>556</Paragraphs>
  <Slides>32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Adobe Gothic Std B</vt:lpstr>
      <vt:lpstr>Adobe Song Std L</vt:lpstr>
      <vt:lpstr>Algerian</vt:lpstr>
      <vt:lpstr>Arial</vt:lpstr>
      <vt:lpstr>Calibri</vt:lpstr>
      <vt:lpstr>Poppins</vt:lpstr>
      <vt:lpstr>Times New Roman</vt:lpstr>
      <vt:lpstr>Trebuchet MS</vt:lpstr>
      <vt:lpstr>Wingdings</vt:lpstr>
      <vt:lpstr>Wingdings 3</vt:lpstr>
      <vt:lpstr>Facet</vt:lpstr>
      <vt:lpstr>An Optimized Model Using AHP-VIKOR  in the Web-Service Based E-Learning</vt:lpstr>
      <vt:lpstr>Outline of the presentation</vt:lpstr>
      <vt:lpstr>Introduction</vt:lpstr>
      <vt:lpstr>Introduction(contd.)</vt:lpstr>
      <vt:lpstr>Literature Survey </vt:lpstr>
      <vt:lpstr>Literature Survey(contd.) </vt:lpstr>
      <vt:lpstr>Literature Survey(contd.) </vt:lpstr>
      <vt:lpstr>Proposed Approaches</vt:lpstr>
      <vt:lpstr>Proposed Approaches(contd.)</vt:lpstr>
      <vt:lpstr>Proposed Approaches(contd.)</vt:lpstr>
      <vt:lpstr>Proposed Approaches(contd.)</vt:lpstr>
      <vt:lpstr>Experimentation and Results </vt:lpstr>
      <vt:lpstr>Experimentation and Results(contd.) </vt:lpstr>
      <vt:lpstr>Experimentation and Results(contd.) </vt:lpstr>
      <vt:lpstr>Experimentation and Results(contd.) </vt:lpstr>
      <vt:lpstr>Experimentation and Results(contd.) </vt:lpstr>
      <vt:lpstr>Experimentation and Results(contd.) </vt:lpstr>
      <vt:lpstr>Experimentation and Results(contd.) </vt:lpstr>
      <vt:lpstr>Experimentation and Results(contd.) </vt:lpstr>
      <vt:lpstr>Experimentation and Results(contd.) </vt:lpstr>
      <vt:lpstr>Experimentation and Results(contd.) </vt:lpstr>
      <vt:lpstr>Comparative Analysis</vt:lpstr>
      <vt:lpstr>Comparative Analysis(contd.)</vt:lpstr>
      <vt:lpstr>Comparative Analysis(contd.)</vt:lpstr>
      <vt:lpstr>Comparative Analysis(contd.)</vt:lpstr>
      <vt:lpstr>Conclusion &amp; Future Scopes</vt:lpstr>
      <vt:lpstr>Conclusion &amp; Future Scopes(contd.)</vt:lpstr>
      <vt:lpstr>Conclusion &amp; Future Scopes(contd.)</vt:lpstr>
      <vt:lpstr>Conclusion &amp; Future Scopes(contd.)</vt:lpstr>
      <vt:lpstr>Reference</vt:lpstr>
      <vt:lpstr>Reference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 as a Web Service</dc:title>
  <dc:creator>Avirup Saha</dc:creator>
  <cp:lastModifiedBy>Avirup Saha</cp:lastModifiedBy>
  <cp:revision>133</cp:revision>
  <dcterms:created xsi:type="dcterms:W3CDTF">2021-03-16T15:46:13Z</dcterms:created>
  <dcterms:modified xsi:type="dcterms:W3CDTF">2022-07-01T11:43:16Z</dcterms:modified>
</cp:coreProperties>
</file>